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6"/>
  </p:notesMasterIdLst>
  <p:handoutMasterIdLst>
    <p:handoutMasterId r:id="rId37"/>
  </p:handoutMasterIdLst>
  <p:sldIdLst>
    <p:sldId id="257" r:id="rId6"/>
    <p:sldId id="259" r:id="rId7"/>
    <p:sldId id="260" r:id="rId8"/>
    <p:sldId id="295" r:id="rId9"/>
    <p:sldId id="263" r:id="rId10"/>
    <p:sldId id="264" r:id="rId11"/>
    <p:sldId id="311" r:id="rId12"/>
    <p:sldId id="265" r:id="rId13"/>
    <p:sldId id="266" r:id="rId14"/>
    <p:sldId id="277" r:id="rId15"/>
    <p:sldId id="278" r:id="rId16"/>
    <p:sldId id="267" r:id="rId17"/>
    <p:sldId id="301" r:id="rId18"/>
    <p:sldId id="302" r:id="rId19"/>
    <p:sldId id="303" r:id="rId20"/>
    <p:sldId id="304" r:id="rId21"/>
    <p:sldId id="269" r:id="rId22"/>
    <p:sldId id="270" r:id="rId23"/>
    <p:sldId id="306" r:id="rId24"/>
    <p:sldId id="307" r:id="rId25"/>
    <p:sldId id="308" r:id="rId26"/>
    <p:sldId id="309" r:id="rId27"/>
    <p:sldId id="285" r:id="rId28"/>
    <p:sldId id="310" r:id="rId29"/>
    <p:sldId id="272" r:id="rId30"/>
    <p:sldId id="271" r:id="rId31"/>
    <p:sldId id="297" r:id="rId32"/>
    <p:sldId id="261" r:id="rId33"/>
    <p:sldId id="273"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3883" autoAdjust="0"/>
  </p:normalViewPr>
  <p:slideViewPr>
    <p:cSldViewPr snapToGrid="0">
      <p:cViewPr varScale="1">
        <p:scale>
          <a:sx n="74" d="100"/>
          <a:sy n="74" d="100"/>
        </p:scale>
        <p:origin x="5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latin typeface="Gill Sans MT" panose="020B0502020104020203" pitchFamily="34" charset="0"/>
            </a:rPr>
            <a:t>↑ 65-79 ans (chroniques)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BFB42C5D-8005-4B30-A5BB-91B20F1004CC}" type="asst">
      <dgm:prSet phldrT="[Text]" custT="1"/>
      <dgm:spPr/>
      <dgm:t>
        <a:bodyPr/>
        <a:lstStyle/>
        <a:p>
          <a:r>
            <a:rPr lang="fr-FR" sz="1100" b="1" dirty="0">
              <a:latin typeface="Gill Sans MT" panose="020B0502020104020203" pitchFamily="34" charset="0"/>
            </a:rPr>
            <a:t>↑ Négative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Positive</a:t>
          </a:r>
          <a:endParaRPr lang="fr-FR" sz="1100" dirty="0"/>
        </a:p>
      </dgm:t>
    </dgm:pt>
    <dgm:pt modelId="{C493EF0C-8B70-4122-90FC-2722A8835924}" type="parTrans" cxnId="{D5DE2036-2FF9-45BF-BD70-A097DEE05075}">
      <dgm:prSet/>
      <dgm:spPr/>
      <dgm:t>
        <a:bodyPr/>
        <a:lstStyle/>
        <a:p>
          <a:endParaRPr lang="fr-FR"/>
        </a:p>
      </dgm:t>
    </dgm:pt>
    <dgm:pt modelId="{E6031182-11D4-4E44-9B1D-A4225113FE28}" type="sibTrans" cxnId="{D5DE2036-2FF9-45BF-BD70-A097DEE05075}">
      <dgm:prSet/>
      <dgm:spPr/>
      <dgm:t>
        <a:bodyPr/>
        <a:lstStyle/>
        <a:p>
          <a:pPr algn="ctr"/>
          <a:r>
            <a:rPr lang="fr-FR"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4"/>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4"/>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4" custScaleX="113844" custScaleY="140841">
        <dgm:presLayoutVars>
          <dgm:chMax/>
          <dgm:chPref val="3"/>
        </dgm:presLayoutVars>
      </dgm:prSet>
      <dgm:spPr/>
    </dgm:pt>
    <dgm:pt modelId="{EB73548C-7AE5-4B06-85AE-EBA1DB090AD4}" type="pres">
      <dgm:prSet presAssocID="{F30E1AEC-B86D-402F-9383-B2C2CEA9D59A}" presName="titleText2" presStyleLbl="fgAcc1" presStyleIdx="0" presStyleCnt="4"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50B865DF-5D84-4C4E-A515-093139DB7081}" type="pres">
      <dgm:prSet presAssocID="{A1C611FC-D2A1-41EF-A19C-8B65D8E6451E}" presName="Name37" presStyleLbl="parChTrans1D2" presStyleIdx="1" presStyleCnt="4"/>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1" presStyleCnt="4" custScaleX="127187" custScaleY="137383">
        <dgm:presLayoutVars>
          <dgm:chMax/>
          <dgm:chPref val="3"/>
        </dgm:presLayoutVars>
      </dgm:prSet>
      <dgm:spPr/>
    </dgm:pt>
    <dgm:pt modelId="{99D4BADF-3E2D-4967-8622-57EF488432BC}" type="pres">
      <dgm:prSet presAssocID="{FDF8EDB3-2384-4128-B35B-B42D97D440E1}" presName="titleText2" presStyleLbl="fgAcc1" presStyleIdx="1" presStyleCnt="4"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30F7F9FF-42C7-4CDC-AA28-79919C84CF44}" type="pres">
      <dgm:prSet presAssocID="{C493EF0C-8B70-4122-90FC-2722A8835924}" presName="Name96" presStyleLbl="parChTrans1D3" presStyleIdx="0" presStyleCnt="1"/>
      <dgm:spPr/>
    </dgm:pt>
    <dgm:pt modelId="{ED92ED0E-4510-416A-BA25-BF7FCF725E3E}" type="pres">
      <dgm:prSet presAssocID="{BFB42C5D-8005-4B30-A5BB-91B20F1004CC}" presName="hierRoot3" presStyleCnt="0">
        <dgm:presLayoutVars>
          <dgm:hierBranch val="init"/>
        </dgm:presLayoutVars>
      </dgm:prSet>
      <dgm:spPr/>
    </dgm:pt>
    <dgm:pt modelId="{B1E70B8C-4455-469D-AC32-DAB6E36A94E4}" type="pres">
      <dgm:prSet presAssocID="{BFB42C5D-8005-4B30-A5BB-91B20F1004CC}" presName="rootComposite3" presStyleCnt="0"/>
      <dgm:spPr/>
    </dgm:pt>
    <dgm:pt modelId="{95D8CEB6-D825-4BE2-8DB3-2898369F7E60}" type="pres">
      <dgm:prSet presAssocID="{BFB42C5D-8005-4B30-A5BB-91B20F1004CC}" presName="rootText3" presStyleLbl="asst1" presStyleIdx="0" presStyleCnt="1" custScaleX="127187" custScaleY="137383">
        <dgm:presLayoutVars>
          <dgm:chPref val="3"/>
        </dgm:presLayoutVars>
      </dgm:prSet>
      <dgm:spPr/>
    </dgm:pt>
    <dgm:pt modelId="{4701DF5A-7A5F-4972-9A7C-79CB737F8DAA}" type="pres">
      <dgm:prSet presAssocID="{BFB42C5D-8005-4B30-A5BB-91B20F1004CC}" presName="titleText3" presStyleLbl="fgAcc2" presStyleIdx="0" presStyleCnt="1">
        <dgm:presLayoutVars>
          <dgm:chMax val="0"/>
          <dgm:chPref val="0"/>
        </dgm:presLayoutVars>
      </dgm:prSet>
      <dgm:spPr/>
    </dgm:pt>
    <dgm:pt modelId="{FD3B30D5-60CB-48FE-9D03-5CCC4EA500C7}" type="pres">
      <dgm:prSet presAssocID="{BFB42C5D-8005-4B30-A5BB-91B20F1004CC}" presName="rootConnector3" presStyleLbl="asst2" presStyleIdx="0" presStyleCnt="0"/>
      <dgm:spPr/>
    </dgm:pt>
    <dgm:pt modelId="{EE5458D5-A708-41BA-8F02-B883469F668B}" type="pres">
      <dgm:prSet presAssocID="{BFB42C5D-8005-4B30-A5BB-91B20F1004CC}" presName="hierChild6" presStyleCnt="0"/>
      <dgm:spPr/>
    </dgm:pt>
    <dgm:pt modelId="{D534410A-6C83-4A75-B3CE-B23E3B2C6633}" type="pres">
      <dgm:prSet presAssocID="{BFB42C5D-8005-4B30-A5BB-91B20F1004CC}" presName="hierChild7" presStyleCnt="0"/>
      <dgm:spPr/>
    </dgm:pt>
    <dgm:pt modelId="{17A041A4-2A72-427E-82B4-8BD6FF863646}" type="pres">
      <dgm:prSet presAssocID="{17C9C4C0-F2DF-4172-A207-AB8CF12D4C0B}" presName="Name37" presStyleLbl="parChTrans1D2" presStyleIdx="2" presStyleCnt="4"/>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2" presStyleCnt="4" custScaleX="109575" custScaleY="134478">
        <dgm:presLayoutVars>
          <dgm:chMax/>
          <dgm:chPref val="3"/>
        </dgm:presLayoutVars>
      </dgm:prSet>
      <dgm:spPr/>
    </dgm:pt>
    <dgm:pt modelId="{1F8D5F11-8910-46E1-B068-44E45FF3E6FF}" type="pres">
      <dgm:prSet presAssocID="{CC1A4EBB-A5C7-4AFC-9CC2-2A465CA24435}" presName="titleText2" presStyleLbl="fgAcc1" presStyleIdx="2" presStyleCnt="4"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3" presStyleCnt="4"/>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3" presStyleCnt="4" custScaleX="115680" custScaleY="133521">
        <dgm:presLayoutVars>
          <dgm:chMax/>
          <dgm:chPref val="3"/>
        </dgm:presLayoutVars>
      </dgm:prSet>
      <dgm:spPr/>
    </dgm:pt>
    <dgm:pt modelId="{0E752C1A-A122-4566-B257-E4AEEFE31CAB}" type="pres">
      <dgm:prSet presAssocID="{81A5EA27-B2B7-47EE-ACDD-39B5E332E642}" presName="titleText2" presStyleLbl="fgAcc1" presStyleIdx="3" presStyleCnt="4" custLinFactNeighborX="-13171" custLinFactNeighborY="83718">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D5DE2036-2FF9-45BF-BD70-A097DEE05075}" srcId="{FDF8EDB3-2384-4128-B35B-B42D97D440E1}" destId="{BFB42C5D-8005-4B30-A5BB-91B20F1004CC}" srcOrd="0" destOrd="0" parTransId="{C493EF0C-8B70-4122-90FC-2722A8835924}" sibTransId="{E6031182-11D4-4E44-9B1D-A4225113FE28}"/>
    <dgm:cxn modelId="{46774838-7FE9-4CF2-BF6B-70D612D35C18}" type="presOf" srcId="{C493EF0C-8B70-4122-90FC-2722A8835924}" destId="{30F7F9FF-42C7-4CDC-AA28-79919C84CF44}"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3" destOrd="0" parTransId="{CB2E5156-12B5-4385-A757-04996F9DFC5E}" sibTransId="{680E9176-C445-4F8E-ABF3-2D12DBA8CECB}"/>
    <dgm:cxn modelId="{41B3F24D-0507-463F-A1AC-89D198E03A82}" type="presOf" srcId="{E6031182-11D4-4E44-9B1D-A4225113FE28}" destId="{4701DF5A-7A5F-4972-9A7C-79CB737F8DAA}" srcOrd="0" destOrd="0" presId="urn:microsoft.com/office/officeart/2008/layout/NameandTitleOrganizationalChart"/>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1"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ED8300E6-55C0-4A84-B004-D8ACC35D3EFD}" type="presOf" srcId="{BFB42C5D-8005-4B30-A5BB-91B20F1004CC}" destId="{FD3B30D5-60CB-48FE-9D03-5CCC4EA500C7}" srcOrd="1"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2" destOrd="0" parTransId="{17C9C4C0-F2DF-4172-A207-AB8CF12D4C0B}" sibTransId="{A0BAFE3C-0A66-4C2D-99D8-752B9697D950}"/>
    <dgm:cxn modelId="{8D65CEF9-5DE2-4CB2-B1E4-7FF385F13A5D}" type="presOf" srcId="{BFB42C5D-8005-4B30-A5BB-91B20F1004CC}" destId="{95D8CEB6-D825-4BE2-8DB3-2898369F7E60}" srcOrd="0" destOrd="0" presId="urn:microsoft.com/office/officeart/2008/layout/NameandTitleOrganizationalChart"/>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EE3D2476-D485-451B-A00A-7BB6027FE647}" type="presParOf" srcId="{8FD1FEFE-ED62-4547-9C29-20A21B9DAE8D}" destId="{50B865DF-5D84-4C4E-A515-093139DB7081}" srcOrd="2" destOrd="0" presId="urn:microsoft.com/office/officeart/2008/layout/NameandTitleOrganizationalChart"/>
    <dgm:cxn modelId="{E81DE56F-A9B1-4AD0-9351-A27878D6DF0F}" type="presParOf" srcId="{8FD1FEFE-ED62-4547-9C29-20A21B9DAE8D}" destId="{A2CDEE94-EF7F-4A24-B9FD-4FA6B39A6CCC}" srcOrd="3"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A7D48A61-E3B1-4B58-845B-FED524B61A6D}" type="presParOf" srcId="{20366057-D6B3-41A9-9EC3-2FD29140E1D3}" destId="{30F7F9FF-42C7-4CDC-AA28-79919C84CF44}" srcOrd="0" destOrd="0" presId="urn:microsoft.com/office/officeart/2008/layout/NameandTitleOrganizationalChart"/>
    <dgm:cxn modelId="{6B592B18-9F55-421E-BAE9-99F08FDFAAFF}" type="presParOf" srcId="{20366057-D6B3-41A9-9EC3-2FD29140E1D3}" destId="{ED92ED0E-4510-416A-BA25-BF7FCF725E3E}" srcOrd="1" destOrd="0" presId="urn:microsoft.com/office/officeart/2008/layout/NameandTitleOrganizationalChart"/>
    <dgm:cxn modelId="{B7B37A68-C50A-4B65-90F2-19C72C6BB27D}" type="presParOf" srcId="{ED92ED0E-4510-416A-BA25-BF7FCF725E3E}" destId="{B1E70B8C-4455-469D-AC32-DAB6E36A94E4}" srcOrd="0" destOrd="0" presId="urn:microsoft.com/office/officeart/2008/layout/NameandTitleOrganizationalChart"/>
    <dgm:cxn modelId="{438924E6-E338-4F12-8E8C-1E91C6BEB342}" type="presParOf" srcId="{B1E70B8C-4455-469D-AC32-DAB6E36A94E4}" destId="{95D8CEB6-D825-4BE2-8DB3-2898369F7E60}" srcOrd="0" destOrd="0" presId="urn:microsoft.com/office/officeart/2008/layout/NameandTitleOrganizationalChart"/>
    <dgm:cxn modelId="{65E7EECF-D69C-4D7F-A9E0-958F89E448A9}" type="presParOf" srcId="{B1E70B8C-4455-469D-AC32-DAB6E36A94E4}" destId="{4701DF5A-7A5F-4972-9A7C-79CB737F8DAA}" srcOrd="1" destOrd="0" presId="urn:microsoft.com/office/officeart/2008/layout/NameandTitleOrganizationalChart"/>
    <dgm:cxn modelId="{97A3431B-051D-4175-8C37-BD94BF698E1D}" type="presParOf" srcId="{B1E70B8C-4455-469D-AC32-DAB6E36A94E4}" destId="{FD3B30D5-60CB-48FE-9D03-5CCC4EA500C7}" srcOrd="2" destOrd="0" presId="urn:microsoft.com/office/officeart/2008/layout/NameandTitleOrganizationalChart"/>
    <dgm:cxn modelId="{E824A82E-0A8D-4B69-9358-0DF724299072}" type="presParOf" srcId="{ED92ED0E-4510-416A-BA25-BF7FCF725E3E}" destId="{EE5458D5-A708-41BA-8F02-B883469F668B}" srcOrd="1" destOrd="0" presId="urn:microsoft.com/office/officeart/2008/layout/NameandTitleOrganizationalChart"/>
    <dgm:cxn modelId="{0E9A1B27-7A5A-459E-9D24-CE5E7EF55FD4}" type="presParOf" srcId="{ED92ED0E-4510-416A-BA25-BF7FCF725E3E}" destId="{D534410A-6C83-4A75-B3CE-B23E3B2C6633}" srcOrd="2" destOrd="0" presId="urn:microsoft.com/office/officeart/2008/layout/NameandTitleOrganizationalChart"/>
    <dgm:cxn modelId="{B3CEB082-B86F-4692-899E-F3C0AF5B4FF1}" type="presParOf" srcId="{8FD1FEFE-ED62-4547-9C29-20A21B9DAE8D}" destId="{17A041A4-2A72-427E-82B4-8BD6FF863646}" srcOrd="4" destOrd="0" presId="urn:microsoft.com/office/officeart/2008/layout/NameandTitleOrganizationalChart"/>
    <dgm:cxn modelId="{9C2AED8F-CD19-4A44-9059-B3D4CB52B34C}" type="presParOf" srcId="{8FD1FEFE-ED62-4547-9C29-20A21B9DAE8D}" destId="{63BF1A0F-BB63-46DD-913D-08C1FED6241F}" srcOrd="5"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6" destOrd="0" presId="urn:microsoft.com/office/officeart/2008/layout/NameandTitleOrganizationalChart"/>
    <dgm:cxn modelId="{3768DDA8-1FDD-4E1A-A93D-BBADA0C4240A}" type="presParOf" srcId="{8FD1FEFE-ED62-4547-9C29-20A21B9DAE8D}" destId="{71959E1F-44EF-44DC-8185-861FC5981A34}" srcOrd="7"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089105" y="1182013"/>
          <a:ext cx="4062571" cy="553391"/>
        </a:xfrm>
        <a:custGeom>
          <a:avLst/>
          <a:gdLst/>
          <a:ahLst/>
          <a:cxnLst/>
          <a:rect l="0" t="0" r="0" b="0"/>
          <a:pathLst>
            <a:path>
              <a:moveTo>
                <a:pt x="0" y="0"/>
              </a:moveTo>
              <a:lnTo>
                <a:pt x="0" y="329906"/>
              </a:lnTo>
              <a:lnTo>
                <a:pt x="4062571" y="329906"/>
              </a:lnTo>
              <a:lnTo>
                <a:pt x="4062571"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089105" y="1182013"/>
          <a:ext cx="1435687" cy="553391"/>
        </a:xfrm>
        <a:custGeom>
          <a:avLst/>
          <a:gdLst/>
          <a:ahLst/>
          <a:cxnLst/>
          <a:rect l="0" t="0" r="0" b="0"/>
          <a:pathLst>
            <a:path>
              <a:moveTo>
                <a:pt x="0" y="0"/>
              </a:moveTo>
              <a:lnTo>
                <a:pt x="0" y="329906"/>
              </a:lnTo>
              <a:lnTo>
                <a:pt x="1435687" y="329906"/>
              </a:lnTo>
              <a:lnTo>
                <a:pt x="1435687"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F9FF-42C7-4CDC-AA28-79919C84CF44}">
      <dsp:nvSpPr>
        <dsp:cNvPr id="0" name=""/>
        <dsp:cNvSpPr/>
      </dsp:nvSpPr>
      <dsp:spPr>
        <a:xfrm>
          <a:off x="3664416" y="3051249"/>
          <a:ext cx="223484" cy="1104892"/>
        </a:xfrm>
        <a:custGeom>
          <a:avLst/>
          <a:gdLst/>
          <a:ahLst/>
          <a:cxnLst/>
          <a:rect l="0" t="0" r="0" b="0"/>
          <a:pathLst>
            <a:path>
              <a:moveTo>
                <a:pt x="223484" y="0"/>
              </a:moveTo>
              <a:lnTo>
                <a:pt x="223484" y="1104892"/>
              </a:lnTo>
              <a:lnTo>
                <a:pt x="0" y="110489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3887900" y="1182013"/>
          <a:ext cx="1201204" cy="553391"/>
        </a:xfrm>
        <a:custGeom>
          <a:avLst/>
          <a:gdLst/>
          <a:ahLst/>
          <a:cxnLst/>
          <a:rect l="0" t="0" r="0" b="0"/>
          <a:pathLst>
            <a:path>
              <a:moveTo>
                <a:pt x="1201204" y="0"/>
              </a:moveTo>
              <a:lnTo>
                <a:pt x="1201204" y="329906"/>
              </a:lnTo>
              <a:lnTo>
                <a:pt x="0" y="329906"/>
              </a:lnTo>
              <a:lnTo>
                <a:pt x="0"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1154583" y="1182013"/>
          <a:ext cx="3934522" cy="553391"/>
        </a:xfrm>
        <a:custGeom>
          <a:avLst/>
          <a:gdLst/>
          <a:ahLst/>
          <a:cxnLst/>
          <a:rect l="0" t="0" r="0" b="0"/>
          <a:pathLst>
            <a:path>
              <a:moveTo>
                <a:pt x="3934522" y="0"/>
              </a:moveTo>
              <a:lnTo>
                <a:pt x="3934522" y="329906"/>
              </a:lnTo>
              <a:lnTo>
                <a:pt x="0" y="329906"/>
              </a:lnTo>
              <a:lnTo>
                <a:pt x="0" y="55339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164158" y="224220"/>
          <a:ext cx="1849893" cy="9577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3515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164158" y="224220"/>
        <a:ext cx="1849893" cy="957792"/>
      </dsp:txXfrm>
    </dsp:sp>
    <dsp:sp modelId="{9ADD0247-70CB-4D70-93AE-36E1EDE9B9A8}">
      <dsp:nvSpPr>
        <dsp:cNvPr id="0" name=""/>
        <dsp:cNvSpPr/>
      </dsp:nvSpPr>
      <dsp:spPr>
        <a:xfrm>
          <a:off x="4775848" y="1037282"/>
          <a:ext cx="1664903" cy="319264"/>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775848" y="1037282"/>
        <a:ext cx="1664903" cy="319264"/>
      </dsp:txXfrm>
    </dsp:sp>
    <dsp:sp modelId="{BDD2DE81-D07F-484F-961E-38E5C95F5D54}">
      <dsp:nvSpPr>
        <dsp:cNvPr id="0" name=""/>
        <dsp:cNvSpPr/>
      </dsp:nvSpPr>
      <dsp:spPr>
        <a:xfrm>
          <a:off x="101587" y="1735404"/>
          <a:ext cx="2105992" cy="13489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65-79 ans (chroniques)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endParaRPr lang="fr-FR" sz="1100" kern="1200" dirty="0">
            <a:latin typeface="Gill Sans MT" panose="020B0502020104020203" pitchFamily="34" charset="0"/>
          </a:endParaRPr>
        </a:p>
      </dsp:txBody>
      <dsp:txXfrm>
        <a:off x="101587" y="1735404"/>
        <a:ext cx="2105992" cy="1348964"/>
      </dsp:txXfrm>
    </dsp:sp>
    <dsp:sp modelId="{EB73548C-7AE5-4B06-85AE-EBA1DB090AD4}">
      <dsp:nvSpPr>
        <dsp:cNvPr id="0" name=""/>
        <dsp:cNvSpPr/>
      </dsp:nvSpPr>
      <dsp:spPr>
        <a:xfrm>
          <a:off x="530005" y="2936955"/>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530005" y="2936955"/>
        <a:ext cx="1664903" cy="319264"/>
      </dsp:txXfrm>
    </dsp:sp>
    <dsp:sp modelId="{2373B881-9F7A-4D31-8CA7-C9F47C7E0CAA}">
      <dsp:nvSpPr>
        <dsp:cNvPr id="0" name=""/>
        <dsp:cNvSpPr/>
      </dsp:nvSpPr>
      <dsp:spPr>
        <a:xfrm>
          <a:off x="2711489" y="1735404"/>
          <a:ext cx="2352823" cy="131584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endParaRPr lang="fr-FR" sz="1100" kern="1200" dirty="0">
            <a:latin typeface="Gill Sans MT" panose="020B0502020104020203" pitchFamily="34" charset="0"/>
          </a:endParaRPr>
        </a:p>
      </dsp:txBody>
      <dsp:txXfrm>
        <a:off x="2711489" y="1735404"/>
        <a:ext cx="2352823" cy="1315844"/>
      </dsp:txXfrm>
    </dsp:sp>
    <dsp:sp modelId="{99D4BADF-3E2D-4967-8622-57EF488432BC}">
      <dsp:nvSpPr>
        <dsp:cNvPr id="0" name=""/>
        <dsp:cNvSpPr/>
      </dsp:nvSpPr>
      <dsp:spPr>
        <a:xfrm>
          <a:off x="3254815" y="2908167"/>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3254815" y="2908167"/>
        <a:ext cx="1664903" cy="319264"/>
      </dsp:txXfrm>
    </dsp:sp>
    <dsp:sp modelId="{95D8CEB6-D825-4BE2-8DB3-2898369F7E60}">
      <dsp:nvSpPr>
        <dsp:cNvPr id="0" name=""/>
        <dsp:cNvSpPr/>
      </dsp:nvSpPr>
      <dsp:spPr>
        <a:xfrm>
          <a:off x="1311592" y="3498218"/>
          <a:ext cx="2352823" cy="131584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Négative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Positive</a:t>
          </a:r>
          <a:endParaRPr lang="fr-FR" sz="1100" kern="1200" dirty="0"/>
        </a:p>
      </dsp:txBody>
      <dsp:txXfrm>
        <a:off x="1311592" y="3498218"/>
        <a:ext cx="2352823" cy="1315844"/>
      </dsp:txXfrm>
    </dsp:sp>
    <dsp:sp modelId="{4701DF5A-7A5F-4972-9A7C-79CB737F8DAA}">
      <dsp:nvSpPr>
        <dsp:cNvPr id="0" name=""/>
        <dsp:cNvSpPr/>
      </dsp:nvSpPr>
      <dsp:spPr>
        <a:xfrm>
          <a:off x="1933036" y="4422194"/>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kern="1200" dirty="0">
              <a:latin typeface="Gill Sans MT" panose="020B0502020104020203" pitchFamily="34" charset="0"/>
            </a:rPr>
            <a:t>Perception de la santé</a:t>
          </a:r>
        </a:p>
      </dsp:txBody>
      <dsp:txXfrm>
        <a:off x="1933036" y="4422194"/>
        <a:ext cx="1664903" cy="319264"/>
      </dsp:txXfrm>
    </dsp:sp>
    <dsp:sp modelId="{E1A2814E-00AF-45FA-A764-DAAD560BFCBE}">
      <dsp:nvSpPr>
        <dsp:cNvPr id="0" name=""/>
        <dsp:cNvSpPr/>
      </dsp:nvSpPr>
      <dsp:spPr>
        <a:xfrm>
          <a:off x="5511282" y="1735404"/>
          <a:ext cx="2027020" cy="12880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endParaRPr lang="fr-FR" sz="1100" kern="1200" dirty="0">
            <a:latin typeface="Gill Sans MT" panose="020B0502020104020203" pitchFamily="34" charset="0"/>
          </a:endParaRPr>
        </a:p>
      </dsp:txBody>
      <dsp:txXfrm>
        <a:off x="5511282" y="1735404"/>
        <a:ext cx="2027020" cy="1288020"/>
      </dsp:txXfrm>
    </dsp:sp>
    <dsp:sp modelId="{1F8D5F11-8910-46E1-B068-44E45FF3E6FF}">
      <dsp:nvSpPr>
        <dsp:cNvPr id="0" name=""/>
        <dsp:cNvSpPr/>
      </dsp:nvSpPr>
      <dsp:spPr>
        <a:xfrm>
          <a:off x="5803218" y="2908165"/>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5803218" y="2908165"/>
        <a:ext cx="1664903" cy="319264"/>
      </dsp:txXfrm>
    </dsp:sp>
    <dsp:sp modelId="{CFEFEC0D-446F-499C-8192-A96275E4D758}">
      <dsp:nvSpPr>
        <dsp:cNvPr id="0" name=""/>
        <dsp:cNvSpPr/>
      </dsp:nvSpPr>
      <dsp:spPr>
        <a:xfrm>
          <a:off x="8081698" y="1735404"/>
          <a:ext cx="2139956" cy="127885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3515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endParaRPr lang="fr-FR" sz="1100" kern="1200" dirty="0">
            <a:latin typeface="Gill Sans MT" panose="020B0502020104020203" pitchFamily="34" charset="0"/>
          </a:endParaRPr>
        </a:p>
      </dsp:txBody>
      <dsp:txXfrm>
        <a:off x="8081698" y="1735404"/>
        <a:ext cx="2139956" cy="1278854"/>
      </dsp:txXfrm>
    </dsp:sp>
    <dsp:sp modelId="{0E752C1A-A122-4566-B257-E4AEEFE31CAB}">
      <dsp:nvSpPr>
        <dsp:cNvPr id="0" name=""/>
        <dsp:cNvSpPr/>
      </dsp:nvSpPr>
      <dsp:spPr>
        <a:xfrm>
          <a:off x="8377424" y="2908167"/>
          <a:ext cx="1664903" cy="31926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377424" y="2908167"/>
        <a:ext cx="1664903" cy="31926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27/04/2025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27/04/2025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261306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27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044" y="1433994"/>
            <a:ext cx="6204030" cy="4910781"/>
          </a:xfrm>
          <a:prstGeom prst="rect">
            <a:avLst/>
          </a:prstGeom>
        </p:spPr>
      </p:pic>
      <p:sp>
        <p:nvSpPr>
          <p:cNvPr id="8" name="ZoneTexte 7">
            <a:extLst>
              <a:ext uri="{FF2B5EF4-FFF2-40B4-BE49-F238E27FC236}">
                <a16:creationId xmlns:a16="http://schemas.microsoft.com/office/drawing/2014/main" id="{3DA8EC54-449C-F632-FC88-43B124E3F748}"/>
              </a:ext>
            </a:extLst>
          </p:cNvPr>
          <p:cNvSpPr txBox="1"/>
          <p:nvPr/>
        </p:nvSpPr>
        <p:spPr>
          <a:xfrm>
            <a:off x="347241" y="1431599"/>
            <a:ext cx="5069711" cy="4893647"/>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latin typeface="Gill Sans MT" panose="020B0502020104020203" pitchFamily="34" charset="0"/>
              </a:rPr>
              <a:t>Population assez homogène en matière d’âge.</a:t>
            </a:r>
          </a:p>
          <a:p>
            <a:pPr marL="342900" indent="-342900" algn="just">
              <a:buFont typeface="Wingdings" panose="05000000000000000000" pitchFamily="2" charset="2"/>
              <a:buChar char="ü"/>
            </a:pPr>
            <a:endParaRPr lang="fr-FR" sz="2400" dirty="0">
              <a:solidFill>
                <a:schemeClr val="bg1"/>
              </a:solidFill>
              <a:latin typeface="Gill Sans MT" panose="020B0502020104020203" pitchFamily="34" charset="0"/>
            </a:endParaRPr>
          </a:p>
          <a:p>
            <a:pPr marL="342900" indent="-342900" algn="just">
              <a:buFont typeface="Wingdings" panose="05000000000000000000" pitchFamily="2" charset="2"/>
              <a:buChar char="ü"/>
            </a:pPr>
            <a:r>
              <a:rPr lang="fr-FR" sz="2400" dirty="0">
                <a:solidFill>
                  <a:schemeClr val="bg1"/>
                </a:solidFill>
                <a:latin typeface="Gill Sans MT" panose="020B0502020104020203" pitchFamily="34" charset="0"/>
              </a:rPr>
              <a:t>Beaucoup de jeunes (&lt;= forte natalité)</a:t>
            </a:r>
          </a:p>
          <a:p>
            <a:pPr marL="342900" indent="-342900" algn="just">
              <a:buFont typeface="Wingdings" panose="05000000000000000000" pitchFamily="2" charset="2"/>
              <a:buChar char="ü"/>
            </a:pPr>
            <a:endParaRPr lang="fr-FR" sz="2400" dirty="0">
              <a:solidFill>
                <a:schemeClr val="bg1"/>
              </a:solidFill>
              <a:latin typeface="Gill Sans MT" panose="020B0502020104020203" pitchFamily="34" charset="0"/>
            </a:endParaRPr>
          </a:p>
          <a:p>
            <a:pPr marL="342900" indent="-342900" algn="just">
              <a:buFont typeface="Wingdings" panose="05000000000000000000" pitchFamily="2" charset="2"/>
              <a:buChar char="ü"/>
            </a:pPr>
            <a:r>
              <a:rPr lang="fr-FR" sz="2400" dirty="0">
                <a:solidFill>
                  <a:schemeClr val="bg1"/>
                </a:solidFill>
                <a:latin typeface="Gill Sans MT" panose="020B0502020104020203" pitchFamily="34" charset="0"/>
              </a:rPr>
              <a:t>Population active plus grande, mais elle diminue progressivement avec l’âge à cause de la mortalité naturelle.</a:t>
            </a:r>
          </a:p>
          <a:p>
            <a:pPr marL="342900" indent="-342900" algn="just">
              <a:buFont typeface="Wingdings" panose="05000000000000000000" pitchFamily="2" charset="2"/>
              <a:buChar char="ü"/>
            </a:pPr>
            <a:endParaRPr lang="fr-FR" sz="2400" dirty="0">
              <a:solidFill>
                <a:schemeClr val="bg1"/>
              </a:solidFill>
              <a:latin typeface="Gill Sans MT" panose="020B0502020104020203" pitchFamily="34" charset="0"/>
            </a:endParaRPr>
          </a:p>
          <a:p>
            <a:pPr marL="342900" indent="-342900" algn="just">
              <a:buFont typeface="Wingdings" panose="05000000000000000000" pitchFamily="2" charset="2"/>
              <a:buChar char="ü"/>
            </a:pPr>
            <a:r>
              <a:rPr lang="fr-FR" sz="2400" dirty="0">
                <a:solidFill>
                  <a:schemeClr val="bg1"/>
                </a:solidFill>
                <a:latin typeface="Gill Sans MT" panose="020B0502020104020203" pitchFamily="34" charset="0"/>
              </a:rPr>
              <a:t>Les femmes vivent plus longtemps que les hommes</a:t>
            </a:r>
            <a:endParaRPr lang="en-US" sz="2400" dirty="0">
              <a:solidFill>
                <a:schemeClr val="bg1"/>
              </a:solidFill>
              <a:latin typeface="Gill Sans MT" panose="020B0502020104020203" pitchFamily="34" charset="0"/>
            </a:endParaRPr>
          </a:p>
        </p:txBody>
      </p:sp>
      <p:sp>
        <p:nvSpPr>
          <p:cNvPr id="10" name="Accolade ouvrante 9">
            <a:extLst>
              <a:ext uri="{FF2B5EF4-FFF2-40B4-BE49-F238E27FC236}">
                <a16:creationId xmlns:a16="http://schemas.microsoft.com/office/drawing/2014/main" id="{52B25F2D-5007-2525-A862-DEB592ED1978}"/>
              </a:ext>
            </a:extLst>
          </p:cNvPr>
          <p:cNvSpPr/>
          <p:nvPr/>
        </p:nvSpPr>
        <p:spPr>
          <a:xfrm>
            <a:off x="5457463" y="1717116"/>
            <a:ext cx="243068" cy="4322611"/>
          </a:xfrm>
          <a:prstGeom prst="leftBrace">
            <a:avLst/>
          </a:prstGeom>
          <a:ln w="1905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28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4"/>
          <a:stretch>
            <a:fillRect/>
          </a:stretch>
        </p:blipFill>
        <p:spPr>
          <a:xfrm>
            <a:off x="2984682" y="1399733"/>
            <a:ext cx="3606279" cy="3417973"/>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5"/>
          <a:stretch>
            <a:fillRect/>
          </a:stretch>
        </p:blipFill>
        <p:spPr>
          <a:xfrm>
            <a:off x="8074296" y="1399733"/>
            <a:ext cx="3606279" cy="3417973"/>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latin typeface="Gill Sans MT" panose="020B0502020104020203" pitchFamily="34" charset="0"/>
              </a:rPr>
              <a:t>Effet taille</a:t>
            </a:r>
            <a:endParaRPr lang="en-US" sz="2400" dirty="0">
              <a:latin typeface="Gill Sans MT" panose="020B0502020104020203" pitchFamily="34" charset="0"/>
            </a:endParaRPr>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dirty="0">
                <a:solidFill>
                  <a:schemeClr val="bg1"/>
                </a:solidFill>
                <a:latin typeface="Gill Sans MT" panose="020B0502020104020203" pitchFamily="34" charset="0"/>
              </a:rPr>
              <a:t>Forte a</a:t>
            </a:r>
            <a:r>
              <a:rPr lang="fr-FR" sz="2400" b="0" i="0" dirty="0">
                <a:solidFill>
                  <a:schemeClr val="bg1"/>
                </a:solidFill>
                <a:effectLst/>
                <a:latin typeface="Gill Sans MT" panose="020B0502020104020203" pitchFamily="34" charset="0"/>
              </a:rPr>
              <a:t>symétrie à droite (moyenne = 19 130 </a:t>
            </a:r>
            <a:r>
              <a:rPr lang="fr-FR" sz="2400" b="1" i="0" dirty="0">
                <a:solidFill>
                  <a:schemeClr val="bg1"/>
                </a:solidFill>
                <a:effectLst/>
                <a:latin typeface="Gill Sans MT" panose="020B0502020104020203" pitchFamily="34" charset="0"/>
              </a:rPr>
              <a:t>vs</a:t>
            </a:r>
            <a:r>
              <a:rPr lang="fr-FR" sz="2400" b="0" i="0" dirty="0">
                <a:solidFill>
                  <a:schemeClr val="bg1"/>
                </a:solidFill>
                <a:effectLst/>
                <a:latin typeface="Gill Sans MT" panose="020B0502020104020203" pitchFamily="34" charset="0"/>
              </a:rPr>
              <a:t>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latin typeface="Gill Sans MT" panose="020B0502020104020203" pitchFamily="34" charset="0"/>
              </a:rPr>
              <a:t>Valeurs extrêmes tirant la distribution vers le haut</a:t>
            </a:r>
            <a:endParaRPr lang="en-US" sz="2400" dirty="0">
              <a:solidFill>
                <a:schemeClr val="bg1"/>
              </a:solidFill>
              <a:latin typeface="Gill Sans MT" panose="020B0502020104020203" pitchFamily="34" charset="0"/>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latin typeface="Gill Sans MT" panose="020B0502020104020203" pitchFamily="34" charset="0"/>
              </a:rPr>
              <a:t>Ecart considérable entre les consultations par an (min = 1 037 et max = 76 5833)</a:t>
            </a:r>
            <a:endParaRPr lang="en-US" sz="2400" dirty="0">
              <a:solidFill>
                <a:schemeClr val="bg1"/>
              </a:solidFill>
              <a:latin typeface="Gill Sans MT" panose="020B0502020104020203" pitchFamily="34" charset="0"/>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096000" y="5139173"/>
            <a:ext cx="5910800" cy="1200329"/>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latin typeface="Gill Sans MT" panose="020B0502020104020203" pitchFamily="34" charset="0"/>
              </a:rPr>
              <a:t>Distribution, centrée autour de la moyenne, légèrement asymétrique à droite (quelques zones à taux de consultation très élevé).</a:t>
            </a:r>
            <a:endParaRPr lang="en-US" sz="24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3853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latin typeface="Gill Sans MT" panose="020B0502020104020203" pitchFamily="34" charset="0"/>
            </a:endParaRPr>
          </a:p>
        </p:txBody>
      </p:sp>
    </p:spTree>
    <p:extLst>
      <p:ext uri="{BB962C8B-B14F-4D97-AF65-F5344CB8AC3E}">
        <p14:creationId xmlns:p14="http://schemas.microsoft.com/office/powerpoint/2010/main" val="25122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6052" y="1571209"/>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Image 7">
            <a:extLst>
              <a:ext uri="{FF2B5EF4-FFF2-40B4-BE49-F238E27FC236}">
                <a16:creationId xmlns:a16="http://schemas.microsoft.com/office/drawing/2014/main" id="{B71D3D41-63EF-45DD-A41B-0D96429B1B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799" y="1393954"/>
            <a:ext cx="4857748" cy="3717566"/>
          </a:xfrm>
          <a:prstGeom prst="rect">
            <a:avLst/>
          </a:prstGeom>
        </p:spPr>
      </p:pic>
      <p:sp>
        <p:nvSpPr>
          <p:cNvPr id="11" name="Rectangle : coins arrondis 11">
            <a:extLst>
              <a:ext uri="{FF2B5EF4-FFF2-40B4-BE49-F238E27FC236}">
                <a16:creationId xmlns:a16="http://schemas.microsoft.com/office/drawing/2014/main" id="{FF1B1DD5-82F3-4307-900C-93026CE0C189}"/>
              </a:ext>
            </a:extLst>
          </p:cNvPr>
          <p:cNvSpPr/>
          <p:nvPr/>
        </p:nvSpPr>
        <p:spPr>
          <a:xfrm>
            <a:off x="184628" y="5412584"/>
            <a:ext cx="4960883" cy="830635"/>
          </a:xfrm>
          <a:prstGeom prst="roundRect">
            <a:avLst>
              <a:gd name="adj" fmla="val 4801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latin typeface="Gill Sans MT" panose="020B0502020104020203" pitchFamily="34" charset="0"/>
              </a:rPr>
              <a:t>La plupart des communes sont des communes de haut taux entourées par celle ayant des taux élevées ou soit à taux faibles entourées de taux élevées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6392917" y="5412584"/>
            <a:ext cx="4960883" cy="830635"/>
          </a:xfrm>
          <a:prstGeom prst="roundRect">
            <a:avLst>
              <a:gd name="adj" fmla="val 48010"/>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latin typeface="Gill Sans MT" panose="020B0502020104020203" pitchFamily="34" charset="0"/>
              </a:rPr>
              <a:t>Par exemple Saint Jacques de la Lande est à taux élevées et a pour voisins des communes à taux faibles.  </a:t>
            </a:r>
          </a:p>
        </p:txBody>
      </p:sp>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err="1"/>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err="1"/>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err="1"/>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err="1"/>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err="1">
                          <a:latin typeface="Gill Sans MT" panose="020B0502020104020203" pitchFamily="34" charset="0"/>
                        </a:rPr>
                        <a:t>Observed</a:t>
                      </a:r>
                      <a:r>
                        <a:rPr lang="fr-FR" sz="2000" dirty="0">
                          <a:latin typeface="Gill Sans MT" panose="020B0502020104020203" pitchFamily="34" charset="0"/>
                        </a:rPr>
                        <a:t>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err="1">
                          <a:latin typeface="Gill Sans MT" panose="020B0502020104020203" pitchFamily="34" charset="0"/>
                        </a:rPr>
                        <a:t>Excpectation</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err="1">
                          <a:latin typeface="Gill Sans MT" panose="020B0502020104020203" pitchFamily="34" charset="0"/>
                        </a:rPr>
                        <a:t>statistic</a:t>
                      </a:r>
                      <a:r>
                        <a:rPr lang="fr-FR" sz="2000" dirty="0">
                          <a:latin typeface="Gill Sans MT" panose="020B0502020104020203" pitchFamily="34" charset="0"/>
                        </a:rPr>
                        <a:t> standard </a:t>
                      </a:r>
                      <a:r>
                        <a:rPr lang="fr-FR" sz="2000" dirty="0" err="1">
                          <a:latin typeface="Gill Sans MT" panose="020B0502020104020203" pitchFamily="34" charset="0"/>
                        </a:rPr>
                        <a:t>deviate</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1015663"/>
          </a:xfrm>
          <a:prstGeom prst="rect">
            <a:avLst/>
          </a:prstGeom>
          <a:noFill/>
        </p:spPr>
        <p:txBody>
          <a:bodyPr wrap="square" rtlCol="0">
            <a:spAutoFit/>
          </a:bodyPr>
          <a:lstStyle/>
          <a:p>
            <a:r>
              <a:rPr lang="fr-FR" sz="2000" dirty="0">
                <a:latin typeface="Gill Sans MT" panose="020B0502020104020203" pitchFamily="34" charset="0"/>
              </a:rPr>
              <a:t>L’ensemble des tests d’autocorrélation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err="1">
                          <a:latin typeface="Gill Sans MT" panose="020B0502020104020203" pitchFamily="34" charset="0"/>
                        </a:rPr>
                        <a:t>LogLik</a:t>
                      </a:r>
                      <a:endParaRPr lang="fr-FR" sz="2800" dirty="0">
                        <a:latin typeface="Gill Sans MT" panose="020B0502020104020203" pitchFamily="34" charset="0"/>
                      </a:endParaRP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552453128"/>
              </p:ext>
            </p:extLst>
          </p:nvPr>
        </p:nvGraphicFramePr>
        <p:xfrm>
          <a:off x="1544782" y="1309254"/>
          <a:ext cx="9116290" cy="5015776"/>
        </p:xfrm>
        <a:graphic>
          <a:graphicData uri="http://schemas.openxmlformats.org/drawingml/2006/table">
            <a:tbl>
              <a:tblPr firstRow="1" bandRow="1">
                <a:tableStyleId>{C083E6E3-FA7D-4D7B-A595-EF9225AFEA82}</a:tableStyleId>
              </a:tblPr>
              <a:tblGrid>
                <a:gridCol w="4696446">
                  <a:extLst>
                    <a:ext uri="{9D8B030D-6E8A-4147-A177-3AD203B41FA5}">
                      <a16:colId xmlns:a16="http://schemas.microsoft.com/office/drawing/2014/main" val="4058233838"/>
                    </a:ext>
                  </a:extLst>
                </a:gridCol>
                <a:gridCol w="1104961">
                  <a:extLst>
                    <a:ext uri="{9D8B030D-6E8A-4147-A177-3AD203B41FA5}">
                      <a16:colId xmlns:a16="http://schemas.microsoft.com/office/drawing/2014/main" val="1279771122"/>
                    </a:ext>
                  </a:extLst>
                </a:gridCol>
                <a:gridCol w="1104961">
                  <a:extLst>
                    <a:ext uri="{9D8B030D-6E8A-4147-A177-3AD203B41FA5}">
                      <a16:colId xmlns:a16="http://schemas.microsoft.com/office/drawing/2014/main" val="930768813"/>
                    </a:ext>
                  </a:extLst>
                </a:gridCol>
                <a:gridCol w="1104961">
                  <a:extLst>
                    <a:ext uri="{9D8B030D-6E8A-4147-A177-3AD203B41FA5}">
                      <a16:colId xmlns:a16="http://schemas.microsoft.com/office/drawing/2014/main" val="1094455488"/>
                    </a:ext>
                  </a:extLst>
                </a:gridCol>
                <a:gridCol w="1104961">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Variable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Estimate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Std. Error</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t value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Pr(&gt;|t|)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(Intercept)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1.692e-08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-0.0251166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0.0015417</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-16.291218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9.079e-11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0" dirty="0" err="1">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rPr>
                        <a:t>taux_de_natalite_annuel_moyen</a:t>
                      </a:r>
                      <a:endParaRPr lang="fr-FR" sz="1600" b="0" dirty="0">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0.0641966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0.0030226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21.23868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lag.pct_pop_65_plus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-0.0802855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0.0145221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-5.528498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3.230e-08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lag.taux_de_natalite_annuel_moyen</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-0.1117246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0.0295648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-3.77898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0.0001575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err="1">
                          <a:latin typeface="Gill Sans MT" panose="020B0502020104020203" pitchFamily="34" charset="0"/>
                        </a:rPr>
                        <a:t>Asymptotic</a:t>
                      </a:r>
                      <a:r>
                        <a:rPr lang="fr-FR" sz="2800" dirty="0">
                          <a:latin typeface="Gill Sans MT" panose="020B0502020104020203" pitchFamily="34" charset="0"/>
                        </a:rPr>
                        <a:t> </a:t>
                      </a:r>
                      <a:r>
                        <a:rPr lang="fr-FR" sz="2800" dirty="0" err="1">
                          <a:latin typeface="Gill Sans MT" panose="020B0502020104020203" pitchFamily="34" charset="0"/>
                        </a:rPr>
                        <a:t>stantard</a:t>
                      </a:r>
                      <a:r>
                        <a:rPr lang="fr-FR" sz="2800" dirty="0">
                          <a:latin typeface="Gill Sans MT" panose="020B0502020104020203" pitchFamily="34" charset="0"/>
                        </a:rPr>
                        <a:t> </a:t>
                      </a:r>
                      <a:r>
                        <a:rPr lang="fr-FR" sz="2800" dirty="0" err="1">
                          <a:latin typeface="Gill Sans MT" panose="020B0502020104020203" pitchFamily="34" charset="0"/>
                        </a:rPr>
                        <a:t>error</a:t>
                      </a:r>
                      <a:endParaRPr lang="fr-FR" sz="2800" dirty="0">
                        <a:latin typeface="Gill Sans MT" panose="020B0502020104020203" pitchFamily="34" charset="0"/>
                      </a:endParaRP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954" y="1288381"/>
            <a:ext cx="8690090"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437159"/>
            <a:ext cx="6366969" cy="4193966"/>
          </a:xfrm>
          <a:prstGeom prst="rect">
            <a:avLst/>
          </a:prstGeom>
        </p:spPr>
      </p:pic>
      <p:sp>
        <p:nvSpPr>
          <p:cNvPr id="5" name="ZoneTexte 4">
            <a:extLst>
              <a:ext uri="{FF2B5EF4-FFF2-40B4-BE49-F238E27FC236}">
                <a16:creationId xmlns:a16="http://schemas.microsoft.com/office/drawing/2014/main" id="{50B9101C-0AE5-4556-A440-A5E8C844FFC8}"/>
              </a:ext>
            </a:extLst>
          </p:cNvPr>
          <p:cNvSpPr txBox="1"/>
          <p:nvPr/>
        </p:nvSpPr>
        <p:spPr>
          <a:xfrm>
            <a:off x="2037652" y="5748889"/>
            <a:ext cx="8528945" cy="923330"/>
          </a:xfrm>
          <a:prstGeom prst="rect">
            <a:avLst/>
          </a:prstGeom>
          <a:noFill/>
        </p:spPr>
        <p:txBody>
          <a:bodyPr wrap="square" rtlCol="0">
            <a:spAutoFit/>
          </a:bodyPr>
          <a:lstStyle/>
          <a:p>
            <a:r>
              <a:rPr lang="fr-FR" dirty="0">
                <a:latin typeface="Gill Sans MT" panose="020B0502020104020203" pitchFamily="34" charset="0"/>
              </a:rPr>
              <a:t>Les taux de consultations observés et prédits présentent structure spatiale globalement similaire. Certaines zones, notamment au </a:t>
            </a:r>
            <a:r>
              <a:rPr lang="fr-FR" b="1" dirty="0">
                <a:latin typeface="Gill Sans MT" panose="020B0502020104020203" pitchFamily="34" charset="0"/>
              </a:rPr>
              <a:t>sud-est</a:t>
            </a:r>
            <a:r>
              <a:rPr lang="fr-FR" dirty="0">
                <a:latin typeface="Gill Sans MT" panose="020B0502020104020203" pitchFamily="34" charset="0"/>
              </a:rPr>
              <a:t> et au </a:t>
            </a:r>
            <a:r>
              <a:rPr lang="fr-FR" b="1" dirty="0">
                <a:latin typeface="Gill Sans MT" panose="020B0502020104020203" pitchFamily="34" charset="0"/>
              </a:rPr>
              <a:t>nord-oues</a:t>
            </a:r>
            <a:r>
              <a:rPr lang="fr-FR" dirty="0">
                <a:latin typeface="Gill Sans MT" panose="020B0502020104020203" pitchFamily="34" charset="0"/>
              </a:rPr>
              <a:t>t, mettent toutefois en évidence des divergences marquées entre les valeurs observées et prédites</a:t>
            </a:r>
          </a:p>
        </p:txBody>
      </p:sp>
    </p:spTree>
    <p:extLst>
      <p:ext uri="{BB962C8B-B14F-4D97-AF65-F5344CB8AC3E}">
        <p14:creationId xmlns:p14="http://schemas.microsoft.com/office/powerpoint/2010/main" val="951892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Inégalités territoriales</a:t>
              </a:r>
            </a:p>
          </p:txBody>
        </p:sp>
      </p:grpSp>
    </p:spTree>
    <p:extLst>
      <p:ext uri="{BB962C8B-B14F-4D97-AF65-F5344CB8AC3E}">
        <p14:creationId xmlns:p14="http://schemas.microsoft.com/office/powerpoint/2010/main" val="27438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30</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nvGraphicFramePr>
        <p:xfrm>
          <a:off x="838200" y="1553016"/>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5867400" y="4981818"/>
            <a:ext cx="3886200"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5456</TotalTime>
  <Words>1898</Words>
  <Application>Microsoft Office PowerPoint</Application>
  <PresentationFormat>Widescreen</PresentationFormat>
  <Paragraphs>336</Paragraphs>
  <Slides>30</Slides>
  <Notes>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30</vt:i4>
      </vt:variant>
    </vt:vector>
  </HeadingPairs>
  <TitlesOfParts>
    <vt:vector size="44" baseType="lpstr">
      <vt:lpstr>MS Mincho</vt:lpstr>
      <vt:lpstr>Arial</vt:lpstr>
      <vt:lpstr>Calibri</vt:lpstr>
      <vt:lpstr>Cambria Math</vt:lpstr>
      <vt:lpstr>DeepSeek-CJK-patch</vt:lpstr>
      <vt:lpstr>Gill Sans MT</vt:lpstr>
      <vt:lpstr>Montserrat</vt:lpstr>
      <vt:lpstr>Times New Roman</vt:lpstr>
      <vt:lpstr>Wingdings</vt:lpstr>
      <vt:lpstr>Page de garde</vt:lpstr>
      <vt:lpstr>Sommaire</vt:lpstr>
      <vt:lpstr>Chapitres</vt:lpstr>
      <vt:lpstr>Contenus</vt:lpstr>
      <vt:lpstr>Remerciements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LABOU Komla alex</cp:lastModifiedBy>
  <cp:revision>400</cp:revision>
  <dcterms:created xsi:type="dcterms:W3CDTF">2025-03-13T02:34:52Z</dcterms:created>
  <dcterms:modified xsi:type="dcterms:W3CDTF">2025-04-27T19:07:51Z</dcterms:modified>
</cp:coreProperties>
</file>