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theme/theme4.xml" ContentType="application/vnd.openxmlformats-officedocument.theme+xml"/>
  <Override PartName="/ppt/slideLayouts/slideLayout11.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2" r:id="rId3"/>
    <p:sldMasterId id="2147483665" r:id="rId4"/>
    <p:sldMasterId id="2147483672" r:id="rId5"/>
  </p:sldMasterIdLst>
  <p:notesMasterIdLst>
    <p:notesMasterId r:id="rId41"/>
  </p:notesMasterIdLst>
  <p:handoutMasterIdLst>
    <p:handoutMasterId r:id="rId42"/>
  </p:handoutMasterIdLst>
  <p:sldIdLst>
    <p:sldId id="257" r:id="rId6"/>
    <p:sldId id="259" r:id="rId7"/>
    <p:sldId id="260" r:id="rId8"/>
    <p:sldId id="295" r:id="rId9"/>
    <p:sldId id="263" r:id="rId10"/>
    <p:sldId id="264" r:id="rId11"/>
    <p:sldId id="289" r:id="rId12"/>
    <p:sldId id="275" r:id="rId13"/>
    <p:sldId id="293" r:id="rId14"/>
    <p:sldId id="291" r:id="rId15"/>
    <p:sldId id="265" r:id="rId16"/>
    <p:sldId id="266" r:id="rId17"/>
    <p:sldId id="277" r:id="rId18"/>
    <p:sldId id="278" r:id="rId19"/>
    <p:sldId id="296" r:id="rId20"/>
    <p:sldId id="267" r:id="rId21"/>
    <p:sldId id="268" r:id="rId22"/>
    <p:sldId id="279" r:id="rId23"/>
    <p:sldId id="280" r:id="rId24"/>
    <p:sldId id="281" r:id="rId25"/>
    <p:sldId id="286" r:id="rId26"/>
    <p:sldId id="269" r:id="rId27"/>
    <p:sldId id="270" r:id="rId28"/>
    <p:sldId id="282" r:id="rId29"/>
    <p:sldId id="283" r:id="rId30"/>
    <p:sldId id="284" r:id="rId31"/>
    <p:sldId id="298" r:id="rId32"/>
    <p:sldId id="285" r:id="rId33"/>
    <p:sldId id="299" r:id="rId34"/>
    <p:sldId id="272" r:id="rId35"/>
    <p:sldId id="271" r:id="rId36"/>
    <p:sldId id="297" r:id="rId37"/>
    <p:sldId id="261" r:id="rId38"/>
    <p:sldId id="273" r:id="rId39"/>
    <p:sldId id="274" r:id="rId40"/>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A5A"/>
    <a:srgbClr val="0A9F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29" autoAdjust="0"/>
    <p:restoredTop sz="89628" autoAdjust="0"/>
  </p:normalViewPr>
  <p:slideViewPr>
    <p:cSldViewPr snapToGrid="0">
      <p:cViewPr varScale="1">
        <p:scale>
          <a:sx n="97" d="100"/>
          <a:sy n="97" d="100"/>
        </p:scale>
        <p:origin x="8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handoutMaster" Target="handoutMasters/handoutMaster1.xml"/><Relationship Id="rId7" Type="http://schemas.openxmlformats.org/officeDocument/2006/relationships/slide" Target="slides/slide2.xml"/><Relationship Id="rId2" Type="http://schemas.openxmlformats.org/officeDocument/2006/relationships/slideMaster" Target="slideMasters/slideMaster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66369976-109A-CE4B-FCCD-FB7C0E6665C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1488BC0-3067-28A0-ED41-9DB81A9F0E1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EF5511-433E-438D-93BB-1E1EB804EB9E}" type="datetimeFigureOut">
              <a:rPr lang="fr-FR" smtClean="0"/>
              <a:t>22/04/2025</a:t>
            </a:fld>
            <a:endParaRPr lang="fr-FR"/>
          </a:p>
        </p:txBody>
      </p:sp>
      <p:sp>
        <p:nvSpPr>
          <p:cNvPr id="4" name="Espace réservé du pied de page 3">
            <a:extLst>
              <a:ext uri="{FF2B5EF4-FFF2-40B4-BE49-F238E27FC236}">
                <a16:creationId xmlns:a16="http://schemas.microsoft.com/office/drawing/2014/main" id="{657277FB-5EC2-5AC6-4C7D-4BFF0234C9B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7AD8F72D-7BB9-69C9-77CA-F095369D40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E097A57-0322-46FF-8CE5-DBA4BCCC1C9B}" type="slidenum">
              <a:rPr lang="fr-FR" smtClean="0"/>
              <a:t>‹N°›</a:t>
            </a:fld>
            <a:endParaRPr lang="fr-FR"/>
          </a:p>
        </p:txBody>
      </p:sp>
    </p:spTree>
    <p:extLst>
      <p:ext uri="{BB962C8B-B14F-4D97-AF65-F5344CB8AC3E}">
        <p14:creationId xmlns:p14="http://schemas.microsoft.com/office/powerpoint/2010/main" val="188115219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3019D8-EACC-4538-984E-33CCC42DAA4E}" type="datetimeFigureOut">
              <a:rPr lang="fr-FR" smtClean="0"/>
              <a:t>22/04/2025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C44DBB-F87B-49EA-91FB-EDB78BBE8593}" type="slidenum">
              <a:rPr lang="fr-FR" smtClean="0"/>
              <a:t>‹N°›</a:t>
            </a:fld>
            <a:endParaRPr lang="fr-FR"/>
          </a:p>
        </p:txBody>
      </p:sp>
    </p:spTree>
    <p:extLst>
      <p:ext uri="{BB962C8B-B14F-4D97-AF65-F5344CB8AC3E}">
        <p14:creationId xmlns:p14="http://schemas.microsoft.com/office/powerpoint/2010/main" val="9814884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a:t>
            </a:fld>
            <a:endParaRPr lang="fr-FR"/>
          </a:p>
        </p:txBody>
      </p:sp>
    </p:spTree>
    <p:extLst>
      <p:ext uri="{BB962C8B-B14F-4D97-AF65-F5344CB8AC3E}">
        <p14:creationId xmlns:p14="http://schemas.microsoft.com/office/powerpoint/2010/main" val="4056806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dirty="0">
                <a:solidFill>
                  <a:schemeClr val="tx1"/>
                </a:solidFill>
                <a:latin typeface="Gill Sans MT" panose="020B0502020104020203" pitchFamily="34" charset="0"/>
              </a:rPr>
              <a:t>L’étude s’appuie sur une base de données couvrant </a:t>
            </a:r>
            <a:r>
              <a:rPr lang="fr-FR" sz="1200" b="1" i="1" dirty="0">
                <a:solidFill>
                  <a:schemeClr val="tx1"/>
                </a:solidFill>
                <a:latin typeface="Gill Sans MT" panose="020B0502020104020203" pitchFamily="34" charset="0"/>
              </a:rPr>
              <a:t>3273</a:t>
            </a:r>
            <a:r>
              <a:rPr lang="fr-FR" sz="1200" dirty="0">
                <a:solidFill>
                  <a:schemeClr val="tx1"/>
                </a:solidFill>
                <a:latin typeface="Gill Sans MT" panose="020B0502020104020203" pitchFamily="34" charset="0"/>
              </a:rPr>
              <a:t> communes françaises sur l’année </a:t>
            </a:r>
            <a:r>
              <a:rPr lang="fr-FR" sz="1200" b="1" i="1" dirty="0">
                <a:solidFill>
                  <a:schemeClr val="tx1"/>
                </a:solidFill>
                <a:latin typeface="Gill Sans MT" panose="020B0502020104020203" pitchFamily="34" charset="0"/>
              </a:rPr>
              <a:t>2019</a:t>
            </a:r>
            <a:r>
              <a:rPr lang="fr-FR" sz="1200" dirty="0">
                <a:solidFill>
                  <a:schemeClr val="tx1"/>
                </a:solidFill>
                <a:latin typeface="Gill Sans MT" panose="020B0502020104020203" pitchFamily="34" charset="0"/>
              </a:rPr>
              <a:t>, issue principalement du Système National des Données de Santé (SNDS) et enrichie par des sources socio-économiques et géographiques. Les données ont été agrégées à l’échelle communale et ont nécessité plusieurs traitements : nettoyage, traitement des valeurs manquantes ou incorrectes, création de variables spatiales (voisinage) et transformation de certaines variables pour améliorer leur interprétabilité. Ces étapes ont permis de structurer un jeu de données pour le rendre cohérent, adapté aux méthodes statistiques mobilisées dans l’analyse.</a:t>
            </a:r>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12</a:t>
            </a:fld>
            <a:endParaRPr lang="fr-FR"/>
          </a:p>
        </p:txBody>
      </p:sp>
    </p:spTree>
    <p:extLst>
      <p:ext uri="{BB962C8B-B14F-4D97-AF65-F5344CB8AC3E}">
        <p14:creationId xmlns:p14="http://schemas.microsoft.com/office/powerpoint/2010/main" val="32360304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buNone/>
            </a:pPr>
            <a:r>
              <a:rPr lang="fr-FR" i="1" dirty="0"/>
              <a:t>« L’autocorrélation spatiale nous dit si la proximité géographique est liée à des valeurs similaires – comme deux communes voisines avec beaucoup ou peu de consultations. »</a:t>
            </a:r>
          </a:p>
          <a:p>
            <a:pPr>
              <a:buNone/>
            </a:pPr>
            <a:endParaRPr lang="fr-FR" dirty="0"/>
          </a:p>
          <a:p>
            <a:pPr>
              <a:buNone/>
            </a:pPr>
            <a:r>
              <a:rPr lang="fr-FR" i="1" dirty="0"/>
              <a:t>« La matrice W est essentielle : elle formalise "qui est voisin de qui" pour intégrer l’effet spatial dans les calculs. »</a:t>
            </a:r>
          </a:p>
          <a:p>
            <a:pPr>
              <a:buNone/>
            </a:pPr>
            <a:endParaRPr lang="fr-FR" dirty="0"/>
          </a:p>
          <a:p>
            <a:pPr>
              <a:buNone/>
            </a:pPr>
            <a:r>
              <a:rPr lang="fr-FR" i="1" dirty="0"/>
              <a:t>« L’indice de Moran permet de vérifier si les données sont regroupées ou dispersées dans l’espace – ici, un I &gt; 0 signifie qu’il y a bien des clusters. »</a:t>
            </a:r>
          </a:p>
          <a:p>
            <a:pPr>
              <a:buNone/>
            </a:pPr>
            <a:endParaRPr lang="fr-FR" dirty="0"/>
          </a:p>
          <a:p>
            <a:r>
              <a:rPr lang="fr-FR" i="1" dirty="0"/>
              <a:t>« Enfin, le diagramme de Moran affine cette analyse en montrant le type exact d’association par commune, ce qui est crucial pour cibler les politiques de santé.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13</a:t>
            </a:fld>
            <a:endParaRPr lang="fr-FR"/>
          </a:p>
        </p:txBody>
      </p:sp>
    </p:spTree>
    <p:extLst>
      <p:ext uri="{BB962C8B-B14F-4D97-AF65-F5344CB8AC3E}">
        <p14:creationId xmlns:p14="http://schemas.microsoft.com/office/powerpoint/2010/main" val="10314773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i="1" dirty="0"/>
              <a:t>« Le choix des variables repose à la fois sur une méthode statistique rigoureuse (ACP) et une validation par la littérature. Nous avons cherché un compromis entre cohérence théorique et pouvoir explicatif, tout en évitant les redondances entre variables. »</a:t>
            </a:r>
          </a:p>
          <a:p>
            <a:pPr marL="0" marR="0" lvl="0" indent="0" algn="l" defTabSz="914400" rtl="0" eaLnBrk="1" fontAlgn="auto" latinLnBrk="0" hangingPunct="1">
              <a:lnSpc>
                <a:spcPct val="100000"/>
              </a:lnSpc>
              <a:spcBef>
                <a:spcPts val="0"/>
              </a:spcBef>
              <a:spcAft>
                <a:spcPts val="0"/>
              </a:spcAft>
              <a:buClrTx/>
              <a:buSzTx/>
              <a:buFontTx/>
              <a:buNone/>
              <a:tabLst/>
              <a:defRPr/>
            </a:pPr>
            <a:br>
              <a:rPr lang="fr-FR" dirty="0"/>
            </a:br>
            <a:r>
              <a:rPr lang="fr-FR" i="1" dirty="0"/>
              <a:t>« L'accent a été mis sur des variables démographiques et socio-économiques connues pour influencer le recours aux soins. »</a:t>
            </a:r>
            <a:endParaRPr lang="fr-FR" dirty="0"/>
          </a:p>
          <a:p>
            <a:endParaRPr lang="fr-FR" dirty="0"/>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23</a:t>
            </a:fld>
            <a:endParaRPr lang="fr-FR"/>
          </a:p>
        </p:txBody>
      </p:sp>
    </p:spTree>
    <p:extLst>
      <p:ext uri="{BB962C8B-B14F-4D97-AF65-F5344CB8AC3E}">
        <p14:creationId xmlns:p14="http://schemas.microsoft.com/office/powerpoint/2010/main" val="22515957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Nous insistons ici sur les </a:t>
            </a:r>
            <a:r>
              <a:rPr lang="fr-FR" b="1" dirty="0"/>
              <a:t>grands déterminants</a:t>
            </a:r>
            <a:r>
              <a:rPr lang="fr-FR" dirty="0"/>
              <a:t> de l’accès aux soins : géographie, démographie et situation sociale. La corrélation négative avec les personnes âgées est un point important à discuter avec le jury, en soulignant les barrières comme la mobilité ou l’attente.</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31</a:t>
            </a:fld>
            <a:endParaRPr lang="fr-FR"/>
          </a:p>
        </p:txBody>
      </p:sp>
    </p:spTree>
    <p:extLst>
      <p:ext uri="{BB962C8B-B14F-4D97-AF65-F5344CB8AC3E}">
        <p14:creationId xmlns:p14="http://schemas.microsoft.com/office/powerpoint/2010/main" val="19862728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FR" dirty="0"/>
              <a:t>Revenons sur les </a:t>
            </a:r>
            <a:r>
              <a:rPr lang="fr-FR" b="1" dirty="0"/>
              <a:t>implications concrètes</a:t>
            </a:r>
            <a:r>
              <a:rPr lang="fr-FR" dirty="0"/>
              <a:t> pour les politiques publiques. Il ne s’agit pas seulement de moyens, mais de </a:t>
            </a:r>
            <a:r>
              <a:rPr lang="fr-FR" b="1" dirty="0"/>
              <a:t>répartition intelligente</a:t>
            </a:r>
            <a:r>
              <a:rPr lang="fr-FR" dirty="0"/>
              <a:t> des services. Le concept d’</a:t>
            </a:r>
            <a:r>
              <a:rPr lang="fr-FR" b="1" dirty="0"/>
              <a:t>exode sanitaire</a:t>
            </a:r>
            <a:r>
              <a:rPr lang="fr-FR" dirty="0"/>
              <a:t> peut illustrer le déséquilibre et justifier des politiques ciblées.</a:t>
            </a:r>
          </a:p>
        </p:txBody>
      </p:sp>
      <p:sp>
        <p:nvSpPr>
          <p:cNvPr id="4" name="Espace réservé du numéro de diapositive 3"/>
          <p:cNvSpPr>
            <a:spLocks noGrp="1"/>
          </p:cNvSpPr>
          <p:nvPr>
            <p:ph type="sldNum" sz="quarter" idx="5"/>
          </p:nvPr>
        </p:nvSpPr>
        <p:spPr/>
        <p:txBody>
          <a:bodyPr/>
          <a:lstStyle/>
          <a:p>
            <a:fld id="{45C44DBB-F87B-49EA-91FB-EDB78BBE8593}" type="slidenum">
              <a:rPr lang="fr-FR" smtClean="0"/>
              <a:t>32</a:t>
            </a:fld>
            <a:endParaRPr lang="fr-FR"/>
          </a:p>
        </p:txBody>
      </p:sp>
    </p:spTree>
    <p:extLst>
      <p:ext uri="{BB962C8B-B14F-4D97-AF65-F5344CB8AC3E}">
        <p14:creationId xmlns:p14="http://schemas.microsoft.com/office/powerpoint/2010/main" val="18140912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e la date 1">
            <a:extLst>
              <a:ext uri="{FF2B5EF4-FFF2-40B4-BE49-F238E27FC236}">
                <a16:creationId xmlns:a16="http://schemas.microsoft.com/office/drawing/2014/main" id="{723468D2-78C7-63BD-FF90-ADD36F66F27A}"/>
              </a:ext>
            </a:extLst>
          </p:cNvPr>
          <p:cNvSpPr txBox="1">
            <a:spLocks/>
          </p:cNvSpPr>
          <p:nvPr userDrawn="1"/>
        </p:nvSpPr>
        <p:spPr>
          <a:xfrm>
            <a:off x="4724400" y="6186667"/>
            <a:ext cx="2743200" cy="365125"/>
          </a:xfrm>
          <a:prstGeom prst="rect">
            <a:avLst/>
          </a:prstGeom>
        </p:spPr>
        <p:txBody>
          <a:bodyPr/>
          <a:lstStyle>
            <a:defPPr>
              <a:defRPr lang="fr-FR"/>
            </a:defPPr>
            <a:lvl1pPr marL="0" algn="ctr" defTabSz="914400" rtl="0" eaLnBrk="1" latinLnBrk="0" hangingPunct="1">
              <a:defRPr sz="2000" b="0" i="0" kern="1200">
                <a:solidFill>
                  <a:srgbClr val="006A5A"/>
                </a:solidFill>
                <a:latin typeface="Gill Sans MT" panose="020B0502020104020203"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4BDA9CF-F2B2-41BE-8486-9C59032E0655}" type="datetime4">
              <a:rPr lang="fr-FR" smtClean="0"/>
              <a:pPr/>
              <a:t>22 avril 2025</a:t>
            </a:fld>
            <a:endParaRPr lang="fr-FR" dirty="0"/>
          </a:p>
        </p:txBody>
      </p:sp>
    </p:spTree>
    <p:extLst>
      <p:ext uri="{BB962C8B-B14F-4D97-AF65-F5344CB8AC3E}">
        <p14:creationId xmlns:p14="http://schemas.microsoft.com/office/powerpoint/2010/main" val="156885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5313897C-0F75-4EE1-76D6-EA252AE6918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Tree>
    <p:extLst>
      <p:ext uri="{BB962C8B-B14F-4D97-AF65-F5344CB8AC3E}">
        <p14:creationId xmlns:p14="http://schemas.microsoft.com/office/powerpoint/2010/main" val="703872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Tree>
    <p:extLst>
      <p:ext uri="{BB962C8B-B14F-4D97-AF65-F5344CB8AC3E}">
        <p14:creationId xmlns:p14="http://schemas.microsoft.com/office/powerpoint/2010/main" val="8594174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5CAEF4B9-C326-2C88-CB7D-EF2C8CEE2EF6}"/>
              </a:ext>
            </a:extLst>
          </p:cNvPr>
          <p:cNvSpPr>
            <a:spLocks noGrp="1"/>
          </p:cNvSpPr>
          <p:nvPr>
            <p:ph type="sldNum" sz="quarter" idx="12"/>
          </p:nvPr>
        </p:nvSpPr>
        <p:spPr>
          <a:xfrm>
            <a:off x="8610600" y="6356350"/>
            <a:ext cx="2743200" cy="365125"/>
          </a:xfrm>
          <a:prstGeom prst="rect">
            <a:avLst/>
          </a:prstGeom>
        </p:spPr>
        <p:txBody>
          <a:bodyPr/>
          <a:lstStyle/>
          <a:p>
            <a:fld id="{F546B7B7-7D14-4795-A998-350CFB2BDD43}" type="slidenum">
              <a:rPr lang="fr-FR" smtClean="0"/>
              <a:t>‹N°›</a:t>
            </a:fld>
            <a:endParaRPr lang="fr-FR"/>
          </a:p>
        </p:txBody>
      </p:sp>
      <p:sp>
        <p:nvSpPr>
          <p:cNvPr id="7" name="Rectangle 6">
            <a:extLst>
              <a:ext uri="{FF2B5EF4-FFF2-40B4-BE49-F238E27FC236}">
                <a16:creationId xmlns:a16="http://schemas.microsoft.com/office/drawing/2014/main" id="{E78AD8C6-19B7-433A-13EF-AF4A5FDF5EE9}"/>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ZoneTexte 7">
            <a:extLst>
              <a:ext uri="{FF2B5EF4-FFF2-40B4-BE49-F238E27FC236}">
                <a16:creationId xmlns:a16="http://schemas.microsoft.com/office/drawing/2014/main" id="{E202A8D4-16E3-2FD5-4948-AFC260BC1A24}"/>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Tree>
    <p:extLst>
      <p:ext uri="{BB962C8B-B14F-4D97-AF65-F5344CB8AC3E}">
        <p14:creationId xmlns:p14="http://schemas.microsoft.com/office/powerpoint/2010/main" val="37134633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3013437"/>
            <a:ext cx="6096000" cy="831125"/>
          </a:xfrm>
          <a:prstGeom prst="rect">
            <a:avLst/>
          </a:prstGeom>
          <a:noFill/>
        </p:spPr>
        <p:txBody>
          <a:bodyPr wrap="square">
            <a:spAutoFit/>
          </a:bodyPr>
          <a:lstStyle/>
          <a:p>
            <a:pPr algn="ctr"/>
            <a:r>
              <a:rPr lang="fr-FR" sz="4801" b="1" dirty="0">
                <a:solidFill>
                  <a:srgbClr val="006A5A"/>
                </a:solidFill>
                <a:effectLst>
                  <a:glow rad="101600">
                    <a:schemeClr val="accent3">
                      <a:satMod val="175000"/>
                      <a:alpha val="40000"/>
                    </a:schemeClr>
                  </a:glow>
                </a:effectLst>
                <a:latin typeface="Gill Sans MT" panose="020B0502020104020203" pitchFamily="34" charset="0"/>
              </a:rPr>
              <a:t>Introduction</a:t>
            </a:r>
          </a:p>
        </p:txBody>
      </p:sp>
    </p:spTree>
    <p:extLst>
      <p:ext uri="{BB962C8B-B14F-4D97-AF65-F5344CB8AC3E}">
        <p14:creationId xmlns:p14="http://schemas.microsoft.com/office/powerpoint/2010/main" val="2514026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1569917"/>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Présentation du contexte</a:t>
            </a:r>
          </a:p>
        </p:txBody>
      </p:sp>
      <p:sp>
        <p:nvSpPr>
          <p:cNvPr id="4" name="Ellipse 3">
            <a:extLst>
              <a:ext uri="{FF2B5EF4-FFF2-40B4-BE49-F238E27FC236}">
                <a16:creationId xmlns:a16="http://schemas.microsoft.com/office/drawing/2014/main" id="{27A80BEA-A036-AB44-A38A-78F415B68497}"/>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6" name="Rectangle 5">
            <a:extLst>
              <a:ext uri="{FF2B5EF4-FFF2-40B4-BE49-F238E27FC236}">
                <a16:creationId xmlns:a16="http://schemas.microsoft.com/office/drawing/2014/main" id="{C2A5C6C7-CB0D-D058-70C2-CE25D2304A68}"/>
              </a:ext>
            </a:extLst>
          </p:cNvPr>
          <p:cNvSpPr/>
          <p:nvPr userDrawn="1"/>
        </p:nvSpPr>
        <p:spPr>
          <a:xfrm>
            <a:off x="5634975" y="1448962"/>
            <a:ext cx="922047"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1</a:t>
            </a:r>
          </a:p>
        </p:txBody>
      </p:sp>
      <p:sp>
        <p:nvSpPr>
          <p:cNvPr id="12" name="Ellipse 11">
            <a:extLst>
              <a:ext uri="{FF2B5EF4-FFF2-40B4-BE49-F238E27FC236}">
                <a16:creationId xmlns:a16="http://schemas.microsoft.com/office/drawing/2014/main" id="{25726B03-1A95-B977-E509-A611D05D45DB}"/>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1186CAA9-E0EC-3884-5FD8-24F7C0D01A43}"/>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6020691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Méthodologie</a:t>
            </a:r>
          </a:p>
        </p:txBody>
      </p:sp>
      <p:sp>
        <p:nvSpPr>
          <p:cNvPr id="2" name="Ellipse 1">
            <a:extLst>
              <a:ext uri="{FF2B5EF4-FFF2-40B4-BE49-F238E27FC236}">
                <a16:creationId xmlns:a16="http://schemas.microsoft.com/office/drawing/2014/main" id="{40B18BCD-3A30-97F1-9105-27A0DA5CA285}"/>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4A5F8A3A-A767-C45C-6E4A-B23C0A5E7E67}"/>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2</a:t>
            </a:r>
          </a:p>
        </p:txBody>
      </p:sp>
      <p:sp>
        <p:nvSpPr>
          <p:cNvPr id="4" name="Ellipse 3">
            <a:extLst>
              <a:ext uri="{FF2B5EF4-FFF2-40B4-BE49-F238E27FC236}">
                <a16:creationId xmlns:a16="http://schemas.microsoft.com/office/drawing/2014/main" id="{97AC4082-166D-3F06-62F6-C1A63DCF7E3E}"/>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699990F-38B3-1E5D-2435-2F9BA6F80BEF}"/>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692227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defPPr>
              <a:defRPr lang="fr-FR"/>
            </a:defPPr>
            <a:lvl1pPr lvl="0"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Analyse descriptive</a:t>
            </a:r>
          </a:p>
        </p:txBody>
      </p:sp>
      <p:sp>
        <p:nvSpPr>
          <p:cNvPr id="2" name="Ellipse 1">
            <a:extLst>
              <a:ext uri="{FF2B5EF4-FFF2-40B4-BE49-F238E27FC236}">
                <a16:creationId xmlns:a16="http://schemas.microsoft.com/office/drawing/2014/main" id="{F212C2A5-5595-0751-4F9F-875BBDC0CA3F}"/>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281EAFC2-759E-BCF4-8387-70D6411BB3D0}"/>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3</a:t>
            </a:r>
          </a:p>
        </p:txBody>
      </p:sp>
      <p:sp>
        <p:nvSpPr>
          <p:cNvPr id="4" name="Ellipse 3">
            <a:extLst>
              <a:ext uri="{FF2B5EF4-FFF2-40B4-BE49-F238E27FC236}">
                <a16:creationId xmlns:a16="http://schemas.microsoft.com/office/drawing/2014/main" id="{BE89FDB1-E22A-E443-C413-FE56BAC241C5}"/>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4A83E2A1-FE37-0D10-8697-C9319E90E30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2132092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Modélisation</a:t>
            </a:r>
          </a:p>
        </p:txBody>
      </p:sp>
      <p:sp>
        <p:nvSpPr>
          <p:cNvPr id="2" name="Ellipse 1">
            <a:extLst>
              <a:ext uri="{FF2B5EF4-FFF2-40B4-BE49-F238E27FC236}">
                <a16:creationId xmlns:a16="http://schemas.microsoft.com/office/drawing/2014/main" id="{06D2E214-27DC-BEAB-72A5-2A6B3357DA80}"/>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C02680B8-079F-C8A1-84B2-5A27DEC0888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4</a:t>
            </a:r>
          </a:p>
        </p:txBody>
      </p:sp>
      <p:sp>
        <p:nvSpPr>
          <p:cNvPr id="4" name="Ellipse 3">
            <a:extLst>
              <a:ext uri="{FF2B5EF4-FFF2-40B4-BE49-F238E27FC236}">
                <a16:creationId xmlns:a16="http://schemas.microsoft.com/office/drawing/2014/main" id="{D54257F9-84F3-429B-302C-DF9CB1485290}"/>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FE39FCE4-01A5-6FC1-F71B-286F74EC8085}"/>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202948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6_Diapositive de titre">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F63D695C-BBC2-B306-369A-D3D714E5992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5" name="ZoneTexte 4">
            <a:extLst>
              <a:ext uri="{FF2B5EF4-FFF2-40B4-BE49-F238E27FC236}">
                <a16:creationId xmlns:a16="http://schemas.microsoft.com/office/drawing/2014/main" id="{FF96844C-CF0A-1481-6679-22E66942CC91}"/>
              </a:ext>
            </a:extLst>
          </p:cNvPr>
          <p:cNvSpPr txBox="1"/>
          <p:nvPr userDrawn="1"/>
        </p:nvSpPr>
        <p:spPr>
          <a:xfrm>
            <a:off x="3048000" y="4018332"/>
            <a:ext cx="6096000" cy="831125"/>
          </a:xfrm>
          <a:prstGeom prst="rect">
            <a:avLst/>
          </a:prstGeom>
          <a:noFill/>
        </p:spPr>
        <p:txBody>
          <a:bodyPr wrap="square">
            <a:spAutoFit/>
          </a:bodyPr>
          <a:lstStyle/>
          <a:p>
            <a:pPr algn="ctr"/>
            <a:r>
              <a:rPr lang="fr-FR" sz="4801" b="1" kern="1200" dirty="0">
                <a:solidFill>
                  <a:srgbClr val="006A5A"/>
                </a:solidFill>
                <a:effectLst>
                  <a:glow rad="101600">
                    <a:schemeClr val="accent3">
                      <a:satMod val="175000"/>
                      <a:alpha val="40000"/>
                    </a:schemeClr>
                  </a:glow>
                </a:effectLst>
                <a:latin typeface="Gill Sans MT" panose="020B0502020104020203" pitchFamily="34" charset="0"/>
                <a:ea typeface="+mn-ea"/>
                <a:cs typeface="+mn-cs"/>
              </a:rPr>
              <a:t>Discussion</a:t>
            </a:r>
          </a:p>
        </p:txBody>
      </p:sp>
      <p:sp>
        <p:nvSpPr>
          <p:cNvPr id="2" name="Ellipse 1">
            <a:extLst>
              <a:ext uri="{FF2B5EF4-FFF2-40B4-BE49-F238E27FC236}">
                <a16:creationId xmlns:a16="http://schemas.microsoft.com/office/drawing/2014/main" id="{58A4D41F-57DA-A040-C9DE-F772353913C3}"/>
              </a:ext>
            </a:extLst>
          </p:cNvPr>
          <p:cNvSpPr/>
          <p:nvPr userDrawn="1"/>
        </p:nvSpPr>
        <p:spPr>
          <a:xfrm>
            <a:off x="5176838" y="1447801"/>
            <a:ext cx="1838325" cy="1838325"/>
          </a:xfrm>
          <a:prstGeom prst="ellipse">
            <a:avLst/>
          </a:prstGeom>
          <a:solidFill>
            <a:srgbClr val="006A5A"/>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sp>
        <p:nvSpPr>
          <p:cNvPr id="3" name="Rectangle 2">
            <a:extLst>
              <a:ext uri="{FF2B5EF4-FFF2-40B4-BE49-F238E27FC236}">
                <a16:creationId xmlns:a16="http://schemas.microsoft.com/office/drawing/2014/main" id="{02FD9239-2CAD-5E58-1888-AAED10137A1C}"/>
              </a:ext>
            </a:extLst>
          </p:cNvPr>
          <p:cNvSpPr/>
          <p:nvPr userDrawn="1"/>
        </p:nvSpPr>
        <p:spPr>
          <a:xfrm>
            <a:off x="5634975" y="1448962"/>
            <a:ext cx="922048" cy="1862176"/>
          </a:xfrm>
          <a:prstGeom prst="rect">
            <a:avLst/>
          </a:prstGeom>
          <a:noFill/>
        </p:spPr>
        <p:txBody>
          <a:bodyPr wrap="none" lIns="91440" tIns="45720" rIns="91440" bIns="45720">
            <a:spAutoFit/>
          </a:bodyPr>
          <a:lstStyle/>
          <a:p>
            <a:pPr algn="ctr"/>
            <a:r>
              <a:rPr lang="fr-FR" sz="11501" dirty="0">
                <a:ln w="0"/>
                <a:solidFill>
                  <a:schemeClr val="bg1"/>
                </a:solidFill>
                <a:effectLst>
                  <a:outerShdw blurRad="38100" dist="19050" dir="2700000" algn="tl" rotWithShape="0">
                    <a:schemeClr val="dk1">
                      <a:alpha val="40000"/>
                    </a:schemeClr>
                  </a:outerShdw>
                </a:effectLst>
                <a:latin typeface="Gill Sans MT" panose="020B0502020104020203" pitchFamily="34" charset="0"/>
              </a:rPr>
              <a:t>5</a:t>
            </a:r>
          </a:p>
        </p:txBody>
      </p:sp>
      <p:sp>
        <p:nvSpPr>
          <p:cNvPr id="4" name="Ellipse 3">
            <a:extLst>
              <a:ext uri="{FF2B5EF4-FFF2-40B4-BE49-F238E27FC236}">
                <a16:creationId xmlns:a16="http://schemas.microsoft.com/office/drawing/2014/main" id="{F27311CF-8B64-8A35-C9EE-C324C657A1FF}"/>
              </a:ext>
            </a:extLst>
          </p:cNvPr>
          <p:cNvSpPr/>
          <p:nvPr userDrawn="1"/>
        </p:nvSpPr>
        <p:spPr>
          <a:xfrm>
            <a:off x="5411136" y="2981390"/>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llipse 5">
            <a:extLst>
              <a:ext uri="{FF2B5EF4-FFF2-40B4-BE49-F238E27FC236}">
                <a16:creationId xmlns:a16="http://schemas.microsoft.com/office/drawing/2014/main" id="{69E80C83-9FC4-6BE6-A2D3-25F4982DC969}"/>
              </a:ext>
            </a:extLst>
          </p:cNvPr>
          <p:cNvSpPr/>
          <p:nvPr userDrawn="1"/>
        </p:nvSpPr>
        <p:spPr>
          <a:xfrm>
            <a:off x="6333186" y="1304862"/>
            <a:ext cx="447675" cy="447675"/>
          </a:xfrm>
          <a:prstGeom prst="ellipse">
            <a:avLst/>
          </a:prstGeom>
          <a:solidFill>
            <a:srgbClr val="203864">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461447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apositive de titre">
    <p:spTree>
      <p:nvGrpSpPr>
        <p:cNvPr id="1" name=""/>
        <p:cNvGrpSpPr/>
        <p:nvPr/>
      </p:nvGrpSpPr>
      <p:grpSpPr>
        <a:xfrm>
          <a:off x="0" y="0"/>
          <a:ext cx="0" cy="0"/>
          <a:chOff x="0" y="0"/>
          <a:chExt cx="0" cy="0"/>
        </a:xfrm>
      </p:grpSpPr>
      <p:sp>
        <p:nvSpPr>
          <p:cNvPr id="4" name="Espace réservé du numéro de diapositive 5">
            <a:extLst>
              <a:ext uri="{FF2B5EF4-FFF2-40B4-BE49-F238E27FC236}">
                <a16:creationId xmlns:a16="http://schemas.microsoft.com/office/drawing/2014/main" id="{FB1AD3A1-41DF-54E9-E736-AF37AF1FC4B3}"/>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3" name="ZoneTexte 2">
            <a:extLst>
              <a:ext uri="{FF2B5EF4-FFF2-40B4-BE49-F238E27FC236}">
                <a16:creationId xmlns:a16="http://schemas.microsoft.com/office/drawing/2014/main" id="{45807B9B-15D6-E491-5E19-4975CBC402CE}"/>
              </a:ext>
            </a:extLst>
          </p:cNvPr>
          <p:cNvSpPr txBox="1"/>
          <p:nvPr userDrawn="1"/>
        </p:nvSpPr>
        <p:spPr>
          <a:xfrm>
            <a:off x="3048000" y="3013437"/>
            <a:ext cx="6096000" cy="831125"/>
          </a:xfrm>
          <a:prstGeom prst="rect">
            <a:avLst/>
          </a:prstGeom>
          <a:noFill/>
        </p:spPr>
        <p:txBody>
          <a:bodyPr wrap="square">
            <a:spAutoFit/>
          </a:bodyPr>
          <a:lstStyle>
            <a:defPPr>
              <a:defRPr lang="fr-FR"/>
            </a:defPPr>
            <a:lvl1pPr algn="ctr">
              <a:defRPr sz="4801" b="1">
                <a:solidFill>
                  <a:srgbClr val="006A5A"/>
                </a:solidFill>
                <a:effectLst>
                  <a:glow rad="101600">
                    <a:schemeClr val="accent3">
                      <a:satMod val="175000"/>
                      <a:alpha val="40000"/>
                    </a:schemeClr>
                  </a:glow>
                </a:effectLst>
                <a:latin typeface="Gill Sans MT" panose="020B0502020104020203" pitchFamily="34" charset="0"/>
              </a:defRPr>
            </a:lvl1pPr>
          </a:lstStyle>
          <a:p>
            <a:pPr lvl="0"/>
            <a:r>
              <a:rPr lang="fr-FR" dirty="0"/>
              <a:t>Conclusion</a:t>
            </a:r>
          </a:p>
        </p:txBody>
      </p:sp>
    </p:spTree>
    <p:extLst>
      <p:ext uri="{BB962C8B-B14F-4D97-AF65-F5344CB8AC3E}">
        <p14:creationId xmlns:p14="http://schemas.microsoft.com/office/powerpoint/2010/main" val="298182352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3" Type="http://schemas.openxmlformats.org/officeDocument/2006/relationships/slideLayout" Target="../slideLayouts/slideLayout5.xml"/><Relationship Id="rId7" Type="http://schemas.openxmlformats.org/officeDocument/2006/relationships/slideLayout" Target="../slideLayouts/slideLayout9.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0.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theme" Target="../theme/theme5.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03F84BC-FBBC-F830-7490-4EE961F12EE3}"/>
              </a:ext>
            </a:extLst>
          </p:cNvPr>
          <p:cNvSpPr/>
          <p:nvPr userDrawn="1"/>
        </p:nvSpPr>
        <p:spPr>
          <a:xfrm>
            <a:off x="0" y="1143000"/>
            <a:ext cx="12192000" cy="4572000"/>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 coins arrondis 13">
            <a:extLst>
              <a:ext uri="{FF2B5EF4-FFF2-40B4-BE49-F238E27FC236}">
                <a16:creationId xmlns:a16="http://schemas.microsoft.com/office/drawing/2014/main" id="{06005CE9-555A-58A8-F23B-7B4592BF05F3}"/>
              </a:ext>
            </a:extLst>
          </p:cNvPr>
          <p:cNvSpPr/>
          <p:nvPr userDrawn="1"/>
        </p:nvSpPr>
        <p:spPr>
          <a:xfrm>
            <a:off x="331509" y="1800519"/>
            <a:ext cx="11528981" cy="1357460"/>
          </a:xfrm>
          <a:prstGeom prst="roundRect">
            <a:avLst/>
          </a:prstGeom>
          <a:solidFill>
            <a:srgbClr val="006A5A"/>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solidFill>
                  <a:schemeClr val="bg1"/>
                </a:solidFill>
                <a:latin typeface="Montserrat" panose="02000505000000020004" pitchFamily="2" charset="0"/>
              </a:rPr>
              <a:t>MODELISATION DU TAUX DE CONSULTATIONS EN MEDECINE DE VILLE :  APPROCHE PAR MODELES D’ECONOMETRIE SPATIALE</a:t>
            </a:r>
          </a:p>
        </p:txBody>
      </p:sp>
      <p:pic>
        <p:nvPicPr>
          <p:cNvPr id="4" name="Image 3">
            <a:extLst>
              <a:ext uri="{FF2B5EF4-FFF2-40B4-BE49-F238E27FC236}">
                <a16:creationId xmlns:a16="http://schemas.microsoft.com/office/drawing/2014/main" id="{CA9D454B-92D0-F7DF-E981-138630011E3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331509" y="103695"/>
            <a:ext cx="1480009" cy="798974"/>
          </a:xfrm>
          <a:prstGeom prst="rect">
            <a:avLst/>
          </a:prstGeom>
        </p:spPr>
      </p:pic>
      <p:pic>
        <p:nvPicPr>
          <p:cNvPr id="6" name="Image 5">
            <a:extLst>
              <a:ext uri="{FF2B5EF4-FFF2-40B4-BE49-F238E27FC236}">
                <a16:creationId xmlns:a16="http://schemas.microsoft.com/office/drawing/2014/main" id="{E772BED5-F4BD-D5FF-B497-2F8473BE0374}"/>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756274" y="12793"/>
            <a:ext cx="1104216" cy="980778"/>
          </a:xfrm>
          <a:prstGeom prst="rect">
            <a:avLst/>
          </a:prstGeom>
        </p:spPr>
      </p:pic>
    </p:spTree>
    <p:extLst>
      <p:ext uri="{BB962C8B-B14F-4D97-AF65-F5344CB8AC3E}">
        <p14:creationId xmlns:p14="http://schemas.microsoft.com/office/powerpoint/2010/main" val="3226264066"/>
      </p:ext>
    </p:extLst>
  </p:cSld>
  <p:clrMap bg1="lt1" tx1="dk1" bg2="lt2" tx2="dk2" accent1="accent1" accent2="accent2" accent3="accent3" accent4="accent4" accent5="accent5" accent6="accent6" hlink="hlink" folHlink="folHlink"/>
  <p:sldLayoutIdLst>
    <p:sldLayoutId id="2147483649"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9257EE9B-2241-627F-6435-B3D244A12B5D}"/>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8" name="Rectangle 7">
            <a:extLst>
              <a:ext uri="{FF2B5EF4-FFF2-40B4-BE49-F238E27FC236}">
                <a16:creationId xmlns:a16="http://schemas.microsoft.com/office/drawing/2014/main" id="{7F3D236D-1596-EF22-B2CF-E189E5638BB5}"/>
              </a:ext>
            </a:extLst>
          </p:cNvPr>
          <p:cNvSpPr/>
          <p:nvPr userDrawn="1"/>
        </p:nvSpPr>
        <p:spPr>
          <a:xfrm>
            <a:off x="565215" y="782427"/>
            <a:ext cx="10788585" cy="47135"/>
          </a:xfrm>
          <a:prstGeom prst="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ZoneTexte 8">
            <a:extLst>
              <a:ext uri="{FF2B5EF4-FFF2-40B4-BE49-F238E27FC236}">
                <a16:creationId xmlns:a16="http://schemas.microsoft.com/office/drawing/2014/main" id="{D2D7EB83-9FB0-FECF-F98E-ECFDAB735E98}"/>
              </a:ext>
            </a:extLst>
          </p:cNvPr>
          <p:cNvSpPr txBox="1"/>
          <p:nvPr userDrawn="1"/>
        </p:nvSpPr>
        <p:spPr>
          <a:xfrm>
            <a:off x="565215" y="259207"/>
            <a:ext cx="2083718" cy="523220"/>
          </a:xfrm>
          <a:prstGeom prst="rect">
            <a:avLst/>
          </a:prstGeom>
          <a:noFill/>
        </p:spPr>
        <p:txBody>
          <a:bodyPr wrap="square" rtlCol="0">
            <a:spAutoFit/>
          </a:bodyPr>
          <a:lstStyle/>
          <a:p>
            <a:r>
              <a:rPr lang="fr-FR" sz="2800" b="1" dirty="0">
                <a:solidFill>
                  <a:srgbClr val="006A5A"/>
                </a:solidFill>
                <a:latin typeface="Montserrat" panose="02000505000000020004" pitchFamily="2" charset="0"/>
              </a:rPr>
              <a:t>Sommaire</a:t>
            </a:r>
          </a:p>
        </p:txBody>
      </p:sp>
      <p:sp>
        <p:nvSpPr>
          <p:cNvPr id="10" name="ZoneTexte 9">
            <a:extLst>
              <a:ext uri="{FF2B5EF4-FFF2-40B4-BE49-F238E27FC236}">
                <a16:creationId xmlns:a16="http://schemas.microsoft.com/office/drawing/2014/main" id="{6B9727AD-2748-6382-82FF-9F3E38B23E5E}"/>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12" name="Cercle : creux 11">
            <a:extLst>
              <a:ext uri="{FF2B5EF4-FFF2-40B4-BE49-F238E27FC236}">
                <a16:creationId xmlns:a16="http://schemas.microsoft.com/office/drawing/2014/main" id="{375D63DF-4CCF-AE80-6083-82C4747F2B5B}"/>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2843250536"/>
      </p:ext>
    </p:extLst>
  </p:cSld>
  <p:clrMap bg1="lt1" tx1="dk1" bg2="lt2" tx2="dk2" accent1="accent1" accent2="accent2" accent3="accent3" accent4="accent4" accent5="accent5" accent6="accent6" hlink="hlink" folHlink="folHlink"/>
  <p:sldLayoutIdLst>
    <p:sldLayoutId id="2147483661"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 name="Espace réservé du numéro de diapositive 5">
            <a:extLst>
              <a:ext uri="{FF2B5EF4-FFF2-40B4-BE49-F238E27FC236}">
                <a16:creationId xmlns:a16="http://schemas.microsoft.com/office/drawing/2014/main" id="{224540A1-4206-8873-DBE5-5245F047222B}"/>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0" name="Cercle : creux 9">
            <a:extLst>
              <a:ext uri="{FF2B5EF4-FFF2-40B4-BE49-F238E27FC236}">
                <a16:creationId xmlns:a16="http://schemas.microsoft.com/office/drawing/2014/main" id="{43D5DE8B-7353-19AD-F48C-EBB9DD00EA32}"/>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0CAD2E51-2133-7E31-9C25-20944DBB8D7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
        <p:nvSpPr>
          <p:cNvPr id="9" name="Forme libre : forme 8">
            <a:extLst>
              <a:ext uri="{FF2B5EF4-FFF2-40B4-BE49-F238E27FC236}">
                <a16:creationId xmlns:a16="http://schemas.microsoft.com/office/drawing/2014/main" id="{90CAF716-B44C-554A-4850-9E09FE9F1AC9}"/>
              </a:ext>
            </a:extLst>
          </p:cNvPr>
          <p:cNvSpPr/>
          <p:nvPr userDrawn="1"/>
        </p:nvSpPr>
        <p:spPr>
          <a:xfrm rot="1939479">
            <a:off x="-438586" y="3457772"/>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
        <p:nvSpPr>
          <p:cNvPr id="11" name="Forme libre : forme 10">
            <a:extLst>
              <a:ext uri="{FF2B5EF4-FFF2-40B4-BE49-F238E27FC236}">
                <a16:creationId xmlns:a16="http://schemas.microsoft.com/office/drawing/2014/main" id="{FFF6D89B-C3B2-5544-A5D9-E829B303A152}"/>
              </a:ext>
            </a:extLst>
          </p:cNvPr>
          <p:cNvSpPr/>
          <p:nvPr userDrawn="1"/>
        </p:nvSpPr>
        <p:spPr>
          <a:xfrm rot="12729285">
            <a:off x="10657503" y="393887"/>
            <a:ext cx="1970732" cy="3114675"/>
          </a:xfrm>
          <a:custGeom>
            <a:avLst/>
            <a:gdLst>
              <a:gd name="connsiteX0" fmla="*/ 0 w 1970732"/>
              <a:gd name="connsiteY0" fmla="*/ 0 h 3114675"/>
              <a:gd name="connsiteX1" fmla="*/ 1970732 w 1970732"/>
              <a:gd name="connsiteY1" fmla="*/ 0 h 3114675"/>
              <a:gd name="connsiteX2" fmla="*/ 1970732 w 1970732"/>
              <a:gd name="connsiteY2" fmla="*/ 3114675 h 3114675"/>
              <a:gd name="connsiteX3" fmla="*/ 1335031 w 1970732"/>
              <a:gd name="connsiteY3" fmla="*/ 3114675 h 3114675"/>
              <a:gd name="connsiteX4" fmla="*/ 1307597 w 1970732"/>
              <a:gd name="connsiteY4" fmla="*/ 3071319 h 3114675"/>
              <a:gd name="connsiteX5" fmla="*/ 1927376 w 1970732"/>
              <a:gd name="connsiteY5" fmla="*/ 3071319 h 3114675"/>
              <a:gd name="connsiteX6" fmla="*/ 1927376 w 1970732"/>
              <a:gd name="connsiteY6" fmla="*/ 43356 h 3114675"/>
              <a:gd name="connsiteX7" fmla="*/ 43356 w 1970732"/>
              <a:gd name="connsiteY7" fmla="*/ 43356 h 3114675"/>
              <a:gd name="connsiteX8" fmla="*/ 43356 w 1970732"/>
              <a:gd name="connsiteY8" fmla="*/ 1073392 h 3114675"/>
              <a:gd name="connsiteX9" fmla="*/ 0 w 1970732"/>
              <a:gd name="connsiteY9" fmla="*/ 1004875 h 3114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70732" h="3114675">
                <a:moveTo>
                  <a:pt x="0" y="0"/>
                </a:moveTo>
                <a:lnTo>
                  <a:pt x="1970732" y="0"/>
                </a:lnTo>
                <a:lnTo>
                  <a:pt x="1970732" y="3114675"/>
                </a:lnTo>
                <a:lnTo>
                  <a:pt x="1335031" y="3114675"/>
                </a:lnTo>
                <a:lnTo>
                  <a:pt x="1307597" y="3071319"/>
                </a:lnTo>
                <a:lnTo>
                  <a:pt x="1927376" y="3071319"/>
                </a:lnTo>
                <a:lnTo>
                  <a:pt x="1927376" y="43356"/>
                </a:lnTo>
                <a:lnTo>
                  <a:pt x="43356" y="43356"/>
                </a:lnTo>
                <a:lnTo>
                  <a:pt x="43356" y="1073392"/>
                </a:lnTo>
                <a:lnTo>
                  <a:pt x="0" y="1004875"/>
                </a:lnTo>
                <a:close/>
              </a:path>
            </a:pathLst>
          </a:custGeom>
          <a:solidFill>
            <a:srgbClr val="006A5A"/>
          </a:solidFill>
          <a:ln>
            <a:noFill/>
          </a:ln>
          <a:effectLst>
            <a:glow rad="63500">
              <a:srgbClr val="006A5A">
                <a:alpha val="40000"/>
              </a:srgbClr>
            </a:glow>
          </a:effectLst>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a:solidFill>
                <a:schemeClr val="tx1"/>
              </a:solidFill>
            </a:endParaRPr>
          </a:p>
        </p:txBody>
      </p:sp>
    </p:spTree>
    <p:extLst>
      <p:ext uri="{BB962C8B-B14F-4D97-AF65-F5344CB8AC3E}">
        <p14:creationId xmlns:p14="http://schemas.microsoft.com/office/powerpoint/2010/main" val="1212448620"/>
      </p:ext>
    </p:extLst>
  </p:cSld>
  <p:clrMap bg1="lt1" tx1="dk1" bg2="lt2" tx2="dk2" accent1="accent1" accent2="accent2" accent3="accent3" accent4="accent4" accent5="accent5" accent6="accent6" hlink="hlink" folHlink="folHlink"/>
  <p:sldLayoutIdLst>
    <p:sldLayoutId id="2147483663" r:id="rId1"/>
    <p:sldLayoutId id="2147483667" r:id="rId2"/>
    <p:sldLayoutId id="2147483668" r:id="rId3"/>
    <p:sldLayoutId id="2147483669" r:id="rId4"/>
    <p:sldLayoutId id="2147483670" r:id="rId5"/>
    <p:sldLayoutId id="2147483671" r:id="rId6"/>
    <p:sldLayoutId id="2147483664" r:id="rId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Espace réservé du numéro de diapositive 5">
            <a:extLst>
              <a:ext uri="{FF2B5EF4-FFF2-40B4-BE49-F238E27FC236}">
                <a16:creationId xmlns:a16="http://schemas.microsoft.com/office/drawing/2014/main" id="{F64B9D97-9469-2CEE-4163-DBDA41F3C1B1}"/>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9" name="Cercle : creux 8">
            <a:extLst>
              <a:ext uri="{FF2B5EF4-FFF2-40B4-BE49-F238E27FC236}">
                <a16:creationId xmlns:a16="http://schemas.microsoft.com/office/drawing/2014/main" id="{C4EBB2A8-1CFE-CE7B-1BDE-F95036F6027C}"/>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3" name="ZoneTexte 2">
            <a:extLst>
              <a:ext uri="{FF2B5EF4-FFF2-40B4-BE49-F238E27FC236}">
                <a16:creationId xmlns:a16="http://schemas.microsoft.com/office/drawing/2014/main" id="{3A27F635-FC46-30D2-BE4A-10CE72FF2E37}"/>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617370987"/>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7" name="Groupe 6">
            <a:extLst>
              <a:ext uri="{FF2B5EF4-FFF2-40B4-BE49-F238E27FC236}">
                <a16:creationId xmlns:a16="http://schemas.microsoft.com/office/drawing/2014/main" id="{7BA6611D-6A52-E1C8-C9A9-AB8EF9D47C29}"/>
              </a:ext>
            </a:extLst>
          </p:cNvPr>
          <p:cNvGrpSpPr/>
          <p:nvPr userDrawn="1"/>
        </p:nvGrpSpPr>
        <p:grpSpPr>
          <a:xfrm>
            <a:off x="2014195" y="1861796"/>
            <a:ext cx="8163612" cy="3228680"/>
            <a:chOff x="2611225" y="2123388"/>
            <a:chExt cx="7286919" cy="2491032"/>
          </a:xfrm>
        </p:grpSpPr>
        <p:sp>
          <p:nvSpPr>
            <p:cNvPr id="8" name="Rectangle : coins arrondis 7">
              <a:extLst>
                <a:ext uri="{FF2B5EF4-FFF2-40B4-BE49-F238E27FC236}">
                  <a16:creationId xmlns:a16="http://schemas.microsoft.com/office/drawing/2014/main" id="{CF3CBCE2-E605-9F3C-49F0-065E4C441556}"/>
                </a:ext>
              </a:extLst>
            </p:cNvPr>
            <p:cNvSpPr/>
            <p:nvPr userDrawn="1"/>
          </p:nvSpPr>
          <p:spPr>
            <a:xfrm>
              <a:off x="2611225" y="2912882"/>
              <a:ext cx="7286919" cy="912044"/>
            </a:xfrm>
            <a:prstGeom prst="roundRect">
              <a:avLst>
                <a:gd name="adj" fmla="val 50000"/>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9" name="Rectangle : coins arrondis 8">
              <a:extLst>
                <a:ext uri="{FF2B5EF4-FFF2-40B4-BE49-F238E27FC236}">
                  <a16:creationId xmlns:a16="http://schemas.microsoft.com/office/drawing/2014/main" id="{5E1F873B-308D-3BBF-6859-AA150B61FABE}"/>
                </a:ext>
              </a:extLst>
            </p:cNvPr>
            <p:cNvSpPr/>
            <p:nvPr userDrawn="1"/>
          </p:nvSpPr>
          <p:spPr>
            <a:xfrm>
              <a:off x="2892457" y="2123388"/>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p>
          </p:txBody>
        </p:sp>
        <p:sp>
          <p:nvSpPr>
            <p:cNvPr id="10" name="Rectangle : coins arrondis 9">
              <a:extLst>
                <a:ext uri="{FF2B5EF4-FFF2-40B4-BE49-F238E27FC236}">
                  <a16:creationId xmlns:a16="http://schemas.microsoft.com/office/drawing/2014/main" id="{C8822020-A528-7C28-59A9-8B127791A52D}"/>
                </a:ext>
              </a:extLst>
            </p:cNvPr>
            <p:cNvSpPr/>
            <p:nvPr userDrawn="1"/>
          </p:nvSpPr>
          <p:spPr>
            <a:xfrm>
              <a:off x="2892457" y="3628141"/>
              <a:ext cx="6724453" cy="986279"/>
            </a:xfrm>
            <a:prstGeom prst="roundRect">
              <a:avLst>
                <a:gd name="adj" fmla="val 50000"/>
              </a:avLst>
            </a:prstGeom>
            <a:solidFill>
              <a:srgbClr val="203864">
                <a:alpha val="85098"/>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p>
          </p:txBody>
        </p:sp>
      </p:grpSp>
      <p:pic>
        <p:nvPicPr>
          <p:cNvPr id="11" name="Image 10">
            <a:extLst>
              <a:ext uri="{FF2B5EF4-FFF2-40B4-BE49-F238E27FC236}">
                <a16:creationId xmlns:a16="http://schemas.microsoft.com/office/drawing/2014/main" id="{881B24C6-830F-B167-49DE-14FD1DADD048}"/>
              </a:ext>
            </a:extLst>
          </p:cNvPr>
          <p:cNvPicPr>
            <a:picLocks noChangeAspect="1"/>
          </p:cNvPicPr>
          <p:nvPr userDrawn="1"/>
        </p:nvPicPr>
        <p:blipFill>
          <a:blip r:embed="rId3"/>
          <a:stretch>
            <a:fillRect/>
          </a:stretch>
        </p:blipFill>
        <p:spPr>
          <a:xfrm>
            <a:off x="10279145" y="420481"/>
            <a:ext cx="1865619" cy="4766225"/>
          </a:xfrm>
          <a:prstGeom prst="rect">
            <a:avLst/>
          </a:prstGeom>
        </p:spPr>
      </p:pic>
      <p:sp>
        <p:nvSpPr>
          <p:cNvPr id="12" name="Forme libre : forme 11">
            <a:extLst>
              <a:ext uri="{FF2B5EF4-FFF2-40B4-BE49-F238E27FC236}">
                <a16:creationId xmlns:a16="http://schemas.microsoft.com/office/drawing/2014/main" id="{0DA6DA61-F342-593C-4A01-2A32D9823298}"/>
              </a:ext>
            </a:extLst>
          </p:cNvPr>
          <p:cNvSpPr/>
          <p:nvPr userDrawn="1"/>
        </p:nvSpPr>
        <p:spPr>
          <a:xfrm rot="19400361">
            <a:off x="-356055" y="1210396"/>
            <a:ext cx="1956089" cy="1166468"/>
          </a:xfrm>
          <a:custGeom>
            <a:avLst/>
            <a:gdLst>
              <a:gd name="connsiteX0" fmla="*/ 1811580 w 1956089"/>
              <a:gd name="connsiteY0" fmla="*/ 55977 h 1166468"/>
              <a:gd name="connsiteX1" fmla="*/ 1956089 w 1956089"/>
              <a:gd name="connsiteY1" fmla="*/ 327766 h 1166468"/>
              <a:gd name="connsiteX2" fmla="*/ 1956089 w 1956089"/>
              <a:gd name="connsiteY2" fmla="*/ 838702 h 1166468"/>
              <a:gd name="connsiteX3" fmla="*/ 1628323 w 1956089"/>
              <a:gd name="connsiteY3" fmla="*/ 1166468 h 1166468"/>
              <a:gd name="connsiteX4" fmla="*/ 326069 w 1956089"/>
              <a:gd name="connsiteY4" fmla="*/ 1166468 h 1166468"/>
              <a:gd name="connsiteX5" fmla="*/ 4962 w 1956089"/>
              <a:gd name="connsiteY5" fmla="*/ 904758 h 1166468"/>
              <a:gd name="connsiteX6" fmla="*/ 0 w 1956089"/>
              <a:gd name="connsiteY6" fmla="*/ 855536 h 1166468"/>
              <a:gd name="connsiteX7" fmla="*/ 636784 w 1956089"/>
              <a:gd name="connsiteY7" fmla="*/ 0 h 1166468"/>
              <a:gd name="connsiteX8" fmla="*/ 1628323 w 1956089"/>
              <a:gd name="connsiteY8" fmla="*/ 0 h 1166468"/>
              <a:gd name="connsiteX9" fmla="*/ 1811580 w 1956089"/>
              <a:gd name="connsiteY9" fmla="*/ 55977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6089" h="1166468">
                <a:moveTo>
                  <a:pt x="1811580" y="55977"/>
                </a:moveTo>
                <a:cubicBezTo>
                  <a:pt x="1898766" y="114879"/>
                  <a:pt x="1956089" y="214629"/>
                  <a:pt x="1956089" y="327766"/>
                </a:cubicBezTo>
                <a:lnTo>
                  <a:pt x="1956089" y="838702"/>
                </a:lnTo>
                <a:cubicBezTo>
                  <a:pt x="1956089" y="1019722"/>
                  <a:pt x="1809343" y="1166468"/>
                  <a:pt x="1628323" y="1166468"/>
                </a:cubicBezTo>
                <a:lnTo>
                  <a:pt x="326069" y="1166468"/>
                </a:lnTo>
                <a:cubicBezTo>
                  <a:pt x="167676" y="1166468"/>
                  <a:pt x="35525" y="1054116"/>
                  <a:pt x="4962" y="904758"/>
                </a:cubicBezTo>
                <a:lnTo>
                  <a:pt x="0" y="855536"/>
                </a:lnTo>
                <a:lnTo>
                  <a:pt x="636784" y="0"/>
                </a:lnTo>
                <a:lnTo>
                  <a:pt x="1628323" y="0"/>
                </a:lnTo>
                <a:cubicBezTo>
                  <a:pt x="1696205" y="0"/>
                  <a:pt x="1759268" y="20636"/>
                  <a:pt x="1811580" y="55977"/>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3" name="Forme libre : forme 12">
            <a:extLst>
              <a:ext uri="{FF2B5EF4-FFF2-40B4-BE49-F238E27FC236}">
                <a16:creationId xmlns:a16="http://schemas.microsoft.com/office/drawing/2014/main" id="{67244D32-1C11-2678-0D9F-D263B81B6561}"/>
              </a:ext>
            </a:extLst>
          </p:cNvPr>
          <p:cNvSpPr/>
          <p:nvPr userDrawn="1"/>
        </p:nvSpPr>
        <p:spPr>
          <a:xfrm rot="19400361">
            <a:off x="9891315" y="5784231"/>
            <a:ext cx="1957787" cy="1166468"/>
          </a:xfrm>
          <a:custGeom>
            <a:avLst/>
            <a:gdLst>
              <a:gd name="connsiteX0" fmla="*/ 1813277 w 1957786"/>
              <a:gd name="connsiteY0" fmla="*/ 55978 h 1166468"/>
              <a:gd name="connsiteX1" fmla="*/ 1957786 w 1957786"/>
              <a:gd name="connsiteY1" fmla="*/ 327766 h 1166468"/>
              <a:gd name="connsiteX2" fmla="*/ 1957786 w 1957786"/>
              <a:gd name="connsiteY2" fmla="*/ 838702 h 1166468"/>
              <a:gd name="connsiteX3" fmla="*/ 1630020 w 1957786"/>
              <a:gd name="connsiteY3" fmla="*/ 1166468 h 1166468"/>
              <a:gd name="connsiteX4" fmla="*/ 929227 w 1957786"/>
              <a:gd name="connsiteY4" fmla="*/ 1166468 h 1166468"/>
              <a:gd name="connsiteX5" fmla="*/ 0 w 1957786"/>
              <a:gd name="connsiteY5" fmla="*/ 474835 h 1166468"/>
              <a:gd name="connsiteX6" fmla="*/ 0 w 1957786"/>
              <a:gd name="connsiteY6" fmla="*/ 327766 h 1166468"/>
              <a:gd name="connsiteX7" fmla="*/ 327766 w 1957786"/>
              <a:gd name="connsiteY7" fmla="*/ 0 h 1166468"/>
              <a:gd name="connsiteX8" fmla="*/ 1630020 w 1957786"/>
              <a:gd name="connsiteY8" fmla="*/ 0 h 1166468"/>
              <a:gd name="connsiteX9" fmla="*/ 1813277 w 1957786"/>
              <a:gd name="connsiteY9" fmla="*/ 55978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57786" h="1166468">
                <a:moveTo>
                  <a:pt x="1813277" y="55978"/>
                </a:moveTo>
                <a:cubicBezTo>
                  <a:pt x="1900463" y="114879"/>
                  <a:pt x="1957786" y="214628"/>
                  <a:pt x="1957786" y="327766"/>
                </a:cubicBezTo>
                <a:lnTo>
                  <a:pt x="1957786" y="838702"/>
                </a:lnTo>
                <a:cubicBezTo>
                  <a:pt x="1957786" y="1019722"/>
                  <a:pt x="1811040" y="1166468"/>
                  <a:pt x="1630020" y="1166468"/>
                </a:cubicBezTo>
                <a:lnTo>
                  <a:pt x="929227" y="1166468"/>
                </a:lnTo>
                <a:lnTo>
                  <a:pt x="0" y="474835"/>
                </a:lnTo>
                <a:lnTo>
                  <a:pt x="0" y="327766"/>
                </a:lnTo>
                <a:cubicBezTo>
                  <a:pt x="0" y="146746"/>
                  <a:pt x="146746" y="0"/>
                  <a:pt x="327766" y="0"/>
                </a:cubicBezTo>
                <a:lnTo>
                  <a:pt x="1630020" y="0"/>
                </a:lnTo>
                <a:cubicBezTo>
                  <a:pt x="1697902" y="0"/>
                  <a:pt x="1760966" y="20636"/>
                  <a:pt x="1813277" y="55978"/>
                </a:cubicBezTo>
                <a:close/>
              </a:path>
            </a:pathLst>
          </a:custGeom>
          <a:noFill/>
          <a:ln w="57150">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4" name="Forme libre : forme 13">
            <a:extLst>
              <a:ext uri="{FF2B5EF4-FFF2-40B4-BE49-F238E27FC236}">
                <a16:creationId xmlns:a16="http://schemas.microsoft.com/office/drawing/2014/main" id="{E266DB55-BF59-D081-9D3D-EC28D4254947}"/>
              </a:ext>
            </a:extLst>
          </p:cNvPr>
          <p:cNvSpPr/>
          <p:nvPr userDrawn="1"/>
        </p:nvSpPr>
        <p:spPr>
          <a:xfrm rot="19400361">
            <a:off x="9063265" y="-388138"/>
            <a:ext cx="1885500" cy="1166468"/>
          </a:xfrm>
          <a:custGeom>
            <a:avLst/>
            <a:gdLst>
              <a:gd name="connsiteX0" fmla="*/ 485912 w 1885500"/>
              <a:gd name="connsiteY0" fmla="*/ 0 h 1166468"/>
              <a:gd name="connsiteX1" fmla="*/ 1885500 w 1885500"/>
              <a:gd name="connsiteY1" fmla="*/ 1041726 h 1166468"/>
              <a:gd name="connsiteX2" fmla="*/ 1861786 w 1885500"/>
              <a:gd name="connsiteY2" fmla="*/ 1070468 h 1166468"/>
              <a:gd name="connsiteX3" fmla="*/ 1630020 w 1885500"/>
              <a:gd name="connsiteY3" fmla="*/ 1166468 h 1166468"/>
              <a:gd name="connsiteX4" fmla="*/ 327766 w 1885500"/>
              <a:gd name="connsiteY4" fmla="*/ 1166468 h 1166468"/>
              <a:gd name="connsiteX5" fmla="*/ 0 w 1885500"/>
              <a:gd name="connsiteY5" fmla="*/ 838702 h 1166468"/>
              <a:gd name="connsiteX6" fmla="*/ 0 w 1885500"/>
              <a:gd name="connsiteY6" fmla="*/ 327766 h 1166468"/>
              <a:gd name="connsiteX7" fmla="*/ 327766 w 1885500"/>
              <a:gd name="connsiteY7" fmla="*/ 0 h 1166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85500" h="1166468">
                <a:moveTo>
                  <a:pt x="485912" y="0"/>
                </a:moveTo>
                <a:lnTo>
                  <a:pt x="1885500" y="1041726"/>
                </a:lnTo>
                <a:lnTo>
                  <a:pt x="1861786" y="1070468"/>
                </a:lnTo>
                <a:cubicBezTo>
                  <a:pt x="1802472" y="1129782"/>
                  <a:pt x="1720530" y="1166468"/>
                  <a:pt x="1630020" y="1166468"/>
                </a:cubicBezTo>
                <a:lnTo>
                  <a:pt x="327766" y="1166468"/>
                </a:lnTo>
                <a:cubicBezTo>
                  <a:pt x="146746" y="1166468"/>
                  <a:pt x="0" y="1019722"/>
                  <a:pt x="0" y="838702"/>
                </a:cubicBezTo>
                <a:lnTo>
                  <a:pt x="0" y="327766"/>
                </a:lnTo>
                <a:cubicBezTo>
                  <a:pt x="0" y="146746"/>
                  <a:pt x="146746" y="0"/>
                  <a:pt x="327766" y="0"/>
                </a:cubicBezTo>
                <a:close/>
              </a:path>
            </a:pathLst>
          </a:custGeom>
          <a:noFill/>
          <a:ln w="57150">
            <a:solidFill>
              <a:srgbClr val="203864"/>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fr-FR" sz="1801"/>
          </a:p>
        </p:txBody>
      </p:sp>
      <p:sp>
        <p:nvSpPr>
          <p:cNvPr id="15" name="Espace réservé du numéro de diapositive 5">
            <a:extLst>
              <a:ext uri="{FF2B5EF4-FFF2-40B4-BE49-F238E27FC236}">
                <a16:creationId xmlns:a16="http://schemas.microsoft.com/office/drawing/2014/main" id="{28AE2DD5-0B5B-C64B-EA99-CD8BEC78F258}"/>
              </a:ext>
            </a:extLst>
          </p:cNvPr>
          <p:cNvSpPr>
            <a:spLocks noGrp="1"/>
          </p:cNvSpPr>
          <p:nvPr>
            <p:ph type="sldNum" sz="quarter" idx="4"/>
          </p:nvPr>
        </p:nvSpPr>
        <p:spPr>
          <a:xfrm>
            <a:off x="8610600" y="6356350"/>
            <a:ext cx="2743200" cy="365125"/>
          </a:xfrm>
          <a:prstGeom prst="rect">
            <a:avLst/>
          </a:prstGeom>
        </p:spPr>
        <p:txBody>
          <a:bodyPr/>
          <a:lstStyle>
            <a:lvl1pPr algn="r">
              <a:defRPr sz="1800">
                <a:solidFill>
                  <a:srgbClr val="006A5A"/>
                </a:solidFill>
                <a:latin typeface="Montserrat" panose="02000505000000020004" pitchFamily="2" charset="0"/>
              </a:defRPr>
            </a:lvl1pPr>
          </a:lstStyle>
          <a:p>
            <a:fld id="{F546B7B7-7D14-4795-A998-350CFB2BDD43}" type="slidenum">
              <a:rPr lang="fr-FR" smtClean="0"/>
              <a:pPr/>
              <a:t>‹N°›</a:t>
            </a:fld>
            <a:endParaRPr lang="fr-FR"/>
          </a:p>
        </p:txBody>
      </p:sp>
      <p:sp>
        <p:nvSpPr>
          <p:cNvPr id="16" name="Cercle : creux 15">
            <a:extLst>
              <a:ext uri="{FF2B5EF4-FFF2-40B4-BE49-F238E27FC236}">
                <a16:creationId xmlns:a16="http://schemas.microsoft.com/office/drawing/2014/main" id="{719096F4-9F95-6E0C-0691-3B2483EE1D90}"/>
              </a:ext>
            </a:extLst>
          </p:cNvPr>
          <p:cNvSpPr/>
          <p:nvPr userDrawn="1"/>
        </p:nvSpPr>
        <p:spPr>
          <a:xfrm>
            <a:off x="10910741" y="6285321"/>
            <a:ext cx="480767" cy="480767"/>
          </a:xfrm>
          <a:prstGeom prst="donut">
            <a:avLst>
              <a:gd name="adj" fmla="val 7043"/>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7" name="ZoneTexte 16">
            <a:extLst>
              <a:ext uri="{FF2B5EF4-FFF2-40B4-BE49-F238E27FC236}">
                <a16:creationId xmlns:a16="http://schemas.microsoft.com/office/drawing/2014/main" id="{F411CFE1-BE72-D9B7-9DCE-402F13300805}"/>
              </a:ext>
            </a:extLst>
          </p:cNvPr>
          <p:cNvSpPr txBox="1"/>
          <p:nvPr userDrawn="1"/>
        </p:nvSpPr>
        <p:spPr>
          <a:xfrm>
            <a:off x="433632" y="6352143"/>
            <a:ext cx="2083717" cy="369332"/>
          </a:xfrm>
          <a:prstGeom prst="rect">
            <a:avLst/>
          </a:prstGeom>
          <a:noFill/>
        </p:spPr>
        <p:txBody>
          <a:bodyPr wrap="square" rtlCol="0">
            <a:spAutoFit/>
          </a:bodyPr>
          <a:lstStyle/>
          <a:p>
            <a:r>
              <a:rPr lang="fr-FR" i="0" dirty="0">
                <a:solidFill>
                  <a:schemeClr val="bg2">
                    <a:lumMod val="75000"/>
                  </a:schemeClr>
                </a:solidFill>
                <a:latin typeface="Montserrat" panose="02000505000000020004" pitchFamily="2" charset="0"/>
              </a:rPr>
              <a:t>2A - ENSAI</a:t>
            </a:r>
          </a:p>
        </p:txBody>
      </p:sp>
    </p:spTree>
    <p:extLst>
      <p:ext uri="{BB962C8B-B14F-4D97-AF65-F5344CB8AC3E}">
        <p14:creationId xmlns:p14="http://schemas.microsoft.com/office/powerpoint/2010/main" val="2002223894"/>
      </p:ext>
    </p:extLst>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1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5.svg"/><Relationship Id="rId7"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2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19.png"/><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0.png"/></Relationships>
</file>

<file path=ppt/slides/_rels/slide2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23.png"/><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4" Type="http://schemas.openxmlformats.org/officeDocument/2006/relationships/image" Target="../media/image5.sv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ZoneTexte 8">
            <a:extLst>
              <a:ext uri="{FF2B5EF4-FFF2-40B4-BE49-F238E27FC236}">
                <a16:creationId xmlns:a16="http://schemas.microsoft.com/office/drawing/2014/main" id="{1895768C-98FB-B2C3-AA18-248FF5E9F0FA}"/>
              </a:ext>
            </a:extLst>
          </p:cNvPr>
          <p:cNvSpPr txBox="1"/>
          <p:nvPr/>
        </p:nvSpPr>
        <p:spPr>
          <a:xfrm>
            <a:off x="334978" y="4254704"/>
            <a:ext cx="3643133" cy="1200329"/>
          </a:xfrm>
          <a:prstGeom prst="rect">
            <a:avLst/>
          </a:prstGeom>
          <a:noFill/>
        </p:spPr>
        <p:txBody>
          <a:bodyPr wrap="square">
            <a:spAutoFit/>
          </a:bodyPr>
          <a:lstStyle/>
          <a:p>
            <a:r>
              <a:rPr lang="fr-FR" sz="1800" dirty="0">
                <a:solidFill>
                  <a:schemeClr val="bg1"/>
                </a:solidFill>
                <a:latin typeface="Gill Sans MT" panose="020B0502020104020203" pitchFamily="34" charset="0"/>
              </a:rPr>
              <a:t>Ali Nour </a:t>
            </a:r>
            <a:r>
              <a:rPr lang="fr-FR" sz="1800" dirty="0" err="1">
                <a:solidFill>
                  <a:schemeClr val="bg1"/>
                </a:solidFill>
                <a:latin typeface="Gill Sans MT" panose="020B0502020104020203" pitchFamily="34" charset="0"/>
              </a:rPr>
              <a:t>Guedemi</a:t>
            </a:r>
            <a:r>
              <a:rPr lang="fr-FR" sz="1800" dirty="0">
                <a:solidFill>
                  <a:schemeClr val="bg1"/>
                </a:solidFill>
                <a:latin typeface="Gill Sans MT" panose="020B0502020104020203" pitchFamily="34" charset="0"/>
              </a:rPr>
              <a:t> ABDELWAHID</a:t>
            </a:r>
          </a:p>
          <a:p>
            <a:r>
              <a:rPr lang="fr-FR" sz="1800" dirty="0">
                <a:solidFill>
                  <a:schemeClr val="bg1"/>
                </a:solidFill>
                <a:latin typeface="Gill Sans MT" panose="020B0502020104020203" pitchFamily="34" charset="0"/>
              </a:rPr>
              <a:t>Toussaint BOCO</a:t>
            </a:r>
            <a:endParaRPr lang="fr-FR" dirty="0">
              <a:solidFill>
                <a:schemeClr val="bg1"/>
              </a:solidFill>
              <a:latin typeface="Gill Sans MT" panose="020B0502020104020203" pitchFamily="34" charset="0"/>
            </a:endParaRPr>
          </a:p>
          <a:p>
            <a:r>
              <a:rPr lang="fr-FR" sz="1800" dirty="0">
                <a:solidFill>
                  <a:schemeClr val="bg1"/>
                </a:solidFill>
                <a:latin typeface="Gill Sans MT" panose="020B0502020104020203" pitchFamily="34" charset="0"/>
              </a:rPr>
              <a:t>Komi </a:t>
            </a:r>
            <a:r>
              <a:rPr lang="fr-FR" sz="1800" dirty="0" err="1">
                <a:solidFill>
                  <a:schemeClr val="bg1"/>
                </a:solidFill>
                <a:latin typeface="Gill Sans MT" panose="020B0502020104020203" pitchFamily="34" charset="0"/>
              </a:rPr>
              <a:t>Amégbor</a:t>
            </a:r>
            <a:r>
              <a:rPr lang="fr-FR" sz="1800" dirty="0">
                <a:solidFill>
                  <a:schemeClr val="bg1"/>
                </a:solidFill>
                <a:latin typeface="Gill Sans MT" panose="020B0502020104020203" pitchFamily="34" charset="0"/>
              </a:rPr>
              <a:t> Richard GOZAN</a:t>
            </a:r>
            <a:endParaRPr lang="fr-FR" dirty="0">
              <a:solidFill>
                <a:schemeClr val="bg1"/>
              </a:solidFill>
              <a:latin typeface="Gill Sans MT" panose="020B0502020104020203" pitchFamily="34" charset="0"/>
            </a:endParaRPr>
          </a:p>
          <a:p>
            <a:r>
              <a:rPr lang="fr-FR" sz="1800" dirty="0" err="1">
                <a:solidFill>
                  <a:schemeClr val="bg1"/>
                </a:solidFill>
                <a:latin typeface="Gill Sans MT" panose="020B0502020104020203" pitchFamily="34" charset="0"/>
              </a:rPr>
              <a:t>Komla</a:t>
            </a:r>
            <a:r>
              <a:rPr lang="fr-FR" sz="1800" dirty="0">
                <a:solidFill>
                  <a:schemeClr val="bg1"/>
                </a:solidFill>
                <a:latin typeface="Gill Sans MT" panose="020B0502020104020203" pitchFamily="34" charset="0"/>
              </a:rPr>
              <a:t> Alex LABOU</a:t>
            </a:r>
            <a:endParaRPr lang="fr-FR" dirty="0">
              <a:solidFill>
                <a:schemeClr val="bg1"/>
              </a:solidFill>
            </a:endParaRPr>
          </a:p>
        </p:txBody>
      </p:sp>
      <p:sp>
        <p:nvSpPr>
          <p:cNvPr id="3" name="ZoneTexte 2">
            <a:extLst>
              <a:ext uri="{FF2B5EF4-FFF2-40B4-BE49-F238E27FC236}">
                <a16:creationId xmlns:a16="http://schemas.microsoft.com/office/drawing/2014/main" id="{BAFA6FDB-7614-4AD5-4400-BE441059F230}"/>
              </a:ext>
            </a:extLst>
          </p:cNvPr>
          <p:cNvSpPr txBox="1"/>
          <p:nvPr/>
        </p:nvSpPr>
        <p:spPr>
          <a:xfrm>
            <a:off x="8340028" y="4854869"/>
            <a:ext cx="3054542" cy="369332"/>
          </a:xfrm>
          <a:prstGeom prst="rect">
            <a:avLst/>
          </a:prstGeom>
          <a:noFill/>
        </p:spPr>
        <p:txBody>
          <a:bodyPr wrap="square">
            <a:spAutoFit/>
          </a:bodyPr>
          <a:lstStyle/>
          <a:p>
            <a:pPr algn="ctr"/>
            <a:r>
              <a:rPr lang="fr-FR" sz="1800" dirty="0">
                <a:solidFill>
                  <a:schemeClr val="bg1"/>
                </a:solidFill>
                <a:latin typeface="Gill Sans MT" panose="020B0502020104020203" pitchFamily="34" charset="0"/>
              </a:rPr>
              <a:t>Audrey LAVENU</a:t>
            </a:r>
            <a:endParaRPr lang="fr-FR" dirty="0">
              <a:solidFill>
                <a:schemeClr val="bg1"/>
              </a:solidFill>
            </a:endParaRPr>
          </a:p>
        </p:txBody>
      </p:sp>
      <p:sp>
        <p:nvSpPr>
          <p:cNvPr id="4" name="ZoneTexte 3">
            <a:extLst>
              <a:ext uri="{FF2B5EF4-FFF2-40B4-BE49-F238E27FC236}">
                <a16:creationId xmlns:a16="http://schemas.microsoft.com/office/drawing/2014/main" id="{F3BBF9D2-6F24-8CAB-CAEE-8DE620D0BDED}"/>
              </a:ext>
            </a:extLst>
          </p:cNvPr>
          <p:cNvSpPr txBox="1"/>
          <p:nvPr/>
        </p:nvSpPr>
        <p:spPr>
          <a:xfrm>
            <a:off x="8340028" y="4254704"/>
            <a:ext cx="3054542" cy="369332"/>
          </a:xfrm>
          <a:prstGeom prst="rect">
            <a:avLst/>
          </a:prstGeom>
          <a:noFill/>
        </p:spPr>
        <p:txBody>
          <a:bodyPr wrap="square">
            <a:spAutoFit/>
          </a:bodyPr>
          <a:lstStyle/>
          <a:p>
            <a:pPr algn="ctr"/>
            <a:r>
              <a:rPr lang="fr-FR" sz="1800" b="1" i="1" u="sng" dirty="0">
                <a:solidFill>
                  <a:srgbClr val="FFFF00"/>
                </a:solidFill>
                <a:latin typeface="Gill Sans MT" panose="020B0502020104020203" pitchFamily="34" charset="0"/>
              </a:rPr>
              <a:t>Tutrice :</a:t>
            </a:r>
            <a:endParaRPr lang="fr-FR" b="1" i="1" u="sng" dirty="0">
              <a:solidFill>
                <a:srgbClr val="FFFF00"/>
              </a:solidFill>
            </a:endParaRPr>
          </a:p>
        </p:txBody>
      </p:sp>
      <p:sp>
        <p:nvSpPr>
          <p:cNvPr id="5" name="ZoneTexte 4">
            <a:extLst>
              <a:ext uri="{FF2B5EF4-FFF2-40B4-BE49-F238E27FC236}">
                <a16:creationId xmlns:a16="http://schemas.microsoft.com/office/drawing/2014/main" id="{91DB70BC-B73B-4D3B-F4CD-7E201157340A}"/>
              </a:ext>
            </a:extLst>
          </p:cNvPr>
          <p:cNvSpPr txBox="1"/>
          <p:nvPr/>
        </p:nvSpPr>
        <p:spPr>
          <a:xfrm>
            <a:off x="261257" y="3879161"/>
            <a:ext cx="3054542" cy="369332"/>
          </a:xfrm>
          <a:prstGeom prst="rect">
            <a:avLst/>
          </a:prstGeom>
          <a:noFill/>
        </p:spPr>
        <p:txBody>
          <a:bodyPr wrap="square">
            <a:spAutoFit/>
          </a:bodyPr>
          <a:lstStyle/>
          <a:p>
            <a:pPr algn="ctr"/>
            <a:r>
              <a:rPr lang="fr-FR" b="1" i="1" u="sng" dirty="0">
                <a:solidFill>
                  <a:srgbClr val="FFFF00"/>
                </a:solidFill>
                <a:latin typeface="Gill Sans MT" panose="020B0502020104020203" pitchFamily="34" charset="0"/>
              </a:rPr>
              <a:t>Réalisé par</a:t>
            </a:r>
            <a:r>
              <a:rPr lang="fr-FR" sz="1800" b="1" i="1" u="sng" dirty="0">
                <a:solidFill>
                  <a:srgbClr val="FFFF00"/>
                </a:solidFill>
                <a:latin typeface="Gill Sans MT" panose="020B0502020104020203" pitchFamily="34" charset="0"/>
              </a:rPr>
              <a:t> :</a:t>
            </a:r>
            <a:endParaRPr lang="fr-FR" b="1" i="1" u="sng" dirty="0">
              <a:solidFill>
                <a:srgbClr val="FFFF00"/>
              </a:solidFill>
            </a:endParaRPr>
          </a:p>
        </p:txBody>
      </p:sp>
    </p:spTree>
    <p:extLst>
      <p:ext uri="{BB962C8B-B14F-4D97-AF65-F5344CB8AC3E}">
        <p14:creationId xmlns:p14="http://schemas.microsoft.com/office/powerpoint/2010/main" val="23994606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241B86-8E7D-90B3-9C81-3BDF445D67A5}"/>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6C1BD33-3102-6148-2C28-9BC659076D70}"/>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10</a:t>
            </a:fld>
            <a:endParaRPr lang="fr-FR"/>
          </a:p>
        </p:txBody>
      </p:sp>
      <p:sp>
        <p:nvSpPr>
          <p:cNvPr id="2" name="ZoneTexte 1">
            <a:extLst>
              <a:ext uri="{FF2B5EF4-FFF2-40B4-BE49-F238E27FC236}">
                <a16:creationId xmlns:a16="http://schemas.microsoft.com/office/drawing/2014/main" id="{60868D0B-ED35-F808-6D83-05507129356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C6042DE6-4112-6205-5E3C-7E38A4AE54F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B99BA82A-6A49-2480-8AF1-92E36FD5DF5E}"/>
              </a:ext>
            </a:extLst>
          </p:cNvPr>
          <p:cNvSpPr txBox="1"/>
          <p:nvPr/>
        </p:nvSpPr>
        <p:spPr>
          <a:xfrm>
            <a:off x="0" y="2280436"/>
            <a:ext cx="12191999" cy="3863686"/>
          </a:xfrm>
          <a:prstGeom prst="rect">
            <a:avLst/>
          </a:prstGeom>
          <a:noFill/>
          <a:ln>
            <a:noFill/>
          </a:ln>
        </p:spPr>
        <p:txBody>
          <a:bodyPr wrap="square">
            <a:spAutoFit/>
          </a:bodyPr>
          <a:lstStyle/>
          <a:p>
            <a:pPr marL="342900" indent="-342900">
              <a:lnSpc>
                <a:spcPts val="2143"/>
              </a:lnSpc>
              <a:spcBef>
                <a:spcPts val="1372"/>
              </a:spcBef>
              <a:spcAft>
                <a:spcPts val="1029"/>
              </a:spcAft>
              <a:buFont typeface="Wingdings" panose="05000000000000000000" pitchFamily="2" charset="2"/>
              <a:buChar char="§"/>
            </a:pPr>
            <a:r>
              <a:rPr lang="fr-FR" sz="2400" b="1" dirty="0"/>
              <a:t>Facteurs organisationnels</a:t>
            </a:r>
          </a:p>
          <a:p>
            <a:pPr marL="800100" lvl="1" indent="-342900">
              <a:spcBef>
                <a:spcPts val="300"/>
              </a:spcBef>
              <a:buFont typeface="Wingdings" panose="05000000000000000000" pitchFamily="2" charset="2"/>
              <a:buChar char="ü"/>
            </a:pPr>
            <a:r>
              <a:rPr lang="fr-FR" sz="2400" dirty="0">
                <a:solidFill>
                  <a:srgbClr val="404040"/>
                </a:solidFill>
                <a:latin typeface="DeepSeek-CJK-patch"/>
              </a:rPr>
              <a:t>Disponibilité des structures de soins et </a:t>
            </a:r>
            <a:r>
              <a:rPr lang="fr-FR" sz="2400" dirty="0"/>
              <a:t>qualité des infrastructures</a:t>
            </a:r>
            <a:endParaRPr lang="fr-FR" sz="2400" dirty="0">
              <a:solidFill>
                <a:srgbClr val="404040"/>
              </a:solidFill>
              <a:latin typeface="DeepSeek-CJK-patch"/>
            </a:endParaRPr>
          </a:p>
          <a:p>
            <a:pPr marL="800100" lvl="1" indent="-342900">
              <a:spcBef>
                <a:spcPts val="300"/>
              </a:spcBef>
              <a:buFont typeface="Wingdings" panose="05000000000000000000" pitchFamily="2" charset="2"/>
              <a:buChar char="ü"/>
            </a:pPr>
            <a:r>
              <a:rPr lang="fr-FR" sz="2400" dirty="0"/>
              <a:t>Accès aux équipements médicaux et disponibilité des services d’urgence</a:t>
            </a:r>
            <a:endParaRPr lang="fr-FR" sz="2400" dirty="0">
              <a:solidFill>
                <a:srgbClr val="404040"/>
              </a:solidFill>
              <a:latin typeface="DeepSeek-CJK-patch"/>
            </a:endParaRPr>
          </a:p>
          <a:p>
            <a:pPr marL="800100" lvl="1" indent="-342900">
              <a:spcBef>
                <a:spcPts val="300"/>
              </a:spcBef>
              <a:buFont typeface="Wingdings" panose="05000000000000000000" pitchFamily="2" charset="2"/>
              <a:buChar char="ü"/>
            </a:pPr>
            <a:r>
              <a:rPr lang="fr-FR" sz="2400" dirty="0">
                <a:solidFill>
                  <a:srgbClr val="404040"/>
                </a:solidFill>
                <a:latin typeface="DeepSeek-CJK-patch"/>
              </a:rPr>
              <a:t>Horaires d’ouverture des cabinets</a:t>
            </a:r>
          </a:p>
          <a:p>
            <a:pPr marL="800100" lvl="1" indent="-342900">
              <a:spcBef>
                <a:spcPts val="300"/>
              </a:spcBef>
              <a:buFont typeface="Wingdings" panose="05000000000000000000" pitchFamily="2" charset="2"/>
              <a:buChar char="ü"/>
            </a:pPr>
            <a:r>
              <a:rPr lang="fr-FR" sz="2400" dirty="0">
                <a:solidFill>
                  <a:srgbClr val="404040"/>
                </a:solidFill>
                <a:latin typeface="DeepSeek-CJK-patch"/>
              </a:rPr>
              <a:t>Collaboration </a:t>
            </a:r>
            <a:r>
              <a:rPr lang="fr-FR" sz="2400" b="0" i="0" dirty="0">
                <a:solidFill>
                  <a:srgbClr val="404040"/>
                </a:solidFill>
                <a:effectLst/>
                <a:latin typeface="DeepSeek-CJK-patch"/>
              </a:rPr>
              <a:t>entre professionnels de santé</a:t>
            </a:r>
          </a:p>
          <a:p>
            <a:pPr marL="800100" lvl="1" indent="-342900">
              <a:spcBef>
                <a:spcPts val="300"/>
              </a:spcBef>
              <a:buFont typeface="Wingdings" panose="05000000000000000000" pitchFamily="2" charset="2"/>
              <a:buChar char="ü"/>
            </a:pPr>
            <a:r>
              <a:rPr lang="fr-FR" sz="2400" b="0" i="0" dirty="0">
                <a:solidFill>
                  <a:srgbClr val="404040"/>
                </a:solidFill>
                <a:effectLst/>
                <a:latin typeface="DeepSeek-CJK-patch"/>
              </a:rPr>
              <a:t>Formation des médecins</a:t>
            </a:r>
          </a:p>
          <a:p>
            <a:pPr marL="342900" indent="-342900">
              <a:lnSpc>
                <a:spcPts val="2143"/>
              </a:lnSpc>
              <a:spcBef>
                <a:spcPts val="1372"/>
              </a:spcBef>
              <a:spcAft>
                <a:spcPts val="1029"/>
              </a:spcAft>
              <a:buFont typeface="Wingdings" panose="05000000000000000000" pitchFamily="2" charset="2"/>
              <a:buChar char="§"/>
            </a:pPr>
            <a:r>
              <a:rPr lang="fr-FR" sz="2400" b="1" dirty="0"/>
              <a:t>Facteurs personnels</a:t>
            </a:r>
          </a:p>
          <a:p>
            <a:pPr marL="800100" lvl="1" indent="-342900">
              <a:lnSpc>
                <a:spcPts val="2143"/>
              </a:lnSpc>
              <a:spcBef>
                <a:spcPts val="300"/>
              </a:spcBef>
              <a:spcAft>
                <a:spcPts val="1029"/>
              </a:spcAft>
              <a:buFont typeface="Wingdings" panose="05000000000000000000" pitchFamily="2" charset="2"/>
              <a:buChar char="ü"/>
            </a:pPr>
            <a:r>
              <a:rPr lang="fr-FR" sz="2400" dirty="0">
                <a:solidFill>
                  <a:srgbClr val="404040"/>
                </a:solidFill>
                <a:latin typeface="DeepSeek-CJK-patch"/>
              </a:rPr>
              <a:t>Expérience professionnelle, formation continue et confiance </a:t>
            </a:r>
            <a:r>
              <a:rPr lang="fr-FR" sz="2400" dirty="0"/>
              <a:t>en soi des médecins</a:t>
            </a:r>
          </a:p>
          <a:p>
            <a:pPr marL="800100" lvl="1" indent="-342900">
              <a:lnSpc>
                <a:spcPts val="2143"/>
              </a:lnSpc>
              <a:spcBef>
                <a:spcPts val="300"/>
              </a:spcBef>
              <a:spcAft>
                <a:spcPts val="1029"/>
              </a:spcAft>
              <a:buFont typeface="Wingdings" panose="05000000000000000000" pitchFamily="2" charset="2"/>
              <a:buChar char="ü"/>
            </a:pPr>
            <a:r>
              <a:rPr lang="fr-FR" sz="2400" dirty="0"/>
              <a:t>Présentation des patients, leur niveau d’urgence perçu et leurs attentes</a:t>
            </a:r>
          </a:p>
        </p:txBody>
      </p:sp>
      <p:sp>
        <p:nvSpPr>
          <p:cNvPr id="7" name="ZoneTexte 6">
            <a:extLst>
              <a:ext uri="{FF2B5EF4-FFF2-40B4-BE49-F238E27FC236}">
                <a16:creationId xmlns:a16="http://schemas.microsoft.com/office/drawing/2014/main" id="{004CC40A-B8D3-007A-5F26-0188E5989988}"/>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Facteurs influençant la prise en charge des urgences en médecine générale</a:t>
            </a:r>
          </a:p>
        </p:txBody>
      </p:sp>
      <p:sp>
        <p:nvSpPr>
          <p:cNvPr id="8" name="ZoneTexte 7">
            <a:extLst>
              <a:ext uri="{FF2B5EF4-FFF2-40B4-BE49-F238E27FC236}">
                <a16:creationId xmlns:a16="http://schemas.microsoft.com/office/drawing/2014/main" id="{A34279CD-87D1-44B7-03DA-204D46F65251}"/>
              </a:ext>
            </a:extLst>
          </p:cNvPr>
          <p:cNvSpPr txBox="1"/>
          <p:nvPr/>
        </p:nvSpPr>
        <p:spPr>
          <a:xfrm>
            <a:off x="-4493" y="1818571"/>
            <a:ext cx="12192000" cy="375552"/>
          </a:xfrm>
          <a:prstGeom prst="rect">
            <a:avLst/>
          </a:prstGeom>
          <a:noFill/>
        </p:spPr>
        <p:txBody>
          <a:bodyPr wrap="square">
            <a:spAutoFit/>
          </a:bodyPr>
          <a:lstStyle/>
          <a:p>
            <a:pPr algn="ctr">
              <a:lnSpc>
                <a:spcPts val="2143"/>
              </a:lnSpc>
              <a:spcBef>
                <a:spcPts val="1372"/>
              </a:spcBef>
              <a:spcAft>
                <a:spcPts val="1029"/>
              </a:spcAft>
            </a:pPr>
            <a:r>
              <a:rPr lang="fr-FR" sz="2400" dirty="0">
                <a:solidFill>
                  <a:srgbClr val="404040"/>
                </a:solidFill>
              </a:rPr>
              <a:t>(</a:t>
            </a:r>
            <a:r>
              <a:rPr lang="fr-FR" sz="2400" dirty="0"/>
              <a:t>Julie Dumouchel, 2012)</a:t>
            </a:r>
          </a:p>
        </p:txBody>
      </p:sp>
    </p:spTree>
    <p:extLst>
      <p:ext uri="{BB962C8B-B14F-4D97-AF65-F5344CB8AC3E}">
        <p14:creationId xmlns:p14="http://schemas.microsoft.com/office/powerpoint/2010/main" val="2353812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166AE0D-2FAB-3003-2BD1-E74A9391CFB5}"/>
              </a:ext>
            </a:extLst>
          </p:cNvPr>
          <p:cNvSpPr>
            <a:spLocks noGrp="1"/>
          </p:cNvSpPr>
          <p:nvPr>
            <p:ph type="sldNum" sz="quarter" idx="4"/>
          </p:nvPr>
        </p:nvSpPr>
        <p:spPr/>
        <p:txBody>
          <a:bodyPr/>
          <a:lstStyle/>
          <a:p>
            <a:fld id="{F546B7B7-7D14-4795-A998-350CFB2BDD43}" type="slidenum">
              <a:rPr lang="fr-FR" smtClean="0"/>
              <a:pPr/>
              <a:t>11</a:t>
            </a:fld>
            <a:endParaRPr lang="fr-FR"/>
          </a:p>
        </p:txBody>
      </p:sp>
    </p:spTree>
    <p:extLst>
      <p:ext uri="{BB962C8B-B14F-4D97-AF65-F5344CB8AC3E}">
        <p14:creationId xmlns:p14="http://schemas.microsoft.com/office/powerpoint/2010/main" val="1312687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C9AC15D-D109-9768-8977-CF168595D874}"/>
              </a:ext>
            </a:extLst>
          </p:cNvPr>
          <p:cNvSpPr>
            <a:spLocks noGrp="1"/>
          </p:cNvSpPr>
          <p:nvPr>
            <p:ph type="sldNum" sz="quarter" idx="4"/>
          </p:nvPr>
        </p:nvSpPr>
        <p:spPr/>
        <p:txBody>
          <a:bodyPr/>
          <a:lstStyle/>
          <a:p>
            <a:fld id="{F546B7B7-7D14-4795-A998-350CFB2BDD43}" type="slidenum">
              <a:rPr lang="fr-FR" smtClean="0"/>
              <a:pPr/>
              <a:t>12</a:t>
            </a:fld>
            <a:endParaRPr lang="fr-FR"/>
          </a:p>
        </p:txBody>
      </p:sp>
      <p:sp>
        <p:nvSpPr>
          <p:cNvPr id="3" name="ZoneTexte 2">
            <a:extLst>
              <a:ext uri="{FF2B5EF4-FFF2-40B4-BE49-F238E27FC236}">
                <a16:creationId xmlns:a16="http://schemas.microsoft.com/office/drawing/2014/main" id="{ABD51FAC-0FBC-21FF-D03C-FE7F761AA6B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2.1. Données</a:t>
            </a:r>
          </a:p>
        </p:txBody>
      </p:sp>
      <p:pic>
        <p:nvPicPr>
          <p:cNvPr id="4" name="Graphique 3" descr="Flèches de chevron">
            <a:extLst>
              <a:ext uri="{FF2B5EF4-FFF2-40B4-BE49-F238E27FC236}">
                <a16:creationId xmlns:a16="http://schemas.microsoft.com/office/drawing/2014/main" id="{D71963C9-5194-2A25-334D-CD10B379A8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421C1F28-D4E2-D3EB-6C7B-89AB2B80A085}"/>
              </a:ext>
            </a:extLst>
          </p:cNvPr>
          <p:cNvSpPr txBox="1"/>
          <p:nvPr/>
        </p:nvSpPr>
        <p:spPr>
          <a:xfrm>
            <a:off x="152400" y="1859340"/>
            <a:ext cx="11310257" cy="3905236"/>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couvrant </a:t>
            </a:r>
            <a:r>
              <a:rPr lang="fr-FR" sz="2400" b="1" i="1" dirty="0">
                <a:solidFill>
                  <a:schemeClr val="tx1"/>
                </a:solidFill>
                <a:latin typeface="Gill Sans MT" panose="020B0502020104020203" pitchFamily="34" charset="0"/>
              </a:rPr>
              <a:t>3273</a:t>
            </a:r>
            <a:r>
              <a:rPr lang="fr-FR" sz="2400" dirty="0">
                <a:solidFill>
                  <a:schemeClr val="tx1"/>
                </a:solidFill>
                <a:latin typeface="Gill Sans MT" panose="020B0502020104020203" pitchFamily="34" charset="0"/>
              </a:rPr>
              <a:t> communes françaises sur l’année </a:t>
            </a:r>
            <a:r>
              <a:rPr lang="fr-FR" sz="2400" b="1" i="1" dirty="0">
                <a:solidFill>
                  <a:schemeClr val="tx1"/>
                </a:solidFill>
                <a:latin typeface="Gill Sans MT" panose="020B0502020104020203" pitchFamily="34" charset="0"/>
              </a:rPr>
              <a:t>2019</a:t>
            </a:r>
            <a:r>
              <a:rPr lang="fr-FR" sz="2400" dirty="0">
                <a:solidFill>
                  <a:schemeClr val="tx1"/>
                </a:solidFill>
                <a:latin typeface="Gill Sans MT" panose="020B0502020104020203" pitchFamily="34" charset="0"/>
              </a:rPr>
              <a:t>, issue principalement du Système National des Données de Santé (SNDS).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Données </a:t>
            </a:r>
            <a:r>
              <a:rPr lang="fr-FR" sz="2400" dirty="0">
                <a:solidFill>
                  <a:schemeClr val="tx1"/>
                </a:solidFill>
                <a:latin typeface="Gill Sans MT" panose="020B0502020104020203" pitchFamily="34" charset="0"/>
              </a:rPr>
              <a:t>enrichie</a:t>
            </a:r>
            <a:r>
              <a:rPr lang="fr-FR" sz="2400" dirty="0">
                <a:latin typeface="Gill Sans MT" panose="020B0502020104020203" pitchFamily="34" charset="0"/>
              </a:rPr>
              <a:t>s</a:t>
            </a:r>
            <a:r>
              <a:rPr lang="fr-FR" sz="2400" dirty="0">
                <a:solidFill>
                  <a:schemeClr val="tx1"/>
                </a:solidFill>
                <a:latin typeface="Gill Sans MT" panose="020B0502020104020203" pitchFamily="34" charset="0"/>
              </a:rPr>
              <a:t> par des sources socio-économiques et géographiques.</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D</a:t>
            </a:r>
            <a:r>
              <a:rPr lang="fr-FR" sz="2400" dirty="0">
                <a:solidFill>
                  <a:schemeClr val="tx1"/>
                </a:solidFill>
                <a:latin typeface="Gill Sans MT" panose="020B0502020104020203" pitchFamily="34" charset="0"/>
              </a:rPr>
              <a:t>onnées agrégées à l’échelle communale.</a:t>
            </a:r>
          </a:p>
          <a:p>
            <a:pPr marL="342900" indent="-342900" algn="just">
              <a:lnSpc>
                <a:spcPct val="150000"/>
              </a:lnSpc>
              <a:buFont typeface="Arial" panose="020B0604020202020204" pitchFamily="34" charset="0"/>
              <a:buChar char="•"/>
            </a:pPr>
            <a:r>
              <a:rPr lang="fr-FR" sz="2400" dirty="0">
                <a:latin typeface="Gill Sans MT" panose="020B0502020104020203" pitchFamily="34" charset="0"/>
              </a:rPr>
              <a:t>Traitements </a:t>
            </a:r>
            <a:r>
              <a:rPr lang="fr-FR" sz="2400" dirty="0" err="1">
                <a:solidFill>
                  <a:schemeClr val="tx1"/>
                </a:solidFill>
                <a:latin typeface="Gill Sans MT" panose="020B0502020104020203" pitchFamily="34" charset="0"/>
              </a:rPr>
              <a:t>initaux</a:t>
            </a:r>
            <a:r>
              <a:rPr lang="fr-FR" sz="2400" dirty="0">
                <a:solidFill>
                  <a:schemeClr val="tx1"/>
                </a:solidFill>
                <a:latin typeface="Gill Sans MT" panose="020B0502020104020203" pitchFamily="34" charset="0"/>
              </a:rPr>
              <a:t> : nettoyage, traitement des valeurs manquantes ou incorrectes, création de variables spatiales et transformation de certaines variables pour améliorer leur interprétabilité. </a:t>
            </a:r>
          </a:p>
        </p:txBody>
      </p:sp>
    </p:spTree>
    <p:extLst>
      <p:ext uri="{BB962C8B-B14F-4D97-AF65-F5344CB8AC3E}">
        <p14:creationId xmlns:p14="http://schemas.microsoft.com/office/powerpoint/2010/main" val="41533291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A87212-A232-0151-F75B-A7B4FAC68B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2B02DE8-CBBF-3C7D-4EAE-4D8C59C7BF51}"/>
              </a:ext>
            </a:extLst>
          </p:cNvPr>
          <p:cNvSpPr>
            <a:spLocks noGrp="1"/>
          </p:cNvSpPr>
          <p:nvPr>
            <p:ph type="sldNum" sz="quarter" idx="4"/>
          </p:nvPr>
        </p:nvSpPr>
        <p:spPr>
          <a:xfrm>
            <a:off x="8630334" y="6326664"/>
            <a:ext cx="2743200" cy="365125"/>
          </a:xfrm>
        </p:spPr>
        <p:txBody>
          <a:bodyPr/>
          <a:lstStyle/>
          <a:p>
            <a:fld id="{F546B7B7-7D14-4795-A998-350CFB2BDD43}" type="slidenum">
              <a:rPr lang="fr-FR" smtClean="0"/>
              <a:pPr/>
              <a:t>13</a:t>
            </a:fld>
            <a:endParaRPr lang="fr-FR" dirty="0"/>
          </a:p>
        </p:txBody>
      </p:sp>
      <p:sp>
        <p:nvSpPr>
          <p:cNvPr id="3" name="ZoneTexte 2">
            <a:extLst>
              <a:ext uri="{FF2B5EF4-FFF2-40B4-BE49-F238E27FC236}">
                <a16:creationId xmlns:a16="http://schemas.microsoft.com/office/drawing/2014/main" id="{77799782-4492-2B68-93B1-81779BB005B2}"/>
              </a:ext>
            </a:extLst>
          </p:cNvPr>
          <p:cNvSpPr txBox="1"/>
          <p:nvPr/>
        </p:nvSpPr>
        <p:spPr>
          <a:xfrm>
            <a:off x="1" y="348773"/>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2.2. Concepts fondamentaux</a:t>
            </a:r>
          </a:p>
        </p:txBody>
      </p:sp>
      <p:pic>
        <p:nvPicPr>
          <p:cNvPr id="4" name="Graphique 3" descr="Flèches de chevron">
            <a:extLst>
              <a:ext uri="{FF2B5EF4-FFF2-40B4-BE49-F238E27FC236}">
                <a16:creationId xmlns:a16="http://schemas.microsoft.com/office/drawing/2014/main" id="{0E234149-892C-04F7-1E37-E661D2AA210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1" y="82504"/>
            <a:ext cx="1170459" cy="1170459"/>
          </a:xfrm>
          <a:prstGeom prst="rect">
            <a:avLst/>
          </a:prstGeom>
        </p:spPr>
      </p:pic>
      <p:grpSp>
        <p:nvGrpSpPr>
          <p:cNvPr id="6" name="Groupe 5">
            <a:extLst>
              <a:ext uri="{FF2B5EF4-FFF2-40B4-BE49-F238E27FC236}">
                <a16:creationId xmlns:a16="http://schemas.microsoft.com/office/drawing/2014/main" id="{AA957E8F-98D4-BACE-1A67-2AEB0A5AAEDF}"/>
              </a:ext>
            </a:extLst>
          </p:cNvPr>
          <p:cNvGrpSpPr/>
          <p:nvPr/>
        </p:nvGrpSpPr>
        <p:grpSpPr>
          <a:xfrm>
            <a:off x="50345" y="1717713"/>
            <a:ext cx="4966606" cy="538782"/>
            <a:chOff x="1621973" y="1405339"/>
            <a:chExt cx="4256312" cy="538782"/>
          </a:xfrm>
        </p:grpSpPr>
        <p:sp>
          <p:nvSpPr>
            <p:cNvPr id="7" name="Rectangle : coins arrondis 6">
              <a:extLst>
                <a:ext uri="{FF2B5EF4-FFF2-40B4-BE49-F238E27FC236}">
                  <a16:creationId xmlns:a16="http://schemas.microsoft.com/office/drawing/2014/main" id="{A0EB5B7A-A697-8A98-8EE2-AFB21616B9FD}"/>
                </a:ext>
              </a:extLst>
            </p:cNvPr>
            <p:cNvSpPr/>
            <p:nvPr/>
          </p:nvSpPr>
          <p:spPr>
            <a:xfrm>
              <a:off x="1959429" y="1405339"/>
              <a:ext cx="3918856"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Autocorrélation spatiale</a:t>
              </a:r>
            </a:p>
          </p:txBody>
        </p:sp>
        <p:sp>
          <p:nvSpPr>
            <p:cNvPr id="8" name="Ellipse 7">
              <a:extLst>
                <a:ext uri="{FF2B5EF4-FFF2-40B4-BE49-F238E27FC236}">
                  <a16:creationId xmlns:a16="http://schemas.microsoft.com/office/drawing/2014/main" id="{7EF578C6-E397-BBA2-8EB2-2DF5FB1E15BC}"/>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sp>
        <p:nvSpPr>
          <p:cNvPr id="10" name="ZoneTexte 9">
            <a:extLst>
              <a:ext uri="{FF2B5EF4-FFF2-40B4-BE49-F238E27FC236}">
                <a16:creationId xmlns:a16="http://schemas.microsoft.com/office/drawing/2014/main" id="{F5D24E7A-936C-5D13-4C3C-A42C62205B26}"/>
              </a:ext>
            </a:extLst>
          </p:cNvPr>
          <p:cNvSpPr txBox="1"/>
          <p:nvPr/>
        </p:nvSpPr>
        <p:spPr>
          <a:xfrm>
            <a:off x="5086350" y="1621822"/>
            <a:ext cx="6716118" cy="133783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Les observations proches géographiquement sont statistiquement corrélées. Trois types : endogène (valeurs voisines de la variable dépendante), exogène (valeurs voisines des </a:t>
            </a:r>
            <a:r>
              <a:rPr kumimoji="0" lang="fr-FR" altLang="fr-FR" sz="2000" b="0" i="0" u="none" strike="noStrike" cap="none" normalizeH="0" baseline="0" dirty="0" err="1">
                <a:ln>
                  <a:noFill/>
                </a:ln>
                <a:solidFill>
                  <a:schemeClr val="tx1"/>
                </a:solidFill>
                <a:effectLst/>
                <a:latin typeface="Gill Sans MT" panose="020B0502020104020203" pitchFamily="34" charset="0"/>
              </a:rPr>
              <a:t>covariables</a:t>
            </a:r>
            <a:r>
              <a:rPr kumimoji="0" lang="fr-FR" altLang="fr-FR" sz="2000" b="0" i="0" u="none" strike="noStrike" cap="none" normalizeH="0" baseline="0" dirty="0">
                <a:ln>
                  <a:noFill/>
                </a:ln>
                <a:solidFill>
                  <a:schemeClr val="tx1"/>
                </a:solidFill>
                <a:effectLst/>
                <a:latin typeface="Gill Sans MT" panose="020B0502020104020203" pitchFamily="34" charset="0"/>
              </a:rPr>
              <a:t>), et erreurs corrélées.</a:t>
            </a:r>
          </a:p>
        </p:txBody>
      </p:sp>
      <p:grpSp>
        <p:nvGrpSpPr>
          <p:cNvPr id="11" name="Groupe 10">
            <a:extLst>
              <a:ext uri="{FF2B5EF4-FFF2-40B4-BE49-F238E27FC236}">
                <a16:creationId xmlns:a16="http://schemas.microsoft.com/office/drawing/2014/main" id="{8F53469F-C3D6-7956-B20E-BDC4299A7C01}"/>
              </a:ext>
            </a:extLst>
          </p:cNvPr>
          <p:cNvGrpSpPr/>
          <p:nvPr/>
        </p:nvGrpSpPr>
        <p:grpSpPr>
          <a:xfrm>
            <a:off x="50345" y="2917370"/>
            <a:ext cx="4966606" cy="538782"/>
            <a:chOff x="1621973" y="1405339"/>
            <a:chExt cx="4474026" cy="538782"/>
          </a:xfrm>
        </p:grpSpPr>
        <p:sp>
          <p:nvSpPr>
            <p:cNvPr id="12" name="Rectangle : coins arrondis 11">
              <a:extLst>
                <a:ext uri="{FF2B5EF4-FFF2-40B4-BE49-F238E27FC236}">
                  <a16:creationId xmlns:a16="http://schemas.microsoft.com/office/drawing/2014/main" id="{54739161-3C4A-487D-8300-E010F4FFCB81}"/>
                </a:ext>
              </a:extLst>
            </p:cNvPr>
            <p:cNvSpPr/>
            <p:nvPr/>
          </p:nvSpPr>
          <p:spPr>
            <a:xfrm>
              <a:off x="1959428" y="1405339"/>
              <a:ext cx="413657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Matrice des poids spatiaux</a:t>
              </a:r>
            </a:p>
          </p:txBody>
        </p:sp>
        <p:sp>
          <p:nvSpPr>
            <p:cNvPr id="13" name="Ellipse 12">
              <a:extLst>
                <a:ext uri="{FF2B5EF4-FFF2-40B4-BE49-F238E27FC236}">
                  <a16:creationId xmlns:a16="http://schemas.microsoft.com/office/drawing/2014/main" id="{E4957D3E-285F-0EDF-00F2-CD34CED0BB97}"/>
                </a:ext>
              </a:extLst>
            </p:cNvPr>
            <p:cNvSpPr/>
            <p:nvPr/>
          </p:nvSpPr>
          <p:spPr>
            <a:xfrm>
              <a:off x="1621973" y="1421249"/>
              <a:ext cx="471014"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5" name="ZoneTexte 14">
            <a:extLst>
              <a:ext uri="{FF2B5EF4-FFF2-40B4-BE49-F238E27FC236}">
                <a16:creationId xmlns:a16="http://schemas.microsoft.com/office/drawing/2014/main" id="{22BFCE66-65C9-A59C-F336-AC34F7921068}"/>
              </a:ext>
            </a:extLst>
          </p:cNvPr>
          <p:cNvSpPr txBox="1"/>
          <p:nvPr/>
        </p:nvSpPr>
        <p:spPr>
          <a:xfrm>
            <a:off x="5086351" y="2970973"/>
            <a:ext cx="6664043" cy="70788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Structure les relations de voisinage (distance, contiguïté).</a:t>
            </a: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000" b="0" i="0" u="none" strike="noStrike" cap="none" normalizeH="0" baseline="0" dirty="0">
                <a:ln>
                  <a:noFill/>
                </a:ln>
                <a:solidFill>
                  <a:schemeClr val="tx1"/>
                </a:solidFill>
                <a:effectLst/>
                <a:latin typeface="Gill Sans MT" panose="020B0502020104020203" pitchFamily="34" charset="0"/>
              </a:rPr>
              <a:t>Permet de capturer l'influence spatiale dans les modèles.</a:t>
            </a:r>
          </a:p>
        </p:txBody>
      </p:sp>
      <p:grpSp>
        <p:nvGrpSpPr>
          <p:cNvPr id="16" name="Groupe 15">
            <a:extLst>
              <a:ext uri="{FF2B5EF4-FFF2-40B4-BE49-F238E27FC236}">
                <a16:creationId xmlns:a16="http://schemas.microsoft.com/office/drawing/2014/main" id="{8A8C56DF-E7B3-132E-3FAA-79F13A896563}"/>
              </a:ext>
            </a:extLst>
          </p:cNvPr>
          <p:cNvGrpSpPr/>
          <p:nvPr/>
        </p:nvGrpSpPr>
        <p:grpSpPr>
          <a:xfrm>
            <a:off x="50344" y="3914051"/>
            <a:ext cx="4966607" cy="538782"/>
            <a:chOff x="1621972" y="1405339"/>
            <a:chExt cx="4966607" cy="538782"/>
          </a:xfrm>
        </p:grpSpPr>
        <p:sp>
          <p:nvSpPr>
            <p:cNvPr id="17" name="Rectangle : coins arrondis 16">
              <a:extLst>
                <a:ext uri="{FF2B5EF4-FFF2-40B4-BE49-F238E27FC236}">
                  <a16:creationId xmlns:a16="http://schemas.microsoft.com/office/drawing/2014/main" id="{EC6E7F0B-D137-8FF2-600A-09915CF6F347}"/>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Indices de corrélation spatiale</a:t>
              </a:r>
            </a:p>
          </p:txBody>
        </p:sp>
        <p:sp>
          <p:nvSpPr>
            <p:cNvPr id="18" name="Ellipse 17">
              <a:extLst>
                <a:ext uri="{FF2B5EF4-FFF2-40B4-BE49-F238E27FC236}">
                  <a16:creationId xmlns:a16="http://schemas.microsoft.com/office/drawing/2014/main" id="{31FE8673-E253-8F4F-4670-3EB4A57E440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3</a:t>
              </a:r>
            </a:p>
          </p:txBody>
        </p:sp>
      </p:grpSp>
      <p:sp>
        <p:nvSpPr>
          <p:cNvPr id="20" name="ZoneTexte 19">
            <a:extLst>
              <a:ext uri="{FF2B5EF4-FFF2-40B4-BE49-F238E27FC236}">
                <a16:creationId xmlns:a16="http://schemas.microsoft.com/office/drawing/2014/main" id="{5AB68035-CE9D-6F09-33B8-90BADBCB2FF0}"/>
              </a:ext>
            </a:extLst>
          </p:cNvPr>
          <p:cNvSpPr txBox="1"/>
          <p:nvPr/>
        </p:nvSpPr>
        <p:spPr>
          <a:xfrm>
            <a:off x="5086350" y="3847813"/>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L’indice de Moran mesure la similarité spatiale globale.</a:t>
            </a:r>
            <a:br>
              <a:rPr lang="fr-FR" altLang="fr-FR" dirty="0"/>
            </a:br>
            <a:r>
              <a:rPr lang="fr-FR" altLang="fr-FR" dirty="0"/>
              <a:t>Interprétation : I &gt; 0 (positive), I &lt; 0 (négative), I ≈ 0 (aléatoire).</a:t>
            </a:r>
            <a:endParaRPr lang="fr-FR" dirty="0"/>
          </a:p>
        </p:txBody>
      </p:sp>
      <p:sp>
        <p:nvSpPr>
          <p:cNvPr id="22" name="ZoneTexte 21">
            <a:extLst>
              <a:ext uri="{FF2B5EF4-FFF2-40B4-BE49-F238E27FC236}">
                <a16:creationId xmlns:a16="http://schemas.microsoft.com/office/drawing/2014/main" id="{AD790BBD-691C-A585-F9F9-B6E6CEA6AE64}"/>
              </a:ext>
            </a:extLst>
          </p:cNvPr>
          <p:cNvSpPr txBox="1"/>
          <p:nvPr/>
        </p:nvSpPr>
        <p:spPr>
          <a:xfrm>
            <a:off x="5086350" y="5047470"/>
            <a:ext cx="6664044" cy="1015663"/>
          </a:xfrm>
          <a:prstGeom prst="rect">
            <a:avLst/>
          </a:prstGeom>
          <a:noFill/>
        </p:spPr>
        <p:txBody>
          <a:bodyPr wrap="square">
            <a:spAutoFit/>
          </a:bodyPr>
          <a:lstStyle>
            <a:defPPr>
              <a:defRPr lang="fr-FR"/>
            </a:defPPr>
            <a:lvl1pPr marR="0" lvl="0" indent="0" algn="just" eaLnBrk="0" fontAlgn="base" hangingPunct="0">
              <a:lnSpc>
                <a:spcPct val="100000"/>
              </a:lnSpc>
              <a:spcBef>
                <a:spcPct val="0"/>
              </a:spcBef>
              <a:spcAft>
                <a:spcPct val="0"/>
              </a:spcAft>
              <a:buClrTx/>
              <a:buSzTx/>
              <a:buFontTx/>
              <a:buNone/>
              <a:tabLst/>
              <a:defRPr kumimoji="0" sz="2000" b="0" i="0" u="none" strike="noStrike" cap="none" normalizeH="0" baseline="0">
                <a:ln>
                  <a:noFill/>
                </a:ln>
                <a:effectLst/>
                <a:latin typeface="Gill Sans MT" panose="020B0502020104020203" pitchFamily="34" charset="0"/>
              </a:defRPr>
            </a:lvl1pPr>
          </a:lstStyle>
          <a:p>
            <a:r>
              <a:rPr lang="fr-FR" altLang="fr-FR" dirty="0"/>
              <a:t>Visualise les associations locales : HH (hauts entourés de hauts), LL (bas entourés de bas), HL, LH.</a:t>
            </a:r>
          </a:p>
          <a:p>
            <a:r>
              <a:rPr lang="fr-FR" altLang="fr-FR" dirty="0"/>
              <a:t>Met en évidence les clusters et les zones atypiques.</a:t>
            </a:r>
          </a:p>
        </p:txBody>
      </p:sp>
      <p:grpSp>
        <p:nvGrpSpPr>
          <p:cNvPr id="23" name="Groupe 22">
            <a:extLst>
              <a:ext uri="{FF2B5EF4-FFF2-40B4-BE49-F238E27FC236}">
                <a16:creationId xmlns:a16="http://schemas.microsoft.com/office/drawing/2014/main" id="{C2A97639-C4EB-8797-738F-924B24618183}"/>
              </a:ext>
            </a:extLst>
          </p:cNvPr>
          <p:cNvGrpSpPr/>
          <p:nvPr/>
        </p:nvGrpSpPr>
        <p:grpSpPr>
          <a:xfrm>
            <a:off x="119743" y="5032430"/>
            <a:ext cx="4966607" cy="538782"/>
            <a:chOff x="1621972" y="1405339"/>
            <a:chExt cx="4966607" cy="538782"/>
          </a:xfrm>
        </p:grpSpPr>
        <p:sp>
          <p:nvSpPr>
            <p:cNvPr id="24" name="Rectangle : coins arrondis 23">
              <a:extLst>
                <a:ext uri="{FF2B5EF4-FFF2-40B4-BE49-F238E27FC236}">
                  <a16:creationId xmlns:a16="http://schemas.microsoft.com/office/drawing/2014/main" id="{0540D5FE-5CC6-FD4E-A765-C77C7B50386F}"/>
                </a:ext>
              </a:extLst>
            </p:cNvPr>
            <p:cNvSpPr/>
            <p:nvPr/>
          </p:nvSpPr>
          <p:spPr>
            <a:xfrm>
              <a:off x="1959428" y="1405339"/>
              <a:ext cx="4629151"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Diagramme de Moran</a:t>
              </a:r>
            </a:p>
          </p:txBody>
        </p:sp>
        <p:sp>
          <p:nvSpPr>
            <p:cNvPr id="25" name="Ellipse 24">
              <a:extLst>
                <a:ext uri="{FF2B5EF4-FFF2-40B4-BE49-F238E27FC236}">
                  <a16:creationId xmlns:a16="http://schemas.microsoft.com/office/drawing/2014/main" id="{9E7FB602-C130-8E64-321A-535D14B1E150}"/>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4</a:t>
              </a:r>
            </a:p>
          </p:txBody>
        </p:sp>
      </p:grpSp>
    </p:spTree>
    <p:extLst>
      <p:ext uri="{BB962C8B-B14F-4D97-AF65-F5344CB8AC3E}">
        <p14:creationId xmlns:p14="http://schemas.microsoft.com/office/powerpoint/2010/main" val="23921607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14</a:t>
            </a:fld>
            <a:endParaRPr lang="fr-FR"/>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BE397EBF-F696-43A9-AB35-7698BD20AEF6}"/>
              </a:ext>
            </a:extLst>
          </p:cNvPr>
          <p:cNvSpPr txBox="1"/>
          <p:nvPr/>
        </p:nvSpPr>
        <p:spPr>
          <a:xfrm>
            <a:off x="570676" y="1664256"/>
            <a:ext cx="3585236" cy="461665"/>
          </a:xfrm>
          <a:prstGeom prst="rect">
            <a:avLst/>
          </a:prstGeom>
          <a:noFill/>
        </p:spPr>
        <p:txBody>
          <a:bodyPr wrap="square" rtlCol="0">
            <a:spAutoFit/>
          </a:bodyPr>
          <a:lstStyle/>
          <a:p>
            <a:r>
              <a:rPr lang="fr-FR" sz="2400" b="1" dirty="0">
                <a:latin typeface="Gill Sans MT" panose="020B0502020104020203" pitchFamily="34" charset="0"/>
              </a:rPr>
              <a:t>MCO</a:t>
            </a:r>
            <a:r>
              <a:rPr lang="fr-FR" sz="2400" dirty="0">
                <a:latin typeface="Gill Sans MT" panose="020B0502020104020203" pitchFamily="34" charset="0"/>
              </a:rPr>
              <a:t>(Modèle classique) </a:t>
            </a:r>
          </a:p>
        </p:txBody>
      </p:sp>
      <p:sp>
        <p:nvSpPr>
          <p:cNvPr id="6" name="ZoneTexte 5">
            <a:extLst>
              <a:ext uri="{FF2B5EF4-FFF2-40B4-BE49-F238E27FC236}">
                <a16:creationId xmlns:a16="http://schemas.microsoft.com/office/drawing/2014/main" id="{908E050E-2F7A-4452-BA04-C789FD11C686}"/>
              </a:ext>
            </a:extLst>
          </p:cNvPr>
          <p:cNvSpPr txBox="1"/>
          <p:nvPr/>
        </p:nvSpPr>
        <p:spPr>
          <a:xfrm>
            <a:off x="570676" y="3264703"/>
            <a:ext cx="3697070"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SAR </a:t>
            </a:r>
            <a:r>
              <a:rPr lang="fr-FR" dirty="0"/>
              <a:t>(</a:t>
            </a:r>
            <a:r>
              <a:rPr lang="fr-FR" b="1" dirty="0">
                <a:solidFill>
                  <a:srgbClr val="006A5A"/>
                </a:solidFill>
              </a:rPr>
              <a:t>S</a:t>
            </a:r>
            <a:r>
              <a:rPr lang="fr-FR" dirty="0"/>
              <a:t>patial </a:t>
            </a:r>
            <a:r>
              <a:rPr lang="fr-FR" b="1" dirty="0" err="1">
                <a:solidFill>
                  <a:srgbClr val="006A5A"/>
                </a:solidFill>
              </a:rPr>
              <a:t>A</a:t>
            </a:r>
            <a:r>
              <a:rPr lang="fr-FR" dirty="0" err="1"/>
              <a:t>uto</a:t>
            </a:r>
            <a:r>
              <a:rPr lang="fr-FR" b="1" dirty="0" err="1">
                <a:solidFill>
                  <a:srgbClr val="006A5A"/>
                </a:solidFill>
              </a:rPr>
              <a:t>R</a:t>
            </a:r>
            <a:r>
              <a:rPr lang="fr-FR" dirty="0" err="1"/>
              <a:t>egresif</a:t>
            </a:r>
            <a:r>
              <a:rPr lang="fr-FR" dirty="0"/>
              <a:t>)</a:t>
            </a:r>
          </a:p>
        </p:txBody>
      </p:sp>
      <p:sp>
        <p:nvSpPr>
          <p:cNvPr id="7" name="ZoneTexte 6">
            <a:extLst>
              <a:ext uri="{FF2B5EF4-FFF2-40B4-BE49-F238E27FC236}">
                <a16:creationId xmlns:a16="http://schemas.microsoft.com/office/drawing/2014/main" id="{F7AED6EA-09C3-489D-8973-FFAEB32F203C}"/>
              </a:ext>
            </a:extLst>
          </p:cNvPr>
          <p:cNvSpPr txBox="1"/>
          <p:nvPr/>
        </p:nvSpPr>
        <p:spPr>
          <a:xfrm>
            <a:off x="7309260" y="1658361"/>
            <a:ext cx="3585237"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SEM</a:t>
            </a:r>
            <a:r>
              <a:rPr lang="fr-FR" dirty="0"/>
              <a:t>(</a:t>
            </a:r>
            <a:r>
              <a:rPr lang="fr-FR" b="1" dirty="0">
                <a:solidFill>
                  <a:srgbClr val="006A5A"/>
                </a:solidFill>
              </a:rPr>
              <a:t>S</a:t>
            </a:r>
            <a:r>
              <a:rPr lang="fr-FR" dirty="0"/>
              <a:t>patial </a:t>
            </a:r>
            <a:r>
              <a:rPr lang="fr-FR" b="1" dirty="0" err="1">
                <a:solidFill>
                  <a:srgbClr val="006A5A"/>
                </a:solidFill>
              </a:rPr>
              <a:t>E</a:t>
            </a:r>
            <a:r>
              <a:rPr lang="fr-FR" dirty="0" err="1"/>
              <a:t>rror</a:t>
            </a:r>
            <a:r>
              <a:rPr lang="fr-FR" dirty="0"/>
              <a:t> </a:t>
            </a:r>
            <a:r>
              <a:rPr lang="fr-FR" b="1" dirty="0">
                <a:solidFill>
                  <a:srgbClr val="006A5A"/>
                </a:solidFill>
              </a:rPr>
              <a:t>M</a:t>
            </a:r>
            <a:r>
              <a:rPr lang="fr-FR" dirty="0"/>
              <a:t>odel)</a:t>
            </a:r>
          </a:p>
        </p:txBody>
      </p:sp>
      <p:sp>
        <p:nvSpPr>
          <p:cNvPr id="8" name="ZoneTexte 7">
            <a:extLst>
              <a:ext uri="{FF2B5EF4-FFF2-40B4-BE49-F238E27FC236}">
                <a16:creationId xmlns:a16="http://schemas.microsoft.com/office/drawing/2014/main" id="{EC54D75E-F1A9-4991-822B-A4F4E8DA1A83}"/>
              </a:ext>
            </a:extLst>
          </p:cNvPr>
          <p:cNvSpPr txBox="1"/>
          <p:nvPr/>
        </p:nvSpPr>
        <p:spPr>
          <a:xfrm>
            <a:off x="7309260" y="3127011"/>
            <a:ext cx="4137186"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SLX</a:t>
            </a:r>
            <a:r>
              <a:rPr lang="fr-FR" dirty="0"/>
              <a:t>(</a:t>
            </a:r>
            <a:r>
              <a:rPr lang="fr-FR" b="1" dirty="0">
                <a:solidFill>
                  <a:srgbClr val="006A5A"/>
                </a:solidFill>
              </a:rPr>
              <a:t>S</a:t>
            </a:r>
            <a:r>
              <a:rPr lang="fr-FR" dirty="0"/>
              <a:t>patial </a:t>
            </a:r>
            <a:r>
              <a:rPr lang="fr-FR" b="1" dirty="0">
                <a:solidFill>
                  <a:srgbClr val="006A5A"/>
                </a:solidFill>
              </a:rPr>
              <a:t>L</a:t>
            </a:r>
            <a:r>
              <a:rPr lang="fr-FR" dirty="0"/>
              <a:t>ag of </a:t>
            </a:r>
            <a:r>
              <a:rPr lang="fr-FR" b="1" dirty="0">
                <a:solidFill>
                  <a:srgbClr val="006A5A"/>
                </a:solidFill>
              </a:rPr>
              <a:t>X</a:t>
            </a:r>
            <a:r>
              <a:rPr lang="fr-FR" dirty="0"/>
              <a:t> model)</a:t>
            </a:r>
          </a:p>
        </p:txBody>
      </p:sp>
      <p:sp>
        <p:nvSpPr>
          <p:cNvPr id="9" name="ZoneTexte 8">
            <a:extLst>
              <a:ext uri="{FF2B5EF4-FFF2-40B4-BE49-F238E27FC236}">
                <a16:creationId xmlns:a16="http://schemas.microsoft.com/office/drawing/2014/main" id="{8ED130DF-3A65-4B3B-91E9-30C615965A0A}"/>
              </a:ext>
            </a:extLst>
          </p:cNvPr>
          <p:cNvSpPr txBox="1"/>
          <p:nvPr/>
        </p:nvSpPr>
        <p:spPr>
          <a:xfrm>
            <a:off x="4267746" y="4967598"/>
            <a:ext cx="3894422" cy="461665"/>
          </a:xfrm>
          <a:prstGeom prst="rect">
            <a:avLst/>
          </a:prstGeom>
          <a:noFill/>
        </p:spPr>
        <p:txBody>
          <a:bodyPr wrap="square" rtlCol="0">
            <a:spAutoFit/>
          </a:bodyPr>
          <a:lstStyle>
            <a:defPPr>
              <a:defRPr lang="fr-FR"/>
            </a:defPPr>
            <a:lvl1pPr>
              <a:defRPr sz="2400">
                <a:latin typeface="Gill Sans MT" panose="020B0502020104020203" pitchFamily="34" charset="0"/>
              </a:defRPr>
            </a:lvl1pPr>
          </a:lstStyle>
          <a:p>
            <a:r>
              <a:rPr lang="fr-FR" b="1" dirty="0"/>
              <a:t>SDM</a:t>
            </a:r>
            <a:r>
              <a:rPr lang="fr-FR" dirty="0"/>
              <a:t>(</a:t>
            </a:r>
            <a:r>
              <a:rPr lang="fr-FR" b="1" dirty="0">
                <a:solidFill>
                  <a:srgbClr val="006A5A"/>
                </a:solidFill>
              </a:rPr>
              <a:t>S</a:t>
            </a:r>
            <a:r>
              <a:rPr lang="fr-FR" dirty="0"/>
              <a:t>patial </a:t>
            </a:r>
            <a:r>
              <a:rPr lang="fr-FR" b="1" dirty="0">
                <a:solidFill>
                  <a:srgbClr val="006A5A"/>
                </a:solidFill>
              </a:rPr>
              <a:t>D</a:t>
            </a:r>
            <a:r>
              <a:rPr lang="fr-FR" dirty="0"/>
              <a:t>urbin </a:t>
            </a:r>
            <a:r>
              <a:rPr lang="fr-FR" b="1" dirty="0">
                <a:solidFill>
                  <a:srgbClr val="006A5A"/>
                </a:solidFill>
              </a:rPr>
              <a:t>M</a:t>
            </a:r>
            <a:r>
              <a:rPr lang="fr-FR" dirty="0"/>
              <a:t>odel)</a:t>
            </a:r>
          </a:p>
        </p:txBody>
      </p:sp>
      <p:sp>
        <p:nvSpPr>
          <p:cNvPr id="10" name="Rectangle 9">
            <a:extLst>
              <a:ext uri="{FF2B5EF4-FFF2-40B4-BE49-F238E27FC236}">
                <a16:creationId xmlns:a16="http://schemas.microsoft.com/office/drawing/2014/main" id="{0E3D93F1-05AD-4E8B-A3ED-C8D8254D94E4}"/>
              </a:ext>
            </a:extLst>
          </p:cNvPr>
          <p:cNvSpPr/>
          <p:nvPr/>
        </p:nvSpPr>
        <p:spPr>
          <a:xfrm>
            <a:off x="317406" y="181786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1D4F0291-506F-4EF2-9B91-4B4432012D97}"/>
              </a:ext>
            </a:extLst>
          </p:cNvPr>
          <p:cNvSpPr/>
          <p:nvPr/>
        </p:nvSpPr>
        <p:spPr>
          <a:xfrm>
            <a:off x="317405" y="339685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9178589A-CC7E-473B-884D-A479078A8174}"/>
              </a:ext>
            </a:extLst>
          </p:cNvPr>
          <p:cNvSpPr/>
          <p:nvPr/>
        </p:nvSpPr>
        <p:spPr>
          <a:xfrm>
            <a:off x="7055991" y="182204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B4E803D5-3B40-440D-8151-5EF4C6E7C9CA}"/>
              </a:ext>
            </a:extLst>
          </p:cNvPr>
          <p:cNvSpPr/>
          <p:nvPr/>
        </p:nvSpPr>
        <p:spPr>
          <a:xfrm>
            <a:off x="7055990" y="325916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Rectangle 13">
            <a:extLst>
              <a:ext uri="{FF2B5EF4-FFF2-40B4-BE49-F238E27FC236}">
                <a16:creationId xmlns:a16="http://schemas.microsoft.com/office/drawing/2014/main" id="{1421FB3C-83A0-4FCD-904A-42050F6EBA00}"/>
              </a:ext>
            </a:extLst>
          </p:cNvPr>
          <p:cNvSpPr/>
          <p:nvPr/>
        </p:nvSpPr>
        <p:spPr>
          <a:xfrm>
            <a:off x="3943848" y="5110928"/>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mc:AlternateContent xmlns:mc="http://schemas.openxmlformats.org/markup-compatibility/2006">
        <mc:Choice xmlns:a14="http://schemas.microsoft.com/office/drawing/2010/main" Requires="a14">
          <p:sp>
            <p:nvSpPr>
              <p:cNvPr id="15" name="ZoneTexte 14">
                <a:extLst>
                  <a:ext uri="{FF2B5EF4-FFF2-40B4-BE49-F238E27FC236}">
                    <a16:creationId xmlns:a16="http://schemas.microsoft.com/office/drawing/2014/main" id="{CABFA3D5-464D-4F11-AF07-72B001F726A5}"/>
                  </a:ext>
                </a:extLst>
              </p:cNvPr>
              <p:cNvSpPr txBox="1"/>
              <p:nvPr/>
            </p:nvSpPr>
            <p:spPr>
              <a:xfrm>
                <a:off x="962090" y="2257864"/>
                <a:ext cx="1958870"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ea typeface="Cambria Math" panose="02040503050406030204" pitchFamily="18" charset="0"/>
                        </a:rPr>
                        <m:t>𝛽</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dirty="0"/>
              </a:p>
            </p:txBody>
          </p:sp>
        </mc:Choice>
        <mc:Fallback>
          <p:sp>
            <p:nvSpPr>
              <p:cNvPr id="15" name="ZoneTexte 14">
                <a:extLst>
                  <a:ext uri="{FF2B5EF4-FFF2-40B4-BE49-F238E27FC236}">
                    <a16:creationId xmlns:a16="http://schemas.microsoft.com/office/drawing/2014/main" id="{CABFA3D5-464D-4F11-AF07-72B001F726A5}"/>
                  </a:ext>
                </a:extLst>
              </p:cNvPr>
              <p:cNvSpPr txBox="1">
                <a:spLocks noRot="1" noChangeAspect="1" noMove="1" noResize="1" noEditPoints="1" noAdjustHandles="1" noChangeArrowheads="1" noChangeShapeType="1" noTextEdit="1"/>
              </p:cNvSpPr>
              <p:nvPr/>
            </p:nvSpPr>
            <p:spPr>
              <a:xfrm>
                <a:off x="962090" y="2257864"/>
                <a:ext cx="1958870" cy="430887"/>
              </a:xfrm>
              <a:prstGeom prst="rect">
                <a:avLst/>
              </a:prstGeom>
              <a:blipFill>
                <a:blip r:embed="rId4"/>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6" name="ZoneTexte 15">
                <a:extLst>
                  <a:ext uri="{FF2B5EF4-FFF2-40B4-BE49-F238E27FC236}">
                    <a16:creationId xmlns:a16="http://schemas.microsoft.com/office/drawing/2014/main" id="{58AF11F9-D5C7-40B6-9979-CBC8C2E5D26B}"/>
                  </a:ext>
                </a:extLst>
              </p:cNvPr>
              <p:cNvSpPr txBox="1"/>
              <p:nvPr/>
            </p:nvSpPr>
            <p:spPr>
              <a:xfrm>
                <a:off x="521336" y="3797294"/>
                <a:ext cx="3177986"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sz="2800" b="0" i="1">
                          <a:latin typeface="Cambria Math" panose="02040503050406030204" pitchFamily="18" charset="0"/>
                        </a:rPr>
                        <m:t>𝑌</m:t>
                      </m:r>
                      <m:r>
                        <a:rPr lang="fr-FR" sz="2800" b="0" i="1">
                          <a:latin typeface="Cambria Math" panose="02040503050406030204" pitchFamily="18" charset="0"/>
                        </a:rPr>
                        <m:t>=</m:t>
                      </m:r>
                      <m:r>
                        <a:rPr lang="fr-FR" sz="2800" b="0" i="1">
                          <a:latin typeface="Cambria Math" panose="02040503050406030204" pitchFamily="18" charset="0"/>
                        </a:rPr>
                        <m:t>𝜌</m:t>
                      </m:r>
                      <m:r>
                        <a:rPr lang="fr-FR" sz="2800" b="0" i="1">
                          <a:latin typeface="Cambria Math" panose="02040503050406030204" pitchFamily="18" charset="0"/>
                        </a:rPr>
                        <m:t>𝑊𝑌</m:t>
                      </m:r>
                      <m:r>
                        <a:rPr lang="fr-FR" sz="2800" b="0" i="1">
                          <a:latin typeface="Cambria Math" panose="02040503050406030204" pitchFamily="18" charset="0"/>
                        </a:rPr>
                        <m:t>+</m:t>
                      </m:r>
                      <m:r>
                        <a:rPr lang="fr-FR" sz="2800" b="0" i="1">
                          <a:latin typeface="Cambria Math" panose="02040503050406030204" pitchFamily="18" charset="0"/>
                        </a:rPr>
                        <m:t>𝑋</m:t>
                      </m:r>
                      <m:r>
                        <a:rPr lang="fr-FR" sz="2800" b="0" i="1">
                          <a:latin typeface="Cambria Math" panose="02040503050406030204" pitchFamily="18" charset="0"/>
                        </a:rPr>
                        <m:t>𝛽</m:t>
                      </m:r>
                      <m:r>
                        <a:rPr lang="fr-FR" sz="2800" b="0" i="1">
                          <a:latin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p:sp>
            <p:nvSpPr>
              <p:cNvPr id="16" name="ZoneTexte 15">
                <a:extLst>
                  <a:ext uri="{FF2B5EF4-FFF2-40B4-BE49-F238E27FC236}">
                    <a16:creationId xmlns:a16="http://schemas.microsoft.com/office/drawing/2014/main" id="{58AF11F9-D5C7-40B6-9979-CBC8C2E5D26B}"/>
                  </a:ext>
                </a:extLst>
              </p:cNvPr>
              <p:cNvSpPr txBox="1">
                <a:spLocks noRot="1" noChangeAspect="1" noMove="1" noResize="1" noEditPoints="1" noAdjustHandles="1" noChangeArrowheads="1" noChangeShapeType="1" noTextEdit="1"/>
              </p:cNvSpPr>
              <p:nvPr/>
            </p:nvSpPr>
            <p:spPr>
              <a:xfrm>
                <a:off x="521336" y="3797294"/>
                <a:ext cx="3177986" cy="430887"/>
              </a:xfrm>
              <a:prstGeom prst="rect">
                <a:avLst/>
              </a:prstGeom>
              <a:blipFill>
                <a:blip r:embed="rId5"/>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19" name="ZoneTexte 18">
                <a:extLst>
                  <a:ext uri="{FF2B5EF4-FFF2-40B4-BE49-F238E27FC236}">
                    <a16:creationId xmlns:a16="http://schemas.microsoft.com/office/drawing/2014/main" id="{FE29D418-67E3-47A4-AFED-8247234C9374}"/>
                  </a:ext>
                </a:extLst>
              </p:cNvPr>
              <p:cNvSpPr txBox="1"/>
              <p:nvPr/>
            </p:nvSpPr>
            <p:spPr>
              <a:xfrm>
                <a:off x="7378332" y="2257864"/>
                <a:ext cx="324210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𝜆</m:t>
                      </m:r>
                      <m:r>
                        <a:rPr lang="fr-FR" sz="2800" b="0" i="1" smtClean="0">
                          <a:latin typeface="Cambria Math" panose="02040503050406030204" pitchFamily="18" charset="0"/>
                          <a:ea typeface="Cambria Math" panose="02040503050406030204" pitchFamily="18" charset="0"/>
                        </a:rPr>
                        <m:t>𝑊</m:t>
                      </m:r>
                      <m:r>
                        <a:rPr lang="fr-FR" sz="2800" b="0" i="1" smtClean="0">
                          <a:latin typeface="Cambria Math" panose="02040503050406030204" pitchFamily="18" charset="0"/>
                          <a:ea typeface="Cambria Math" panose="02040503050406030204" pitchFamily="18" charset="0"/>
                        </a:rPr>
                        <m:t>𝜇</m:t>
                      </m:r>
                      <m:r>
                        <a:rPr lang="fr-FR" sz="2800" b="0" i="1" smtClean="0">
                          <a:latin typeface="Cambria Math" panose="02040503050406030204" pitchFamily="18" charset="0"/>
                          <a:ea typeface="Cambria Math" panose="02040503050406030204" pitchFamily="18" charset="0"/>
                        </a:rPr>
                        <m:t>+ </m:t>
                      </m:r>
                      <m:r>
                        <a:rPr lang="fr-FR" sz="2800" b="0" i="1" smtClean="0">
                          <a:latin typeface="Cambria Math" panose="02040503050406030204" pitchFamily="18" charset="0"/>
                          <a:ea typeface="Cambria Math" panose="02040503050406030204" pitchFamily="18" charset="0"/>
                        </a:rPr>
                        <m:t>𝜀</m:t>
                      </m:r>
                    </m:oMath>
                  </m:oMathPara>
                </a14:m>
                <a:endParaRPr lang="fr-FR" sz="2800" i="1" dirty="0">
                  <a:latin typeface="Cambria Math" panose="02040503050406030204" pitchFamily="18" charset="0"/>
                </a:endParaRPr>
              </a:p>
            </p:txBody>
          </p:sp>
        </mc:Choice>
        <mc:Fallback>
          <p:sp>
            <p:nvSpPr>
              <p:cNvPr id="19" name="ZoneTexte 18">
                <a:extLst>
                  <a:ext uri="{FF2B5EF4-FFF2-40B4-BE49-F238E27FC236}">
                    <a16:creationId xmlns:a16="http://schemas.microsoft.com/office/drawing/2014/main" id="{FE29D418-67E3-47A4-AFED-8247234C9374}"/>
                  </a:ext>
                </a:extLst>
              </p:cNvPr>
              <p:cNvSpPr txBox="1">
                <a:spLocks noRot="1" noChangeAspect="1" noMove="1" noResize="1" noEditPoints="1" noAdjustHandles="1" noChangeArrowheads="1" noChangeShapeType="1" noTextEdit="1"/>
              </p:cNvSpPr>
              <p:nvPr/>
            </p:nvSpPr>
            <p:spPr>
              <a:xfrm>
                <a:off x="7378332" y="2257864"/>
                <a:ext cx="3242105" cy="430887"/>
              </a:xfrm>
              <a:prstGeom prst="rect">
                <a:avLst/>
              </a:prstGeom>
              <a:blipFill>
                <a:blip r:embed="rId6"/>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0" name="ZoneTexte 19">
                <a:extLst>
                  <a:ext uri="{FF2B5EF4-FFF2-40B4-BE49-F238E27FC236}">
                    <a16:creationId xmlns:a16="http://schemas.microsoft.com/office/drawing/2014/main" id="{1D3E75DC-0CD8-4CD1-BFCA-8FFA28C7329F}"/>
                  </a:ext>
                </a:extLst>
              </p:cNvPr>
              <p:cNvSpPr txBox="1"/>
              <p:nvPr/>
            </p:nvSpPr>
            <p:spPr>
              <a:xfrm>
                <a:off x="7378332" y="3797294"/>
                <a:ext cx="3124894"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sz="2800" i="1" smtClean="0">
                          <a:latin typeface="Cambria Math" panose="02040503050406030204" pitchFamily="18" charset="0"/>
                        </a:rPr>
                        <m:t>𝑌</m:t>
                      </m:r>
                      <m:r>
                        <a:rPr lang="fr-FR" sz="2800" i="1" smtClean="0">
                          <a:latin typeface="Cambria Math" panose="02040503050406030204" pitchFamily="18" charset="0"/>
                        </a:rPr>
                        <m:t>=</m:t>
                      </m:r>
                      <m:r>
                        <a:rPr lang="fr-FR" sz="2800" i="1" smtClean="0">
                          <a:latin typeface="Cambria Math" panose="02040503050406030204" pitchFamily="18" charset="0"/>
                        </a:rPr>
                        <m:t>𝑋</m:t>
                      </m:r>
                      <m:r>
                        <a:rPr lang="fr-FR" sz="2800" i="1" smtClean="0">
                          <a:latin typeface="Cambria Math" panose="02040503050406030204" pitchFamily="18" charset="0"/>
                        </a:rPr>
                        <m:t>𝛽</m:t>
                      </m:r>
                      <m:r>
                        <a:rPr lang="fr-FR" sz="2800" i="1" smtClean="0">
                          <a:latin typeface="Cambria Math" panose="02040503050406030204" pitchFamily="18" charset="0"/>
                        </a:rPr>
                        <m:t>+</m:t>
                      </m:r>
                      <m:r>
                        <a:rPr lang="fr-FR" sz="2800" i="1" smtClean="0">
                          <a:latin typeface="Cambria Math" panose="02040503050406030204" pitchFamily="18" charset="0"/>
                          <a:ea typeface="Cambria Math" panose="02040503050406030204" pitchFamily="18" charset="0"/>
                        </a:rPr>
                        <m:t>𝜃</m:t>
                      </m:r>
                      <m:r>
                        <a:rPr lang="fr-FR" sz="2800" b="0" i="1" smtClean="0">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p:sp>
            <p:nvSpPr>
              <p:cNvPr id="20" name="ZoneTexte 19">
                <a:extLst>
                  <a:ext uri="{FF2B5EF4-FFF2-40B4-BE49-F238E27FC236}">
                    <a16:creationId xmlns:a16="http://schemas.microsoft.com/office/drawing/2014/main" id="{1D3E75DC-0CD8-4CD1-BFCA-8FFA28C7329F}"/>
                  </a:ext>
                </a:extLst>
              </p:cNvPr>
              <p:cNvSpPr txBox="1">
                <a:spLocks noRot="1" noChangeAspect="1" noMove="1" noResize="1" noEditPoints="1" noAdjustHandles="1" noChangeArrowheads="1" noChangeShapeType="1" noTextEdit="1"/>
              </p:cNvSpPr>
              <p:nvPr/>
            </p:nvSpPr>
            <p:spPr>
              <a:xfrm>
                <a:off x="7378332" y="3797294"/>
                <a:ext cx="3124894" cy="430887"/>
              </a:xfrm>
              <a:prstGeom prst="rect">
                <a:avLst/>
              </a:prstGeom>
              <a:blipFill>
                <a:blip r:embed="rId7"/>
                <a:stretch>
                  <a:fillRect/>
                </a:stretch>
              </a:blipFill>
            </p:spPr>
            <p:txBody>
              <a:bodyPr/>
              <a:lstStyle/>
              <a:p>
                <a:r>
                  <a:rPr lang="fr-FR">
                    <a:noFill/>
                  </a:rPr>
                  <a:t> </a:t>
                </a:r>
              </a:p>
            </p:txBody>
          </p:sp>
        </mc:Fallback>
      </mc:AlternateContent>
      <mc:AlternateContent xmlns:mc="http://schemas.openxmlformats.org/markup-compatibility/2006">
        <mc:Choice xmlns:a14="http://schemas.microsoft.com/office/drawing/2010/main" Requires="a14">
          <p:sp>
            <p:nvSpPr>
              <p:cNvPr id="21" name="ZoneTexte 20">
                <a:extLst>
                  <a:ext uri="{FF2B5EF4-FFF2-40B4-BE49-F238E27FC236}">
                    <a16:creationId xmlns:a16="http://schemas.microsoft.com/office/drawing/2014/main" id="{3073813A-3BFF-42E6-9753-72D3CB2ECB29}"/>
                  </a:ext>
                </a:extLst>
              </p:cNvPr>
              <p:cNvSpPr txBox="1"/>
              <p:nvPr/>
            </p:nvSpPr>
            <p:spPr>
              <a:xfrm>
                <a:off x="3662532" y="5643626"/>
                <a:ext cx="4430765" cy="43088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fr-FR" sz="2800" b="0" i="1" smtClean="0">
                          <a:latin typeface="Cambria Math" panose="02040503050406030204" pitchFamily="18" charset="0"/>
                        </a:rPr>
                        <m:t>𝑌</m:t>
                      </m:r>
                      <m:r>
                        <a:rPr lang="fr-FR" sz="2800" b="0" i="1" smtClean="0">
                          <a:latin typeface="Cambria Math" panose="02040503050406030204" pitchFamily="18" charset="0"/>
                        </a:rPr>
                        <m:t>=</m:t>
                      </m:r>
                      <m:r>
                        <a:rPr lang="fr-FR" sz="2800" b="0" i="1" smtClean="0">
                          <a:latin typeface="Cambria Math" panose="02040503050406030204" pitchFamily="18" charset="0"/>
                        </a:rPr>
                        <m:t>𝜌</m:t>
                      </m:r>
                      <m:r>
                        <a:rPr lang="fr-FR" sz="2800" b="0" i="1" smtClean="0">
                          <a:latin typeface="Cambria Math" panose="02040503050406030204" pitchFamily="18" charset="0"/>
                        </a:rPr>
                        <m:t>𝑊𝑌</m:t>
                      </m:r>
                      <m:r>
                        <a:rPr lang="fr-FR" sz="2800" b="0" i="1" smtClean="0">
                          <a:latin typeface="Cambria Math" panose="02040503050406030204" pitchFamily="18" charset="0"/>
                        </a:rPr>
                        <m:t>+</m:t>
                      </m:r>
                      <m:r>
                        <a:rPr lang="fr-FR" sz="2800" b="0" i="1" smtClean="0">
                          <a:latin typeface="Cambria Math" panose="02040503050406030204" pitchFamily="18" charset="0"/>
                        </a:rPr>
                        <m:t>𝑋</m:t>
                      </m:r>
                      <m:r>
                        <a:rPr lang="fr-FR" sz="2800" b="0" i="1" smtClean="0">
                          <a:latin typeface="Cambria Math" panose="02040503050406030204" pitchFamily="18" charset="0"/>
                        </a:rPr>
                        <m:t>𝛽</m:t>
                      </m:r>
                      <m:r>
                        <a:rPr lang="fr-FR" sz="2800" b="0" i="1" smtClean="0">
                          <a:latin typeface="Cambria Math" panose="02040503050406030204" pitchFamily="18" charset="0"/>
                        </a:rPr>
                        <m:t>+</m:t>
                      </m:r>
                      <m:r>
                        <a:rPr lang="fr-FR" sz="2800" b="0" i="1">
                          <a:latin typeface="Cambria Math" panose="02040503050406030204" pitchFamily="18" charset="0"/>
                          <a:ea typeface="Cambria Math" panose="02040503050406030204" pitchFamily="18" charset="0"/>
                        </a:rPr>
                        <m:t>𝜃</m:t>
                      </m:r>
                      <m:r>
                        <a:rPr lang="fr-FR" sz="2800" b="0" i="1">
                          <a:latin typeface="Cambria Math" panose="02040503050406030204" pitchFamily="18" charset="0"/>
                          <a:ea typeface="Cambria Math" panose="02040503050406030204" pitchFamily="18" charset="0"/>
                        </a:rPr>
                        <m:t>𝑊𝑋</m:t>
                      </m:r>
                      <m:r>
                        <a:rPr lang="fr-FR" sz="2800" b="0" i="1" smtClean="0">
                          <a:latin typeface="Cambria Math" panose="02040503050406030204" pitchFamily="18" charset="0"/>
                          <a:ea typeface="Cambria Math" panose="02040503050406030204" pitchFamily="18" charset="0"/>
                        </a:rPr>
                        <m:t>+ </m:t>
                      </m:r>
                      <m:r>
                        <a:rPr lang="fr-FR" sz="2800" b="0" i="1">
                          <a:latin typeface="Cambria Math" panose="02040503050406030204" pitchFamily="18" charset="0"/>
                        </a:rPr>
                        <m:t>𝜖</m:t>
                      </m:r>
                    </m:oMath>
                  </m:oMathPara>
                </a14:m>
                <a:endParaRPr lang="fr-FR" sz="2800" i="1" dirty="0">
                  <a:latin typeface="Cambria Math" panose="02040503050406030204" pitchFamily="18" charset="0"/>
                </a:endParaRPr>
              </a:p>
            </p:txBody>
          </p:sp>
        </mc:Choice>
        <mc:Fallback>
          <p:sp>
            <p:nvSpPr>
              <p:cNvPr id="21" name="ZoneTexte 20">
                <a:extLst>
                  <a:ext uri="{FF2B5EF4-FFF2-40B4-BE49-F238E27FC236}">
                    <a16:creationId xmlns:a16="http://schemas.microsoft.com/office/drawing/2014/main" id="{3073813A-3BFF-42E6-9753-72D3CB2ECB29}"/>
                  </a:ext>
                </a:extLst>
              </p:cNvPr>
              <p:cNvSpPr txBox="1">
                <a:spLocks noRot="1" noChangeAspect="1" noMove="1" noResize="1" noEditPoints="1" noAdjustHandles="1" noChangeArrowheads="1" noChangeShapeType="1" noTextEdit="1"/>
              </p:cNvSpPr>
              <p:nvPr/>
            </p:nvSpPr>
            <p:spPr>
              <a:xfrm>
                <a:off x="3662532" y="5643626"/>
                <a:ext cx="4430765" cy="430887"/>
              </a:xfrm>
              <a:prstGeom prst="rect">
                <a:avLst/>
              </a:prstGeom>
              <a:blipFill>
                <a:blip r:embed="rId8"/>
                <a:stretch>
                  <a:fillRect/>
                </a:stretch>
              </a:blipFill>
            </p:spPr>
            <p:txBody>
              <a:bodyPr/>
              <a:lstStyle/>
              <a:p>
                <a:r>
                  <a:rPr lang="fr-FR">
                    <a:noFill/>
                  </a:rPr>
                  <a:t> </a:t>
                </a:r>
              </a:p>
            </p:txBody>
          </p:sp>
        </mc:Fallback>
      </mc:AlternateContent>
    </p:spTree>
    <p:extLst>
      <p:ext uri="{BB962C8B-B14F-4D97-AF65-F5344CB8AC3E}">
        <p14:creationId xmlns:p14="http://schemas.microsoft.com/office/powerpoint/2010/main" val="36109637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B0D1BF-5844-EDB5-F573-31335D368525}"/>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5E57845-333C-D9B0-61B9-E44608ADEAA3}"/>
              </a:ext>
            </a:extLst>
          </p:cNvPr>
          <p:cNvSpPr>
            <a:spLocks noGrp="1"/>
          </p:cNvSpPr>
          <p:nvPr>
            <p:ph type="sldNum" sz="quarter" idx="4"/>
          </p:nvPr>
        </p:nvSpPr>
        <p:spPr/>
        <p:txBody>
          <a:bodyPr/>
          <a:lstStyle/>
          <a:p>
            <a:fld id="{F546B7B7-7D14-4795-A998-350CFB2BDD43}" type="slidenum">
              <a:rPr lang="fr-FR" smtClean="0"/>
              <a:pPr/>
              <a:t>15</a:t>
            </a:fld>
            <a:endParaRPr lang="fr-FR"/>
          </a:p>
        </p:txBody>
      </p:sp>
      <p:sp>
        <p:nvSpPr>
          <p:cNvPr id="3" name="ZoneTexte 2">
            <a:extLst>
              <a:ext uri="{FF2B5EF4-FFF2-40B4-BE49-F238E27FC236}">
                <a16:creationId xmlns:a16="http://schemas.microsoft.com/office/drawing/2014/main" id="{7A5700A4-2F79-0C0D-2093-533521F29605}"/>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2.4. Modèles</a:t>
            </a:r>
          </a:p>
        </p:txBody>
      </p:sp>
      <p:pic>
        <p:nvPicPr>
          <p:cNvPr id="4" name="Graphique 3" descr="Flèches de chevron">
            <a:extLst>
              <a:ext uri="{FF2B5EF4-FFF2-40B4-BE49-F238E27FC236}">
                <a16:creationId xmlns:a16="http://schemas.microsoft.com/office/drawing/2014/main" id="{280B7A1C-90CA-A1EF-957B-AF158B9ACE9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5339FC60-85E4-F425-FF8C-EEE5DBDE192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9125" y="1236666"/>
            <a:ext cx="9315038" cy="5062317"/>
          </a:xfrm>
          <a:prstGeom prst="rect">
            <a:avLst/>
          </a:prstGeom>
        </p:spPr>
      </p:pic>
    </p:spTree>
    <p:extLst>
      <p:ext uri="{BB962C8B-B14F-4D97-AF65-F5344CB8AC3E}">
        <p14:creationId xmlns:p14="http://schemas.microsoft.com/office/powerpoint/2010/main" val="38436280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D19EAEE-31AF-8448-3723-67D1606D148E}"/>
              </a:ext>
            </a:extLst>
          </p:cNvPr>
          <p:cNvSpPr>
            <a:spLocks noGrp="1"/>
          </p:cNvSpPr>
          <p:nvPr>
            <p:ph type="sldNum" sz="quarter" idx="4"/>
          </p:nvPr>
        </p:nvSpPr>
        <p:spPr/>
        <p:txBody>
          <a:bodyPr/>
          <a:lstStyle/>
          <a:p>
            <a:fld id="{F546B7B7-7D14-4795-A998-350CFB2BDD43}" type="slidenum">
              <a:rPr lang="fr-FR" smtClean="0"/>
              <a:pPr/>
              <a:t>16</a:t>
            </a:fld>
            <a:endParaRPr lang="fr-FR"/>
          </a:p>
        </p:txBody>
      </p:sp>
      <p:sp>
        <p:nvSpPr>
          <p:cNvPr id="3" name="ZoneTexte 2">
            <a:extLst>
              <a:ext uri="{FF2B5EF4-FFF2-40B4-BE49-F238E27FC236}">
                <a16:creationId xmlns:a16="http://schemas.microsoft.com/office/drawing/2014/main" id="{8C7A9209-43A5-4EC1-8923-66DC1EBB94AB}"/>
              </a:ext>
            </a:extLst>
          </p:cNvPr>
          <p:cNvSpPr txBox="1"/>
          <p:nvPr/>
        </p:nvSpPr>
        <p:spPr>
          <a:xfrm>
            <a:off x="3545767" y="4960127"/>
            <a:ext cx="4802245" cy="646331"/>
          </a:xfrm>
          <a:prstGeom prst="rect">
            <a:avLst/>
          </a:prstGeom>
          <a:noFill/>
        </p:spPr>
        <p:txBody>
          <a:bodyPr wrap="square" rtlCol="0">
            <a:spAutoFit/>
          </a:bodyPr>
          <a:lstStyle/>
          <a:p>
            <a:pPr algn="ctr"/>
            <a:r>
              <a:rPr lang="fr-FR" sz="3600" b="1" dirty="0">
                <a:solidFill>
                  <a:srgbClr val="FF0000"/>
                </a:solidFill>
                <a:latin typeface="Gill Sans MT" panose="020B0502020104020203" pitchFamily="34" charset="0"/>
              </a:rPr>
              <a:t>Ali et Alex</a:t>
            </a:r>
          </a:p>
        </p:txBody>
      </p:sp>
    </p:spTree>
    <p:extLst>
      <p:ext uri="{BB962C8B-B14F-4D97-AF65-F5344CB8AC3E}">
        <p14:creationId xmlns:p14="http://schemas.microsoft.com/office/powerpoint/2010/main" val="4943465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E4BFB0CA-6837-4558-BE28-CA96C9493E49}"/>
              </a:ext>
            </a:extLst>
          </p:cNvPr>
          <p:cNvSpPr>
            <a:spLocks noGrp="1"/>
          </p:cNvSpPr>
          <p:nvPr>
            <p:ph type="sldNum" sz="quarter" idx="4"/>
          </p:nvPr>
        </p:nvSpPr>
        <p:spPr/>
        <p:txBody>
          <a:bodyPr/>
          <a:lstStyle/>
          <a:p>
            <a:fld id="{F546B7B7-7D14-4795-A998-350CFB2BDD43}" type="slidenum">
              <a:rPr lang="fr-FR" smtClean="0"/>
              <a:pPr/>
              <a:t>17</a:t>
            </a:fld>
            <a:endParaRPr lang="fr-FR"/>
          </a:p>
        </p:txBody>
      </p:sp>
      <p:sp>
        <p:nvSpPr>
          <p:cNvPr id="3" name="ZoneTexte 2">
            <a:extLst>
              <a:ext uri="{FF2B5EF4-FFF2-40B4-BE49-F238E27FC236}">
                <a16:creationId xmlns:a16="http://schemas.microsoft.com/office/drawing/2014/main" id="{33716692-1424-DA1E-30AF-F26D6D372FB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3.1. Description de la population</a:t>
            </a:r>
          </a:p>
        </p:txBody>
      </p:sp>
      <p:pic>
        <p:nvPicPr>
          <p:cNvPr id="4" name="Graphique 3" descr="Flèches de chevron">
            <a:extLst>
              <a:ext uri="{FF2B5EF4-FFF2-40B4-BE49-F238E27FC236}">
                <a16:creationId xmlns:a16="http://schemas.microsoft.com/office/drawing/2014/main" id="{DAB404BA-96EA-20CA-CFDE-CCC102D982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Tree>
    <p:extLst>
      <p:ext uri="{BB962C8B-B14F-4D97-AF65-F5344CB8AC3E}">
        <p14:creationId xmlns:p14="http://schemas.microsoft.com/office/powerpoint/2010/main" val="34394116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CDC85C-A932-7254-636A-F71550DB54D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A318A45-9502-124C-6B12-D7BCEFA8D0C9}"/>
              </a:ext>
            </a:extLst>
          </p:cNvPr>
          <p:cNvSpPr>
            <a:spLocks noGrp="1"/>
          </p:cNvSpPr>
          <p:nvPr>
            <p:ph type="sldNum" sz="quarter" idx="4"/>
          </p:nvPr>
        </p:nvSpPr>
        <p:spPr/>
        <p:txBody>
          <a:bodyPr/>
          <a:lstStyle/>
          <a:p>
            <a:fld id="{F546B7B7-7D14-4795-A998-350CFB2BDD43}" type="slidenum">
              <a:rPr lang="fr-FR" smtClean="0"/>
              <a:pPr/>
              <a:t>18</a:t>
            </a:fld>
            <a:endParaRPr lang="fr-FR"/>
          </a:p>
        </p:txBody>
      </p:sp>
      <p:sp>
        <p:nvSpPr>
          <p:cNvPr id="3" name="ZoneTexte 2">
            <a:extLst>
              <a:ext uri="{FF2B5EF4-FFF2-40B4-BE49-F238E27FC236}">
                <a16:creationId xmlns:a16="http://schemas.microsoft.com/office/drawing/2014/main" id="{9E65F5EF-D184-FC98-17E5-8F9886E778D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3.2. Taux et nombre de consultations</a:t>
            </a:r>
          </a:p>
        </p:txBody>
      </p:sp>
      <p:pic>
        <p:nvPicPr>
          <p:cNvPr id="4" name="Graphique 3" descr="Flèches de chevron">
            <a:extLst>
              <a:ext uri="{FF2B5EF4-FFF2-40B4-BE49-F238E27FC236}">
                <a16:creationId xmlns:a16="http://schemas.microsoft.com/office/drawing/2014/main" id="{85A97CB8-B5CE-EEBE-5C81-578A014D2DD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58EDE191-80B6-E256-D070-BA0E959C43C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64231" y="1703428"/>
            <a:ext cx="6327324" cy="2601890"/>
          </a:xfrm>
          <a:prstGeom prst="rect">
            <a:avLst/>
          </a:prstGeom>
        </p:spPr>
      </p:pic>
    </p:spTree>
    <p:extLst>
      <p:ext uri="{BB962C8B-B14F-4D97-AF65-F5344CB8AC3E}">
        <p14:creationId xmlns:p14="http://schemas.microsoft.com/office/powerpoint/2010/main" val="13308249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A7ACD-2A1B-AC0E-F329-7CBB11351696}"/>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714C479-D635-8DC9-C2E2-0AE742E9CD30}"/>
              </a:ext>
            </a:extLst>
          </p:cNvPr>
          <p:cNvSpPr>
            <a:spLocks noGrp="1"/>
          </p:cNvSpPr>
          <p:nvPr>
            <p:ph type="sldNum" sz="quarter" idx="4"/>
          </p:nvPr>
        </p:nvSpPr>
        <p:spPr/>
        <p:txBody>
          <a:bodyPr/>
          <a:lstStyle/>
          <a:p>
            <a:fld id="{F546B7B7-7D14-4795-A998-350CFB2BDD43}" type="slidenum">
              <a:rPr lang="fr-FR" smtClean="0"/>
              <a:pPr/>
              <a:t>19</a:t>
            </a:fld>
            <a:endParaRPr lang="fr-FR"/>
          </a:p>
        </p:txBody>
      </p:sp>
      <p:sp>
        <p:nvSpPr>
          <p:cNvPr id="3" name="ZoneTexte 2">
            <a:extLst>
              <a:ext uri="{FF2B5EF4-FFF2-40B4-BE49-F238E27FC236}">
                <a16:creationId xmlns:a16="http://schemas.microsoft.com/office/drawing/2014/main" id="{B5EE6512-DC26-4090-606E-89CCCDEB859A}"/>
              </a:ext>
            </a:extLst>
          </p:cNvPr>
          <p:cNvSpPr txBox="1"/>
          <p:nvPr/>
        </p:nvSpPr>
        <p:spPr>
          <a:xfrm>
            <a:off x="2" y="532969"/>
            <a:ext cx="12191999" cy="646331"/>
          </a:xfrm>
          <a:prstGeom prst="rect">
            <a:avLst/>
          </a:prstGeom>
          <a:solidFill>
            <a:srgbClr val="006A5A"/>
          </a:solidFill>
        </p:spPr>
        <p:txBody>
          <a:bodyPr wrap="square" rtlCol="0">
            <a:spAutoFit/>
          </a:bodyPr>
          <a:lstStyle/>
          <a:p>
            <a:pPr>
              <a:buNone/>
            </a:pPr>
            <a:r>
              <a:rPr lang="fr-FR" sz="3600" b="1" dirty="0">
                <a:solidFill>
                  <a:schemeClr val="bg1"/>
                </a:solidFill>
                <a:latin typeface="Gill Sans MT" panose="020B0502020104020203" pitchFamily="34" charset="0"/>
              </a:rPr>
              <a:t>3.3. </a:t>
            </a:r>
            <a:r>
              <a:rPr lang="fr-FR" sz="3600" b="1" dirty="0">
                <a:solidFill>
                  <a:schemeClr val="bg1"/>
                </a:solidFill>
                <a:effectLst/>
                <a:latin typeface="Gill Sans MT" panose="020B0502020104020203" pitchFamily="34" charset="0"/>
              </a:rPr>
              <a:t>Taux de consultations et </a:t>
            </a:r>
            <a:r>
              <a:rPr lang="fr-FR" sz="3600" b="1" dirty="0">
                <a:solidFill>
                  <a:schemeClr val="bg1"/>
                </a:solidFill>
                <a:latin typeface="Gill Sans MT" panose="020B0502020104020203" pitchFamily="34" charset="0"/>
              </a:rPr>
              <a:t>autre</a:t>
            </a:r>
            <a:r>
              <a:rPr lang="fr-FR" sz="3600" b="1" dirty="0">
                <a:solidFill>
                  <a:schemeClr val="bg1"/>
                </a:solidFill>
                <a:effectLst/>
                <a:latin typeface="Gill Sans MT" panose="020B0502020104020203" pitchFamily="34" charset="0"/>
              </a:rPr>
              <a:t>s variables</a:t>
            </a:r>
            <a:endParaRPr lang="fr-FR" sz="3600" b="1" dirty="0">
              <a:solidFill>
                <a:schemeClr val="bg1"/>
              </a:solidFill>
              <a:latin typeface="Gill Sans MT" panose="020B0502020104020203" pitchFamily="34" charset="0"/>
            </a:endParaRPr>
          </a:p>
        </p:txBody>
      </p:sp>
      <p:pic>
        <p:nvPicPr>
          <p:cNvPr id="4" name="Graphique 3" descr="Flèches de chevron">
            <a:extLst>
              <a:ext uri="{FF2B5EF4-FFF2-40B4-BE49-F238E27FC236}">
                <a16:creationId xmlns:a16="http://schemas.microsoft.com/office/drawing/2014/main" id="{23E52591-03C7-4585-490F-C1B34F3A810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Tree>
    <p:extLst>
      <p:ext uri="{BB962C8B-B14F-4D97-AF65-F5344CB8AC3E}">
        <p14:creationId xmlns:p14="http://schemas.microsoft.com/office/powerpoint/2010/main" val="4834831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0BDA0677-C19B-D077-2572-F5A403C2CE4E}"/>
              </a:ext>
            </a:extLst>
          </p:cNvPr>
          <p:cNvSpPr>
            <a:spLocks noGrp="1"/>
          </p:cNvSpPr>
          <p:nvPr>
            <p:ph type="sldNum" sz="quarter" idx="4"/>
          </p:nvPr>
        </p:nvSpPr>
        <p:spPr/>
        <p:txBody>
          <a:bodyPr/>
          <a:lstStyle/>
          <a:p>
            <a:fld id="{F546B7B7-7D14-4795-A998-350CFB2BDD43}" type="slidenum">
              <a:rPr lang="fr-FR" smtClean="0"/>
              <a:pPr/>
              <a:t>2</a:t>
            </a:fld>
            <a:endParaRPr lang="fr-FR"/>
          </a:p>
        </p:txBody>
      </p:sp>
    </p:spTree>
    <p:extLst>
      <p:ext uri="{BB962C8B-B14F-4D97-AF65-F5344CB8AC3E}">
        <p14:creationId xmlns:p14="http://schemas.microsoft.com/office/powerpoint/2010/main" val="814908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BC548-9013-9E28-3C00-71BFAA209028}"/>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307CD35D-C196-8AB1-FFF9-AB018C366CEA}"/>
              </a:ext>
            </a:extLst>
          </p:cNvPr>
          <p:cNvSpPr>
            <a:spLocks noGrp="1"/>
          </p:cNvSpPr>
          <p:nvPr>
            <p:ph type="sldNum" sz="quarter" idx="4"/>
          </p:nvPr>
        </p:nvSpPr>
        <p:spPr/>
        <p:txBody>
          <a:bodyPr/>
          <a:lstStyle/>
          <a:p>
            <a:fld id="{F546B7B7-7D14-4795-A998-350CFB2BDD43}" type="slidenum">
              <a:rPr lang="fr-FR" smtClean="0"/>
              <a:pPr/>
              <a:t>20</a:t>
            </a:fld>
            <a:endParaRPr lang="fr-FR"/>
          </a:p>
        </p:txBody>
      </p:sp>
      <p:sp>
        <p:nvSpPr>
          <p:cNvPr id="3" name="ZoneTexte 2">
            <a:extLst>
              <a:ext uri="{FF2B5EF4-FFF2-40B4-BE49-F238E27FC236}">
                <a16:creationId xmlns:a16="http://schemas.microsoft.com/office/drawing/2014/main" id="{878B9E7B-FEF6-801C-F4E4-1CAEF85A2D4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8288C3CE-3777-3364-D5FF-62CE4CE5384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10" name="Image 9">
            <a:extLst>
              <a:ext uri="{FF2B5EF4-FFF2-40B4-BE49-F238E27FC236}">
                <a16:creationId xmlns:a16="http://schemas.microsoft.com/office/drawing/2014/main" id="{506D8B6A-6540-DE0F-D902-BAFDC4D7FC2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421" y="1983683"/>
            <a:ext cx="5476978" cy="3791754"/>
          </a:xfrm>
          <a:prstGeom prst="rect">
            <a:avLst/>
          </a:prstGeom>
        </p:spPr>
      </p:pic>
    </p:spTree>
    <p:extLst>
      <p:ext uri="{BB962C8B-B14F-4D97-AF65-F5344CB8AC3E}">
        <p14:creationId xmlns:p14="http://schemas.microsoft.com/office/powerpoint/2010/main" val="37015725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C0218-4730-E7FC-389E-E2DFB35D845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A0CA7D5-9545-5F30-1B00-C339B55C4A5A}"/>
              </a:ext>
            </a:extLst>
          </p:cNvPr>
          <p:cNvSpPr>
            <a:spLocks noGrp="1"/>
          </p:cNvSpPr>
          <p:nvPr>
            <p:ph type="sldNum" sz="quarter" idx="4"/>
          </p:nvPr>
        </p:nvSpPr>
        <p:spPr/>
        <p:txBody>
          <a:bodyPr/>
          <a:lstStyle/>
          <a:p>
            <a:fld id="{F546B7B7-7D14-4795-A998-350CFB2BDD43}" type="slidenum">
              <a:rPr lang="fr-FR" smtClean="0"/>
              <a:pPr/>
              <a:t>21</a:t>
            </a:fld>
            <a:endParaRPr lang="fr-FR"/>
          </a:p>
        </p:txBody>
      </p:sp>
      <p:sp>
        <p:nvSpPr>
          <p:cNvPr id="3" name="ZoneTexte 2">
            <a:extLst>
              <a:ext uri="{FF2B5EF4-FFF2-40B4-BE49-F238E27FC236}">
                <a16:creationId xmlns:a16="http://schemas.microsoft.com/office/drawing/2014/main" id="{0744BEE0-ACF6-7AA0-7C96-ACBDE12D1D3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3.4. Analyse spatiale</a:t>
            </a:r>
          </a:p>
        </p:txBody>
      </p:sp>
      <p:pic>
        <p:nvPicPr>
          <p:cNvPr id="4" name="Graphique 3" descr="Flèches de chevron">
            <a:extLst>
              <a:ext uri="{FF2B5EF4-FFF2-40B4-BE49-F238E27FC236}">
                <a16:creationId xmlns:a16="http://schemas.microsoft.com/office/drawing/2014/main" id="{494D4D24-E698-F55E-9951-D464D56B12C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8" name="Image 7">
            <a:extLst>
              <a:ext uri="{FF2B5EF4-FFF2-40B4-BE49-F238E27FC236}">
                <a16:creationId xmlns:a16="http://schemas.microsoft.com/office/drawing/2014/main" id="{A4506E19-AFB1-D647-C157-3C009B0B76E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9436" y="1437159"/>
            <a:ext cx="6386141" cy="4887224"/>
          </a:xfrm>
          <a:prstGeom prst="rect">
            <a:avLst/>
          </a:prstGeom>
        </p:spPr>
      </p:pic>
    </p:spTree>
    <p:extLst>
      <p:ext uri="{BB962C8B-B14F-4D97-AF65-F5344CB8AC3E}">
        <p14:creationId xmlns:p14="http://schemas.microsoft.com/office/powerpoint/2010/main" val="948134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99099CF5-8A9C-3CE8-6FAF-040793C642E9}"/>
              </a:ext>
            </a:extLst>
          </p:cNvPr>
          <p:cNvSpPr>
            <a:spLocks noGrp="1"/>
          </p:cNvSpPr>
          <p:nvPr>
            <p:ph type="sldNum" sz="quarter" idx="4"/>
          </p:nvPr>
        </p:nvSpPr>
        <p:spPr/>
        <p:txBody>
          <a:bodyPr/>
          <a:lstStyle/>
          <a:p>
            <a:fld id="{F546B7B7-7D14-4795-A998-350CFB2BDD43}" type="slidenum">
              <a:rPr lang="fr-FR" smtClean="0"/>
              <a:pPr/>
              <a:t>22</a:t>
            </a:fld>
            <a:endParaRPr lang="fr-FR"/>
          </a:p>
        </p:txBody>
      </p:sp>
    </p:spTree>
    <p:extLst>
      <p:ext uri="{BB962C8B-B14F-4D97-AF65-F5344CB8AC3E}">
        <p14:creationId xmlns:p14="http://schemas.microsoft.com/office/powerpoint/2010/main" val="177450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0D924C-E715-F9B4-8AFC-FD07EA503B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82A90CC-7389-1CA4-89EF-B85F758E4EB7}"/>
              </a:ext>
            </a:extLst>
          </p:cNvPr>
          <p:cNvSpPr>
            <a:spLocks noGrp="1"/>
          </p:cNvSpPr>
          <p:nvPr>
            <p:ph type="sldNum" sz="quarter" idx="4"/>
          </p:nvPr>
        </p:nvSpPr>
        <p:spPr/>
        <p:txBody>
          <a:bodyPr/>
          <a:lstStyle/>
          <a:p>
            <a:fld id="{F546B7B7-7D14-4795-A998-350CFB2BDD43}" type="slidenum">
              <a:rPr lang="fr-FR" smtClean="0"/>
              <a:pPr/>
              <a:t>23</a:t>
            </a:fld>
            <a:endParaRPr lang="fr-FR"/>
          </a:p>
        </p:txBody>
      </p:sp>
      <p:sp>
        <p:nvSpPr>
          <p:cNvPr id="3" name="ZoneTexte 2">
            <a:extLst>
              <a:ext uri="{FF2B5EF4-FFF2-40B4-BE49-F238E27FC236}">
                <a16:creationId xmlns:a16="http://schemas.microsoft.com/office/drawing/2014/main" id="{9169FD9A-0F1A-F62A-EAF4-74284432E51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4.1. Choix des variables</a:t>
            </a:r>
          </a:p>
        </p:txBody>
      </p:sp>
      <p:pic>
        <p:nvPicPr>
          <p:cNvPr id="4" name="Graphique 3" descr="Flèches de chevron">
            <a:extLst>
              <a:ext uri="{FF2B5EF4-FFF2-40B4-BE49-F238E27FC236}">
                <a16:creationId xmlns:a16="http://schemas.microsoft.com/office/drawing/2014/main" id="{1A92E601-022D-F8F3-C090-920665EE749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4766AD5E-2DA5-8650-5A3A-C9C8079E95CC}"/>
              </a:ext>
            </a:extLst>
          </p:cNvPr>
          <p:cNvSpPr txBox="1"/>
          <p:nvPr/>
        </p:nvSpPr>
        <p:spPr>
          <a:xfrm>
            <a:off x="568347" y="1957762"/>
            <a:ext cx="10510345" cy="1938992"/>
          </a:xfrm>
          <a:prstGeom prst="rect">
            <a:avLst/>
          </a:prstGeom>
          <a:noFill/>
        </p:spPr>
        <p:txBody>
          <a:bodyPr wrap="square">
            <a:spAutoFit/>
          </a:bodyPr>
          <a:lstStyle/>
          <a:p>
            <a:pPr algn="just">
              <a:buNone/>
            </a:pPr>
            <a:r>
              <a:rPr lang="fr-FR" sz="2400" b="1" dirty="0">
                <a:latin typeface="Gill Sans MT" panose="020B0502020104020203" pitchFamily="34" charset="0"/>
              </a:rPr>
              <a:t>Méthodologie adoptée :</a:t>
            </a:r>
            <a:endParaRPr lang="fr-FR" sz="2400" dirty="0">
              <a:latin typeface="Gill Sans MT" panose="020B0502020104020203" pitchFamily="34" charset="0"/>
            </a:endParaRPr>
          </a:p>
          <a:p>
            <a:pPr marL="342900" indent="-342900" algn="just">
              <a:buFont typeface="Arial" panose="020B0604020202020204" pitchFamily="34" charset="0"/>
              <a:buChar char="•"/>
            </a:pPr>
            <a:r>
              <a:rPr lang="fr-FR" sz="2400" dirty="0">
                <a:latin typeface="Gill Sans MT" panose="020B0502020104020203" pitchFamily="34" charset="0"/>
              </a:rPr>
              <a:t>Utilisation d'une </a:t>
            </a:r>
            <a:r>
              <a:rPr lang="fr-FR" sz="2400" b="1" dirty="0">
                <a:latin typeface="Gill Sans MT" panose="020B0502020104020203" pitchFamily="34" charset="0"/>
              </a:rPr>
              <a:t>Analyse en Composantes Principales (ACP)</a:t>
            </a:r>
            <a:r>
              <a:rPr lang="fr-FR" sz="2400" dirty="0">
                <a:latin typeface="Gill Sans MT" panose="020B0502020104020203" pitchFamily="34" charset="0"/>
              </a:rPr>
              <a:t> pour identifier les associations entre variables.</a:t>
            </a:r>
          </a:p>
          <a:p>
            <a:pPr marL="342900" indent="-342900" algn="just">
              <a:buFont typeface="Arial" panose="020B0604020202020204" pitchFamily="34" charset="0"/>
              <a:buChar char="•"/>
            </a:pPr>
            <a:r>
              <a:rPr lang="fr-FR" sz="2400" dirty="0">
                <a:latin typeface="Gill Sans MT" panose="020B0502020104020203" pitchFamily="34" charset="0"/>
              </a:rPr>
              <a:t>Sélection guidée par la </a:t>
            </a:r>
            <a:r>
              <a:rPr lang="fr-FR" sz="2400" b="1" dirty="0">
                <a:latin typeface="Gill Sans MT" panose="020B0502020104020203" pitchFamily="34" charset="0"/>
              </a:rPr>
              <a:t>littérature scientifique</a:t>
            </a:r>
            <a:r>
              <a:rPr lang="fr-FR" sz="2400" dirty="0">
                <a:latin typeface="Gill Sans MT" panose="020B0502020104020203" pitchFamily="34" charset="0"/>
              </a:rPr>
              <a:t> et la </a:t>
            </a:r>
            <a:r>
              <a:rPr lang="fr-FR" sz="2400" b="1" dirty="0">
                <a:latin typeface="Gill Sans MT" panose="020B0502020104020203" pitchFamily="34" charset="0"/>
              </a:rPr>
              <a:t>pertinence explicative</a:t>
            </a:r>
            <a:r>
              <a:rPr lang="fr-FR" sz="2400" dirty="0">
                <a:latin typeface="Gill Sans MT" panose="020B0502020104020203" pitchFamily="34" charset="0"/>
              </a:rPr>
              <a:t> des variables.</a:t>
            </a:r>
          </a:p>
        </p:txBody>
      </p:sp>
      <p:sp>
        <p:nvSpPr>
          <p:cNvPr id="8" name="ZoneTexte 7">
            <a:extLst>
              <a:ext uri="{FF2B5EF4-FFF2-40B4-BE49-F238E27FC236}">
                <a16:creationId xmlns:a16="http://schemas.microsoft.com/office/drawing/2014/main" id="{1A1DCAA4-ADCA-43E0-6482-B4C275BCA01F}"/>
              </a:ext>
            </a:extLst>
          </p:cNvPr>
          <p:cNvSpPr txBox="1"/>
          <p:nvPr/>
        </p:nvSpPr>
        <p:spPr>
          <a:xfrm>
            <a:off x="568347" y="4214555"/>
            <a:ext cx="10604149" cy="1569660"/>
          </a:xfrm>
          <a:prstGeom prst="rect">
            <a:avLst/>
          </a:prstGeom>
          <a:noFill/>
        </p:spPr>
        <p:txBody>
          <a:bodyPr wrap="square">
            <a:spAutoFit/>
          </a:bodyPr>
          <a:lstStyle>
            <a:defPPr>
              <a:defRPr lang="fr-FR"/>
            </a:defPPr>
            <a:lvl1pPr algn="just">
              <a:buNone/>
              <a:defRPr sz="2400" b="1">
                <a:latin typeface="Gill Sans MT" panose="020B0502020104020203" pitchFamily="34" charset="0"/>
              </a:defRPr>
            </a:lvl1pPr>
          </a:lstStyle>
          <a:p>
            <a:r>
              <a:rPr lang="fr-FR" dirty="0"/>
              <a:t>Variables retenues (en taux ou proportion) :</a:t>
            </a:r>
          </a:p>
          <a:p>
            <a:pPr marL="342900" indent="-342900">
              <a:buFont typeface="Arial" panose="020B0604020202020204" pitchFamily="34" charset="0"/>
              <a:buChar char="•"/>
            </a:pPr>
            <a:r>
              <a:rPr lang="fr-FR" b="0" dirty="0"/>
              <a:t>Démographiques : % 25-64 ans, % 65+ ans, taux de natalité.</a:t>
            </a:r>
          </a:p>
          <a:p>
            <a:pPr marL="342900" indent="-342900">
              <a:buFont typeface="Arial" panose="020B0604020202020204" pitchFamily="34" charset="0"/>
              <a:buChar char="•"/>
            </a:pPr>
            <a:r>
              <a:rPr lang="fr-FR" b="0" dirty="0"/>
              <a:t>Socio-économiques : % en union libre, % ouvriers, % sans emploi.</a:t>
            </a:r>
          </a:p>
          <a:p>
            <a:pPr marL="342900" indent="-342900">
              <a:buFont typeface="Arial" panose="020B0604020202020204" pitchFamily="34" charset="0"/>
              <a:buChar char="•"/>
            </a:pPr>
            <a:r>
              <a:rPr lang="fr-FR" b="0" dirty="0"/>
              <a:t>Famille : % foyers avec ≥ 3 enfants &lt; 25 ans.</a:t>
            </a:r>
          </a:p>
        </p:txBody>
      </p:sp>
      <p:sp>
        <p:nvSpPr>
          <p:cNvPr id="7" name="Rectangle 6">
            <a:extLst>
              <a:ext uri="{FF2B5EF4-FFF2-40B4-BE49-F238E27FC236}">
                <a16:creationId xmlns:a16="http://schemas.microsoft.com/office/drawing/2014/main" id="{A8AAC44F-4F43-4F2E-AEC3-61ACF46B9A1B}"/>
              </a:ext>
            </a:extLst>
          </p:cNvPr>
          <p:cNvSpPr/>
          <p:nvPr/>
        </p:nvSpPr>
        <p:spPr>
          <a:xfrm>
            <a:off x="364415" y="2107319"/>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80DCC880-D582-4818-951D-7060A46EC3DC}"/>
              </a:ext>
            </a:extLst>
          </p:cNvPr>
          <p:cNvSpPr/>
          <p:nvPr/>
        </p:nvSpPr>
        <p:spPr>
          <a:xfrm>
            <a:off x="364415" y="4355976"/>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98277666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9C3A5D-790B-C712-DF62-3118579AABFD}"/>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95BBB1B-0DB9-7FA2-BB62-A9745BBFB6FA}"/>
              </a:ext>
            </a:extLst>
          </p:cNvPr>
          <p:cNvSpPr>
            <a:spLocks noGrp="1"/>
          </p:cNvSpPr>
          <p:nvPr>
            <p:ph type="sldNum" sz="quarter" idx="4"/>
          </p:nvPr>
        </p:nvSpPr>
        <p:spPr/>
        <p:txBody>
          <a:bodyPr/>
          <a:lstStyle/>
          <a:p>
            <a:fld id="{F546B7B7-7D14-4795-A998-350CFB2BDD43}" type="slidenum">
              <a:rPr lang="fr-FR" smtClean="0"/>
              <a:pPr/>
              <a:t>24</a:t>
            </a:fld>
            <a:endParaRPr lang="fr-FR"/>
          </a:p>
        </p:txBody>
      </p:sp>
      <p:sp>
        <p:nvSpPr>
          <p:cNvPr id="3" name="ZoneTexte 2">
            <a:extLst>
              <a:ext uri="{FF2B5EF4-FFF2-40B4-BE49-F238E27FC236}">
                <a16:creationId xmlns:a16="http://schemas.microsoft.com/office/drawing/2014/main" id="{AD3E7E05-2FDB-F46A-324C-6550B7004EE8}"/>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4.2. Résultats des tests</a:t>
            </a:r>
          </a:p>
        </p:txBody>
      </p:sp>
      <p:pic>
        <p:nvPicPr>
          <p:cNvPr id="4" name="Graphique 3" descr="Flèches de chevron">
            <a:extLst>
              <a:ext uri="{FF2B5EF4-FFF2-40B4-BE49-F238E27FC236}">
                <a16:creationId xmlns:a16="http://schemas.microsoft.com/office/drawing/2014/main" id="{48E4791C-7A3C-4138-CA50-FF7B885DB4B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704B0C7A-5B25-4AE4-8E8E-19A15F8207F7}"/>
              </a:ext>
            </a:extLst>
          </p:cNvPr>
          <p:cNvSpPr txBox="1"/>
          <p:nvPr/>
        </p:nvSpPr>
        <p:spPr>
          <a:xfrm>
            <a:off x="1289370" y="1743281"/>
            <a:ext cx="2657680" cy="523220"/>
          </a:xfrm>
          <a:prstGeom prst="rect">
            <a:avLst/>
          </a:prstGeom>
          <a:noFill/>
        </p:spPr>
        <p:txBody>
          <a:bodyPr wrap="square" rtlCol="0">
            <a:spAutoFit/>
          </a:bodyPr>
          <a:lstStyle/>
          <a:p>
            <a:r>
              <a:rPr lang="fr-FR" sz="2800" b="1" dirty="0">
                <a:latin typeface="Gill Sans MT" panose="020B0502020104020203" pitchFamily="34" charset="0"/>
              </a:rPr>
              <a:t>Test de Moran</a:t>
            </a:r>
          </a:p>
        </p:txBody>
      </p:sp>
      <p:pic>
        <p:nvPicPr>
          <p:cNvPr id="8" name="Image 7">
            <a:extLst>
              <a:ext uri="{FF2B5EF4-FFF2-40B4-BE49-F238E27FC236}">
                <a16:creationId xmlns:a16="http://schemas.microsoft.com/office/drawing/2014/main" id="{08FA61C8-F3E5-4D0E-8AC3-E41D36977808}"/>
              </a:ext>
            </a:extLst>
          </p:cNvPr>
          <p:cNvPicPr>
            <a:picLocks noChangeAspect="1"/>
          </p:cNvPicPr>
          <p:nvPr/>
        </p:nvPicPr>
        <p:blipFill>
          <a:blip r:embed="rId4"/>
          <a:stretch>
            <a:fillRect/>
          </a:stretch>
        </p:blipFill>
        <p:spPr>
          <a:xfrm>
            <a:off x="1470782" y="2310037"/>
            <a:ext cx="7842653" cy="1341457"/>
          </a:xfrm>
          <a:prstGeom prst="rect">
            <a:avLst/>
          </a:prstGeom>
        </p:spPr>
      </p:pic>
      <p:pic>
        <p:nvPicPr>
          <p:cNvPr id="10" name="Image 9">
            <a:extLst>
              <a:ext uri="{FF2B5EF4-FFF2-40B4-BE49-F238E27FC236}">
                <a16:creationId xmlns:a16="http://schemas.microsoft.com/office/drawing/2014/main" id="{C796B334-C348-4ACD-8FBD-AEDD7BFB61B0}"/>
              </a:ext>
            </a:extLst>
          </p:cNvPr>
          <p:cNvPicPr>
            <a:picLocks noChangeAspect="1"/>
          </p:cNvPicPr>
          <p:nvPr/>
        </p:nvPicPr>
        <p:blipFill>
          <a:blip r:embed="rId5"/>
          <a:stretch>
            <a:fillRect/>
          </a:stretch>
        </p:blipFill>
        <p:spPr>
          <a:xfrm>
            <a:off x="3108218" y="4659585"/>
            <a:ext cx="5226637" cy="2261215"/>
          </a:xfrm>
          <a:prstGeom prst="rect">
            <a:avLst/>
          </a:prstGeom>
        </p:spPr>
      </p:pic>
      <p:sp>
        <p:nvSpPr>
          <p:cNvPr id="11" name="ZoneTexte 10">
            <a:extLst>
              <a:ext uri="{FF2B5EF4-FFF2-40B4-BE49-F238E27FC236}">
                <a16:creationId xmlns:a16="http://schemas.microsoft.com/office/drawing/2014/main" id="{877CA3D4-7B64-4FB5-A37A-84CBA3A5AEEC}"/>
              </a:ext>
            </a:extLst>
          </p:cNvPr>
          <p:cNvSpPr txBox="1"/>
          <p:nvPr/>
        </p:nvSpPr>
        <p:spPr>
          <a:xfrm>
            <a:off x="1289369" y="4136365"/>
            <a:ext cx="3748601" cy="523220"/>
          </a:xfrm>
          <a:prstGeom prst="rect">
            <a:avLst/>
          </a:prstGeom>
          <a:noFill/>
        </p:spPr>
        <p:txBody>
          <a:bodyPr wrap="square" rtlCol="0">
            <a:spAutoFit/>
          </a:bodyPr>
          <a:lstStyle/>
          <a:p>
            <a:r>
              <a:rPr lang="fr-FR" sz="2800" b="1" dirty="0">
                <a:latin typeface="Gill Sans MT" panose="020B0502020104020203" pitchFamily="34" charset="0"/>
              </a:rPr>
              <a:t>Tests de </a:t>
            </a:r>
            <a:r>
              <a:rPr lang="fr-FR" sz="2800" b="1" dirty="0" err="1">
                <a:latin typeface="Gill Sans MT" panose="020B0502020104020203" pitchFamily="34" charset="0"/>
              </a:rPr>
              <a:t>Rao’s</a:t>
            </a:r>
            <a:r>
              <a:rPr lang="fr-FR" sz="2800" b="1" dirty="0">
                <a:latin typeface="Gill Sans MT" panose="020B0502020104020203" pitchFamily="34" charset="0"/>
              </a:rPr>
              <a:t> score</a:t>
            </a:r>
          </a:p>
        </p:txBody>
      </p:sp>
      <p:sp>
        <p:nvSpPr>
          <p:cNvPr id="12" name="Rectangle 11">
            <a:extLst>
              <a:ext uri="{FF2B5EF4-FFF2-40B4-BE49-F238E27FC236}">
                <a16:creationId xmlns:a16="http://schemas.microsoft.com/office/drawing/2014/main" id="{0CEA0246-CBE8-4B01-AE2A-041B3EB8346B}"/>
              </a:ext>
            </a:extLst>
          </p:cNvPr>
          <p:cNvSpPr/>
          <p:nvPr/>
        </p:nvSpPr>
        <p:spPr>
          <a:xfrm>
            <a:off x="1085439" y="1906214"/>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6668954D-80E0-460A-8E90-45E67C0C68D4}"/>
              </a:ext>
            </a:extLst>
          </p:cNvPr>
          <p:cNvSpPr/>
          <p:nvPr/>
        </p:nvSpPr>
        <p:spPr>
          <a:xfrm>
            <a:off x="1085438" y="4312995"/>
            <a:ext cx="203931" cy="197353"/>
          </a:xfrm>
          <a:prstGeom prst="rect">
            <a:avLst/>
          </a:prstGeom>
          <a:solidFill>
            <a:srgbClr val="006A5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916537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5DA1D8-9FB7-6D35-1207-8793CDED3E57}"/>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0BEE1BA7-D77E-F880-C976-70D1C890E370}"/>
              </a:ext>
            </a:extLst>
          </p:cNvPr>
          <p:cNvSpPr>
            <a:spLocks noGrp="1"/>
          </p:cNvSpPr>
          <p:nvPr>
            <p:ph type="sldNum" sz="quarter" idx="4"/>
          </p:nvPr>
        </p:nvSpPr>
        <p:spPr/>
        <p:txBody>
          <a:bodyPr/>
          <a:lstStyle/>
          <a:p>
            <a:fld id="{F546B7B7-7D14-4795-A998-350CFB2BDD43}" type="slidenum">
              <a:rPr lang="fr-FR" smtClean="0"/>
              <a:pPr/>
              <a:t>25</a:t>
            </a:fld>
            <a:endParaRPr lang="fr-FR"/>
          </a:p>
        </p:txBody>
      </p:sp>
      <p:sp>
        <p:nvSpPr>
          <p:cNvPr id="3" name="ZoneTexte 2">
            <a:extLst>
              <a:ext uri="{FF2B5EF4-FFF2-40B4-BE49-F238E27FC236}">
                <a16:creationId xmlns:a16="http://schemas.microsoft.com/office/drawing/2014/main" id="{CAAAA9F3-C7BF-5BB9-F363-202EDA19CDE4}"/>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4.3. Comparaison des modèles</a:t>
            </a:r>
          </a:p>
        </p:txBody>
      </p:sp>
      <p:pic>
        <p:nvPicPr>
          <p:cNvPr id="4" name="Graphique 3" descr="Flèches de chevron">
            <a:extLst>
              <a:ext uri="{FF2B5EF4-FFF2-40B4-BE49-F238E27FC236}">
                <a16:creationId xmlns:a16="http://schemas.microsoft.com/office/drawing/2014/main" id="{79B6F6E5-6550-0A1C-CFBA-B81349B6BCF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2AB6183B-8184-4CBD-84AD-63536C0BD4D0}"/>
              </a:ext>
            </a:extLst>
          </p:cNvPr>
          <p:cNvPicPr>
            <a:picLocks noChangeAspect="1"/>
          </p:cNvPicPr>
          <p:nvPr/>
        </p:nvPicPr>
        <p:blipFill>
          <a:blip r:embed="rId4"/>
          <a:stretch>
            <a:fillRect/>
          </a:stretch>
        </p:blipFill>
        <p:spPr>
          <a:xfrm>
            <a:off x="3197112" y="1694988"/>
            <a:ext cx="5473242" cy="3765098"/>
          </a:xfrm>
          <a:prstGeom prst="rect">
            <a:avLst/>
          </a:prstGeom>
        </p:spPr>
      </p:pic>
      <p:sp>
        <p:nvSpPr>
          <p:cNvPr id="7" name="ZoneTexte 6">
            <a:extLst>
              <a:ext uri="{FF2B5EF4-FFF2-40B4-BE49-F238E27FC236}">
                <a16:creationId xmlns:a16="http://schemas.microsoft.com/office/drawing/2014/main" id="{95353583-A0C2-44EC-B63F-7CD626340E77}"/>
              </a:ext>
            </a:extLst>
          </p:cNvPr>
          <p:cNvSpPr txBox="1"/>
          <p:nvPr/>
        </p:nvSpPr>
        <p:spPr>
          <a:xfrm>
            <a:off x="799278" y="5636826"/>
            <a:ext cx="10268909" cy="461665"/>
          </a:xfrm>
          <a:prstGeom prst="rect">
            <a:avLst/>
          </a:prstGeom>
          <a:noFill/>
        </p:spPr>
        <p:txBody>
          <a:bodyPr wrap="square" rtlCol="0">
            <a:spAutoFit/>
          </a:bodyPr>
          <a:lstStyle/>
          <a:p>
            <a:r>
              <a:rPr lang="fr-FR" sz="2400" dirty="0">
                <a:latin typeface="Gill Sans MT" panose="020B0502020104020203" pitchFamily="34" charset="0"/>
              </a:rPr>
              <a:t>Avec un AIC plus faible, le modèle </a:t>
            </a:r>
            <a:r>
              <a:rPr lang="fr-FR" sz="2400" b="1" dirty="0">
                <a:latin typeface="Gill Sans MT" panose="020B0502020104020203" pitchFamily="34" charset="0"/>
              </a:rPr>
              <a:t>SDM</a:t>
            </a:r>
            <a:r>
              <a:rPr lang="fr-FR" sz="2400" dirty="0">
                <a:latin typeface="Gill Sans MT" panose="020B0502020104020203" pitchFamily="34" charset="0"/>
              </a:rPr>
              <a:t> ressort comme étant le meilleur modèle </a:t>
            </a:r>
          </a:p>
        </p:txBody>
      </p:sp>
    </p:spTree>
    <p:extLst>
      <p:ext uri="{BB962C8B-B14F-4D97-AF65-F5344CB8AC3E}">
        <p14:creationId xmlns:p14="http://schemas.microsoft.com/office/powerpoint/2010/main" val="39799277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26</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D2AF2CAB-204D-446D-8D79-22F35F4C799C}"/>
              </a:ext>
            </a:extLst>
          </p:cNvPr>
          <p:cNvPicPr>
            <a:picLocks noChangeAspect="1"/>
          </p:cNvPicPr>
          <p:nvPr/>
        </p:nvPicPr>
        <p:blipFill>
          <a:blip r:embed="rId4"/>
          <a:stretch>
            <a:fillRect/>
          </a:stretch>
        </p:blipFill>
        <p:spPr>
          <a:xfrm>
            <a:off x="1145428" y="1517834"/>
            <a:ext cx="9506439" cy="4807197"/>
          </a:xfrm>
          <a:prstGeom prst="rect">
            <a:avLst/>
          </a:prstGeom>
        </p:spPr>
      </p:pic>
    </p:spTree>
    <p:extLst>
      <p:ext uri="{BB962C8B-B14F-4D97-AF65-F5344CB8AC3E}">
        <p14:creationId xmlns:p14="http://schemas.microsoft.com/office/powerpoint/2010/main" val="34523384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7E7BF-7E63-CDCE-3B39-D62386786CFC}"/>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28E9B66-400B-46FD-9F1E-58BE96CF638D}"/>
              </a:ext>
            </a:extLst>
          </p:cNvPr>
          <p:cNvSpPr>
            <a:spLocks noGrp="1"/>
          </p:cNvSpPr>
          <p:nvPr>
            <p:ph type="sldNum" sz="quarter" idx="4"/>
          </p:nvPr>
        </p:nvSpPr>
        <p:spPr/>
        <p:txBody>
          <a:bodyPr/>
          <a:lstStyle/>
          <a:p>
            <a:fld id="{F546B7B7-7D14-4795-A998-350CFB2BDD43}" type="slidenum">
              <a:rPr lang="fr-FR" smtClean="0"/>
              <a:pPr/>
              <a:t>27</a:t>
            </a:fld>
            <a:endParaRPr lang="fr-FR"/>
          </a:p>
        </p:txBody>
      </p:sp>
      <p:sp>
        <p:nvSpPr>
          <p:cNvPr id="3" name="ZoneTexte 2">
            <a:extLst>
              <a:ext uri="{FF2B5EF4-FFF2-40B4-BE49-F238E27FC236}">
                <a16:creationId xmlns:a16="http://schemas.microsoft.com/office/drawing/2014/main" id="{53AFD727-8ADD-A2C1-1CD7-40226AF8112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4.4. Résultats du modèle final</a:t>
            </a:r>
          </a:p>
        </p:txBody>
      </p:sp>
      <p:pic>
        <p:nvPicPr>
          <p:cNvPr id="4" name="Graphique 3" descr="Flèches de chevron">
            <a:extLst>
              <a:ext uri="{FF2B5EF4-FFF2-40B4-BE49-F238E27FC236}">
                <a16:creationId xmlns:a16="http://schemas.microsoft.com/office/drawing/2014/main" id="{F75BEB96-AC2C-D93F-ED0D-23CE9E5050D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85E00EB5-86B6-4B6D-81B2-AB61329BBD07}"/>
              </a:ext>
            </a:extLst>
          </p:cNvPr>
          <p:cNvPicPr>
            <a:picLocks noChangeAspect="1"/>
          </p:cNvPicPr>
          <p:nvPr/>
        </p:nvPicPr>
        <p:blipFill>
          <a:blip r:embed="rId4"/>
          <a:stretch>
            <a:fillRect/>
          </a:stretch>
        </p:blipFill>
        <p:spPr>
          <a:xfrm>
            <a:off x="2074958" y="2153004"/>
            <a:ext cx="7029571" cy="1754576"/>
          </a:xfrm>
          <a:prstGeom prst="rect">
            <a:avLst/>
          </a:prstGeom>
        </p:spPr>
      </p:pic>
      <mc:AlternateContent xmlns:mc="http://schemas.openxmlformats.org/markup-compatibility/2006">
        <mc:Choice xmlns:a14="http://schemas.microsoft.com/office/drawing/2010/main" Requires="a14">
          <p:sp>
            <p:nvSpPr>
              <p:cNvPr id="8" name="ZoneTexte 7">
                <a:extLst>
                  <a:ext uri="{FF2B5EF4-FFF2-40B4-BE49-F238E27FC236}">
                    <a16:creationId xmlns:a16="http://schemas.microsoft.com/office/drawing/2014/main" id="{536DA113-D0B1-43AB-BA86-5935A376D619}"/>
                  </a:ext>
                </a:extLst>
              </p:cNvPr>
              <p:cNvSpPr txBox="1"/>
              <p:nvPr/>
            </p:nvSpPr>
            <p:spPr>
              <a:xfrm>
                <a:off x="1170957" y="4238099"/>
                <a:ext cx="10387321" cy="1200329"/>
              </a:xfrm>
              <a:prstGeom prst="rect">
                <a:avLst/>
              </a:prstGeom>
              <a:noFill/>
            </p:spPr>
            <p:txBody>
              <a:bodyPr wrap="square" rtlCol="0">
                <a:spAutoFit/>
              </a:bodyPr>
              <a:lstStyle/>
              <a:p>
                <a:pPr algn="just"/>
                <a:r>
                  <a:rPr lang="fr-FR" sz="2400" dirty="0">
                    <a:latin typeface="Gill Sans MT" panose="020B0502020104020203" pitchFamily="34" charset="0"/>
                  </a:rPr>
                  <a:t>Le coefficient </a:t>
                </a:r>
                <a14:m>
                  <m:oMath xmlns:m="http://schemas.openxmlformats.org/officeDocument/2006/math">
                    <m:r>
                      <a:rPr lang="fr-FR" sz="2400" b="1" i="1" smtClean="0">
                        <a:latin typeface="Cambria Math" panose="02040503050406030204" pitchFamily="18" charset="0"/>
                        <a:ea typeface="Cambria Math" panose="02040503050406030204" pitchFamily="18" charset="0"/>
                      </a:rPr>
                      <m:t>𝝆</m:t>
                    </m:r>
                  </m:oMath>
                </a14:m>
                <a:r>
                  <a:rPr lang="fr-FR" sz="2400" dirty="0">
                    <a:latin typeface="Gill Sans MT" panose="020B0502020104020203" pitchFamily="34" charset="0"/>
                  </a:rPr>
                  <a:t> du modèle SDM confirme l’existence d’un effet spatial significatif, indiquant une interdépendance dans le taux de consultations entre communes voisines</a:t>
                </a:r>
              </a:p>
            </p:txBody>
          </p:sp>
        </mc:Choice>
        <mc:Fallback>
          <p:sp>
            <p:nvSpPr>
              <p:cNvPr id="8" name="ZoneTexte 7">
                <a:extLst>
                  <a:ext uri="{FF2B5EF4-FFF2-40B4-BE49-F238E27FC236}">
                    <a16:creationId xmlns:a16="http://schemas.microsoft.com/office/drawing/2014/main" id="{536DA113-D0B1-43AB-BA86-5935A376D619}"/>
                  </a:ext>
                </a:extLst>
              </p:cNvPr>
              <p:cNvSpPr txBox="1">
                <a:spLocks noRot="1" noChangeAspect="1" noMove="1" noResize="1" noEditPoints="1" noAdjustHandles="1" noChangeArrowheads="1" noChangeShapeType="1" noTextEdit="1"/>
              </p:cNvSpPr>
              <p:nvPr/>
            </p:nvSpPr>
            <p:spPr>
              <a:xfrm>
                <a:off x="1170957" y="4238099"/>
                <a:ext cx="10387321" cy="1200329"/>
              </a:xfrm>
              <a:prstGeom prst="rect">
                <a:avLst/>
              </a:prstGeom>
              <a:blipFill>
                <a:blip r:embed="rId5"/>
                <a:stretch>
                  <a:fillRect l="-880" t="-4061" r="-939" b="-10660"/>
                </a:stretch>
              </a:blipFill>
            </p:spPr>
            <p:txBody>
              <a:bodyPr/>
              <a:lstStyle/>
              <a:p>
                <a:r>
                  <a:rPr lang="fr-FR">
                    <a:noFill/>
                  </a:rPr>
                  <a:t> </a:t>
                </a:r>
              </a:p>
            </p:txBody>
          </p:sp>
        </mc:Fallback>
      </mc:AlternateContent>
    </p:spTree>
    <p:extLst>
      <p:ext uri="{BB962C8B-B14F-4D97-AF65-F5344CB8AC3E}">
        <p14:creationId xmlns:p14="http://schemas.microsoft.com/office/powerpoint/2010/main" val="30229645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28</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4.5. Importance des variables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6" name="Image 5">
            <a:extLst>
              <a:ext uri="{FF2B5EF4-FFF2-40B4-BE49-F238E27FC236}">
                <a16:creationId xmlns:a16="http://schemas.microsoft.com/office/drawing/2014/main" id="{D23AC962-1BBC-5893-FA64-FBBF3CB72B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2910" y="1261182"/>
            <a:ext cx="10182537" cy="4106805"/>
          </a:xfrm>
          <a:prstGeom prst="rect">
            <a:avLst/>
          </a:prstGeom>
        </p:spPr>
      </p:pic>
      <p:sp>
        <p:nvSpPr>
          <p:cNvPr id="7" name="ZoneTexte 6">
            <a:extLst>
              <a:ext uri="{FF2B5EF4-FFF2-40B4-BE49-F238E27FC236}">
                <a16:creationId xmlns:a16="http://schemas.microsoft.com/office/drawing/2014/main" id="{AF25388E-5C29-435C-B76B-DCAE60ECA572}"/>
              </a:ext>
            </a:extLst>
          </p:cNvPr>
          <p:cNvSpPr txBox="1"/>
          <p:nvPr/>
        </p:nvSpPr>
        <p:spPr>
          <a:xfrm>
            <a:off x="1750955" y="5642832"/>
            <a:ext cx="8690089" cy="830997"/>
          </a:xfrm>
          <a:prstGeom prst="rect">
            <a:avLst/>
          </a:prstGeom>
          <a:noFill/>
        </p:spPr>
        <p:txBody>
          <a:bodyPr wrap="square" rtlCol="0">
            <a:spAutoFit/>
          </a:bodyPr>
          <a:lstStyle/>
          <a:p>
            <a:pPr algn="just"/>
            <a:r>
              <a:rPr lang="fr-FR" sz="2400" dirty="0">
                <a:latin typeface="Gill Sans MT" panose="020B0502020104020203" pitchFamily="34" charset="0"/>
              </a:rPr>
              <a:t>Le graphique montre l’influence marquée des caractéristiques des communes voisines sur le taux de consultations</a:t>
            </a:r>
          </a:p>
        </p:txBody>
      </p:sp>
    </p:spTree>
    <p:extLst>
      <p:ext uri="{BB962C8B-B14F-4D97-AF65-F5344CB8AC3E}">
        <p14:creationId xmlns:p14="http://schemas.microsoft.com/office/powerpoint/2010/main" val="218831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883E41-4E42-7945-61B6-CAD013D6BEFE}"/>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8374531-05B7-D43C-7ECE-E3551515F7E6}"/>
              </a:ext>
            </a:extLst>
          </p:cNvPr>
          <p:cNvSpPr>
            <a:spLocks noGrp="1"/>
          </p:cNvSpPr>
          <p:nvPr>
            <p:ph type="sldNum" sz="quarter" idx="4"/>
          </p:nvPr>
        </p:nvSpPr>
        <p:spPr/>
        <p:txBody>
          <a:bodyPr/>
          <a:lstStyle/>
          <a:p>
            <a:fld id="{F546B7B7-7D14-4795-A998-350CFB2BDD43}" type="slidenum">
              <a:rPr lang="fr-FR" smtClean="0"/>
              <a:pPr/>
              <a:t>29</a:t>
            </a:fld>
            <a:endParaRPr lang="fr-FR"/>
          </a:p>
        </p:txBody>
      </p:sp>
      <p:sp>
        <p:nvSpPr>
          <p:cNvPr id="3" name="ZoneTexte 2">
            <a:extLst>
              <a:ext uri="{FF2B5EF4-FFF2-40B4-BE49-F238E27FC236}">
                <a16:creationId xmlns:a16="http://schemas.microsoft.com/office/drawing/2014/main" id="{871FD580-3A6E-B316-8BC7-9CB96F2D45AA}"/>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4.6. Observations VS prédictions</a:t>
            </a:r>
          </a:p>
        </p:txBody>
      </p:sp>
      <p:pic>
        <p:nvPicPr>
          <p:cNvPr id="4" name="Graphique 3" descr="Flèches de chevron">
            <a:extLst>
              <a:ext uri="{FF2B5EF4-FFF2-40B4-BE49-F238E27FC236}">
                <a16:creationId xmlns:a16="http://schemas.microsoft.com/office/drawing/2014/main" id="{E6BBA90F-BC7E-705D-974E-92597471D42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pic>
        <p:nvPicPr>
          <p:cNvPr id="7" name="Image 6">
            <a:extLst>
              <a:ext uri="{FF2B5EF4-FFF2-40B4-BE49-F238E27FC236}">
                <a16:creationId xmlns:a16="http://schemas.microsoft.com/office/drawing/2014/main" id="{7DC43D8C-A4AA-496B-A608-EF8D8145529B}"/>
              </a:ext>
            </a:extLst>
          </p:cNvPr>
          <p:cNvPicPr>
            <a:picLocks noChangeAspect="1"/>
          </p:cNvPicPr>
          <p:nvPr/>
        </p:nvPicPr>
        <p:blipFill>
          <a:blip r:embed="rId4"/>
          <a:stretch>
            <a:fillRect/>
          </a:stretch>
        </p:blipFill>
        <p:spPr>
          <a:xfrm>
            <a:off x="232727" y="1437159"/>
            <a:ext cx="6069398" cy="4193966"/>
          </a:xfrm>
          <a:prstGeom prst="rect">
            <a:avLst/>
          </a:prstGeom>
        </p:spPr>
      </p:pic>
      <p:pic>
        <p:nvPicPr>
          <p:cNvPr id="9" name="Image 8">
            <a:extLst>
              <a:ext uri="{FF2B5EF4-FFF2-40B4-BE49-F238E27FC236}">
                <a16:creationId xmlns:a16="http://schemas.microsoft.com/office/drawing/2014/main" id="{1B06FCEC-C3A1-4723-B33B-78823BF3A0AA}"/>
              </a:ext>
            </a:extLst>
          </p:cNvPr>
          <p:cNvPicPr>
            <a:picLocks noChangeAspect="1"/>
          </p:cNvPicPr>
          <p:nvPr/>
        </p:nvPicPr>
        <p:blipFill>
          <a:blip r:embed="rId5"/>
          <a:stretch>
            <a:fillRect/>
          </a:stretch>
        </p:blipFill>
        <p:spPr>
          <a:xfrm>
            <a:off x="5704427" y="1437159"/>
            <a:ext cx="6366969" cy="4193966"/>
          </a:xfrm>
          <a:prstGeom prst="rect">
            <a:avLst/>
          </a:prstGeom>
        </p:spPr>
      </p:pic>
    </p:spTree>
    <p:extLst>
      <p:ext uri="{BB962C8B-B14F-4D97-AF65-F5344CB8AC3E}">
        <p14:creationId xmlns:p14="http://schemas.microsoft.com/office/powerpoint/2010/main" val="3381023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68EEE016-1B4D-27DD-4ADA-3B73EB64F3E1}"/>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3</a:t>
            </a:fld>
            <a:endParaRPr lang="fr-FR" dirty="0"/>
          </a:p>
        </p:txBody>
      </p:sp>
      <p:sp>
        <p:nvSpPr>
          <p:cNvPr id="2" name="ZoneTexte 1">
            <a:extLst>
              <a:ext uri="{FF2B5EF4-FFF2-40B4-BE49-F238E27FC236}">
                <a16:creationId xmlns:a16="http://schemas.microsoft.com/office/drawing/2014/main" id="{0A4C5EA5-8EC5-BD2E-0FB5-DC298C4E156C}"/>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Introduction</a:t>
            </a:r>
          </a:p>
        </p:txBody>
      </p:sp>
      <p:pic>
        <p:nvPicPr>
          <p:cNvPr id="4" name="Graphique 3" descr="Flèches de chevron">
            <a:extLst>
              <a:ext uri="{FF2B5EF4-FFF2-40B4-BE49-F238E27FC236}">
                <a16:creationId xmlns:a16="http://schemas.microsoft.com/office/drawing/2014/main" id="{358D0F2A-5D55-3BCA-A5C6-BEE40DA79E8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CDA3B022-3B8D-2B7C-C02F-660DEFB862E6}"/>
              </a:ext>
            </a:extLst>
          </p:cNvPr>
          <p:cNvSpPr txBox="1"/>
          <p:nvPr/>
        </p:nvSpPr>
        <p:spPr>
          <a:xfrm>
            <a:off x="2383971" y="1484388"/>
            <a:ext cx="8871858" cy="906338"/>
          </a:xfrm>
          <a:prstGeom prst="rect">
            <a:avLst/>
          </a:prstGeom>
          <a:noFill/>
        </p:spPr>
        <p:txBody>
          <a:bodyPr wrap="square">
            <a:spAutoFit/>
          </a:bodyPr>
          <a:lstStyle/>
          <a:p>
            <a:pPr algn="just">
              <a:lnSpc>
                <a:spcPts val="2143"/>
              </a:lnSpc>
              <a:spcBef>
                <a:spcPts val="1029"/>
              </a:spcBef>
              <a:spcAft>
                <a:spcPts val="1029"/>
              </a:spcAft>
            </a:pPr>
            <a:r>
              <a:rPr lang="fr-FR" sz="2400" b="1" dirty="0">
                <a:latin typeface="Gill Sans MT" panose="020B0502020104020203" pitchFamily="34" charset="0"/>
              </a:rPr>
              <a:t>Disparités territoriales d’accès aux soins en France </a:t>
            </a:r>
            <a:r>
              <a:rPr lang="fr-FR" sz="2400" dirty="0">
                <a:latin typeface="Gill Sans MT" panose="020B0502020104020203" pitchFamily="34" charset="0"/>
              </a:rPr>
              <a:t>(3,9 consultations/an en moyenne, mais </a:t>
            </a:r>
            <a:r>
              <a:rPr lang="fr-FR" sz="2400" b="1" dirty="0">
                <a:latin typeface="Gill Sans MT" panose="020B0502020104020203" pitchFamily="34" charset="0"/>
              </a:rPr>
              <a:t>déserts médicaux en zones rurales</a:t>
            </a:r>
            <a:r>
              <a:rPr lang="fr-FR" sz="2400" dirty="0">
                <a:latin typeface="Gill Sans MT" panose="020B0502020104020203" pitchFamily="34" charset="0"/>
              </a:rPr>
              <a:t>) (INSEE, 2021).</a:t>
            </a:r>
          </a:p>
        </p:txBody>
      </p:sp>
      <p:grpSp>
        <p:nvGrpSpPr>
          <p:cNvPr id="7" name="Groupe 6">
            <a:extLst>
              <a:ext uri="{FF2B5EF4-FFF2-40B4-BE49-F238E27FC236}">
                <a16:creationId xmlns:a16="http://schemas.microsoft.com/office/drawing/2014/main" id="{FF5EFF40-3651-5EDB-8412-378CD4EF499A}"/>
              </a:ext>
            </a:extLst>
          </p:cNvPr>
          <p:cNvGrpSpPr/>
          <p:nvPr/>
        </p:nvGrpSpPr>
        <p:grpSpPr>
          <a:xfrm>
            <a:off x="152401" y="1506628"/>
            <a:ext cx="2100942" cy="538782"/>
            <a:chOff x="1621972" y="1405339"/>
            <a:chExt cx="2100942" cy="538782"/>
          </a:xfrm>
        </p:grpSpPr>
        <p:sp>
          <p:nvSpPr>
            <p:cNvPr id="5" name="Rectangle : coins arrondis 4">
              <a:extLst>
                <a:ext uri="{FF2B5EF4-FFF2-40B4-BE49-F238E27FC236}">
                  <a16:creationId xmlns:a16="http://schemas.microsoft.com/office/drawing/2014/main" id="{E61FF78D-D4B7-8A0E-3A99-B11CA2BF9D35}"/>
                </a:ext>
              </a:extLst>
            </p:cNvPr>
            <p:cNvSpPr/>
            <p:nvPr/>
          </p:nvSpPr>
          <p:spPr>
            <a:xfrm>
              <a:off x="1959429" y="1405339"/>
              <a:ext cx="17634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Contexte</a:t>
              </a:r>
            </a:p>
          </p:txBody>
        </p:sp>
        <p:sp>
          <p:nvSpPr>
            <p:cNvPr id="6" name="Ellipse 5">
              <a:extLst>
                <a:ext uri="{FF2B5EF4-FFF2-40B4-BE49-F238E27FC236}">
                  <a16:creationId xmlns:a16="http://schemas.microsoft.com/office/drawing/2014/main" id="{CC05190E-5C02-D88A-51CD-8B54185D60C5}"/>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15" name="ZoneTexte 14">
            <a:extLst>
              <a:ext uri="{FF2B5EF4-FFF2-40B4-BE49-F238E27FC236}">
                <a16:creationId xmlns:a16="http://schemas.microsoft.com/office/drawing/2014/main" id="{F0CCCD4C-73B8-500E-6EFC-DBF78E6F546F}"/>
              </a:ext>
            </a:extLst>
          </p:cNvPr>
          <p:cNvSpPr txBox="1"/>
          <p:nvPr/>
        </p:nvSpPr>
        <p:spPr>
          <a:xfrm>
            <a:off x="3271035" y="2647574"/>
            <a:ext cx="7984793" cy="644857"/>
          </a:xfrm>
          <a:prstGeom prst="rect">
            <a:avLst/>
          </a:prstGeom>
          <a:noFill/>
        </p:spPr>
        <p:txBody>
          <a:bodyPr wrap="square">
            <a:spAutoFit/>
          </a:bodyPr>
          <a:lstStyle/>
          <a:p>
            <a:pPr algn="just">
              <a:lnSpc>
                <a:spcPts val="2143"/>
              </a:lnSpc>
              <a:spcBef>
                <a:spcPts val="1029"/>
              </a:spcBef>
              <a:spcAft>
                <a:spcPts val="1029"/>
              </a:spcAft>
            </a:pPr>
            <a:r>
              <a:rPr lang="fr-FR" sz="2400" b="0" i="0" dirty="0">
                <a:solidFill>
                  <a:srgbClr val="404040"/>
                </a:solidFill>
                <a:effectLst/>
                <a:latin typeface="Gill Sans MT" panose="020B0502020104020203" pitchFamily="34" charset="0"/>
              </a:rPr>
              <a:t>Identifier les facteurs socio-économiques, démographiques et spatiaux influençant le taux de consultations</a:t>
            </a:r>
            <a:endParaRPr lang="fr-FR" sz="2400" dirty="0">
              <a:latin typeface="Gill Sans MT" panose="020B0502020104020203" pitchFamily="34" charset="0"/>
            </a:endParaRPr>
          </a:p>
        </p:txBody>
      </p:sp>
      <p:grpSp>
        <p:nvGrpSpPr>
          <p:cNvPr id="19" name="Groupe 18">
            <a:extLst>
              <a:ext uri="{FF2B5EF4-FFF2-40B4-BE49-F238E27FC236}">
                <a16:creationId xmlns:a16="http://schemas.microsoft.com/office/drawing/2014/main" id="{B32077B7-68FF-8583-E5BA-6D4C6199B2FF}"/>
              </a:ext>
            </a:extLst>
          </p:cNvPr>
          <p:cNvGrpSpPr/>
          <p:nvPr/>
        </p:nvGrpSpPr>
        <p:grpSpPr>
          <a:xfrm>
            <a:off x="152401" y="2624966"/>
            <a:ext cx="2883995" cy="538782"/>
            <a:chOff x="1621972" y="1405339"/>
            <a:chExt cx="2883995" cy="538782"/>
          </a:xfrm>
        </p:grpSpPr>
        <p:sp>
          <p:nvSpPr>
            <p:cNvPr id="20" name="Rectangle : coins arrondis 19">
              <a:extLst>
                <a:ext uri="{FF2B5EF4-FFF2-40B4-BE49-F238E27FC236}">
                  <a16:creationId xmlns:a16="http://schemas.microsoft.com/office/drawing/2014/main" id="{3F06EF53-242C-6BF9-C239-E6386CD4EE98}"/>
                </a:ext>
              </a:extLst>
            </p:cNvPr>
            <p:cNvSpPr/>
            <p:nvPr/>
          </p:nvSpPr>
          <p:spPr>
            <a:xfrm>
              <a:off x="1959429" y="1405339"/>
              <a:ext cx="254653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Problématique</a:t>
              </a:r>
            </a:p>
          </p:txBody>
        </p:sp>
        <p:sp>
          <p:nvSpPr>
            <p:cNvPr id="21" name="Ellipse 20">
              <a:extLst>
                <a:ext uri="{FF2B5EF4-FFF2-40B4-BE49-F238E27FC236}">
                  <a16:creationId xmlns:a16="http://schemas.microsoft.com/office/drawing/2014/main" id="{FCDD2A58-1E7E-68A5-7E44-A3204A77B173}"/>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grpSp>
        <p:nvGrpSpPr>
          <p:cNvPr id="22" name="Groupe 21">
            <a:extLst>
              <a:ext uri="{FF2B5EF4-FFF2-40B4-BE49-F238E27FC236}">
                <a16:creationId xmlns:a16="http://schemas.microsoft.com/office/drawing/2014/main" id="{D6D82661-F38D-D88D-F8AC-3A6EAB4450B0}"/>
              </a:ext>
            </a:extLst>
          </p:cNvPr>
          <p:cNvGrpSpPr/>
          <p:nvPr/>
        </p:nvGrpSpPr>
        <p:grpSpPr>
          <a:xfrm>
            <a:off x="152401" y="3669997"/>
            <a:ext cx="2024742" cy="538782"/>
            <a:chOff x="1621972" y="1405339"/>
            <a:chExt cx="2024742" cy="538782"/>
          </a:xfrm>
        </p:grpSpPr>
        <p:sp>
          <p:nvSpPr>
            <p:cNvPr id="23" name="Rectangle : coins arrondis 22">
              <a:extLst>
                <a:ext uri="{FF2B5EF4-FFF2-40B4-BE49-F238E27FC236}">
                  <a16:creationId xmlns:a16="http://schemas.microsoft.com/office/drawing/2014/main" id="{0B4B3CA1-25EE-0DBC-61A6-EACDC061F948}"/>
                </a:ext>
              </a:extLst>
            </p:cNvPr>
            <p:cNvSpPr/>
            <p:nvPr/>
          </p:nvSpPr>
          <p:spPr>
            <a:xfrm>
              <a:off x="1959429" y="1405339"/>
              <a:ext cx="1687285"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Objectifs</a:t>
              </a:r>
            </a:p>
          </p:txBody>
        </p:sp>
        <p:sp>
          <p:nvSpPr>
            <p:cNvPr id="24" name="Ellipse 23">
              <a:extLst>
                <a:ext uri="{FF2B5EF4-FFF2-40B4-BE49-F238E27FC236}">
                  <a16:creationId xmlns:a16="http://schemas.microsoft.com/office/drawing/2014/main" id="{14B93CAC-4DFB-F0BB-8646-C8C6109CC018}"/>
                </a:ext>
              </a:extLst>
            </p:cNvPr>
            <p:cNvSpPr/>
            <p:nvPr/>
          </p:nvSpPr>
          <p:spPr>
            <a:xfrm>
              <a:off x="1621972" y="1421249"/>
              <a:ext cx="522872"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25" name="ZoneTexte 24">
            <a:extLst>
              <a:ext uri="{FF2B5EF4-FFF2-40B4-BE49-F238E27FC236}">
                <a16:creationId xmlns:a16="http://schemas.microsoft.com/office/drawing/2014/main" id="{5272EEDB-5531-D0B6-EBD6-2438CB98641A}"/>
              </a:ext>
            </a:extLst>
          </p:cNvPr>
          <p:cNvSpPr txBox="1"/>
          <p:nvPr/>
        </p:nvSpPr>
        <p:spPr>
          <a:xfrm>
            <a:off x="1997528" y="3847080"/>
            <a:ext cx="8392885" cy="367729"/>
          </a:xfrm>
          <a:prstGeom prst="rect">
            <a:avLst/>
          </a:prstGeom>
          <a:noFill/>
        </p:spPr>
        <p:txBody>
          <a:bodyPr wrap="square">
            <a:spAutoFit/>
          </a:bodyPr>
          <a:lstStyle/>
          <a:p>
            <a:pPr lvl="1" algn="ctr">
              <a:lnSpc>
                <a:spcPts val="2143"/>
              </a:lnSpc>
              <a:spcBef>
                <a:spcPts val="300"/>
              </a:spcBef>
              <a:spcAft>
                <a:spcPts val="1029"/>
              </a:spcAft>
            </a:pPr>
            <a:r>
              <a:rPr lang="fr-FR" sz="2400" b="0" i="0" dirty="0">
                <a:solidFill>
                  <a:srgbClr val="404040"/>
                </a:solidFill>
                <a:effectLst/>
                <a:latin typeface="Gill Sans MT" panose="020B0502020104020203" pitchFamily="34" charset="0"/>
              </a:rPr>
              <a:t>Modéliser le taux de consultations avec une approche spatiale.</a:t>
            </a:r>
          </a:p>
        </p:txBody>
      </p:sp>
      <p:sp>
        <p:nvSpPr>
          <p:cNvPr id="28" name="Rectangle : coins arrondis 27">
            <a:extLst>
              <a:ext uri="{FF2B5EF4-FFF2-40B4-BE49-F238E27FC236}">
                <a16:creationId xmlns:a16="http://schemas.microsoft.com/office/drawing/2014/main" id="{24C3065A-1C45-96EA-E252-8CF3DCA501CC}"/>
              </a:ext>
            </a:extLst>
          </p:cNvPr>
          <p:cNvSpPr/>
          <p:nvPr/>
        </p:nvSpPr>
        <p:spPr>
          <a:xfrm>
            <a:off x="2177143" y="4354905"/>
            <a:ext cx="8599713" cy="2209181"/>
          </a:xfrm>
          <a:prstGeom prst="roundRect">
            <a:avLst>
              <a:gd name="adj" fmla="val 25536"/>
            </a:avLst>
          </a:prstGeom>
          <a:noFill/>
          <a:ln w="38100">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ZoneTexte 28">
            <a:extLst>
              <a:ext uri="{FF2B5EF4-FFF2-40B4-BE49-F238E27FC236}">
                <a16:creationId xmlns:a16="http://schemas.microsoft.com/office/drawing/2014/main" id="{7C997150-358C-394F-6876-D61E7CFCA646}"/>
              </a:ext>
            </a:extLst>
          </p:cNvPr>
          <p:cNvSpPr txBox="1"/>
          <p:nvPr/>
        </p:nvSpPr>
        <p:spPr>
          <a:xfrm>
            <a:off x="1894115" y="4559633"/>
            <a:ext cx="8599712" cy="1799723"/>
          </a:xfrm>
          <a:prstGeom prst="rect">
            <a:avLst/>
          </a:prstGeom>
          <a:noFill/>
        </p:spPr>
        <p:txBody>
          <a:bodyPr wrap="square">
            <a:spAutoFit/>
          </a:bodyPr>
          <a:lstStyle/>
          <a:p>
            <a:pPr marL="914400" lvl="1" indent="-457200" algn="just">
              <a:lnSpc>
                <a:spcPts val="2143"/>
              </a:lnSpc>
              <a:spcBef>
                <a:spcPts val="300"/>
              </a:spcBef>
              <a:spcAft>
                <a:spcPts val="1029"/>
              </a:spcAft>
              <a:buFont typeface="+mj-lt"/>
              <a:buAutoNum type="arabicPeriod"/>
            </a:pPr>
            <a:r>
              <a:rPr lang="fr-FR" sz="2400" dirty="0">
                <a:solidFill>
                  <a:srgbClr val="404040"/>
                </a:solidFill>
                <a:latin typeface="Gill Sans MT" panose="020B0502020104020203" pitchFamily="34" charset="0"/>
              </a:rPr>
              <a:t>Visualiser la répartition spatiale de ces taux en vue d’identifier les zones à fort et faible taux</a:t>
            </a:r>
          </a:p>
          <a:p>
            <a:pPr marL="914400" lvl="1" indent="-457200" algn="just">
              <a:lnSpc>
                <a:spcPts val="2143"/>
              </a:lnSpc>
              <a:spcBef>
                <a:spcPts val="300"/>
              </a:spcBef>
              <a:spcAft>
                <a:spcPts val="1029"/>
              </a:spcAft>
              <a:buFont typeface="+mj-lt"/>
              <a:buAutoNum type="arabicPeriod"/>
            </a:pPr>
            <a:r>
              <a:rPr lang="fr-FR" sz="2400" dirty="0">
                <a:latin typeface="Gill Sans MT" panose="020B0502020104020203" pitchFamily="34" charset="0"/>
              </a:rPr>
              <a:t>Identifier les facteurs socio-économiques et démographiques qui influencent le taux de consultations</a:t>
            </a:r>
          </a:p>
          <a:p>
            <a:pPr marL="914400" lvl="1" indent="-457200" algn="just">
              <a:lnSpc>
                <a:spcPts val="2143"/>
              </a:lnSpc>
              <a:spcBef>
                <a:spcPts val="300"/>
              </a:spcBef>
              <a:spcAft>
                <a:spcPts val="1029"/>
              </a:spcAft>
              <a:buFont typeface="+mj-lt"/>
              <a:buAutoNum type="arabicPeriod"/>
            </a:pPr>
            <a:r>
              <a:rPr lang="fr-FR" sz="2400" b="0" i="0" dirty="0">
                <a:solidFill>
                  <a:srgbClr val="404040"/>
                </a:solidFill>
                <a:effectLst/>
                <a:latin typeface="Gill Sans MT" panose="020B0502020104020203" pitchFamily="34" charset="0"/>
              </a:rPr>
              <a:t>Proposer des recommandations pour réduire les inégalités.</a:t>
            </a:r>
          </a:p>
        </p:txBody>
      </p:sp>
    </p:spTree>
    <p:extLst>
      <p:ext uri="{BB962C8B-B14F-4D97-AF65-F5344CB8AC3E}">
        <p14:creationId xmlns:p14="http://schemas.microsoft.com/office/powerpoint/2010/main" val="41382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02A9202-F6F4-34FD-8D75-2802F86863BE}"/>
              </a:ext>
            </a:extLst>
          </p:cNvPr>
          <p:cNvSpPr>
            <a:spLocks noGrp="1"/>
          </p:cNvSpPr>
          <p:nvPr>
            <p:ph type="sldNum" sz="quarter" idx="4"/>
          </p:nvPr>
        </p:nvSpPr>
        <p:spPr/>
        <p:txBody>
          <a:bodyPr/>
          <a:lstStyle/>
          <a:p>
            <a:fld id="{F546B7B7-7D14-4795-A998-350CFB2BDD43}" type="slidenum">
              <a:rPr lang="fr-FR" smtClean="0"/>
              <a:pPr/>
              <a:t>30</a:t>
            </a:fld>
            <a:endParaRPr lang="fr-FR"/>
          </a:p>
        </p:txBody>
      </p:sp>
    </p:spTree>
    <p:extLst>
      <p:ext uri="{BB962C8B-B14F-4D97-AF65-F5344CB8AC3E}">
        <p14:creationId xmlns:p14="http://schemas.microsoft.com/office/powerpoint/2010/main" val="26843181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4518D-9B83-A97A-B402-64AD57E2AE10}"/>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7675A0EF-2B93-9A84-E82F-8E4533DAF721}"/>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31</a:t>
            </a:fld>
            <a:endParaRPr lang="fr-FR" dirty="0"/>
          </a:p>
        </p:txBody>
      </p:sp>
      <p:sp>
        <p:nvSpPr>
          <p:cNvPr id="3" name="ZoneTexte 2">
            <a:extLst>
              <a:ext uri="{FF2B5EF4-FFF2-40B4-BE49-F238E27FC236}">
                <a16:creationId xmlns:a16="http://schemas.microsoft.com/office/drawing/2014/main" id="{92951DE8-E220-7200-1D89-3BA45E404FA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5.1. Inégalités territoriales d’accès aux soins</a:t>
            </a:r>
          </a:p>
        </p:txBody>
      </p:sp>
      <p:pic>
        <p:nvPicPr>
          <p:cNvPr id="4" name="Graphique 3" descr="Flèches de chevron">
            <a:extLst>
              <a:ext uri="{FF2B5EF4-FFF2-40B4-BE49-F238E27FC236}">
                <a16:creationId xmlns:a16="http://schemas.microsoft.com/office/drawing/2014/main" id="{2163C2DF-E4CC-0260-534E-78875181089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7" name="Groupe 6">
            <a:extLst>
              <a:ext uri="{FF2B5EF4-FFF2-40B4-BE49-F238E27FC236}">
                <a16:creationId xmlns:a16="http://schemas.microsoft.com/office/drawing/2014/main" id="{C12F80D4-1350-C611-ADF5-0AAEC8AE8700}"/>
              </a:ext>
            </a:extLst>
          </p:cNvPr>
          <p:cNvGrpSpPr/>
          <p:nvPr/>
        </p:nvGrpSpPr>
        <p:grpSpPr>
          <a:xfrm>
            <a:off x="306489" y="1400580"/>
            <a:ext cx="11579021" cy="4738050"/>
            <a:chOff x="210208" y="1754909"/>
            <a:chExt cx="5549461" cy="4299050"/>
          </a:xfrm>
        </p:grpSpPr>
        <p:sp>
          <p:nvSpPr>
            <p:cNvPr id="8" name="Rectangle : coins arrondis 7">
              <a:extLst>
                <a:ext uri="{FF2B5EF4-FFF2-40B4-BE49-F238E27FC236}">
                  <a16:creationId xmlns:a16="http://schemas.microsoft.com/office/drawing/2014/main" id="{3D668D3A-8E08-CA60-3AEC-BE17B0E11D41}"/>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69BCDF5F-CC28-BD8F-C71A-3A088902DFD2}"/>
                </a:ext>
              </a:extLst>
            </p:cNvPr>
            <p:cNvSpPr>
              <a:spLocks noChangeArrowheads="1"/>
            </p:cNvSpPr>
            <p:nvPr/>
          </p:nvSpPr>
          <p:spPr bwMode="auto">
            <a:xfrm>
              <a:off x="292873" y="2769859"/>
              <a:ext cx="5368479" cy="30997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Forte </a:t>
              </a:r>
              <a:r>
                <a:rPr kumimoji="0" lang="fr-FR" altLang="fr-FR" sz="2400" b="1" i="0" u="none" strike="noStrike" cap="none" normalizeH="0" baseline="0" dirty="0">
                  <a:ln>
                    <a:noFill/>
                  </a:ln>
                  <a:solidFill>
                    <a:schemeClr val="bg1"/>
                  </a:solidFill>
                  <a:effectLst/>
                  <a:latin typeface="Gill Sans MT" panose="020B0502020104020203" pitchFamily="34" charset="0"/>
                </a:rPr>
                <a:t>autocorrélation spatiale</a:t>
              </a:r>
              <a:r>
                <a:rPr kumimoji="0" lang="fr-FR" altLang="fr-FR" sz="2400" b="0" i="0" u="none" strike="noStrike" cap="none" normalizeH="0" baseline="0" dirty="0">
                  <a:ln>
                    <a:noFill/>
                  </a:ln>
                  <a:solidFill>
                    <a:schemeClr val="bg1"/>
                  </a:solidFill>
                  <a:effectLst/>
                  <a:latin typeface="Gill Sans MT" panose="020B0502020104020203" pitchFamily="34" charset="0"/>
                </a:rPr>
                <a:t> : des clusters de forte ou faible fréquentation médicale.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Effet contre-intuitif : </a:t>
              </a:r>
              <a:r>
                <a:rPr kumimoji="0" lang="fr-FR" altLang="fr-FR" sz="2400" b="1" i="0" u="none" strike="noStrike" cap="none" normalizeH="0" baseline="0" dirty="0">
                  <a:ln>
                    <a:noFill/>
                  </a:ln>
                  <a:solidFill>
                    <a:schemeClr val="bg1"/>
                  </a:solidFill>
                  <a:effectLst/>
                  <a:latin typeface="Gill Sans MT" panose="020B0502020104020203" pitchFamily="34" charset="0"/>
                </a:rPr>
                <a:t>moins de consultations</a:t>
              </a:r>
              <a:r>
                <a:rPr kumimoji="0" lang="fr-FR" altLang="fr-FR" sz="2400" b="0" i="0" u="none" strike="noStrike" cap="none" normalizeH="0" baseline="0" dirty="0">
                  <a:ln>
                    <a:noFill/>
                  </a:ln>
                  <a:solidFill>
                    <a:schemeClr val="bg1"/>
                  </a:solidFill>
                  <a:effectLst/>
                  <a:latin typeface="Gill Sans MT" panose="020B0502020104020203" pitchFamily="34" charset="0"/>
                </a:rPr>
                <a:t> dans les communes à forte population âgée.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altLang="fr-FR" sz="2400" b="1" i="0" u="none" strike="noStrike" cap="none" normalizeH="0" baseline="0" dirty="0">
                  <a:ln>
                    <a:noFill/>
                  </a:ln>
                  <a:solidFill>
                    <a:schemeClr val="bg1"/>
                  </a:solidFill>
                  <a:effectLst/>
                  <a:latin typeface="Gill Sans MT" panose="020B0502020104020203" pitchFamily="34" charset="0"/>
                </a:rPr>
                <a:t>Variables socio-économiques</a:t>
              </a:r>
              <a:r>
                <a:rPr kumimoji="0" lang="fr-FR" altLang="fr-FR" sz="2400" b="0" i="0" u="none" strike="noStrike" cap="none" normalizeH="0" baseline="0" dirty="0">
                  <a:ln>
                    <a:noFill/>
                  </a:ln>
                  <a:solidFill>
                    <a:schemeClr val="bg1"/>
                  </a:solidFill>
                  <a:effectLst/>
                  <a:latin typeface="Gill Sans MT" panose="020B0502020104020203" pitchFamily="34" charset="0"/>
                </a:rPr>
                <a:t> importantes :</a:t>
              </a:r>
            </a:p>
            <a:p>
              <a:pPr marL="800100" lvl="1" indent="-342900" algn="just" eaLnBrk="0" fontAlgn="base" hangingPunct="0">
                <a:spcBef>
                  <a:spcPct val="0"/>
                </a:spcBef>
                <a:spcAft>
                  <a:spcPct val="0"/>
                </a:spcAft>
                <a:buFont typeface="Wingdings" panose="05000000000000000000" pitchFamily="2" charset="2"/>
                <a:buChar char="§"/>
              </a:pPr>
              <a:r>
                <a:rPr lang="fr-FR" altLang="fr-FR" sz="2400" dirty="0">
                  <a:solidFill>
                    <a:schemeClr val="bg1"/>
                  </a:solidFill>
                  <a:latin typeface="Gill Sans MT" panose="020B0502020104020203" pitchFamily="34" charset="0"/>
                </a:rPr>
                <a:t>Une augmentation du </a:t>
              </a:r>
              <a:r>
                <a:rPr kumimoji="0" lang="fr-FR" altLang="fr-FR" sz="2400" b="0" i="0" u="none" strike="noStrike" cap="none" normalizeH="0" baseline="0" dirty="0">
                  <a:ln>
                    <a:noFill/>
                  </a:ln>
                  <a:solidFill>
                    <a:schemeClr val="bg1"/>
                  </a:solidFill>
                  <a:effectLst/>
                  <a:latin typeface="Gill Sans MT" panose="020B0502020104020203" pitchFamily="34" charset="0"/>
                </a:rPr>
                <a:t>Taux de natalité contribue à l’augmentation du Taux de consultations (suivi périnatal).</a:t>
              </a:r>
            </a:p>
            <a:p>
              <a:pPr marL="800100" lvl="1" indent="-342900" algn="just" eaLnBrk="0" fontAlgn="base" hangingPunct="0">
                <a:spcBef>
                  <a:spcPct val="0"/>
                </a:spcBef>
                <a:spcAft>
                  <a:spcPct val="0"/>
                </a:spcAft>
                <a:buFont typeface="Wingdings" panose="05000000000000000000" pitchFamily="2" charset="2"/>
                <a:buChar char="§"/>
              </a:pPr>
              <a:r>
                <a:rPr kumimoji="0" lang="fr-FR" altLang="fr-FR" sz="2400" b="0" i="0" u="none" strike="noStrike" cap="none" normalizeH="0" baseline="0" dirty="0">
                  <a:ln>
                    <a:noFill/>
                  </a:ln>
                  <a:solidFill>
                    <a:schemeClr val="bg1"/>
                  </a:solidFill>
                  <a:effectLst/>
                  <a:latin typeface="Gill Sans MT" panose="020B0502020104020203" pitchFamily="34" charset="0"/>
                </a:rPr>
                <a:t>Une Part élevée d’ouvriers / chômeurs entraîne une baisse du </a:t>
              </a:r>
              <a:r>
                <a:rPr lang="fr-FR" altLang="fr-FR" sz="2400" dirty="0">
                  <a:solidFill>
                    <a:schemeClr val="bg1"/>
                  </a:solidFill>
                  <a:latin typeface="Gill Sans MT" panose="020B0502020104020203" pitchFamily="34" charset="0"/>
                </a:rPr>
                <a:t>Taux de </a:t>
              </a:r>
              <a:r>
                <a:rPr kumimoji="0" lang="fr-FR" altLang="fr-FR" sz="2400" b="0" i="0" u="none" strike="noStrike" cap="none" normalizeH="0" baseline="0" dirty="0">
                  <a:ln>
                    <a:noFill/>
                  </a:ln>
                  <a:solidFill>
                    <a:schemeClr val="bg1"/>
                  </a:solidFill>
                  <a:effectLst/>
                  <a:latin typeface="Gill Sans MT" panose="020B0502020104020203" pitchFamily="34" charset="0"/>
                </a:rPr>
                <a:t>consultations (freins financiers, prévention négligée).</a:t>
              </a:r>
            </a:p>
          </p:txBody>
        </p:sp>
        <p:sp>
          <p:nvSpPr>
            <p:cNvPr id="10" name="Rectangle : coins arrondis 9">
              <a:extLst>
                <a:ext uri="{FF2B5EF4-FFF2-40B4-BE49-F238E27FC236}">
                  <a16:creationId xmlns:a16="http://schemas.microsoft.com/office/drawing/2014/main" id="{51CED48A-2836-5BD7-5CAF-7D5AB56B1DCF}"/>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spTree>
    <p:extLst>
      <p:ext uri="{BB962C8B-B14F-4D97-AF65-F5344CB8AC3E}">
        <p14:creationId xmlns:p14="http://schemas.microsoft.com/office/powerpoint/2010/main" val="27438459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2DA57-6340-B51A-0138-F7E466F7B1C1}"/>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6BD4D69-6F1A-835C-E358-49CD0FDC94F8}"/>
              </a:ext>
            </a:extLst>
          </p:cNvPr>
          <p:cNvSpPr>
            <a:spLocks noGrp="1"/>
          </p:cNvSpPr>
          <p:nvPr>
            <p:ph type="sldNum" sz="quarter" idx="4"/>
          </p:nvPr>
        </p:nvSpPr>
        <p:spPr>
          <a:xfrm>
            <a:off x="8636914" y="6356350"/>
            <a:ext cx="2743200" cy="365125"/>
          </a:xfrm>
        </p:spPr>
        <p:txBody>
          <a:bodyPr/>
          <a:lstStyle/>
          <a:p>
            <a:fld id="{F546B7B7-7D14-4795-A998-350CFB2BDD43}" type="slidenum">
              <a:rPr lang="fr-FR" smtClean="0"/>
              <a:pPr/>
              <a:t>32</a:t>
            </a:fld>
            <a:endParaRPr lang="fr-FR" dirty="0"/>
          </a:p>
        </p:txBody>
      </p:sp>
      <p:sp>
        <p:nvSpPr>
          <p:cNvPr id="3" name="ZoneTexte 2">
            <a:extLst>
              <a:ext uri="{FF2B5EF4-FFF2-40B4-BE49-F238E27FC236}">
                <a16:creationId xmlns:a16="http://schemas.microsoft.com/office/drawing/2014/main" id="{6125E550-3C37-FB8E-F802-5A06CE4EF6E6}"/>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5.2. Effets spatiaux et implications politiques</a:t>
            </a:r>
          </a:p>
        </p:txBody>
      </p:sp>
      <p:pic>
        <p:nvPicPr>
          <p:cNvPr id="4" name="Graphique 3" descr="Flèches de chevron">
            <a:extLst>
              <a:ext uri="{FF2B5EF4-FFF2-40B4-BE49-F238E27FC236}">
                <a16:creationId xmlns:a16="http://schemas.microsoft.com/office/drawing/2014/main" id="{FC9E72C5-C182-80D6-9567-B143730B966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1078692" y="266700"/>
            <a:ext cx="1170459" cy="1170459"/>
          </a:xfrm>
          <a:prstGeom prst="rect">
            <a:avLst/>
          </a:prstGeom>
        </p:spPr>
      </p:pic>
      <p:grpSp>
        <p:nvGrpSpPr>
          <p:cNvPr id="15" name="Groupe 14">
            <a:extLst>
              <a:ext uri="{FF2B5EF4-FFF2-40B4-BE49-F238E27FC236}">
                <a16:creationId xmlns:a16="http://schemas.microsoft.com/office/drawing/2014/main" id="{72F4E1F8-2A4E-A451-CE79-5BC07BD2FB4A}"/>
              </a:ext>
            </a:extLst>
          </p:cNvPr>
          <p:cNvGrpSpPr/>
          <p:nvPr/>
        </p:nvGrpSpPr>
        <p:grpSpPr>
          <a:xfrm>
            <a:off x="210208" y="1754909"/>
            <a:ext cx="5549461" cy="4299050"/>
            <a:chOff x="210208" y="1754909"/>
            <a:chExt cx="5549461" cy="4299050"/>
          </a:xfrm>
        </p:grpSpPr>
        <p:sp>
          <p:nvSpPr>
            <p:cNvPr id="8" name="Rectangle : coins arrondis 7">
              <a:extLst>
                <a:ext uri="{FF2B5EF4-FFF2-40B4-BE49-F238E27FC236}">
                  <a16:creationId xmlns:a16="http://schemas.microsoft.com/office/drawing/2014/main" id="{328FAB0F-BB37-98D8-4C9D-8B6DCFEFAE83}"/>
                </a:ext>
              </a:extLst>
            </p:cNvPr>
            <p:cNvSpPr/>
            <p:nvPr/>
          </p:nvSpPr>
          <p:spPr>
            <a:xfrm>
              <a:off x="210208" y="2226075"/>
              <a:ext cx="5549461" cy="3827884"/>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9" name="Rectangle 1">
              <a:extLst>
                <a:ext uri="{FF2B5EF4-FFF2-40B4-BE49-F238E27FC236}">
                  <a16:creationId xmlns:a16="http://schemas.microsoft.com/office/drawing/2014/main" id="{AAB74665-1EC2-4BE0-6E19-F1832D018936}"/>
                </a:ext>
              </a:extLst>
            </p:cNvPr>
            <p:cNvSpPr>
              <a:spLocks noChangeArrowheads="1"/>
            </p:cNvSpPr>
            <p:nvPr/>
          </p:nvSpPr>
          <p:spPr bwMode="auto">
            <a:xfrm>
              <a:off x="320565" y="3094556"/>
              <a:ext cx="4960883"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Les communes voisines influencent le taux de consultation d’une commune.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fr-FR" altLang="fr-FR" sz="2400" b="0" i="0" u="none" strike="noStrike" cap="none" normalizeH="0" baseline="0" dirty="0">
                  <a:ln>
                    <a:noFill/>
                  </a:ln>
                  <a:solidFill>
                    <a:schemeClr val="bg1"/>
                  </a:solidFill>
                  <a:effectLst/>
                  <a:latin typeface="Gill Sans MT" panose="020B0502020104020203" pitchFamily="34" charset="0"/>
                </a:rPr>
                <a:t>Exode sanitaire : déplacements vers zones mieux équipées.</a:t>
              </a:r>
            </a:p>
          </p:txBody>
        </p:sp>
        <p:sp>
          <p:nvSpPr>
            <p:cNvPr id="12" name="Rectangle : coins arrondis 11">
              <a:extLst>
                <a:ext uri="{FF2B5EF4-FFF2-40B4-BE49-F238E27FC236}">
                  <a16:creationId xmlns:a16="http://schemas.microsoft.com/office/drawing/2014/main" id="{B0459190-6533-D7AE-5294-BA084D7893C7}"/>
                </a:ext>
              </a:extLst>
            </p:cNvPr>
            <p:cNvSpPr/>
            <p:nvPr/>
          </p:nvSpPr>
          <p:spPr>
            <a:xfrm>
              <a:off x="483476"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Effets de débordement spatial</a:t>
              </a:r>
            </a:p>
          </p:txBody>
        </p:sp>
      </p:grpSp>
      <p:grpSp>
        <p:nvGrpSpPr>
          <p:cNvPr id="16" name="Groupe 15">
            <a:extLst>
              <a:ext uri="{FF2B5EF4-FFF2-40B4-BE49-F238E27FC236}">
                <a16:creationId xmlns:a16="http://schemas.microsoft.com/office/drawing/2014/main" id="{A89B5A83-7544-0977-3367-1DFF5299C3CE}"/>
              </a:ext>
            </a:extLst>
          </p:cNvPr>
          <p:cNvGrpSpPr/>
          <p:nvPr/>
        </p:nvGrpSpPr>
        <p:grpSpPr>
          <a:xfrm>
            <a:off x="6432331" y="1754909"/>
            <a:ext cx="5549461" cy="4299050"/>
            <a:chOff x="6432331" y="1754909"/>
            <a:chExt cx="5549461" cy="4299050"/>
          </a:xfrm>
        </p:grpSpPr>
        <p:sp>
          <p:nvSpPr>
            <p:cNvPr id="10" name="Rectangle : coins arrondis 9">
              <a:extLst>
                <a:ext uri="{FF2B5EF4-FFF2-40B4-BE49-F238E27FC236}">
                  <a16:creationId xmlns:a16="http://schemas.microsoft.com/office/drawing/2014/main" id="{11540AA5-B8FE-07C1-2DD0-0B7679D49C7E}"/>
                </a:ext>
              </a:extLst>
            </p:cNvPr>
            <p:cNvSpPr/>
            <p:nvPr/>
          </p:nvSpPr>
          <p:spPr>
            <a:xfrm>
              <a:off x="6432331" y="2226074"/>
              <a:ext cx="5549461" cy="3827885"/>
            </a:xfrm>
            <a:prstGeom prst="roundRect">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latin typeface="Gill Sans MT" panose="020B0502020104020203" pitchFamily="34" charset="0"/>
              </a:endParaRPr>
            </a:p>
          </p:txBody>
        </p:sp>
        <p:sp>
          <p:nvSpPr>
            <p:cNvPr id="11" name="ZoneTexte 10">
              <a:extLst>
                <a:ext uri="{FF2B5EF4-FFF2-40B4-BE49-F238E27FC236}">
                  <a16:creationId xmlns:a16="http://schemas.microsoft.com/office/drawing/2014/main" id="{C1C29EE3-86B4-4920-B589-A2ADC129C73D}"/>
                </a:ext>
              </a:extLst>
            </p:cNvPr>
            <p:cNvSpPr txBox="1"/>
            <p:nvPr/>
          </p:nvSpPr>
          <p:spPr>
            <a:xfrm>
              <a:off x="6532283" y="3094557"/>
              <a:ext cx="5131638" cy="27972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defPPr>
                <a:defRPr lang="fr-FR"/>
              </a:defPPr>
              <a:lvl1pPr marL="285750" marR="0" lvl="0" indent="-285750" algn="just" eaLnBrk="0" fontAlgn="base" hangingPunct="0">
                <a:lnSpc>
                  <a:spcPct val="100000"/>
                </a:lnSpc>
                <a:spcBef>
                  <a:spcPct val="0"/>
                </a:spcBef>
                <a:spcAft>
                  <a:spcPct val="0"/>
                </a:spcAft>
                <a:buClrTx/>
                <a:buSzTx/>
                <a:buFont typeface="Arial" panose="020B0604020202020204" pitchFamily="34" charset="0"/>
                <a:buChar char="•"/>
                <a:tabLst/>
                <a:defRPr kumimoji="0" sz="2400" b="0" i="0" u="none" strike="noStrike" cap="none" normalizeH="0" baseline="0">
                  <a:ln>
                    <a:noFill/>
                  </a:ln>
                  <a:solidFill>
                    <a:schemeClr val="bg1"/>
                  </a:solidFill>
                  <a:effectLst/>
                  <a:latin typeface="Gill Sans MT" panose="020B0502020104020203" pitchFamily="34" charset="0"/>
                </a:defRPr>
              </a:lvl1pPr>
            </a:lstStyle>
            <a:p>
              <a:pPr>
                <a:lnSpc>
                  <a:spcPct val="150000"/>
                </a:lnSpc>
              </a:pPr>
              <a:r>
                <a:rPr lang="fr-FR" altLang="fr-FR" dirty="0"/>
                <a:t>Besoin d’une politique de santé territorialisée.</a:t>
              </a:r>
            </a:p>
            <a:p>
              <a:pPr>
                <a:lnSpc>
                  <a:spcPct val="150000"/>
                </a:lnSpc>
              </a:pPr>
              <a:r>
                <a:rPr lang="fr-FR" altLang="fr-FR" dirty="0"/>
                <a:t>Prioriser les zones sous-dotées.</a:t>
              </a:r>
            </a:p>
            <a:p>
              <a:pPr>
                <a:lnSpc>
                  <a:spcPct val="150000"/>
                </a:lnSpc>
              </a:pPr>
              <a:r>
                <a:rPr lang="fr-FR" altLang="fr-FR" dirty="0"/>
                <a:t>Tenir compte des dynamiques locales pour une planification équitable.</a:t>
              </a:r>
            </a:p>
          </p:txBody>
        </p:sp>
        <p:sp>
          <p:nvSpPr>
            <p:cNvPr id="13" name="Rectangle : coins arrondis 12">
              <a:extLst>
                <a:ext uri="{FF2B5EF4-FFF2-40B4-BE49-F238E27FC236}">
                  <a16:creationId xmlns:a16="http://schemas.microsoft.com/office/drawing/2014/main" id="{D05943CC-6052-EAD7-140B-2738D2823E97}"/>
                </a:ext>
              </a:extLst>
            </p:cNvPr>
            <p:cNvSpPr/>
            <p:nvPr/>
          </p:nvSpPr>
          <p:spPr>
            <a:xfrm>
              <a:off x="6726619" y="1754909"/>
              <a:ext cx="4960883" cy="830635"/>
            </a:xfrm>
            <a:prstGeom prst="roundRect">
              <a:avLst>
                <a:gd name="adj" fmla="val 48010"/>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800" dirty="0">
                  <a:latin typeface="Gill Sans MT" panose="020B0502020104020203" pitchFamily="34" charset="0"/>
                </a:rPr>
                <a:t>Implications politiques</a:t>
              </a:r>
            </a:p>
          </p:txBody>
        </p:sp>
      </p:grpSp>
    </p:spTree>
    <p:extLst>
      <p:ext uri="{BB962C8B-B14F-4D97-AF65-F5344CB8AC3E}">
        <p14:creationId xmlns:p14="http://schemas.microsoft.com/office/powerpoint/2010/main" val="27482325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C6774523-1B01-5B97-0F0B-BF284CC498C9}"/>
              </a:ext>
            </a:extLst>
          </p:cNvPr>
          <p:cNvSpPr>
            <a:spLocks noGrp="1"/>
          </p:cNvSpPr>
          <p:nvPr>
            <p:ph type="sldNum" sz="quarter" idx="4"/>
          </p:nvPr>
        </p:nvSpPr>
        <p:spPr/>
        <p:txBody>
          <a:bodyPr/>
          <a:lstStyle/>
          <a:p>
            <a:fld id="{F546B7B7-7D14-4795-A998-350CFB2BDD43}" type="slidenum">
              <a:rPr lang="fr-FR" smtClean="0"/>
              <a:pPr/>
              <a:t>33</a:t>
            </a:fld>
            <a:endParaRPr lang="fr-FR"/>
          </a:p>
        </p:txBody>
      </p:sp>
    </p:spTree>
    <p:extLst>
      <p:ext uri="{BB962C8B-B14F-4D97-AF65-F5344CB8AC3E}">
        <p14:creationId xmlns:p14="http://schemas.microsoft.com/office/powerpoint/2010/main" val="49971941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99F-B625-DA42-E33E-CAA5585B1433}"/>
            </a:ext>
          </a:extLst>
        </p:cNvPr>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F636E6D-2DFC-B1D8-B6A5-5D16D9A7B834}"/>
              </a:ext>
            </a:extLst>
          </p:cNvPr>
          <p:cNvSpPr>
            <a:spLocks noGrp="1"/>
          </p:cNvSpPr>
          <p:nvPr>
            <p:ph type="sldNum" sz="quarter" idx="4"/>
          </p:nvPr>
        </p:nvSpPr>
        <p:spPr/>
        <p:txBody>
          <a:bodyPr/>
          <a:lstStyle/>
          <a:p>
            <a:fld id="{F546B7B7-7D14-4795-A998-350CFB2BDD43}" type="slidenum">
              <a:rPr lang="fr-FR" smtClean="0"/>
              <a:pPr/>
              <a:t>34</a:t>
            </a:fld>
            <a:endParaRPr lang="fr-FR" dirty="0"/>
          </a:p>
        </p:txBody>
      </p:sp>
      <p:sp>
        <p:nvSpPr>
          <p:cNvPr id="3" name="ZoneTexte 2">
            <a:extLst>
              <a:ext uri="{FF2B5EF4-FFF2-40B4-BE49-F238E27FC236}">
                <a16:creationId xmlns:a16="http://schemas.microsoft.com/office/drawing/2014/main" id="{CE5A935D-6C97-6D69-D581-24F8704F08B1}"/>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Conclusion</a:t>
            </a:r>
          </a:p>
        </p:txBody>
      </p:sp>
      <p:pic>
        <p:nvPicPr>
          <p:cNvPr id="4" name="Graphique 3" descr="Flèches de chevron">
            <a:extLst>
              <a:ext uri="{FF2B5EF4-FFF2-40B4-BE49-F238E27FC236}">
                <a16:creationId xmlns:a16="http://schemas.microsoft.com/office/drawing/2014/main" id="{5656D646-2ADE-3673-AEFA-DA2A546191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8" name="ZoneTexte 7">
            <a:extLst>
              <a:ext uri="{FF2B5EF4-FFF2-40B4-BE49-F238E27FC236}">
                <a16:creationId xmlns:a16="http://schemas.microsoft.com/office/drawing/2014/main" id="{571F1102-DC3C-873A-C117-FAC24511C7FB}"/>
              </a:ext>
            </a:extLst>
          </p:cNvPr>
          <p:cNvSpPr txBox="1"/>
          <p:nvPr/>
        </p:nvSpPr>
        <p:spPr>
          <a:xfrm>
            <a:off x="393771" y="1865699"/>
            <a:ext cx="11262201" cy="2677656"/>
          </a:xfrm>
          <a:prstGeom prst="rect">
            <a:avLst/>
          </a:prstGeom>
          <a:noFill/>
        </p:spPr>
        <p:txBody>
          <a:bodyPr wrap="square">
            <a:spAutoFit/>
          </a:bodyPr>
          <a:lstStyle/>
          <a:p>
            <a:pPr marL="342900" indent="-342900" algn="just">
              <a:buFont typeface="Arial" panose="020B0604020202020204" pitchFamily="34" charset="0"/>
              <a:buChar char="•"/>
            </a:pPr>
            <a:r>
              <a:rPr lang="fr-FR" sz="2400" dirty="0">
                <a:latin typeface="Gill Sans MT" panose="020B0502020104020203" pitchFamily="34" charset="0"/>
              </a:rPr>
              <a:t>L’accès aux soins n’est </a:t>
            </a:r>
            <a:r>
              <a:rPr lang="fr-FR" sz="2400" b="1" dirty="0">
                <a:latin typeface="Gill Sans MT" panose="020B0502020104020203" pitchFamily="34" charset="0"/>
              </a:rPr>
              <a:t>ni homogène</a:t>
            </a:r>
            <a:r>
              <a:rPr lang="fr-FR" sz="2400" dirty="0">
                <a:latin typeface="Gill Sans MT" panose="020B0502020104020203" pitchFamily="34" charset="0"/>
              </a:rPr>
              <a:t>, ni purement médical : il est </a:t>
            </a:r>
            <a:r>
              <a:rPr lang="fr-FR" sz="2400" b="1" dirty="0">
                <a:latin typeface="Gill Sans MT" panose="020B0502020104020203" pitchFamily="34" charset="0"/>
              </a:rPr>
              <a:t>territorial, social et humain</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a:t>
            </a:r>
            <a:r>
              <a:rPr lang="fr-FR" sz="2400" b="1" dirty="0">
                <a:latin typeface="Gill Sans MT" panose="020B0502020104020203" pitchFamily="34" charset="0"/>
              </a:rPr>
              <a:t>modèles spatiaux</a:t>
            </a:r>
            <a:r>
              <a:rPr lang="fr-FR" sz="2400" dirty="0">
                <a:latin typeface="Gill Sans MT" panose="020B0502020104020203" pitchFamily="34" charset="0"/>
              </a:rPr>
              <a:t> révèlent des </a:t>
            </a:r>
            <a:r>
              <a:rPr lang="fr-FR" sz="2400" b="1" dirty="0">
                <a:latin typeface="Gill Sans MT" panose="020B0502020104020203" pitchFamily="34" charset="0"/>
              </a:rPr>
              <a:t>effets de voisinage significatifs</a:t>
            </a:r>
            <a:r>
              <a:rPr lang="fr-FR" sz="2400" dirty="0">
                <a:latin typeface="Gill Sans MT" panose="020B0502020104020203" pitchFamily="34" charset="0"/>
              </a:rPr>
              <a:t> : une commune est influencée par ses voisines.</a:t>
            </a:r>
          </a:p>
          <a:p>
            <a:pPr marL="342900" indent="-342900" algn="just">
              <a:buFont typeface="Arial" panose="020B0604020202020204" pitchFamily="34" charset="0"/>
              <a:buChar char="•"/>
            </a:pPr>
            <a:r>
              <a:rPr lang="fr-FR" sz="2400" dirty="0">
                <a:latin typeface="Gill Sans MT" panose="020B0502020104020203" pitchFamily="34" charset="0"/>
              </a:rPr>
              <a:t>Certaines relations contre-intuitives (ex. : population âgée vs. consultations) montrent la </a:t>
            </a:r>
            <a:r>
              <a:rPr lang="fr-FR" sz="2400" b="1" dirty="0">
                <a:latin typeface="Gill Sans MT" panose="020B0502020104020203" pitchFamily="34" charset="0"/>
              </a:rPr>
              <a:t>complexité des comportements de recours aux soins</a:t>
            </a:r>
            <a:r>
              <a:rPr lang="fr-FR" sz="2400" dirty="0">
                <a:latin typeface="Gill Sans MT" panose="020B0502020104020203" pitchFamily="34" charset="0"/>
              </a:rPr>
              <a:t>.</a:t>
            </a:r>
          </a:p>
          <a:p>
            <a:pPr marL="342900" indent="-342900" algn="just">
              <a:buFont typeface="Arial" panose="020B0604020202020204" pitchFamily="34" charset="0"/>
              <a:buChar char="•"/>
            </a:pPr>
            <a:r>
              <a:rPr lang="fr-FR" sz="2400" dirty="0">
                <a:latin typeface="Gill Sans MT" panose="020B0502020104020203" pitchFamily="34" charset="0"/>
              </a:rPr>
              <a:t>Les résultats appellent à une </a:t>
            </a:r>
            <a:r>
              <a:rPr lang="fr-FR" sz="2400" b="1" dirty="0">
                <a:latin typeface="Gill Sans MT" panose="020B0502020104020203" pitchFamily="34" charset="0"/>
              </a:rPr>
              <a:t>planification territorialisée des politiques de santé</a:t>
            </a:r>
            <a:r>
              <a:rPr lang="fr-FR" sz="2400" dirty="0">
                <a:latin typeface="Gill Sans MT" panose="020B0502020104020203" pitchFamily="34" charset="0"/>
              </a:rPr>
              <a:t>.</a:t>
            </a:r>
          </a:p>
        </p:txBody>
      </p:sp>
      <p:grpSp>
        <p:nvGrpSpPr>
          <p:cNvPr id="9" name="Groupe 8">
            <a:extLst>
              <a:ext uri="{FF2B5EF4-FFF2-40B4-BE49-F238E27FC236}">
                <a16:creationId xmlns:a16="http://schemas.microsoft.com/office/drawing/2014/main" id="{A58E000D-C02A-9D9D-C441-2ED0FE4560C3}"/>
              </a:ext>
            </a:extLst>
          </p:cNvPr>
          <p:cNvGrpSpPr/>
          <p:nvPr/>
        </p:nvGrpSpPr>
        <p:grpSpPr>
          <a:xfrm>
            <a:off x="0" y="1322851"/>
            <a:ext cx="3289720" cy="538782"/>
            <a:chOff x="1621973" y="1405339"/>
            <a:chExt cx="2819244" cy="538782"/>
          </a:xfrm>
        </p:grpSpPr>
        <p:sp>
          <p:nvSpPr>
            <p:cNvPr id="10" name="Rectangle : coins arrondis 9">
              <a:extLst>
                <a:ext uri="{FF2B5EF4-FFF2-40B4-BE49-F238E27FC236}">
                  <a16:creationId xmlns:a16="http://schemas.microsoft.com/office/drawing/2014/main" id="{8F40F72E-7BEB-8605-0DD7-18BF7B784468}"/>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Points essentiels</a:t>
              </a:r>
            </a:p>
          </p:txBody>
        </p:sp>
        <p:sp>
          <p:nvSpPr>
            <p:cNvPr id="11" name="Ellipse 10">
              <a:extLst>
                <a:ext uri="{FF2B5EF4-FFF2-40B4-BE49-F238E27FC236}">
                  <a16:creationId xmlns:a16="http://schemas.microsoft.com/office/drawing/2014/main" id="{FA774F9F-FC06-6B60-423C-CE40E7D78333}"/>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1</a:t>
              </a:r>
            </a:p>
          </p:txBody>
        </p:sp>
      </p:grpSp>
      <p:grpSp>
        <p:nvGrpSpPr>
          <p:cNvPr id="12" name="Groupe 11">
            <a:extLst>
              <a:ext uri="{FF2B5EF4-FFF2-40B4-BE49-F238E27FC236}">
                <a16:creationId xmlns:a16="http://schemas.microsoft.com/office/drawing/2014/main" id="{35C03003-5A72-C632-A412-FB0184F68375}"/>
              </a:ext>
            </a:extLst>
          </p:cNvPr>
          <p:cNvGrpSpPr/>
          <p:nvPr/>
        </p:nvGrpSpPr>
        <p:grpSpPr>
          <a:xfrm>
            <a:off x="0" y="4794575"/>
            <a:ext cx="3289720" cy="538782"/>
            <a:chOff x="1621973" y="1405339"/>
            <a:chExt cx="2819244" cy="538782"/>
          </a:xfrm>
        </p:grpSpPr>
        <p:sp>
          <p:nvSpPr>
            <p:cNvPr id="13" name="Rectangle : coins arrondis 12">
              <a:extLst>
                <a:ext uri="{FF2B5EF4-FFF2-40B4-BE49-F238E27FC236}">
                  <a16:creationId xmlns:a16="http://schemas.microsoft.com/office/drawing/2014/main" id="{DAC740C1-4002-7B15-DAC0-1B1AAE8EAE72}"/>
                </a:ext>
              </a:extLst>
            </p:cNvPr>
            <p:cNvSpPr/>
            <p:nvPr/>
          </p:nvSpPr>
          <p:spPr>
            <a:xfrm>
              <a:off x="1959429" y="1405339"/>
              <a:ext cx="2481788" cy="522872"/>
            </a:xfrm>
            <a:prstGeom prst="roundRect">
              <a:avLst>
                <a:gd name="adj" fmla="val 50000"/>
              </a:avLst>
            </a:prstGeom>
            <a:solidFill>
              <a:srgbClr val="006A5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b="1" dirty="0">
                  <a:latin typeface="Gill Sans MT" panose="020B0502020104020203" pitchFamily="34" charset="0"/>
                </a:rPr>
                <a:t>Message final</a:t>
              </a:r>
            </a:p>
          </p:txBody>
        </p:sp>
        <p:sp>
          <p:nvSpPr>
            <p:cNvPr id="14" name="Ellipse 13">
              <a:extLst>
                <a:ext uri="{FF2B5EF4-FFF2-40B4-BE49-F238E27FC236}">
                  <a16:creationId xmlns:a16="http://schemas.microsoft.com/office/drawing/2014/main" id="{9031F2D3-6695-472D-6687-C880B300DB89}"/>
                </a:ext>
              </a:extLst>
            </p:cNvPr>
            <p:cNvSpPr/>
            <p:nvPr/>
          </p:nvSpPr>
          <p:spPr>
            <a:xfrm>
              <a:off x="1621973" y="1421249"/>
              <a:ext cx="448093" cy="522872"/>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2400" dirty="0">
                  <a:latin typeface="Montserrat" panose="02000505000000020004" pitchFamily="2" charset="0"/>
                </a:rPr>
                <a:t>2</a:t>
              </a:r>
            </a:p>
          </p:txBody>
        </p:sp>
      </p:grpSp>
      <p:sp>
        <p:nvSpPr>
          <p:cNvPr id="16" name="ZoneTexte 15">
            <a:extLst>
              <a:ext uri="{FF2B5EF4-FFF2-40B4-BE49-F238E27FC236}">
                <a16:creationId xmlns:a16="http://schemas.microsoft.com/office/drawing/2014/main" id="{0B5FFF4B-CA5A-A757-4B17-454A154B0D43}"/>
              </a:ext>
            </a:extLst>
          </p:cNvPr>
          <p:cNvSpPr txBox="1"/>
          <p:nvPr/>
        </p:nvSpPr>
        <p:spPr>
          <a:xfrm>
            <a:off x="522871" y="5342319"/>
            <a:ext cx="11133101" cy="830997"/>
          </a:xfrm>
          <a:prstGeom prst="rect">
            <a:avLst/>
          </a:prstGeom>
          <a:noFill/>
        </p:spPr>
        <p:txBody>
          <a:bodyPr wrap="square">
            <a:spAutoFit/>
          </a:bodyPr>
          <a:lstStyle/>
          <a:p>
            <a:pPr algn="just"/>
            <a:r>
              <a:rPr lang="fr-FR" sz="2400" dirty="0">
                <a:latin typeface="Gill Sans MT" panose="020B0502020104020203" pitchFamily="34" charset="0"/>
              </a:rPr>
              <a:t>Derrière chaque donnée de consultation, il y a une </a:t>
            </a:r>
            <a:r>
              <a:rPr lang="fr-FR" sz="2400" b="1" dirty="0">
                <a:latin typeface="Gill Sans MT" panose="020B0502020104020203" pitchFamily="34" charset="0"/>
              </a:rPr>
              <a:t>réalité sociale</a:t>
            </a:r>
            <a:r>
              <a:rPr lang="fr-FR" sz="2400" dirty="0">
                <a:latin typeface="Gill Sans MT" panose="020B0502020104020203" pitchFamily="34" charset="0"/>
              </a:rPr>
              <a:t>, un </a:t>
            </a:r>
            <a:r>
              <a:rPr lang="fr-FR" sz="2400" b="1" dirty="0">
                <a:latin typeface="Gill Sans MT" panose="020B0502020104020203" pitchFamily="34" charset="0"/>
              </a:rPr>
              <a:t>contexte territorial</a:t>
            </a:r>
            <a:r>
              <a:rPr lang="fr-FR" sz="2400" dirty="0">
                <a:latin typeface="Gill Sans MT" panose="020B0502020104020203" pitchFamily="34" charset="0"/>
              </a:rPr>
              <a:t> et des </a:t>
            </a:r>
            <a:r>
              <a:rPr lang="fr-FR" sz="2400" b="1" dirty="0">
                <a:latin typeface="Gill Sans MT" panose="020B0502020104020203" pitchFamily="34" charset="0"/>
              </a:rPr>
              <a:t>besoins humains à entendre</a:t>
            </a:r>
            <a:r>
              <a:rPr lang="fr-FR" sz="2400" dirty="0">
                <a:latin typeface="Gill Sans MT" panose="020B0502020104020203" pitchFamily="34" charset="0"/>
              </a:rPr>
              <a:t>.</a:t>
            </a:r>
            <a:endParaRPr lang="fr-FR" sz="2400" dirty="0"/>
          </a:p>
        </p:txBody>
      </p:sp>
    </p:spTree>
    <p:extLst>
      <p:ext uri="{BB962C8B-B14F-4D97-AF65-F5344CB8AC3E}">
        <p14:creationId xmlns:p14="http://schemas.microsoft.com/office/powerpoint/2010/main" val="177079529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D3EBC552-5039-AD2A-33FE-AAF3F6AA0B9C}"/>
              </a:ext>
            </a:extLst>
          </p:cNvPr>
          <p:cNvSpPr txBox="1">
            <a:spLocks/>
          </p:cNvSpPr>
          <p:nvPr/>
        </p:nvSpPr>
        <p:spPr>
          <a:xfrm>
            <a:off x="8610600" y="6356350"/>
            <a:ext cx="2743200"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F546B7B7-7D14-4795-A998-350CFB2BDD43}" type="slidenum">
              <a:rPr lang="fr-FR" smtClean="0">
                <a:solidFill>
                  <a:srgbClr val="006A5A"/>
                </a:solidFill>
                <a:latin typeface="Montserrat" panose="02000505000000020004" pitchFamily="2" charset="0"/>
              </a:rPr>
              <a:pPr algn="r"/>
              <a:t>35</a:t>
            </a:fld>
            <a:endParaRPr lang="fr-FR" dirty="0">
              <a:solidFill>
                <a:srgbClr val="006A5A"/>
              </a:solidFill>
              <a:latin typeface="Montserrat" panose="02000505000000020004" pitchFamily="2" charset="0"/>
            </a:endParaRPr>
          </a:p>
        </p:txBody>
      </p:sp>
      <p:sp>
        <p:nvSpPr>
          <p:cNvPr id="3" name="ZoneTexte 2">
            <a:extLst>
              <a:ext uri="{FF2B5EF4-FFF2-40B4-BE49-F238E27FC236}">
                <a16:creationId xmlns:a16="http://schemas.microsoft.com/office/drawing/2014/main" id="{C6E3FE66-E499-2D62-34D8-F7F6C322E193}"/>
              </a:ext>
            </a:extLst>
          </p:cNvPr>
          <p:cNvSpPr txBox="1"/>
          <p:nvPr/>
        </p:nvSpPr>
        <p:spPr>
          <a:xfrm>
            <a:off x="1781176" y="3013502"/>
            <a:ext cx="8629651" cy="831125"/>
          </a:xfrm>
          <a:prstGeom prst="rect">
            <a:avLst/>
          </a:prstGeom>
          <a:noFill/>
        </p:spPr>
        <p:txBody>
          <a:bodyPr wrap="square" rtlCol="0">
            <a:spAutoFit/>
          </a:bodyPr>
          <a:lstStyle/>
          <a:p>
            <a:pPr algn="ctr"/>
            <a:r>
              <a:rPr lang="fr-FR" sz="4801" dirty="0">
                <a:solidFill>
                  <a:schemeClr val="bg1"/>
                </a:solidFill>
                <a:latin typeface="Gill Sans MT" panose="020B0502020104020203" pitchFamily="34" charset="0"/>
              </a:rPr>
              <a:t>Merci de votre attention</a:t>
            </a:r>
          </a:p>
        </p:txBody>
      </p:sp>
    </p:spTree>
    <p:extLst>
      <p:ext uri="{BB962C8B-B14F-4D97-AF65-F5344CB8AC3E}">
        <p14:creationId xmlns:p14="http://schemas.microsoft.com/office/powerpoint/2010/main" val="241322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2" presetClass="emph" presetSubtype="0" repeatCount="indefinite" fill="hold" grpId="0" nodeType="afterEffect">
                                  <p:stCondLst>
                                    <p:cond delay="0"/>
                                  </p:stCondLst>
                                  <p:endCondLst>
                                    <p:cond evt="onNext" delay="0">
                                      <p:tgtEl>
                                        <p:sldTgt/>
                                      </p:tgtEl>
                                    </p:cond>
                                  </p:endCondLst>
                                  <p:childTnLst>
                                    <p:animRot by="120000">
                                      <p:cBhvr>
                                        <p:cTn id="6" dur="100" fill="hold">
                                          <p:stCondLst>
                                            <p:cond delay="0"/>
                                          </p:stCondLst>
                                        </p:cTn>
                                        <p:tgtEl>
                                          <p:spTgt spid="3"/>
                                        </p:tgtEl>
                                        <p:attrNameLst>
                                          <p:attrName>r</p:attrName>
                                        </p:attrNameLst>
                                      </p:cBhvr>
                                    </p:animRot>
                                    <p:animRot by="-240000">
                                      <p:cBhvr>
                                        <p:cTn id="7" dur="200" fill="hold">
                                          <p:stCondLst>
                                            <p:cond delay="200"/>
                                          </p:stCondLst>
                                        </p:cTn>
                                        <p:tgtEl>
                                          <p:spTgt spid="3"/>
                                        </p:tgtEl>
                                        <p:attrNameLst>
                                          <p:attrName>r</p:attrName>
                                        </p:attrNameLst>
                                      </p:cBhvr>
                                    </p:animRot>
                                    <p:animRot by="240000">
                                      <p:cBhvr>
                                        <p:cTn id="8" dur="200" fill="hold">
                                          <p:stCondLst>
                                            <p:cond delay="400"/>
                                          </p:stCondLst>
                                        </p:cTn>
                                        <p:tgtEl>
                                          <p:spTgt spid="3"/>
                                        </p:tgtEl>
                                        <p:attrNameLst>
                                          <p:attrName>r</p:attrName>
                                        </p:attrNameLst>
                                      </p:cBhvr>
                                    </p:animRot>
                                    <p:animRot by="-240000">
                                      <p:cBhvr>
                                        <p:cTn id="9" dur="200" fill="hold">
                                          <p:stCondLst>
                                            <p:cond delay="600"/>
                                          </p:stCondLst>
                                        </p:cTn>
                                        <p:tgtEl>
                                          <p:spTgt spid="3"/>
                                        </p:tgtEl>
                                        <p:attrNameLst>
                                          <p:attrName>r</p:attrName>
                                        </p:attrNameLst>
                                      </p:cBhvr>
                                    </p:animRot>
                                    <p:animRot by="120000">
                                      <p:cBhvr>
                                        <p:cTn id="10" dur="200" fill="hold">
                                          <p:stCondLst>
                                            <p:cond delay="800"/>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8C01E1E5-CF31-43CE-B673-7FD9ACDEA53D}"/>
              </a:ext>
            </a:extLst>
          </p:cNvPr>
          <p:cNvSpPr>
            <a:spLocks noGrp="1"/>
          </p:cNvSpPr>
          <p:nvPr>
            <p:ph type="sldNum" sz="quarter" idx="4"/>
          </p:nvPr>
        </p:nvSpPr>
        <p:spPr/>
        <p:txBody>
          <a:bodyPr/>
          <a:lstStyle/>
          <a:p>
            <a:fld id="{F546B7B7-7D14-4795-A998-350CFB2BDD43}" type="slidenum">
              <a:rPr lang="fr-FR" smtClean="0"/>
              <a:pPr/>
              <a:t>4</a:t>
            </a:fld>
            <a:endParaRPr lang="fr-FR" dirty="0"/>
          </a:p>
        </p:txBody>
      </p:sp>
      <p:sp>
        <p:nvSpPr>
          <p:cNvPr id="3" name="ZoneTexte 2">
            <a:extLst>
              <a:ext uri="{FF2B5EF4-FFF2-40B4-BE49-F238E27FC236}">
                <a16:creationId xmlns:a16="http://schemas.microsoft.com/office/drawing/2014/main" id="{DCA9429B-D3C5-4B58-B7FB-94AEE6F0D1FF}"/>
              </a:ext>
            </a:extLst>
          </p:cNvPr>
          <p:cNvSpPr txBox="1"/>
          <p:nvPr/>
        </p:nvSpPr>
        <p:spPr>
          <a:xfrm>
            <a:off x="407039" y="858984"/>
            <a:ext cx="11276229" cy="48838"/>
          </a:xfrm>
          <a:prstGeom prst="rect">
            <a:avLst/>
          </a:prstGeom>
          <a:solidFill>
            <a:srgbClr val="006A5A"/>
          </a:solidFill>
        </p:spPr>
        <p:txBody>
          <a:bodyPr wrap="square">
            <a:spAutoFit/>
          </a:bodyPr>
          <a:lstStyle/>
          <a:p>
            <a:pPr algn="ctr">
              <a:lnSpc>
                <a:spcPts val="2143"/>
              </a:lnSpc>
              <a:spcBef>
                <a:spcPts val="1029"/>
              </a:spcBef>
              <a:spcAft>
                <a:spcPts val="1029"/>
              </a:spcAft>
            </a:pPr>
            <a:endParaRPr lang="fr-FR" sz="3200" dirty="0">
              <a:solidFill>
                <a:schemeClr val="bg1"/>
              </a:solidFill>
              <a:latin typeface="DeepSeek-CJK-patch"/>
            </a:endParaRPr>
          </a:p>
        </p:txBody>
      </p:sp>
      <p:sp>
        <p:nvSpPr>
          <p:cNvPr id="4" name="Espace réservé du numéro de diapositive 1">
            <a:extLst>
              <a:ext uri="{FF2B5EF4-FFF2-40B4-BE49-F238E27FC236}">
                <a16:creationId xmlns:a16="http://schemas.microsoft.com/office/drawing/2014/main" id="{E9C80AF1-A5BB-4436-92D8-F3407CB1AA8A}"/>
              </a:ext>
            </a:extLst>
          </p:cNvPr>
          <p:cNvSpPr txBox="1">
            <a:spLocks/>
          </p:cNvSpPr>
          <p:nvPr/>
        </p:nvSpPr>
        <p:spPr>
          <a:xfrm>
            <a:off x="8610600" y="6356350"/>
            <a:ext cx="2704278" cy="365125"/>
          </a:xfrm>
          <a:prstGeom prst="rect">
            <a:avLst/>
          </a:prstGeom>
        </p:spPr>
        <p:txBody>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fr-FR" dirty="0"/>
          </a:p>
        </p:txBody>
      </p:sp>
      <p:grpSp>
        <p:nvGrpSpPr>
          <p:cNvPr id="5" name="Groupe 4">
            <a:extLst>
              <a:ext uri="{FF2B5EF4-FFF2-40B4-BE49-F238E27FC236}">
                <a16:creationId xmlns:a16="http://schemas.microsoft.com/office/drawing/2014/main" id="{59F9D4A7-2416-405E-BBE0-03055436D312}"/>
              </a:ext>
            </a:extLst>
          </p:cNvPr>
          <p:cNvGrpSpPr/>
          <p:nvPr/>
        </p:nvGrpSpPr>
        <p:grpSpPr>
          <a:xfrm>
            <a:off x="608324" y="1768735"/>
            <a:ext cx="7648575" cy="646331"/>
            <a:chOff x="985837" y="1886746"/>
            <a:chExt cx="7648575" cy="646331"/>
          </a:xfrm>
        </p:grpSpPr>
        <p:sp>
          <p:nvSpPr>
            <p:cNvPr id="6" name="ZoneTexte 5">
              <a:extLst>
                <a:ext uri="{FF2B5EF4-FFF2-40B4-BE49-F238E27FC236}">
                  <a16:creationId xmlns:a16="http://schemas.microsoft.com/office/drawing/2014/main" id="{0F262350-90A5-4142-85C2-5930CB37AAE4}"/>
                </a:ext>
              </a:extLst>
            </p:cNvPr>
            <p:cNvSpPr txBox="1"/>
            <p:nvPr/>
          </p:nvSpPr>
          <p:spPr>
            <a:xfrm>
              <a:off x="1690687" y="1957827"/>
              <a:ext cx="6943725" cy="523348"/>
            </a:xfrm>
            <a:prstGeom prst="rect">
              <a:avLst/>
            </a:prstGeom>
            <a:noFill/>
          </p:spPr>
          <p:txBody>
            <a:bodyPr wrap="square" rtlCol="0">
              <a:spAutoFit/>
            </a:bodyPr>
            <a:lstStyle/>
            <a:p>
              <a:r>
                <a:rPr lang="fr-FR" sz="2801" dirty="0">
                  <a:latin typeface="Gill Sans MT" panose="020B0502020104020203" pitchFamily="34" charset="0"/>
                </a:rPr>
                <a:t>Présentation du contexte</a:t>
              </a:r>
            </a:p>
          </p:txBody>
        </p:sp>
        <p:grpSp>
          <p:nvGrpSpPr>
            <p:cNvPr id="7" name="Groupe 6">
              <a:extLst>
                <a:ext uri="{FF2B5EF4-FFF2-40B4-BE49-F238E27FC236}">
                  <a16:creationId xmlns:a16="http://schemas.microsoft.com/office/drawing/2014/main" id="{4E9FB72F-0228-4ABB-900C-D0434E725F20}"/>
                </a:ext>
              </a:extLst>
            </p:cNvPr>
            <p:cNvGrpSpPr/>
            <p:nvPr/>
          </p:nvGrpSpPr>
          <p:grpSpPr>
            <a:xfrm>
              <a:off x="985837" y="1886746"/>
              <a:ext cx="523875" cy="646331"/>
              <a:chOff x="981075" y="1562896"/>
              <a:chExt cx="523875" cy="646331"/>
            </a:xfrm>
          </p:grpSpPr>
          <p:sp>
            <p:nvSpPr>
              <p:cNvPr id="8" name="Cercle : creux 7">
                <a:extLst>
                  <a:ext uri="{FF2B5EF4-FFF2-40B4-BE49-F238E27FC236}">
                    <a16:creationId xmlns:a16="http://schemas.microsoft.com/office/drawing/2014/main" id="{8D5E8AEB-150F-4907-9F1B-7FBAF5C80384}"/>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dirty="0">
                  <a:solidFill>
                    <a:schemeClr val="tx1"/>
                  </a:solidFill>
                </a:endParaRPr>
              </a:p>
            </p:txBody>
          </p:sp>
          <p:sp>
            <p:nvSpPr>
              <p:cNvPr id="9" name="Rectangle 8">
                <a:extLst>
                  <a:ext uri="{FF2B5EF4-FFF2-40B4-BE49-F238E27FC236}">
                    <a16:creationId xmlns:a16="http://schemas.microsoft.com/office/drawing/2014/main" id="{9BD40985-1F27-47DE-B65B-6A8AB0A6E6D0}"/>
                  </a:ext>
                </a:extLst>
              </p:cNvPr>
              <p:cNvSpPr/>
              <p:nvPr/>
            </p:nvSpPr>
            <p:spPr>
              <a:xfrm>
                <a:off x="1033660" y="1562896"/>
                <a:ext cx="418704" cy="646331"/>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1</a:t>
                </a:r>
              </a:p>
            </p:txBody>
          </p:sp>
        </p:grpSp>
      </p:grpSp>
      <p:grpSp>
        <p:nvGrpSpPr>
          <p:cNvPr id="10" name="Groupe 9">
            <a:extLst>
              <a:ext uri="{FF2B5EF4-FFF2-40B4-BE49-F238E27FC236}">
                <a16:creationId xmlns:a16="http://schemas.microsoft.com/office/drawing/2014/main" id="{9EB94F0D-A7C1-411C-B25A-FBAC6D6B2882}"/>
              </a:ext>
            </a:extLst>
          </p:cNvPr>
          <p:cNvGrpSpPr/>
          <p:nvPr/>
        </p:nvGrpSpPr>
        <p:grpSpPr>
          <a:xfrm>
            <a:off x="608323" y="3342274"/>
            <a:ext cx="7343775" cy="646331"/>
            <a:chOff x="985837" y="3278639"/>
            <a:chExt cx="7343775" cy="646329"/>
          </a:xfrm>
        </p:grpSpPr>
        <p:sp>
          <p:nvSpPr>
            <p:cNvPr id="11" name="ZoneTexte 10">
              <a:extLst>
                <a:ext uri="{FF2B5EF4-FFF2-40B4-BE49-F238E27FC236}">
                  <a16:creationId xmlns:a16="http://schemas.microsoft.com/office/drawing/2014/main" id="{763974EA-7F85-424D-A7D8-D0AE71B22B58}"/>
                </a:ext>
              </a:extLst>
            </p:cNvPr>
            <p:cNvSpPr txBox="1"/>
            <p:nvPr/>
          </p:nvSpPr>
          <p:spPr>
            <a:xfrm>
              <a:off x="1728787" y="3340194"/>
              <a:ext cx="6600825" cy="523347"/>
            </a:xfrm>
            <a:prstGeom prst="rect">
              <a:avLst/>
            </a:prstGeom>
            <a:noFill/>
          </p:spPr>
          <p:txBody>
            <a:bodyPr wrap="square" rtlCol="0">
              <a:spAutoFit/>
            </a:bodyPr>
            <a:lstStyle/>
            <a:p>
              <a:r>
                <a:rPr lang="fr-FR" sz="2801" dirty="0">
                  <a:latin typeface="Gill Sans MT" panose="020B0502020104020203" pitchFamily="34" charset="0"/>
                </a:rPr>
                <a:t>Analyse descriptive</a:t>
              </a:r>
            </a:p>
          </p:txBody>
        </p:sp>
        <p:grpSp>
          <p:nvGrpSpPr>
            <p:cNvPr id="12" name="Groupe 11">
              <a:extLst>
                <a:ext uri="{FF2B5EF4-FFF2-40B4-BE49-F238E27FC236}">
                  <a16:creationId xmlns:a16="http://schemas.microsoft.com/office/drawing/2014/main" id="{25CD77AF-CEF9-4972-85BE-38F9121C3DE8}"/>
                </a:ext>
              </a:extLst>
            </p:cNvPr>
            <p:cNvGrpSpPr/>
            <p:nvPr/>
          </p:nvGrpSpPr>
          <p:grpSpPr>
            <a:xfrm>
              <a:off x="985837" y="3278639"/>
              <a:ext cx="523875" cy="646329"/>
              <a:chOff x="981075" y="1562896"/>
              <a:chExt cx="523875" cy="646329"/>
            </a:xfrm>
          </p:grpSpPr>
          <p:sp>
            <p:nvSpPr>
              <p:cNvPr id="13" name="Cercle : creux 12">
                <a:extLst>
                  <a:ext uri="{FF2B5EF4-FFF2-40B4-BE49-F238E27FC236}">
                    <a16:creationId xmlns:a16="http://schemas.microsoft.com/office/drawing/2014/main" id="{CA6AEEBA-7438-4C5F-9570-B60857290B87}"/>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4" name="Rectangle 13">
                <a:extLst>
                  <a:ext uri="{FF2B5EF4-FFF2-40B4-BE49-F238E27FC236}">
                    <a16:creationId xmlns:a16="http://schemas.microsoft.com/office/drawing/2014/main" id="{440149E8-68B7-4369-8E56-2344F31B4B34}"/>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3</a:t>
                </a:r>
              </a:p>
            </p:txBody>
          </p:sp>
        </p:grpSp>
      </p:grpSp>
      <p:grpSp>
        <p:nvGrpSpPr>
          <p:cNvPr id="15" name="Groupe 14">
            <a:extLst>
              <a:ext uri="{FF2B5EF4-FFF2-40B4-BE49-F238E27FC236}">
                <a16:creationId xmlns:a16="http://schemas.microsoft.com/office/drawing/2014/main" id="{36766DF8-C0F9-40F5-B98C-38F2490EE981}"/>
              </a:ext>
            </a:extLst>
          </p:cNvPr>
          <p:cNvGrpSpPr/>
          <p:nvPr/>
        </p:nvGrpSpPr>
        <p:grpSpPr>
          <a:xfrm>
            <a:off x="608323" y="2598007"/>
            <a:ext cx="7343775" cy="646331"/>
            <a:chOff x="985837" y="2603831"/>
            <a:chExt cx="7343775" cy="646330"/>
          </a:xfrm>
        </p:grpSpPr>
        <p:sp>
          <p:nvSpPr>
            <p:cNvPr id="16" name="ZoneTexte 15">
              <a:extLst>
                <a:ext uri="{FF2B5EF4-FFF2-40B4-BE49-F238E27FC236}">
                  <a16:creationId xmlns:a16="http://schemas.microsoft.com/office/drawing/2014/main" id="{EA15076D-41F0-47AC-B455-0C0F08A873CC}"/>
                </a:ext>
              </a:extLst>
            </p:cNvPr>
            <p:cNvSpPr txBox="1"/>
            <p:nvPr/>
          </p:nvSpPr>
          <p:spPr>
            <a:xfrm>
              <a:off x="1728787" y="2617771"/>
              <a:ext cx="6600825" cy="523347"/>
            </a:xfrm>
            <a:prstGeom prst="rect">
              <a:avLst/>
            </a:prstGeom>
            <a:noFill/>
          </p:spPr>
          <p:txBody>
            <a:bodyPr wrap="square" rtlCol="0">
              <a:spAutoFit/>
            </a:bodyPr>
            <a:lstStyle/>
            <a:p>
              <a:r>
                <a:rPr lang="fr-FR" sz="2801" dirty="0">
                  <a:latin typeface="Gill Sans MT" panose="020B0502020104020203" pitchFamily="34" charset="0"/>
                </a:rPr>
                <a:t>Méthodologie</a:t>
              </a:r>
            </a:p>
          </p:txBody>
        </p:sp>
        <p:grpSp>
          <p:nvGrpSpPr>
            <p:cNvPr id="17" name="Groupe 16">
              <a:extLst>
                <a:ext uri="{FF2B5EF4-FFF2-40B4-BE49-F238E27FC236}">
                  <a16:creationId xmlns:a16="http://schemas.microsoft.com/office/drawing/2014/main" id="{595EB68B-D894-4916-A52D-3837E28C413C}"/>
                </a:ext>
              </a:extLst>
            </p:cNvPr>
            <p:cNvGrpSpPr/>
            <p:nvPr/>
          </p:nvGrpSpPr>
          <p:grpSpPr>
            <a:xfrm>
              <a:off x="985837" y="2603831"/>
              <a:ext cx="523875" cy="646330"/>
              <a:chOff x="981075" y="1562896"/>
              <a:chExt cx="523875" cy="646330"/>
            </a:xfrm>
          </p:grpSpPr>
          <p:sp>
            <p:nvSpPr>
              <p:cNvPr id="18" name="Cercle : creux 17">
                <a:extLst>
                  <a:ext uri="{FF2B5EF4-FFF2-40B4-BE49-F238E27FC236}">
                    <a16:creationId xmlns:a16="http://schemas.microsoft.com/office/drawing/2014/main" id="{10B02FDF-275D-43F3-B5A7-0BF9865AA6E0}"/>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19" name="Rectangle 18">
                <a:extLst>
                  <a:ext uri="{FF2B5EF4-FFF2-40B4-BE49-F238E27FC236}">
                    <a16:creationId xmlns:a16="http://schemas.microsoft.com/office/drawing/2014/main" id="{3C36B7DB-2CC3-41DA-948E-E1440F780FB6}"/>
                  </a:ext>
                </a:extLst>
              </p:cNvPr>
              <p:cNvSpPr/>
              <p:nvPr/>
            </p:nvSpPr>
            <p:spPr>
              <a:xfrm>
                <a:off x="1033660" y="1562896"/>
                <a:ext cx="418704" cy="646330"/>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2</a:t>
                </a:r>
              </a:p>
            </p:txBody>
          </p:sp>
        </p:grpSp>
      </p:grpSp>
      <p:grpSp>
        <p:nvGrpSpPr>
          <p:cNvPr id="20" name="Groupe 19">
            <a:extLst>
              <a:ext uri="{FF2B5EF4-FFF2-40B4-BE49-F238E27FC236}">
                <a16:creationId xmlns:a16="http://schemas.microsoft.com/office/drawing/2014/main" id="{A553D76E-8747-40A8-95A1-CE531F755900}"/>
              </a:ext>
            </a:extLst>
          </p:cNvPr>
          <p:cNvGrpSpPr/>
          <p:nvPr/>
        </p:nvGrpSpPr>
        <p:grpSpPr>
          <a:xfrm>
            <a:off x="660908" y="4118897"/>
            <a:ext cx="8201026" cy="646331"/>
            <a:chOff x="985837" y="3975226"/>
            <a:chExt cx="8201025" cy="646329"/>
          </a:xfrm>
        </p:grpSpPr>
        <p:sp>
          <p:nvSpPr>
            <p:cNvPr id="21" name="ZoneTexte 20">
              <a:extLst>
                <a:ext uri="{FF2B5EF4-FFF2-40B4-BE49-F238E27FC236}">
                  <a16:creationId xmlns:a16="http://schemas.microsoft.com/office/drawing/2014/main" id="{BCFDD510-CA1A-414D-8090-375CAE330DEC}"/>
                </a:ext>
              </a:extLst>
            </p:cNvPr>
            <p:cNvSpPr txBox="1"/>
            <p:nvPr/>
          </p:nvSpPr>
          <p:spPr>
            <a:xfrm>
              <a:off x="1728787" y="4036781"/>
              <a:ext cx="7458075" cy="523347"/>
            </a:xfrm>
            <a:prstGeom prst="rect">
              <a:avLst/>
            </a:prstGeom>
            <a:noFill/>
          </p:spPr>
          <p:txBody>
            <a:bodyPr wrap="square" rtlCol="0">
              <a:spAutoFit/>
            </a:bodyPr>
            <a:lstStyle/>
            <a:p>
              <a:r>
                <a:rPr lang="fr-FR" sz="2801" dirty="0">
                  <a:latin typeface="Gill Sans MT" panose="020B0502020104020203" pitchFamily="34" charset="0"/>
                </a:rPr>
                <a:t>Modélisation</a:t>
              </a:r>
            </a:p>
          </p:txBody>
        </p:sp>
        <p:grpSp>
          <p:nvGrpSpPr>
            <p:cNvPr id="22" name="Groupe 21">
              <a:extLst>
                <a:ext uri="{FF2B5EF4-FFF2-40B4-BE49-F238E27FC236}">
                  <a16:creationId xmlns:a16="http://schemas.microsoft.com/office/drawing/2014/main" id="{C3595E46-230A-4B9D-BA9A-E4886D3EDBB4}"/>
                </a:ext>
              </a:extLst>
            </p:cNvPr>
            <p:cNvGrpSpPr/>
            <p:nvPr/>
          </p:nvGrpSpPr>
          <p:grpSpPr>
            <a:xfrm>
              <a:off x="985837" y="3975226"/>
              <a:ext cx="523875" cy="646329"/>
              <a:chOff x="981075" y="1562896"/>
              <a:chExt cx="523875" cy="646329"/>
            </a:xfrm>
          </p:grpSpPr>
          <p:sp>
            <p:nvSpPr>
              <p:cNvPr id="23" name="Cercle : creux 22">
                <a:extLst>
                  <a:ext uri="{FF2B5EF4-FFF2-40B4-BE49-F238E27FC236}">
                    <a16:creationId xmlns:a16="http://schemas.microsoft.com/office/drawing/2014/main" id="{20C4C8EA-A8AC-45E3-9226-ED211D6D8B28}"/>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chemeClr val="tx1"/>
                  </a:solidFill>
                </a:endParaRPr>
              </a:p>
            </p:txBody>
          </p:sp>
          <p:sp>
            <p:nvSpPr>
              <p:cNvPr id="24" name="Rectangle 23">
                <a:extLst>
                  <a:ext uri="{FF2B5EF4-FFF2-40B4-BE49-F238E27FC236}">
                    <a16:creationId xmlns:a16="http://schemas.microsoft.com/office/drawing/2014/main" id="{D5512D47-51A7-48DD-94F0-9146AB945B43}"/>
                  </a:ext>
                </a:extLst>
              </p:cNvPr>
              <p:cNvSpPr/>
              <p:nvPr/>
            </p:nvSpPr>
            <p:spPr>
              <a:xfrm>
                <a:off x="1033660" y="1562896"/>
                <a:ext cx="418704" cy="646329"/>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4</a:t>
                </a:r>
              </a:p>
            </p:txBody>
          </p:sp>
        </p:grpSp>
      </p:grpSp>
      <p:grpSp>
        <p:nvGrpSpPr>
          <p:cNvPr id="25" name="Groupe 24">
            <a:extLst>
              <a:ext uri="{FF2B5EF4-FFF2-40B4-BE49-F238E27FC236}">
                <a16:creationId xmlns:a16="http://schemas.microsoft.com/office/drawing/2014/main" id="{112F6F79-4161-432A-81D3-E1265BBB790D}"/>
              </a:ext>
            </a:extLst>
          </p:cNvPr>
          <p:cNvGrpSpPr/>
          <p:nvPr/>
        </p:nvGrpSpPr>
        <p:grpSpPr>
          <a:xfrm>
            <a:off x="660909" y="4914559"/>
            <a:ext cx="8162925" cy="646331"/>
            <a:chOff x="985837" y="4689476"/>
            <a:chExt cx="8162925" cy="677137"/>
          </a:xfrm>
        </p:grpSpPr>
        <p:grpSp>
          <p:nvGrpSpPr>
            <p:cNvPr id="26" name="Groupe 25">
              <a:extLst>
                <a:ext uri="{FF2B5EF4-FFF2-40B4-BE49-F238E27FC236}">
                  <a16:creationId xmlns:a16="http://schemas.microsoft.com/office/drawing/2014/main" id="{A3AE196A-9B5D-4B86-BC33-5B2C0AD2175D}"/>
                </a:ext>
              </a:extLst>
            </p:cNvPr>
            <p:cNvGrpSpPr/>
            <p:nvPr/>
          </p:nvGrpSpPr>
          <p:grpSpPr>
            <a:xfrm>
              <a:off x="985837" y="4689476"/>
              <a:ext cx="523875" cy="677137"/>
              <a:chOff x="981075" y="1562896"/>
              <a:chExt cx="523875" cy="677137"/>
            </a:xfrm>
          </p:grpSpPr>
          <p:sp>
            <p:nvSpPr>
              <p:cNvPr id="28" name="Cercle : creux 27">
                <a:extLst>
                  <a:ext uri="{FF2B5EF4-FFF2-40B4-BE49-F238E27FC236}">
                    <a16:creationId xmlns:a16="http://schemas.microsoft.com/office/drawing/2014/main" id="{3C048E6B-EBB6-4CF3-8604-C70163E755A9}"/>
                  </a:ext>
                </a:extLst>
              </p:cNvPr>
              <p:cNvSpPr/>
              <p:nvPr/>
            </p:nvSpPr>
            <p:spPr>
              <a:xfrm>
                <a:off x="981075" y="1633650"/>
                <a:ext cx="523875" cy="523875"/>
              </a:xfrm>
              <a:prstGeom prst="donut">
                <a:avLst>
                  <a:gd name="adj" fmla="val 6665"/>
                </a:avLst>
              </a:prstGeom>
              <a:solidFill>
                <a:srgbClr val="006A5A"/>
              </a:solidFill>
              <a:ln>
                <a:solidFill>
                  <a:srgbClr val="006A5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sz="1801">
                  <a:solidFill>
                    <a:srgbClr val="006A5A"/>
                  </a:solidFill>
                </a:endParaRPr>
              </a:p>
            </p:txBody>
          </p:sp>
          <p:sp>
            <p:nvSpPr>
              <p:cNvPr id="29" name="Rectangle 28">
                <a:extLst>
                  <a:ext uri="{FF2B5EF4-FFF2-40B4-BE49-F238E27FC236}">
                    <a16:creationId xmlns:a16="http://schemas.microsoft.com/office/drawing/2014/main" id="{9D643DA9-0323-4876-8494-B13998B45C47}"/>
                  </a:ext>
                </a:extLst>
              </p:cNvPr>
              <p:cNvSpPr/>
              <p:nvPr/>
            </p:nvSpPr>
            <p:spPr>
              <a:xfrm>
                <a:off x="1033660" y="1562896"/>
                <a:ext cx="418704" cy="677137"/>
              </a:xfrm>
              <a:prstGeom prst="rect">
                <a:avLst/>
              </a:prstGeom>
              <a:noFill/>
            </p:spPr>
            <p:txBody>
              <a:bodyPr wrap="none" lIns="91440" tIns="45720" rIns="91440" bIns="45720">
                <a:spAutoFit/>
              </a:bodyPr>
              <a:lstStyle/>
              <a:p>
                <a:pPr algn="ctr"/>
                <a:r>
                  <a:rPr lang="fr-FR" sz="3600" b="1" dirty="0">
                    <a:ln w="0"/>
                    <a:solidFill>
                      <a:srgbClr val="006A5A"/>
                    </a:solidFill>
                    <a:effectLst>
                      <a:outerShdw blurRad="38100" dist="19050" dir="2700000" algn="tl" rotWithShape="0">
                        <a:schemeClr val="dk1">
                          <a:alpha val="40000"/>
                        </a:schemeClr>
                      </a:outerShdw>
                    </a:effectLst>
                  </a:rPr>
                  <a:t>5</a:t>
                </a:r>
              </a:p>
            </p:txBody>
          </p:sp>
        </p:grpSp>
        <p:sp>
          <p:nvSpPr>
            <p:cNvPr id="27" name="ZoneTexte 26">
              <a:extLst>
                <a:ext uri="{FF2B5EF4-FFF2-40B4-BE49-F238E27FC236}">
                  <a16:creationId xmlns:a16="http://schemas.microsoft.com/office/drawing/2014/main" id="{4FAAA7E8-159A-4A34-BCBC-6D93009909BA}"/>
                </a:ext>
              </a:extLst>
            </p:cNvPr>
            <p:cNvSpPr txBox="1"/>
            <p:nvPr/>
          </p:nvSpPr>
          <p:spPr>
            <a:xfrm>
              <a:off x="1690686" y="4750475"/>
              <a:ext cx="7458076" cy="548292"/>
            </a:xfrm>
            <a:prstGeom prst="rect">
              <a:avLst/>
            </a:prstGeom>
            <a:noFill/>
          </p:spPr>
          <p:txBody>
            <a:bodyPr wrap="square" rtlCol="0">
              <a:spAutoFit/>
            </a:bodyPr>
            <a:lstStyle/>
            <a:p>
              <a:r>
                <a:rPr lang="fr-FR" sz="2801" dirty="0">
                  <a:latin typeface="Gill Sans MT" panose="020B0502020104020203" pitchFamily="34" charset="0"/>
                </a:rPr>
                <a:t>Discussion</a:t>
              </a:r>
            </a:p>
          </p:txBody>
        </p:sp>
      </p:grpSp>
      <p:sp>
        <p:nvSpPr>
          <p:cNvPr id="30" name="ZoneTexte 29">
            <a:extLst>
              <a:ext uri="{FF2B5EF4-FFF2-40B4-BE49-F238E27FC236}">
                <a16:creationId xmlns:a16="http://schemas.microsoft.com/office/drawing/2014/main" id="{A16DBB7D-6970-437A-AD12-89C5B0761AAC}"/>
              </a:ext>
            </a:extLst>
          </p:cNvPr>
          <p:cNvSpPr txBox="1"/>
          <p:nvPr/>
        </p:nvSpPr>
        <p:spPr>
          <a:xfrm>
            <a:off x="407039" y="384602"/>
            <a:ext cx="3085277" cy="523220"/>
          </a:xfrm>
          <a:prstGeom prst="rect">
            <a:avLst/>
          </a:prstGeom>
          <a:noFill/>
        </p:spPr>
        <p:txBody>
          <a:bodyPr wrap="square" rtlCol="0">
            <a:spAutoFit/>
          </a:bodyPr>
          <a:lstStyle/>
          <a:p>
            <a:r>
              <a:rPr lang="fr-FR" sz="2800" b="1" dirty="0">
                <a:solidFill>
                  <a:srgbClr val="006A5A"/>
                </a:solidFill>
                <a:latin typeface="Gill Sans MT" panose="020B0502020104020203" pitchFamily="34" charset="0"/>
              </a:rPr>
              <a:t>PLAN</a:t>
            </a:r>
          </a:p>
        </p:txBody>
      </p:sp>
    </p:spTree>
    <p:extLst>
      <p:ext uri="{BB962C8B-B14F-4D97-AF65-F5344CB8AC3E}">
        <p14:creationId xmlns:p14="http://schemas.microsoft.com/office/powerpoint/2010/main" val="2701273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10CFAFE6-9E35-69C6-AC3A-E1FBBBABE1C7}"/>
              </a:ext>
            </a:extLst>
          </p:cNvPr>
          <p:cNvSpPr>
            <a:spLocks noGrp="1"/>
          </p:cNvSpPr>
          <p:nvPr>
            <p:ph type="sldNum" sz="quarter" idx="4"/>
          </p:nvPr>
        </p:nvSpPr>
        <p:spPr/>
        <p:txBody>
          <a:bodyPr/>
          <a:lstStyle/>
          <a:p>
            <a:fld id="{F546B7B7-7D14-4795-A998-350CFB2BDD43}" type="slidenum">
              <a:rPr lang="fr-FR" smtClean="0"/>
              <a:pPr/>
              <a:t>5</a:t>
            </a:fld>
            <a:endParaRPr lang="fr-FR"/>
          </a:p>
        </p:txBody>
      </p:sp>
    </p:spTree>
    <p:extLst>
      <p:ext uri="{BB962C8B-B14F-4D97-AF65-F5344CB8AC3E}">
        <p14:creationId xmlns:p14="http://schemas.microsoft.com/office/powerpoint/2010/main" val="23051875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C0BD4-87F9-94E2-E8EB-4141A2D4FE5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092E8A1B-C5B7-F838-D33C-FE9174FCF963}"/>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6</a:t>
            </a:fld>
            <a:endParaRPr lang="fr-FR"/>
          </a:p>
        </p:txBody>
      </p:sp>
      <p:sp>
        <p:nvSpPr>
          <p:cNvPr id="2" name="ZoneTexte 1">
            <a:extLst>
              <a:ext uri="{FF2B5EF4-FFF2-40B4-BE49-F238E27FC236}">
                <a16:creationId xmlns:a16="http://schemas.microsoft.com/office/drawing/2014/main" id="{CA34004F-553A-08A1-ACB7-25A11E05A84E}"/>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a:t>
            </a:r>
          </a:p>
        </p:txBody>
      </p:sp>
      <p:pic>
        <p:nvPicPr>
          <p:cNvPr id="4" name="Graphique 3" descr="Flèches de chevron">
            <a:extLst>
              <a:ext uri="{FF2B5EF4-FFF2-40B4-BE49-F238E27FC236}">
                <a16:creationId xmlns:a16="http://schemas.microsoft.com/office/drawing/2014/main" id="{A9535B51-49F3-360C-FC79-65BFF24ABB6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5" name="ZoneTexte 4">
            <a:extLst>
              <a:ext uri="{FF2B5EF4-FFF2-40B4-BE49-F238E27FC236}">
                <a16:creationId xmlns:a16="http://schemas.microsoft.com/office/drawing/2014/main" id="{19BDDB0E-5ED2-616F-556E-CC6866C48709}"/>
              </a:ext>
            </a:extLst>
          </p:cNvPr>
          <p:cNvSpPr txBox="1"/>
          <p:nvPr/>
        </p:nvSpPr>
        <p:spPr>
          <a:xfrm>
            <a:off x="382483" y="3874108"/>
            <a:ext cx="10818917" cy="2308324"/>
          </a:xfrm>
          <a:prstGeom prst="rect">
            <a:avLst/>
          </a:prstGeom>
          <a:noFill/>
        </p:spPr>
        <p:txBody>
          <a:bodyPr wrap="square">
            <a:spAutoFit/>
          </a:bodyPr>
          <a:lstStyle/>
          <a:p>
            <a:pPr marL="342900" indent="-342900">
              <a:buFont typeface="Arial" panose="020B0604020202020204" pitchFamily="34" charset="0"/>
              <a:buChar char="•"/>
            </a:pPr>
            <a:r>
              <a:rPr lang="fr-FR" sz="2400" b="1" dirty="0">
                <a:latin typeface="Gill Sans MT" panose="020B0502020104020203" pitchFamily="34" charset="0"/>
              </a:rPr>
              <a:t>Notion de voisinage</a:t>
            </a:r>
            <a:endParaRPr lang="fr-FR" sz="2400" dirty="0">
              <a:latin typeface="Gill Sans MT" panose="020B0502020104020203" pitchFamily="34" charset="0"/>
            </a:endParaRPr>
          </a:p>
          <a:p>
            <a:pPr marL="800100" lvl="1" indent="-342900">
              <a:buFont typeface="Wingdings" panose="05000000000000000000" pitchFamily="2" charset="2"/>
              <a:buChar char="ü"/>
            </a:pPr>
            <a:r>
              <a:rPr lang="fr-FR" sz="2400" b="1" dirty="0">
                <a:latin typeface="Gill Sans MT" panose="020B0502020104020203" pitchFamily="34" charset="0"/>
              </a:rPr>
              <a:t>Basée sur la distance </a:t>
            </a:r>
            <a:r>
              <a:rPr lang="fr-FR" sz="2400" dirty="0">
                <a:latin typeface="Gill Sans MT" panose="020B0502020104020203" pitchFamily="34" charset="0"/>
              </a:rPr>
              <a:t>: Deux localités sont voisines si la distance entre elles est inférieure à un seuil prédéfini.</a:t>
            </a:r>
          </a:p>
          <a:p>
            <a:pPr marL="800100" lvl="1" indent="-342900">
              <a:buFont typeface="Wingdings" panose="05000000000000000000" pitchFamily="2" charset="2"/>
              <a:buChar char="ü"/>
            </a:pPr>
            <a:r>
              <a:rPr lang="fr-FR" sz="2400" b="1" dirty="0">
                <a:latin typeface="Gill Sans MT" panose="020B0502020104020203" pitchFamily="34" charset="0"/>
              </a:rPr>
              <a:t>Basée sur la contiguïté </a:t>
            </a:r>
            <a:r>
              <a:rPr lang="fr-FR" sz="2400" dirty="0">
                <a:latin typeface="Gill Sans MT" panose="020B0502020104020203" pitchFamily="34" charset="0"/>
              </a:rPr>
              <a:t>: On distingue par exemple la contiguïté et la contiguïté Queen.</a:t>
            </a:r>
          </a:p>
          <a:p>
            <a:pPr marL="800100" lvl="1" indent="-342900">
              <a:buFont typeface="Wingdings" panose="05000000000000000000" pitchFamily="2" charset="2"/>
              <a:buChar char="ü"/>
            </a:pPr>
            <a:r>
              <a:rPr lang="fr-FR" sz="2400" b="1" dirty="0">
                <a:latin typeface="Gill Sans MT" panose="020B0502020104020203" pitchFamily="34" charset="0"/>
              </a:rPr>
              <a:t>Basée sur l’optimisation d’une trajectoire</a:t>
            </a:r>
            <a:endParaRPr lang="en-US" sz="2400" b="1" dirty="0">
              <a:latin typeface="Gill Sans MT" panose="020B0502020104020203" pitchFamily="34" charset="0"/>
            </a:endParaRPr>
          </a:p>
        </p:txBody>
      </p:sp>
      <p:grpSp>
        <p:nvGrpSpPr>
          <p:cNvPr id="11" name="Groupe 10">
            <a:extLst>
              <a:ext uri="{FF2B5EF4-FFF2-40B4-BE49-F238E27FC236}">
                <a16:creationId xmlns:a16="http://schemas.microsoft.com/office/drawing/2014/main" id="{3A67ACA6-3011-7E10-2157-844DD05DB304}"/>
              </a:ext>
            </a:extLst>
          </p:cNvPr>
          <p:cNvGrpSpPr/>
          <p:nvPr/>
        </p:nvGrpSpPr>
        <p:grpSpPr>
          <a:xfrm>
            <a:off x="247771" y="1283157"/>
            <a:ext cx="11106029" cy="4913704"/>
            <a:chOff x="102053" y="1362165"/>
            <a:chExt cx="11106029" cy="4711809"/>
          </a:xfrm>
        </p:grpSpPr>
        <p:sp>
          <p:nvSpPr>
            <p:cNvPr id="10" name="Rectangle : coins arrondis 9">
              <a:extLst>
                <a:ext uri="{FF2B5EF4-FFF2-40B4-BE49-F238E27FC236}">
                  <a16:creationId xmlns:a16="http://schemas.microsoft.com/office/drawing/2014/main" id="{6BB401D5-D84D-D920-FA55-64F792B2DA24}"/>
                </a:ext>
              </a:extLst>
            </p:cNvPr>
            <p:cNvSpPr/>
            <p:nvPr/>
          </p:nvSpPr>
          <p:spPr>
            <a:xfrm>
              <a:off x="119743" y="1362165"/>
              <a:ext cx="11088339" cy="22411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mc:AlternateContent xmlns:mc="http://schemas.openxmlformats.org/markup-compatibility/2006" xmlns:a14="http://schemas.microsoft.com/office/drawing/2010/main">
          <mc:Choice Requires="a14">
            <p:sp>
              <p:nvSpPr>
                <p:cNvPr id="6" name="ZoneTexte 5">
                  <a:extLst>
                    <a:ext uri="{FF2B5EF4-FFF2-40B4-BE49-F238E27FC236}">
                      <a16:creationId xmlns:a16="http://schemas.microsoft.com/office/drawing/2014/main" id="{16044062-2647-3BDD-6E66-9E907B89CFA5}"/>
                    </a:ext>
                  </a:extLst>
                </p:cNvPr>
                <p:cNvSpPr txBox="1"/>
                <p:nvPr/>
              </p:nvSpPr>
              <p:spPr>
                <a:xfrm>
                  <a:off x="244929" y="1672224"/>
                  <a:ext cx="5834743" cy="1895262"/>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Le </a:t>
                  </a:r>
                  <a:r>
                    <a:rPr lang="fr-FR" sz="2400" b="1" dirty="0">
                      <a:latin typeface="Gill Sans MT" panose="020B0502020104020203" pitchFamily="34" charset="0"/>
                    </a:rPr>
                    <a:t>taux de consultations</a:t>
                  </a:r>
                  <a:r>
                    <a:rPr lang="fr-FR" sz="2400" dirty="0">
                      <a:latin typeface="Gill Sans MT" panose="020B0502020104020203" pitchFamily="34" charset="0"/>
                    </a:rPr>
                    <a:t>  est le nombre moyen de consultations dans chaque commune :</a:t>
                  </a:r>
                </a:p>
                <a:p>
                  <a:pPr algn="ct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r>
                          <a:rPr lang="fr-FR" sz="2400" b="0" i="1" smtClean="0">
                            <a:latin typeface="Cambria Math" panose="02040503050406030204" pitchFamily="18" charset="0"/>
                          </a:rPr>
                          <m:t>=</m:t>
                        </m:r>
                        <m:f>
                          <m:fPr>
                            <m:ctrlPr>
                              <a:rPr lang="fr-FR" sz="2400" b="0" i="1" smtClean="0">
                                <a:latin typeface="Cambria Math" panose="02040503050406030204" pitchFamily="18" charset="0"/>
                              </a:rPr>
                            </m:ctrlPr>
                          </m:fPr>
                          <m:num>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𝑛</m:t>
                                </m:r>
                              </m:e>
                              <m:sub>
                                <m:r>
                                  <a:rPr lang="fr-FR" sz="2400" b="0" i="1" smtClean="0">
                                    <a:latin typeface="Cambria Math" panose="02040503050406030204" pitchFamily="18" charset="0"/>
                                  </a:rPr>
                                  <m:t>𝑖</m:t>
                                </m:r>
                              </m:sub>
                            </m:sSub>
                          </m:num>
                          <m:den>
                            <m:sSub>
                              <m:sSubPr>
                                <m:ctrlPr>
                                  <a:rPr lang="fr-FR" sz="2400" b="0" i="1" smtClean="0">
                                    <a:latin typeface="Cambria Math" panose="02040503050406030204" pitchFamily="18" charset="0"/>
                                  </a:rPr>
                                </m:ctrlPr>
                              </m:sSubPr>
                              <m:e>
                                <m:r>
                                  <a:rPr lang="fr-FR" sz="2400" b="0" i="1" smtClean="0">
                                    <a:latin typeface="Cambria Math" panose="02040503050406030204" pitchFamily="18" charset="0"/>
                                  </a:rPr>
                                  <m:t>𝑃</m:t>
                                </m:r>
                              </m:e>
                              <m:sub>
                                <m:r>
                                  <a:rPr lang="fr-FR" sz="2400" b="0" i="1" smtClean="0">
                                    <a:latin typeface="Cambria Math" panose="02040503050406030204" pitchFamily="18" charset="0"/>
                                  </a:rPr>
                                  <m:t>𝑖</m:t>
                                </m:r>
                              </m:sub>
                            </m:sSub>
                          </m:den>
                        </m:f>
                      </m:oMath>
                    </m:oMathPara>
                  </a14:m>
                  <a:endParaRPr lang="en-US" sz="2400" dirty="0">
                    <a:latin typeface="Gill Sans MT" panose="020B0502020104020203" pitchFamily="34" charset="0"/>
                  </a:endParaRPr>
                </a:p>
              </p:txBody>
            </p:sp>
          </mc:Choice>
          <mc:Fallback xmlns="">
            <p:sp>
              <p:nvSpPr>
                <p:cNvPr id="6" name="ZoneTexte 5">
                  <a:extLst>
                    <a:ext uri="{FF2B5EF4-FFF2-40B4-BE49-F238E27FC236}">
                      <a16:creationId xmlns:a16="http://schemas.microsoft.com/office/drawing/2014/main" id="{16044062-2647-3BDD-6E66-9E907B89CFA5}"/>
                    </a:ext>
                  </a:extLst>
                </p:cNvPr>
                <p:cNvSpPr txBox="1">
                  <a:spLocks noRot="1" noChangeAspect="1" noMove="1" noResize="1" noEditPoints="1" noAdjustHandles="1" noChangeArrowheads="1" noChangeShapeType="1" noTextEdit="1"/>
                </p:cNvSpPr>
                <p:nvPr/>
              </p:nvSpPr>
              <p:spPr>
                <a:xfrm>
                  <a:off x="244929" y="1672224"/>
                  <a:ext cx="5834743" cy="1895262"/>
                </a:xfrm>
                <a:prstGeom prst="rect">
                  <a:avLst/>
                </a:prstGeom>
                <a:blipFill>
                  <a:blip r:embed="rId4"/>
                  <a:stretch>
                    <a:fillRect l="-1358" t="-2469" r="-2821"/>
                  </a:stretch>
                </a:blipFill>
              </p:spPr>
              <p:txBody>
                <a:bodyPr/>
                <a:lstStyle/>
                <a:p>
                  <a:r>
                    <a:rPr lang="fr-FR">
                      <a:noFill/>
                    </a:rPr>
                    <a:t> </a:t>
                  </a:r>
                </a:p>
              </p:txBody>
            </p:sp>
          </mc:Fallback>
        </mc:AlternateContent>
        <mc:AlternateContent xmlns:mc="http://schemas.openxmlformats.org/markup-compatibility/2006" xmlns:a14="http://schemas.microsoft.com/office/drawing/2010/main">
          <mc:Choice Requires="a14">
            <p:sp>
              <p:nvSpPr>
                <p:cNvPr id="9" name="ZoneTexte 8">
                  <a:extLst>
                    <a:ext uri="{FF2B5EF4-FFF2-40B4-BE49-F238E27FC236}">
                      <a16:creationId xmlns:a16="http://schemas.microsoft.com/office/drawing/2014/main" id="{2C442562-28C8-D55B-3644-361E62740B73}"/>
                    </a:ext>
                  </a:extLst>
                </p:cNvPr>
                <p:cNvSpPr txBox="1"/>
                <p:nvPr/>
              </p:nvSpPr>
              <p:spPr>
                <a:xfrm>
                  <a:off x="6173439" y="1672224"/>
                  <a:ext cx="5034643" cy="1569660"/>
                </a:xfrm>
                <a:prstGeom prst="rect">
                  <a:avLst/>
                </a:prstGeom>
                <a:noFill/>
              </p:spPr>
              <p:txBody>
                <a:bodyPr wrap="square">
                  <a:spAutoFit/>
                </a:bodyPr>
                <a:lstStyle/>
                <a:p>
                  <a:r>
                    <a:rPr lang="fr-FR" sz="2400" dirty="0">
                      <a:latin typeface="Gill Sans MT" panose="020B0502020104020203" pitchFamily="34" charset="0"/>
                    </a:rPr>
                    <a:t>Avec </a:t>
                  </a:r>
                  <a14:m>
                    <m:oMath xmlns:m="http://schemas.openxmlformats.org/officeDocument/2006/math">
                      <m:sSub>
                        <m:sSubPr>
                          <m:ctrlPr>
                            <a:rPr lang="en-US" sz="2400" i="1" smtClean="0">
                              <a:latin typeface="Cambria Math" panose="02040503050406030204" pitchFamily="18" charset="0"/>
                            </a:rPr>
                          </m:ctrlPr>
                        </m:sSubPr>
                        <m:e>
                          <m:r>
                            <a:rPr lang="en-US" sz="2400" i="1" smtClean="0">
                              <a:latin typeface="Cambria Math" panose="02040503050406030204" pitchFamily="18" charset="0"/>
                              <a:ea typeface="Cambria Math" panose="02040503050406030204" pitchFamily="18" charset="0"/>
                            </a:rPr>
                            <m:t>𝜏</m:t>
                          </m:r>
                        </m:e>
                        <m:sub>
                          <m:r>
                            <a:rPr lang="fr-FR" sz="2400" b="0" i="1" smtClean="0">
                              <a:latin typeface="Cambria Math" panose="02040503050406030204" pitchFamily="18" charset="0"/>
                            </a:rPr>
                            <m:t>𝑖</m:t>
                          </m:r>
                        </m:sub>
                      </m:sSub>
                    </m:oMath>
                  </a14:m>
                  <a:r>
                    <a:rPr lang="fr-FR" sz="2400" dirty="0">
                      <a:latin typeface="Gill Sans MT" panose="020B0502020104020203" pitchFamily="34" charset="0"/>
                    </a:rPr>
                    <a:t> ,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𝑛</m:t>
                          </m:r>
                        </m:e>
                        <m:sub>
                          <m:r>
                            <a:rPr lang="fr-FR" sz="2400" i="1">
                              <a:latin typeface="Cambria Math" panose="02040503050406030204" pitchFamily="18" charset="0"/>
                            </a:rPr>
                            <m:t>𝑖</m:t>
                          </m:r>
                        </m:sub>
                      </m:sSub>
                    </m:oMath>
                  </a14:m>
                  <a:r>
                    <a:rPr lang="fr-FR" sz="2400" dirty="0">
                      <a:latin typeface="Gill Sans MT" panose="020B0502020104020203" pitchFamily="34" charset="0"/>
                    </a:rPr>
                    <a:t> et </a:t>
                  </a:r>
                  <a14:m>
                    <m:oMath xmlns:m="http://schemas.openxmlformats.org/officeDocument/2006/math">
                      <m:sSub>
                        <m:sSubPr>
                          <m:ctrlPr>
                            <a:rPr lang="fr-FR" sz="2400" i="1">
                              <a:latin typeface="Cambria Math" panose="02040503050406030204" pitchFamily="18" charset="0"/>
                            </a:rPr>
                          </m:ctrlPr>
                        </m:sSubPr>
                        <m:e>
                          <m:r>
                            <a:rPr lang="fr-FR" sz="2400" i="1">
                              <a:latin typeface="Cambria Math" panose="02040503050406030204" pitchFamily="18" charset="0"/>
                            </a:rPr>
                            <m:t>𝑃</m:t>
                          </m:r>
                        </m:e>
                        <m:sub>
                          <m:r>
                            <a:rPr lang="fr-FR" sz="2400" i="1">
                              <a:latin typeface="Cambria Math" panose="02040503050406030204" pitchFamily="18" charset="0"/>
                            </a:rPr>
                            <m:t>𝑖</m:t>
                          </m:r>
                        </m:sub>
                      </m:sSub>
                    </m:oMath>
                  </a14:m>
                  <a:r>
                    <a:rPr lang="fr-FR" sz="2400" dirty="0">
                      <a:latin typeface="Gill Sans MT" panose="020B0502020104020203" pitchFamily="34" charset="0"/>
                    </a:rPr>
                    <a:t>, respectivement le taux de consultations, le nombre de consultations et la population de la commune </a:t>
                  </a:r>
                  <a14:m>
                    <m:oMath xmlns:m="http://schemas.openxmlformats.org/officeDocument/2006/math">
                      <m:r>
                        <a:rPr lang="fr-FR" sz="2400" i="1" dirty="0" smtClean="0">
                          <a:latin typeface="Cambria Math" panose="02040503050406030204" pitchFamily="18" charset="0"/>
                        </a:rPr>
                        <m:t>𝑖</m:t>
                      </m:r>
                    </m:oMath>
                  </a14:m>
                  <a:r>
                    <a:rPr lang="fr-FR" sz="2400" dirty="0">
                      <a:latin typeface="Gill Sans MT" panose="020B0502020104020203" pitchFamily="34" charset="0"/>
                    </a:rPr>
                    <a:t>.</a:t>
                  </a:r>
                  <a:endParaRPr lang="en-US" sz="2400" dirty="0">
                    <a:latin typeface="Gill Sans MT" panose="020B0502020104020203" pitchFamily="34" charset="0"/>
                  </a:endParaRPr>
                </a:p>
              </p:txBody>
            </p:sp>
          </mc:Choice>
          <mc:Fallback xmlns="">
            <p:sp>
              <p:nvSpPr>
                <p:cNvPr id="9" name="ZoneTexte 8">
                  <a:extLst>
                    <a:ext uri="{FF2B5EF4-FFF2-40B4-BE49-F238E27FC236}">
                      <a16:creationId xmlns:a16="http://schemas.microsoft.com/office/drawing/2014/main" id="{2C442562-28C8-D55B-3644-361E62740B73}"/>
                    </a:ext>
                  </a:extLst>
                </p:cNvPr>
                <p:cNvSpPr txBox="1">
                  <a:spLocks noRot="1" noChangeAspect="1" noMove="1" noResize="1" noEditPoints="1" noAdjustHandles="1" noChangeArrowheads="1" noChangeShapeType="1" noTextEdit="1"/>
                </p:cNvSpPr>
                <p:nvPr/>
              </p:nvSpPr>
              <p:spPr>
                <a:xfrm>
                  <a:off x="6173439" y="1672224"/>
                  <a:ext cx="5034643" cy="1569660"/>
                </a:xfrm>
                <a:prstGeom prst="rect">
                  <a:avLst/>
                </a:prstGeom>
                <a:blipFill>
                  <a:blip r:embed="rId5"/>
                  <a:stretch>
                    <a:fillRect l="-1937" t="-2985" b="-3731"/>
                  </a:stretch>
                </a:blipFill>
              </p:spPr>
              <p:txBody>
                <a:bodyPr/>
                <a:lstStyle/>
                <a:p>
                  <a:r>
                    <a:rPr lang="fr-FR">
                      <a:noFill/>
                    </a:rPr>
                    <a:t> </a:t>
                  </a:r>
                </a:p>
              </p:txBody>
            </p:sp>
          </mc:Fallback>
        </mc:AlternateContent>
        <p:sp>
          <p:nvSpPr>
            <p:cNvPr id="12" name="Rectangle : coins arrondis 11">
              <a:extLst>
                <a:ext uri="{FF2B5EF4-FFF2-40B4-BE49-F238E27FC236}">
                  <a16:creationId xmlns:a16="http://schemas.microsoft.com/office/drawing/2014/main" id="{51FECEE6-D937-2875-5E80-45020A8753EB}"/>
                </a:ext>
              </a:extLst>
            </p:cNvPr>
            <p:cNvSpPr/>
            <p:nvPr/>
          </p:nvSpPr>
          <p:spPr>
            <a:xfrm>
              <a:off x="102053" y="3832807"/>
              <a:ext cx="11088339" cy="224116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grpSp>
    </p:spTree>
    <p:extLst>
      <p:ext uri="{BB962C8B-B14F-4D97-AF65-F5344CB8AC3E}">
        <p14:creationId xmlns:p14="http://schemas.microsoft.com/office/powerpoint/2010/main" val="19644356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7557DB-E485-B1ED-5FD9-327415A607DF}"/>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E4AAA5A-E668-F3E9-7981-CF3DB415D332}"/>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7</a:t>
            </a:fld>
            <a:endParaRPr lang="fr-FR"/>
          </a:p>
        </p:txBody>
      </p:sp>
      <p:sp>
        <p:nvSpPr>
          <p:cNvPr id="2" name="ZoneTexte 1">
            <a:extLst>
              <a:ext uri="{FF2B5EF4-FFF2-40B4-BE49-F238E27FC236}">
                <a16:creationId xmlns:a16="http://schemas.microsoft.com/office/drawing/2014/main" id="{7DB62A4C-01F7-8146-ADBE-E4040BDCC21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1.1. Cadre conceptuel de l’étude</a:t>
            </a:r>
          </a:p>
        </p:txBody>
      </p:sp>
      <p:pic>
        <p:nvPicPr>
          <p:cNvPr id="4" name="Graphique 3" descr="Flèches de chevron">
            <a:extLst>
              <a:ext uri="{FF2B5EF4-FFF2-40B4-BE49-F238E27FC236}">
                <a16:creationId xmlns:a16="http://schemas.microsoft.com/office/drawing/2014/main" id="{364AF47F-2B95-0F93-CE36-A0B2B11D477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mc:AlternateContent xmlns:mc="http://schemas.openxmlformats.org/markup-compatibility/2006" xmlns:a14="http://schemas.microsoft.com/office/drawing/2010/main">
        <mc:Choice Requires="a14">
          <p:sp>
            <p:nvSpPr>
              <p:cNvPr id="5" name="ZoneTexte 4">
                <a:extLst>
                  <a:ext uri="{FF2B5EF4-FFF2-40B4-BE49-F238E27FC236}">
                    <a16:creationId xmlns:a16="http://schemas.microsoft.com/office/drawing/2014/main" id="{9F81570F-F297-B13B-ABA1-DE1E4FC2354A}"/>
                  </a:ext>
                </a:extLst>
              </p:cNvPr>
              <p:cNvSpPr txBox="1"/>
              <p:nvPr/>
            </p:nvSpPr>
            <p:spPr>
              <a:xfrm>
                <a:off x="587829" y="2079171"/>
                <a:ext cx="10308771" cy="3187539"/>
              </a:xfrm>
              <a:prstGeom prst="rect">
                <a:avLst/>
              </a:prstGeom>
              <a:noFill/>
            </p:spPr>
            <p:txBody>
              <a:bodyPr wrap="square">
                <a:spAutoFit/>
              </a:bodyPr>
              <a:lstStyle/>
              <a:p>
                <a:pPr marL="342900" indent="-342900">
                  <a:buFont typeface="Arial" panose="020B0604020202020204" pitchFamily="34" charset="0"/>
                  <a:buChar char="•"/>
                </a:pPr>
                <a:r>
                  <a:rPr lang="fr-FR" sz="2400" dirty="0">
                    <a:latin typeface="Gill Sans MT" panose="020B0502020104020203" pitchFamily="34" charset="0"/>
                  </a:rPr>
                  <a:t>La </a:t>
                </a:r>
                <a:r>
                  <a:rPr lang="fr-FR" sz="2400" b="1" dirty="0">
                    <a:latin typeface="Gill Sans MT" panose="020B0502020104020203" pitchFamily="34" charset="0"/>
                  </a:rPr>
                  <a:t>distance de </a:t>
                </a:r>
                <a:r>
                  <a:rPr lang="fr-FR" sz="2400" b="1" dirty="0" err="1">
                    <a:latin typeface="Gill Sans MT" panose="020B0502020104020203" pitchFamily="34" charset="0"/>
                  </a:rPr>
                  <a:t>Haversine</a:t>
                </a:r>
                <a:r>
                  <a:rPr lang="fr-FR" sz="2400" b="1" dirty="0">
                    <a:latin typeface="Gill Sans MT" panose="020B0502020104020203" pitchFamily="34" charset="0"/>
                  </a:rPr>
                  <a:t> </a:t>
                </a:r>
                <a:r>
                  <a:rPr lang="fr-FR" sz="2400" dirty="0">
                    <a:latin typeface="Gill Sans MT" panose="020B0502020104020203" pitchFamily="34" charset="0"/>
                  </a:rPr>
                  <a:t>est une mesure de la distance entre deux points sur une sphère, basée sur leurs coordonnées géographiques :</a:t>
                </a:r>
              </a:p>
              <a:p>
                <a:pPr algn="ctr"/>
                <a14:m>
                  <m:oMathPara xmlns:m="http://schemas.openxmlformats.org/officeDocument/2006/math">
                    <m:oMathParaPr>
                      <m:jc m:val="centerGroup"/>
                    </m:oMathParaPr>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𝑑</m:t>
                          </m:r>
                        </m:e>
                        <m:sub>
                          <m:r>
                            <a:rPr lang="fr-FR" sz="2400">
                              <a:latin typeface="Cambria Math" panose="02040503050406030204" pitchFamily="18" charset="0"/>
                            </a:rPr>
                            <m:t>𝑖𝑗</m:t>
                          </m:r>
                        </m:sub>
                      </m:sSub>
                      <m:r>
                        <a:rPr lang="fr-FR" sz="2400">
                          <a:latin typeface="Cambria Math" panose="02040503050406030204" pitchFamily="18" charset="0"/>
                        </a:rPr>
                        <m:t>=2∙</m:t>
                      </m:r>
                      <m:r>
                        <a:rPr lang="fr-FR" sz="2400">
                          <a:latin typeface="Cambria Math" panose="02040503050406030204" pitchFamily="18" charset="0"/>
                        </a:rPr>
                        <m:t>𝑟</m:t>
                      </m:r>
                      <m:r>
                        <a:rPr lang="fr-FR" sz="2400">
                          <a:latin typeface="Cambria Math" panose="02040503050406030204" pitchFamily="18" charset="0"/>
                        </a:rPr>
                        <m:t>∙</m:t>
                      </m:r>
                      <m:r>
                        <a:rPr lang="fr-FR" sz="2400">
                          <a:latin typeface="Cambria Math" panose="02040503050406030204" pitchFamily="18" charset="0"/>
                        </a:rPr>
                        <m:t>𝑎𝑟𝑐𝑠𝑖𝑛</m:t>
                      </m:r>
                      <m:d>
                        <m:dPr>
                          <m:ctrlPr>
                            <a:rPr lang="fr-FR" sz="2400" i="1">
                              <a:latin typeface="Cambria Math" panose="02040503050406030204" pitchFamily="18" charset="0"/>
                            </a:rPr>
                          </m:ctrlPr>
                        </m:dPr>
                        <m:e>
                          <m:rad>
                            <m:radPr>
                              <m:degHide m:val="on"/>
                              <m:ctrlPr>
                                <a:rPr lang="fr-FR" sz="2400" i="1">
                                  <a:latin typeface="Cambria Math" panose="02040503050406030204" pitchFamily="18" charset="0"/>
                                </a:rPr>
                              </m:ctrlPr>
                            </m:radPr>
                            <m:deg/>
                            <m:e>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r>
                                <a:rPr lang="fr-FR" sz="2400">
                                  <a:latin typeface="Cambria Math" panose="02040503050406030204" pitchFamily="18" charset="0"/>
                                </a:rPr>
                                <m:t>+</m:t>
                              </m:r>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e>
                              </m:d>
                              <m:r>
                                <a:rPr lang="fr-FR" sz="2400">
                                  <a:latin typeface="Cambria Math" panose="02040503050406030204" pitchFamily="18" charset="0"/>
                                </a:rPr>
                                <m:t>𝑐𝑜𝑠</m:t>
                              </m:r>
                              <m:d>
                                <m:dPr>
                                  <m:ctrlPr>
                                    <a:rPr lang="fr-FR" sz="2400" i="1">
                                      <a:latin typeface="Cambria Math" panose="02040503050406030204" pitchFamily="18" charset="0"/>
                                    </a:rPr>
                                  </m:ctrlPr>
                                </m:dPr>
                                <m:e>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𝑗</m:t>
                                      </m:r>
                                    </m:sub>
                                  </m:sSub>
                                </m:e>
                              </m:d>
                              <m:sSup>
                                <m:sSupPr>
                                  <m:ctrlPr>
                                    <a:rPr lang="fr-FR" sz="2400" i="1">
                                      <a:latin typeface="Cambria Math" panose="02040503050406030204" pitchFamily="18" charset="0"/>
                                    </a:rPr>
                                  </m:ctrlPr>
                                </m:sSupPr>
                                <m:e>
                                  <m:r>
                                    <a:rPr lang="fr-FR" sz="2400">
                                      <a:latin typeface="Cambria Math" panose="02040503050406030204" pitchFamily="18" charset="0"/>
                                    </a:rPr>
                                    <m:t>𝑠𝑖𝑛</m:t>
                                  </m:r>
                                </m:e>
                                <m:sup>
                                  <m:r>
                                    <a:rPr lang="fr-FR" sz="2400">
                                      <a:latin typeface="Cambria Math" panose="02040503050406030204" pitchFamily="18" charset="0"/>
                                    </a:rPr>
                                    <m:t>2</m:t>
                                  </m:r>
                                </m:sup>
                              </m:sSup>
                              <m:d>
                                <m:dPr>
                                  <m:ctrlPr>
                                    <a:rPr lang="fr-FR" sz="2400" i="1">
                                      <a:latin typeface="Cambria Math" panose="02040503050406030204" pitchFamily="18" charset="0"/>
                                    </a:rPr>
                                  </m:ctrlPr>
                                </m:dPr>
                                <m:e>
                                  <m:f>
                                    <m:fPr>
                                      <m:ctrlPr>
                                        <a:rPr lang="fr-FR" sz="2400" i="1">
                                          <a:latin typeface="Cambria Math" panose="02040503050406030204" pitchFamily="18" charset="0"/>
                                        </a:rPr>
                                      </m:ctrlPr>
                                    </m:fPr>
                                    <m:num>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𝑗</m:t>
                                          </m:r>
                                        </m:sub>
                                      </m:sSub>
                                      <m:r>
                                        <a:rPr lang="fr-FR" sz="2400">
                                          <a:latin typeface="Cambria Math" panose="02040503050406030204" pitchFamily="18" charset="0"/>
                                        </a:rPr>
                                        <m:t>−</m:t>
                                      </m:r>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num>
                                    <m:den>
                                      <m:r>
                                        <a:rPr lang="fr-FR" sz="2400">
                                          <a:latin typeface="Cambria Math" panose="02040503050406030204" pitchFamily="18" charset="0"/>
                                        </a:rPr>
                                        <m:t>2</m:t>
                                      </m:r>
                                    </m:den>
                                  </m:f>
                                </m:e>
                              </m:d>
                            </m:e>
                          </m:rad>
                        </m:e>
                      </m:d>
                    </m:oMath>
                  </m:oMathPara>
                </a14:m>
                <a:endParaRPr lang="fr-FR" sz="2400" b="1" dirty="0">
                  <a:latin typeface="Gill Sans MT" panose="020B0502020104020203" pitchFamily="34" charset="0"/>
                </a:endParaRPr>
              </a:p>
              <a:p>
                <a:pPr marL="800100" lvl="1" indent="-342900" algn="just">
                  <a:buFont typeface="Wingdings" panose="05000000000000000000" pitchFamily="2" charset="2"/>
                  <a:buChar char="§"/>
                </a:pPr>
                <a14:m>
                  <m:oMath xmlns:m="http://schemas.openxmlformats.org/officeDocument/2006/math">
                    <m:r>
                      <a:rPr lang="fr-FR" sz="2400">
                        <a:latin typeface="Cambria Math" panose="02040503050406030204" pitchFamily="18" charset="0"/>
                      </a:rPr>
                      <m:t>𝑟</m:t>
                    </m:r>
                  </m:oMath>
                </a14:m>
                <a:r>
                  <a:rPr lang="fr-FR" sz="2400" dirty="0">
                    <a:latin typeface="Gill Sans MT" panose="020B0502020104020203" pitchFamily="34" charset="0"/>
                  </a:rPr>
                  <a:t> est le rayon de la terre (environ 6371 km).</a:t>
                </a:r>
              </a:p>
              <a:p>
                <a:pPr marL="800100" lvl="1" indent="-342900" algn="just">
                  <a:buFont typeface="Wingdings" panose="05000000000000000000" pitchFamily="2" charset="2"/>
                  <a:buChar char="§"/>
                </a:pPr>
                <a:r>
                  <a:rPr lang="fr-FR" sz="2400" dirty="0">
                    <a:latin typeface="Gill Sans MT" panose="020B0502020104020203" pitchFamily="34" charset="0"/>
                  </a:rPr>
                  <a:t> </a:t>
                </a:r>
                <a14:m>
                  <m:oMath xmlns:m="http://schemas.openxmlformats.org/officeDocument/2006/math">
                    <m:sSub>
                      <m:sSubPr>
                        <m:ctrlPr>
                          <a:rPr lang="fr-FR" sz="2400" i="1" smtClean="0">
                            <a:latin typeface="Cambria Math" panose="02040503050406030204" pitchFamily="18" charset="0"/>
                          </a:rPr>
                        </m:ctrlPr>
                      </m:sSubPr>
                      <m:e>
                        <m:r>
                          <a:rPr lang="fr-FR" sz="2400">
                            <a:latin typeface="Cambria Math" panose="02040503050406030204" pitchFamily="18" charset="0"/>
                          </a:rPr>
                          <m:t>𝜑</m:t>
                        </m:r>
                      </m:e>
                      <m:sub>
                        <m:r>
                          <a:rPr lang="fr-FR" sz="2400">
                            <a:latin typeface="Cambria Math" panose="02040503050406030204" pitchFamily="18" charset="0"/>
                          </a:rPr>
                          <m:t>𝑖</m:t>
                        </m:r>
                      </m:sub>
                    </m:sSub>
                  </m:oMath>
                </a14:m>
                <a:r>
                  <a:rPr lang="fr-FR" sz="2400" dirty="0">
                    <a:latin typeface="Gill Sans MT" panose="020B0502020104020203" pitchFamily="34" charset="0"/>
                  </a:rPr>
                  <a:t> , </a:t>
                </a:r>
                <a14:m>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𝜑</m:t>
                        </m:r>
                      </m:e>
                      <m:sub>
                        <m:r>
                          <a:rPr lang="fr-FR" sz="2400" b="0" i="1" smtClean="0">
                            <a:latin typeface="Cambria Math" panose="02040503050406030204" pitchFamily="18" charset="0"/>
                          </a:rPr>
                          <m:t>𝑗</m:t>
                        </m:r>
                      </m:sub>
                    </m:sSub>
                  </m:oMath>
                </a14:m>
                <a:r>
                  <a:rPr lang="fr-FR" sz="2400" dirty="0">
                    <a:latin typeface="Gill Sans MT" panose="020B0502020104020203" pitchFamily="34" charset="0"/>
                  </a:rPr>
                  <a:t> sont les latitudes des points </a:t>
                </a:r>
                <a14:m>
                  <m:oMath xmlns:m="http://schemas.openxmlformats.org/officeDocument/2006/math">
                    <m:r>
                      <a:rPr lang="fr-FR" sz="2400" b="0" i="1" smtClean="0">
                        <a:latin typeface="Cambria Math" panose="02040503050406030204" pitchFamily="18" charset="0"/>
                      </a:rPr>
                      <m:t>𝑖</m:t>
                    </m:r>
                  </m:oMath>
                </a14:m>
                <a:r>
                  <a:rPr lang="fr-FR" sz="2400" dirty="0">
                    <a:latin typeface="Gill Sans MT" panose="020B0502020104020203" pitchFamily="34" charset="0"/>
                  </a:rPr>
                  <a:t> et </a:t>
                </a:r>
                <a14:m>
                  <m:oMath xmlns:m="http://schemas.openxmlformats.org/officeDocument/2006/math">
                    <m:r>
                      <a:rPr lang="fr-FR" sz="2400" b="0" i="1" smtClean="0">
                        <a:latin typeface="Cambria Math" panose="02040503050406030204" pitchFamily="18" charset="0"/>
                      </a:rPr>
                      <m:t>𝑗</m:t>
                    </m:r>
                  </m:oMath>
                </a14:m>
                <a:r>
                  <a:rPr lang="fr-FR" sz="2400" dirty="0">
                    <a:latin typeface="Gill Sans MT" panose="020B0502020104020203" pitchFamily="34" charset="0"/>
                  </a:rPr>
                  <a:t> (en radians).</a:t>
                </a:r>
              </a:p>
              <a:p>
                <a:pPr marL="800100" lvl="1" indent="-342900" algn="just">
                  <a:buFont typeface="Wingdings" panose="05000000000000000000" pitchFamily="2" charset="2"/>
                  <a:buChar char="§"/>
                </a:pPr>
                <a14:m>
                  <m:oMath xmlns:m="http://schemas.openxmlformats.org/officeDocument/2006/math">
                    <m:sSub>
                      <m:sSubPr>
                        <m:ctrlPr>
                          <a:rPr lang="fr-FR" sz="2400" i="1" smtClean="0">
                            <a:latin typeface="Cambria Math" panose="02040503050406030204" pitchFamily="18" charset="0"/>
                          </a:rPr>
                        </m:ctrlPr>
                      </m:sSubPr>
                      <m:e>
                        <m:r>
                          <a:rPr lang="fr-FR" sz="2400">
                            <a:latin typeface="Cambria Math" panose="02040503050406030204" pitchFamily="18" charset="0"/>
                          </a:rPr>
                          <m:t>𝜆</m:t>
                        </m:r>
                      </m:e>
                      <m:sub>
                        <m:r>
                          <a:rPr lang="fr-FR" sz="2400">
                            <a:latin typeface="Cambria Math" panose="02040503050406030204" pitchFamily="18" charset="0"/>
                          </a:rPr>
                          <m:t>𝑖</m:t>
                        </m:r>
                      </m:sub>
                    </m:sSub>
                  </m:oMath>
                </a14:m>
                <a:r>
                  <a:rPr lang="fr-FR" sz="2400" dirty="0">
                    <a:latin typeface="Gill Sans MT" panose="020B0502020104020203" pitchFamily="34" charset="0"/>
                  </a:rPr>
                  <a:t>, </a:t>
                </a:r>
                <a14:m>
                  <m:oMath xmlns:m="http://schemas.openxmlformats.org/officeDocument/2006/math">
                    <m:sSub>
                      <m:sSubPr>
                        <m:ctrlPr>
                          <a:rPr lang="fr-FR" sz="2400" i="1">
                            <a:latin typeface="Cambria Math" panose="02040503050406030204" pitchFamily="18" charset="0"/>
                          </a:rPr>
                        </m:ctrlPr>
                      </m:sSubPr>
                      <m:e>
                        <m:r>
                          <a:rPr lang="fr-FR" sz="2400">
                            <a:latin typeface="Cambria Math" panose="02040503050406030204" pitchFamily="18" charset="0"/>
                          </a:rPr>
                          <m:t>𝜆</m:t>
                        </m:r>
                      </m:e>
                      <m:sub>
                        <m:r>
                          <a:rPr lang="fr-FR" sz="2400" b="0" i="1" smtClean="0">
                            <a:latin typeface="Cambria Math" panose="02040503050406030204" pitchFamily="18" charset="0"/>
                          </a:rPr>
                          <m:t>𝑗</m:t>
                        </m:r>
                      </m:sub>
                    </m:sSub>
                  </m:oMath>
                </a14:m>
                <a:r>
                  <a:rPr lang="fr-FR" sz="2400" dirty="0">
                    <a:latin typeface="Gill Sans MT" panose="020B0502020104020203" pitchFamily="34" charset="0"/>
                  </a:rPr>
                  <a:t> : les longitudes des points </a:t>
                </a:r>
                <a14:m>
                  <m:oMath xmlns:m="http://schemas.openxmlformats.org/officeDocument/2006/math">
                    <m:r>
                      <a:rPr lang="fr-FR" sz="2400" i="1">
                        <a:latin typeface="Cambria Math" panose="02040503050406030204" pitchFamily="18" charset="0"/>
                      </a:rPr>
                      <m:t>𝑖</m:t>
                    </m:r>
                  </m:oMath>
                </a14:m>
                <a:r>
                  <a:rPr lang="fr-FR" sz="2400" dirty="0">
                    <a:latin typeface="Gill Sans MT" panose="020B0502020104020203" pitchFamily="34" charset="0"/>
                  </a:rPr>
                  <a:t> et </a:t>
                </a:r>
                <a14:m>
                  <m:oMath xmlns:m="http://schemas.openxmlformats.org/officeDocument/2006/math">
                    <m:r>
                      <a:rPr lang="fr-FR" sz="2400" i="1">
                        <a:latin typeface="Cambria Math" panose="02040503050406030204" pitchFamily="18" charset="0"/>
                      </a:rPr>
                      <m:t>𝑗</m:t>
                    </m:r>
                  </m:oMath>
                </a14:m>
                <a:r>
                  <a:rPr lang="fr-FR" sz="2400" dirty="0">
                    <a:latin typeface="Gill Sans MT" panose="020B0502020104020203" pitchFamily="34" charset="0"/>
                  </a:rPr>
                  <a:t> (en radians).</a:t>
                </a:r>
              </a:p>
            </p:txBody>
          </p:sp>
        </mc:Choice>
        <mc:Fallback xmlns="">
          <p:sp>
            <p:nvSpPr>
              <p:cNvPr id="5" name="ZoneTexte 4">
                <a:extLst>
                  <a:ext uri="{FF2B5EF4-FFF2-40B4-BE49-F238E27FC236}">
                    <a16:creationId xmlns:a16="http://schemas.microsoft.com/office/drawing/2014/main" id="{9F81570F-F297-B13B-ABA1-DE1E4FC2354A}"/>
                  </a:ext>
                </a:extLst>
              </p:cNvPr>
              <p:cNvSpPr txBox="1">
                <a:spLocks noRot="1" noChangeAspect="1" noMove="1" noResize="1" noEditPoints="1" noAdjustHandles="1" noChangeArrowheads="1" noChangeShapeType="1" noTextEdit="1"/>
              </p:cNvSpPr>
              <p:nvPr/>
            </p:nvSpPr>
            <p:spPr>
              <a:xfrm>
                <a:off x="587829" y="2079171"/>
                <a:ext cx="10308771" cy="3187539"/>
              </a:xfrm>
              <a:prstGeom prst="rect">
                <a:avLst/>
              </a:prstGeom>
              <a:blipFill>
                <a:blip r:embed="rId4"/>
                <a:stretch>
                  <a:fillRect l="-768" t="-1530" b="-2486"/>
                </a:stretch>
              </a:blipFill>
            </p:spPr>
            <p:txBody>
              <a:bodyPr/>
              <a:lstStyle/>
              <a:p>
                <a:r>
                  <a:rPr lang="fr-FR">
                    <a:noFill/>
                  </a:rPr>
                  <a:t> </a:t>
                </a:r>
              </a:p>
            </p:txBody>
          </p:sp>
        </mc:Fallback>
      </mc:AlternateContent>
      <p:sp>
        <p:nvSpPr>
          <p:cNvPr id="6" name="Rectangle : coins arrondis 5">
            <a:extLst>
              <a:ext uri="{FF2B5EF4-FFF2-40B4-BE49-F238E27FC236}">
                <a16:creationId xmlns:a16="http://schemas.microsoft.com/office/drawing/2014/main" id="{76CA1956-751F-88BA-9706-A459333F12C0}"/>
              </a:ext>
            </a:extLst>
          </p:cNvPr>
          <p:cNvSpPr/>
          <p:nvPr/>
        </p:nvSpPr>
        <p:spPr>
          <a:xfrm>
            <a:off x="194582" y="1413475"/>
            <a:ext cx="11469339" cy="451892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Tree>
    <p:extLst>
      <p:ext uri="{BB962C8B-B14F-4D97-AF65-F5344CB8AC3E}">
        <p14:creationId xmlns:p14="http://schemas.microsoft.com/office/powerpoint/2010/main" val="21504410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3F717D-1F47-218F-15CC-2D03D50D5F69}"/>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842C009D-1535-A475-70B7-FE99DA481ADB}"/>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8</a:t>
            </a:fld>
            <a:endParaRPr lang="fr-FR"/>
          </a:p>
        </p:txBody>
      </p:sp>
      <p:sp>
        <p:nvSpPr>
          <p:cNvPr id="2" name="ZoneTexte 1">
            <a:extLst>
              <a:ext uri="{FF2B5EF4-FFF2-40B4-BE49-F238E27FC236}">
                <a16:creationId xmlns:a16="http://schemas.microsoft.com/office/drawing/2014/main" id="{33B3D16C-DBCB-007E-7EE0-BB3F6A658E80}"/>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 (</a:t>
            </a:r>
            <a:r>
              <a:rPr lang="fr-FR" sz="2400" b="1" dirty="0">
                <a:solidFill>
                  <a:srgbClr val="FF0000"/>
                </a:solidFill>
                <a:latin typeface="Gill Sans MT" panose="020B0502020104020203" pitchFamily="34" charset="0"/>
              </a:rPr>
              <a:t>Alex: réorganiser si possible sur 2 diapo</a:t>
            </a:r>
            <a:r>
              <a:rPr lang="fr-FR" sz="3600" b="1" dirty="0">
                <a:solidFill>
                  <a:schemeClr val="bg1"/>
                </a:solidFill>
                <a:latin typeface="Gill Sans MT" panose="020B0502020104020203" pitchFamily="34" charset="0"/>
              </a:rPr>
              <a:t>)</a:t>
            </a:r>
          </a:p>
        </p:txBody>
      </p:sp>
      <p:pic>
        <p:nvPicPr>
          <p:cNvPr id="4" name="Graphique 3" descr="Flèches de chevron">
            <a:extLst>
              <a:ext uri="{FF2B5EF4-FFF2-40B4-BE49-F238E27FC236}">
                <a16:creationId xmlns:a16="http://schemas.microsoft.com/office/drawing/2014/main" id="{93229CC8-56B5-3671-CC41-55D2275ED6B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6" name="ZoneTexte 5">
            <a:extLst>
              <a:ext uri="{FF2B5EF4-FFF2-40B4-BE49-F238E27FC236}">
                <a16:creationId xmlns:a16="http://schemas.microsoft.com/office/drawing/2014/main" id="{32DE9D35-86E6-8037-6D4A-D1034D2D0BEF}"/>
              </a:ext>
            </a:extLst>
          </p:cNvPr>
          <p:cNvSpPr txBox="1"/>
          <p:nvPr/>
        </p:nvSpPr>
        <p:spPr>
          <a:xfrm>
            <a:off x="0" y="2276736"/>
            <a:ext cx="12191999" cy="4235583"/>
          </a:xfrm>
          <a:prstGeom prst="rect">
            <a:avLst/>
          </a:prstGeom>
          <a:noFill/>
        </p:spPr>
        <p:txBody>
          <a:bodyPr wrap="square">
            <a:spAutoFit/>
          </a:bodyPr>
          <a:lstStyle/>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rPr>
              <a:t>Facteurs démographiques</a:t>
            </a:r>
            <a:endParaRPr lang="fr-FR" sz="2400" b="0" i="0" dirty="0">
              <a:solidFill>
                <a:srgbClr val="404040"/>
              </a:solidFill>
              <a:effectLst/>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rPr>
              <a:t>Âge</a:t>
            </a:r>
            <a:r>
              <a:rPr lang="fr-FR" sz="2400" b="0" i="0" dirty="0">
                <a:solidFill>
                  <a:srgbClr val="404040"/>
                </a:solidFill>
                <a:effectLst/>
              </a:rPr>
              <a:t> (</a:t>
            </a:r>
            <a:r>
              <a:rPr lang="fr-FR" sz="2400" dirty="0"/>
              <a:t>Ministère de la Santé et des Services sociaux Québec, 2014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Consultation fréquente chez les 65-79 ans (maladies chroniques).</a:t>
            </a:r>
            <a:br>
              <a:rPr lang="fr-FR" sz="2400" b="0" i="0" dirty="0">
                <a:solidFill>
                  <a:srgbClr val="404040"/>
                </a:solidFill>
                <a:effectLst/>
              </a:rPr>
            </a:br>
            <a:r>
              <a:rPr lang="fr-FR" sz="2400" b="0" i="0" dirty="0">
                <a:solidFill>
                  <a:srgbClr val="404040"/>
                </a:solidFill>
                <a:effectLst/>
              </a:rPr>
              <a:t>↘ Jeunes adultes (18-35 ans) : recours sporadique.</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rPr>
              <a:t>Sexe</a:t>
            </a:r>
            <a:r>
              <a:rPr lang="fr-FR" sz="2400" b="0" i="0" dirty="0">
                <a:solidFill>
                  <a:srgbClr val="404040"/>
                </a:solidFill>
                <a:effectLst/>
              </a:rPr>
              <a:t> (</a:t>
            </a:r>
            <a:r>
              <a:rPr lang="fr-FR" sz="2400" dirty="0"/>
              <a:t>Office fédéral de la santé publique, 2024</a:t>
            </a:r>
            <a:r>
              <a:rPr lang="fr-FR" sz="2400" b="0" i="0" dirty="0">
                <a:solidFill>
                  <a:srgbClr val="404040"/>
                </a:solidFill>
                <a:effectLst/>
              </a:rPr>
              <a:t>) :</a:t>
            </a:r>
            <a:br>
              <a:rPr lang="fr-FR" sz="2400" b="0" i="0" dirty="0">
                <a:solidFill>
                  <a:srgbClr val="404040"/>
                </a:solidFill>
                <a:effectLst/>
              </a:rPr>
            </a:br>
            <a:r>
              <a:rPr lang="fr-FR" sz="2400" b="0" i="0" dirty="0">
                <a:solidFill>
                  <a:srgbClr val="404040"/>
                </a:solidFill>
                <a:effectLst/>
              </a:rPr>
              <a:t>↗ Femmes consultent davantage (santé reproductive, prévention).</a:t>
            </a:r>
            <a:br>
              <a:rPr lang="fr-FR" sz="2400" b="0" i="0" dirty="0">
                <a:solidFill>
                  <a:srgbClr val="404040"/>
                </a:solidFill>
                <a:effectLst/>
              </a:rPr>
            </a:br>
            <a:r>
              <a:rPr lang="fr-FR" sz="2400" b="0" i="0" dirty="0">
                <a:solidFill>
                  <a:srgbClr val="404040"/>
                </a:solidFill>
                <a:effectLst/>
              </a:rPr>
              <a:t>↘ Hommes sous-utilisent les services (diagnostics tardifs).</a:t>
            </a:r>
            <a:endParaRPr lang="fr-FR" sz="2400" dirty="0">
              <a:solidFill>
                <a:srgbClr val="404040"/>
              </a:solidFill>
            </a:endParaRPr>
          </a:p>
          <a:p>
            <a:pPr algn="l">
              <a:lnSpc>
                <a:spcPts val="2143"/>
              </a:lnSpc>
              <a:spcBef>
                <a:spcPts val="300"/>
              </a:spcBef>
              <a:spcAft>
                <a:spcPts val="1029"/>
              </a:spcAft>
            </a:pPr>
            <a:endParaRPr lang="fr-FR" sz="2400" dirty="0">
              <a:solidFill>
                <a:srgbClr val="404040"/>
              </a:solidFill>
            </a:endParaRPr>
          </a:p>
          <a:p>
            <a:pPr marL="457200" indent="-4572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Statut socio-économique </a:t>
            </a:r>
            <a:r>
              <a:rPr lang="fr-FR" sz="2400" i="0" dirty="0">
                <a:solidFill>
                  <a:srgbClr val="404040"/>
                </a:solidFill>
                <a:effectLst/>
                <a:latin typeface="DeepSeek-CJK-patch"/>
              </a:rPr>
              <a:t>(</a:t>
            </a:r>
            <a:r>
              <a:rPr lang="fr-FR" sz="2400" dirty="0"/>
              <a:t>BVS Santé, 2023)</a:t>
            </a:r>
            <a:br>
              <a:rPr lang="fr-FR" sz="2400" b="0" i="0" dirty="0">
                <a:solidFill>
                  <a:srgbClr val="404040"/>
                </a:solidFill>
                <a:effectLst/>
                <a:latin typeface="DeepSeek-CJK-patch"/>
              </a:rPr>
            </a:br>
            <a:r>
              <a:rPr lang="fr-FR" sz="2400" b="0" i="0" dirty="0">
                <a:solidFill>
                  <a:srgbClr val="404040"/>
                </a:solidFill>
                <a:effectLst/>
                <a:latin typeface="DeepSeek-CJK-patch"/>
              </a:rPr>
              <a:t>↗ Revenus élevés = meilleur accès (couverture sociale).</a:t>
            </a:r>
            <a:br>
              <a:rPr lang="fr-FR" sz="2400" b="0" i="0" dirty="0">
                <a:solidFill>
                  <a:srgbClr val="404040"/>
                </a:solidFill>
                <a:effectLst/>
                <a:latin typeface="DeepSeek-CJK-patch"/>
              </a:rPr>
            </a:br>
            <a:r>
              <a:rPr lang="fr-FR" sz="2400" b="0" i="0" dirty="0">
                <a:solidFill>
                  <a:srgbClr val="404040"/>
                </a:solidFill>
                <a:effectLst/>
                <a:latin typeface="DeepSeek-CJK-patch"/>
              </a:rPr>
              <a:t>↘ Précarité = obstacles financiers/culturels.</a:t>
            </a:r>
            <a:br>
              <a:rPr lang="fr-FR" sz="2400" b="0" i="0" dirty="0">
                <a:solidFill>
                  <a:srgbClr val="404040"/>
                </a:solidFill>
                <a:effectLst/>
                <a:latin typeface="DeepSeek-CJK-patch"/>
              </a:rPr>
            </a:br>
            <a:r>
              <a:rPr lang="fr-FR" sz="2400" b="0" i="0" dirty="0">
                <a:solidFill>
                  <a:srgbClr val="404040"/>
                </a:solidFill>
                <a:effectLst/>
                <a:latin typeface="DeepSeek-CJK-patch"/>
              </a:rPr>
              <a:t>↗ Niveau d’éducation élevé = recours préventif accru.</a:t>
            </a:r>
          </a:p>
        </p:txBody>
      </p:sp>
      <p:sp>
        <p:nvSpPr>
          <p:cNvPr id="7" name="ZoneTexte 6">
            <a:extLst>
              <a:ext uri="{FF2B5EF4-FFF2-40B4-BE49-F238E27FC236}">
                <a16:creationId xmlns:a16="http://schemas.microsoft.com/office/drawing/2014/main" id="{596D28E5-DCBC-C1DE-DF15-34254EC3543B}"/>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Tree>
    <p:extLst>
      <p:ext uri="{BB962C8B-B14F-4D97-AF65-F5344CB8AC3E}">
        <p14:creationId xmlns:p14="http://schemas.microsoft.com/office/powerpoint/2010/main" val="37354406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00AD3D-343A-C379-EDB0-F2C8E19E28E1}"/>
            </a:ext>
          </a:extLst>
        </p:cNvPr>
        <p:cNvGrpSpPr/>
        <p:nvPr/>
      </p:nvGrpSpPr>
      <p:grpSpPr>
        <a:xfrm>
          <a:off x="0" y="0"/>
          <a:ext cx="0" cy="0"/>
          <a:chOff x="0" y="0"/>
          <a:chExt cx="0" cy="0"/>
        </a:xfrm>
      </p:grpSpPr>
      <p:sp>
        <p:nvSpPr>
          <p:cNvPr id="3" name="Espace réservé du numéro de diapositive 2">
            <a:extLst>
              <a:ext uri="{FF2B5EF4-FFF2-40B4-BE49-F238E27FC236}">
                <a16:creationId xmlns:a16="http://schemas.microsoft.com/office/drawing/2014/main" id="{CCFB11F8-ACFC-836C-4375-31E29B73C366}"/>
              </a:ext>
            </a:extLst>
          </p:cNvPr>
          <p:cNvSpPr>
            <a:spLocks noGrp="1"/>
          </p:cNvSpPr>
          <p:nvPr>
            <p:ph type="sldNum" sz="quarter" idx="4"/>
          </p:nvPr>
        </p:nvSpPr>
        <p:spPr>
          <a:xfrm>
            <a:off x="8610600" y="6356350"/>
            <a:ext cx="2743200" cy="365125"/>
          </a:xfrm>
        </p:spPr>
        <p:txBody>
          <a:bodyPr/>
          <a:lstStyle/>
          <a:p>
            <a:fld id="{F546B7B7-7D14-4795-A998-350CFB2BDD43}" type="slidenum">
              <a:rPr lang="fr-FR" smtClean="0"/>
              <a:pPr/>
              <a:t>9</a:t>
            </a:fld>
            <a:endParaRPr lang="fr-FR"/>
          </a:p>
        </p:txBody>
      </p:sp>
      <p:sp>
        <p:nvSpPr>
          <p:cNvPr id="2" name="ZoneTexte 1">
            <a:extLst>
              <a:ext uri="{FF2B5EF4-FFF2-40B4-BE49-F238E27FC236}">
                <a16:creationId xmlns:a16="http://schemas.microsoft.com/office/drawing/2014/main" id="{1C98E2B9-A4CA-A865-4233-15D3C187F1F7}"/>
              </a:ext>
            </a:extLst>
          </p:cNvPr>
          <p:cNvSpPr txBox="1"/>
          <p:nvPr/>
        </p:nvSpPr>
        <p:spPr>
          <a:xfrm>
            <a:off x="2" y="532969"/>
            <a:ext cx="12191999" cy="646331"/>
          </a:xfrm>
          <a:prstGeom prst="rect">
            <a:avLst/>
          </a:prstGeom>
          <a:solidFill>
            <a:srgbClr val="006A5A"/>
          </a:solidFill>
        </p:spPr>
        <p:txBody>
          <a:bodyPr wrap="square" rtlCol="0">
            <a:spAutoFit/>
          </a:bodyPr>
          <a:lstStyle/>
          <a:p>
            <a:r>
              <a:rPr lang="fr-FR" sz="3600" b="1" dirty="0">
                <a:solidFill>
                  <a:schemeClr val="bg1"/>
                </a:solidFill>
                <a:latin typeface="Gill Sans MT" panose="020B0502020104020203" pitchFamily="34" charset="0"/>
              </a:rPr>
              <a:t>1.2. Revue de littérature</a:t>
            </a:r>
          </a:p>
        </p:txBody>
      </p:sp>
      <p:pic>
        <p:nvPicPr>
          <p:cNvPr id="4" name="Graphique 3" descr="Flèches de chevron">
            <a:extLst>
              <a:ext uri="{FF2B5EF4-FFF2-40B4-BE49-F238E27FC236}">
                <a16:creationId xmlns:a16="http://schemas.microsoft.com/office/drawing/2014/main" id="{AB73524E-1DA0-D3E7-AEEC-E55EB1E9DC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1078692" y="266700"/>
            <a:ext cx="1170459" cy="1170459"/>
          </a:xfrm>
          <a:prstGeom prst="rect">
            <a:avLst/>
          </a:prstGeom>
        </p:spPr>
      </p:pic>
      <p:sp>
        <p:nvSpPr>
          <p:cNvPr id="7" name="ZoneTexte 6">
            <a:extLst>
              <a:ext uri="{FF2B5EF4-FFF2-40B4-BE49-F238E27FC236}">
                <a16:creationId xmlns:a16="http://schemas.microsoft.com/office/drawing/2014/main" id="{F65E87B2-1646-2D2B-B06A-82C9C68AE0F6}"/>
              </a:ext>
            </a:extLst>
          </p:cNvPr>
          <p:cNvSpPr txBox="1"/>
          <p:nvPr/>
        </p:nvSpPr>
        <p:spPr>
          <a:xfrm>
            <a:off x="0" y="1437159"/>
            <a:ext cx="12192000" cy="375552"/>
          </a:xfrm>
          <a:prstGeom prst="rect">
            <a:avLst/>
          </a:prstGeom>
          <a:solidFill>
            <a:srgbClr val="006A5A"/>
          </a:solidFill>
        </p:spPr>
        <p:txBody>
          <a:bodyPr wrap="square">
            <a:spAutoFit/>
          </a:bodyPr>
          <a:lstStyle/>
          <a:p>
            <a:pPr algn="ctr">
              <a:lnSpc>
                <a:spcPts val="2143"/>
              </a:lnSpc>
              <a:spcBef>
                <a:spcPts val="1372"/>
              </a:spcBef>
              <a:spcAft>
                <a:spcPts val="1029"/>
              </a:spcAft>
            </a:pPr>
            <a:r>
              <a:rPr lang="fr-FR" sz="2400" b="1" dirty="0">
                <a:solidFill>
                  <a:schemeClr val="bg1"/>
                </a:solidFill>
              </a:rPr>
              <a:t>Principaux déterminants des consultations médicales</a:t>
            </a:r>
          </a:p>
        </p:txBody>
      </p:sp>
      <p:sp>
        <p:nvSpPr>
          <p:cNvPr id="11" name="ZoneTexte 10">
            <a:extLst>
              <a:ext uri="{FF2B5EF4-FFF2-40B4-BE49-F238E27FC236}">
                <a16:creationId xmlns:a16="http://schemas.microsoft.com/office/drawing/2014/main" id="{3D32B540-2C92-2D78-5A95-A4AC0AF32766}"/>
              </a:ext>
            </a:extLst>
          </p:cNvPr>
          <p:cNvSpPr txBox="1"/>
          <p:nvPr/>
        </p:nvSpPr>
        <p:spPr>
          <a:xfrm>
            <a:off x="0" y="2269359"/>
            <a:ext cx="12191999" cy="4120167"/>
          </a:xfrm>
          <a:prstGeom prst="rect">
            <a:avLst/>
          </a:prstGeom>
          <a:noFill/>
        </p:spPr>
        <p:txBody>
          <a:bodyPr wrap="square">
            <a:spAutoFit/>
          </a:bodyPr>
          <a:lstStyle/>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Accès géographique</a:t>
            </a:r>
            <a:endParaRPr lang="fr-FR" sz="2400" b="0" i="0" dirty="0">
              <a:solidFill>
                <a:srgbClr val="404040"/>
              </a:solidFill>
              <a:effectLst/>
              <a:latin typeface="DeepSeek-CJK-patch"/>
            </a:endParaRPr>
          </a:p>
          <a:p>
            <a:pPr marL="800100" lvl="1" indent="-342900">
              <a:lnSpc>
                <a:spcPts val="2143"/>
              </a:lnSpc>
              <a:spcBef>
                <a:spcPts val="1029"/>
              </a:spcBef>
              <a:spcAft>
                <a:spcPts val="1029"/>
              </a:spcAft>
              <a:buFont typeface="Wingdings" panose="05000000000000000000" pitchFamily="2" charset="2"/>
              <a:buChar char="ü"/>
            </a:pPr>
            <a:r>
              <a:rPr lang="fr-FR" sz="2400" b="1" i="0" dirty="0">
                <a:solidFill>
                  <a:srgbClr val="404040"/>
                </a:solidFill>
                <a:effectLst/>
                <a:latin typeface="DeepSeek-CJK-patch"/>
              </a:rPr>
              <a:t>Densité médicale</a:t>
            </a:r>
            <a:r>
              <a:rPr lang="fr-FR" sz="2400" b="0" i="0" dirty="0">
                <a:solidFill>
                  <a:srgbClr val="404040"/>
                </a:solidFill>
                <a:effectLst/>
                <a:latin typeface="DeepSeek-CJK-patch"/>
              </a:rPr>
              <a:t> (</a:t>
            </a:r>
            <a:r>
              <a:rPr lang="fr-FR" sz="2400" dirty="0" err="1"/>
              <a:t>Irdes</a:t>
            </a:r>
            <a:r>
              <a:rPr lang="fr-FR" sz="2400" dirty="0"/>
              <a:t>, 2020) </a:t>
            </a:r>
            <a:r>
              <a:rPr lang="fr-FR" sz="2400" b="0" i="0" dirty="0">
                <a:solidFill>
                  <a:srgbClr val="404040"/>
                </a:solidFill>
                <a:effectLst/>
                <a:latin typeface="DeepSeek-CJK-patch"/>
              </a:rPr>
              <a:t>:</a:t>
            </a:r>
            <a:br>
              <a:rPr lang="fr-FR" sz="2400" b="0" i="0" dirty="0">
                <a:solidFill>
                  <a:srgbClr val="404040"/>
                </a:solidFill>
                <a:effectLst/>
                <a:latin typeface="DeepSeek-CJK-patch"/>
              </a:rPr>
            </a:br>
            <a:r>
              <a:rPr lang="fr-FR" sz="2400" b="0" i="0" dirty="0">
                <a:solidFill>
                  <a:srgbClr val="404040"/>
                </a:solidFill>
                <a:effectLst/>
                <a:latin typeface="DeepSeek-CJK-patch"/>
              </a:rPr>
              <a:t>↗ Zones urbaines = accès facilité.</a:t>
            </a:r>
            <a:br>
              <a:rPr lang="fr-FR" sz="2400" b="0" i="0" dirty="0">
                <a:solidFill>
                  <a:srgbClr val="404040"/>
                </a:solidFill>
                <a:effectLst/>
                <a:latin typeface="DeepSeek-CJK-patch"/>
              </a:rPr>
            </a:br>
            <a:r>
              <a:rPr lang="fr-FR" sz="2400" b="0" i="0" dirty="0">
                <a:solidFill>
                  <a:srgbClr val="404040"/>
                </a:solidFill>
                <a:effectLst/>
                <a:latin typeface="DeepSeek-CJK-patch"/>
              </a:rPr>
              <a:t>↘ Zones rurales = déserts médicaux (distance, délais).</a:t>
            </a:r>
          </a:p>
          <a:p>
            <a:pPr marL="800100" lvl="1" indent="-342900">
              <a:lnSpc>
                <a:spcPts val="2143"/>
              </a:lnSpc>
              <a:spcBef>
                <a:spcPts val="300"/>
              </a:spcBef>
              <a:spcAft>
                <a:spcPts val="1029"/>
              </a:spcAft>
              <a:buFont typeface="Wingdings" panose="05000000000000000000" pitchFamily="2" charset="2"/>
              <a:buChar char="ü"/>
            </a:pPr>
            <a:r>
              <a:rPr lang="fr-FR" sz="2400" b="1" i="0" dirty="0">
                <a:solidFill>
                  <a:srgbClr val="404040"/>
                </a:solidFill>
                <a:effectLst/>
                <a:latin typeface="DeepSeek-CJK-patch"/>
              </a:rPr>
              <a:t>Renoncement aux soins</a:t>
            </a:r>
            <a:r>
              <a:rPr lang="fr-FR" sz="2400" b="0" i="0" dirty="0">
                <a:solidFill>
                  <a:srgbClr val="404040"/>
                </a:solidFill>
                <a:effectLst/>
                <a:latin typeface="DeepSeek-CJK-patch"/>
              </a:rPr>
              <a:t> (</a:t>
            </a:r>
            <a:r>
              <a:rPr lang="fr-FR" sz="2400" dirty="0"/>
              <a:t>Ministère des Solidarités et de la Santé, 2021) :</a:t>
            </a:r>
            <a:br>
              <a:rPr lang="fr-FR" sz="2400" b="0" i="0" dirty="0">
                <a:solidFill>
                  <a:srgbClr val="404040"/>
                </a:solidFill>
                <a:effectLst/>
                <a:latin typeface="DeepSeek-CJK-patch"/>
              </a:rPr>
            </a:br>
            <a:r>
              <a:rPr lang="fr-FR" sz="2400" b="0" i="0" dirty="0">
                <a:solidFill>
                  <a:srgbClr val="404040"/>
                </a:solidFill>
                <a:effectLst/>
                <a:latin typeface="DeepSeek-CJK-patch"/>
              </a:rPr>
              <a:t>3,1 % des Français renoncent (8× plus chez les pauvres en zones sous-dotées).</a:t>
            </a:r>
          </a:p>
          <a:p>
            <a:pPr algn="l">
              <a:lnSpc>
                <a:spcPts val="2143"/>
              </a:lnSpc>
              <a:spcBef>
                <a:spcPts val="300"/>
              </a:spcBef>
              <a:spcAft>
                <a:spcPts val="1029"/>
              </a:spcAft>
            </a:pPr>
            <a:endParaRPr lang="fr-FR" sz="2400" dirty="0">
              <a:solidFill>
                <a:srgbClr val="404040"/>
              </a:solidFill>
            </a:endParaRPr>
          </a:p>
          <a:p>
            <a:pPr marL="342900" indent="-342900" algn="l">
              <a:lnSpc>
                <a:spcPts val="2143"/>
              </a:lnSpc>
              <a:spcBef>
                <a:spcPts val="1372"/>
              </a:spcBef>
              <a:spcAft>
                <a:spcPts val="1029"/>
              </a:spcAft>
              <a:buFont typeface="Wingdings" panose="05000000000000000000" pitchFamily="2" charset="2"/>
              <a:buChar char="§"/>
            </a:pPr>
            <a:r>
              <a:rPr lang="fr-FR" sz="2400" b="1" i="0" dirty="0">
                <a:solidFill>
                  <a:srgbClr val="404040"/>
                </a:solidFill>
                <a:effectLst/>
                <a:latin typeface="DeepSeek-CJK-patch"/>
              </a:rPr>
              <a:t>Perception de la santé </a:t>
            </a:r>
            <a:r>
              <a:rPr lang="fr-FR" sz="2400" i="0" dirty="0">
                <a:solidFill>
                  <a:srgbClr val="404040"/>
                </a:solidFill>
                <a:effectLst/>
                <a:latin typeface="DeepSeek-CJK-patch"/>
              </a:rPr>
              <a:t>(</a:t>
            </a:r>
            <a:r>
              <a:rPr lang="fr-FR" sz="2400" dirty="0"/>
              <a:t>Statistique Canada, 2022</a:t>
            </a:r>
            <a:r>
              <a:rPr lang="fr-FR" sz="2400" i="0" dirty="0">
                <a:solidFill>
                  <a:srgbClr val="404040"/>
                </a:solidFill>
                <a:effectLst/>
                <a:latin typeface="DeepSeek-CJK-patch"/>
              </a:rPr>
              <a:t>)</a:t>
            </a:r>
            <a:endParaRPr lang="fr-FR" sz="2400" b="0" i="0" dirty="0">
              <a:solidFill>
                <a:srgbClr val="404040"/>
              </a:solidFill>
              <a:effectLst/>
              <a:latin typeface="DeepSeek-CJK-patch"/>
            </a:endParaRPr>
          </a:p>
          <a:p>
            <a:pPr lvl="1">
              <a:lnSpc>
                <a:spcPts val="2143"/>
              </a:lnSpc>
              <a:spcBef>
                <a:spcPts val="1029"/>
              </a:spcBef>
              <a:spcAft>
                <a:spcPts val="1029"/>
              </a:spcAft>
            </a:pPr>
            <a:r>
              <a:rPr lang="fr-FR" sz="2400" b="0" i="0" dirty="0">
                <a:solidFill>
                  <a:srgbClr val="404040"/>
                </a:solidFill>
                <a:effectLst/>
                <a:latin typeface="DeepSeek-CJK-patch"/>
              </a:rPr>
              <a:t>↗ Auto-évaluation négative = consultations fréquentes.</a:t>
            </a:r>
          </a:p>
          <a:p>
            <a:pPr lvl="1">
              <a:lnSpc>
                <a:spcPts val="2143"/>
              </a:lnSpc>
              <a:spcBef>
                <a:spcPts val="300"/>
              </a:spcBef>
              <a:spcAft>
                <a:spcPts val="1029"/>
              </a:spcAft>
            </a:pPr>
            <a:r>
              <a:rPr lang="fr-FR" sz="2400" b="0" i="0" dirty="0">
                <a:solidFill>
                  <a:srgbClr val="404040"/>
                </a:solidFill>
                <a:effectLst/>
                <a:latin typeface="DeepSeek-CJK-patch"/>
              </a:rPr>
              <a:t>↘ Santé perçue comme bonne = moins de recours.</a:t>
            </a:r>
          </a:p>
        </p:txBody>
      </p:sp>
    </p:spTree>
    <p:extLst>
      <p:ext uri="{BB962C8B-B14F-4D97-AF65-F5344CB8AC3E}">
        <p14:creationId xmlns:p14="http://schemas.microsoft.com/office/powerpoint/2010/main" val="1674074081"/>
      </p:ext>
    </p:extLst>
  </p:cSld>
  <p:clrMapOvr>
    <a:masterClrMapping/>
  </p:clrMapOvr>
</p:sld>
</file>

<file path=ppt/theme/theme1.xml><?xml version="1.0" encoding="utf-8"?>
<a:theme xmlns:a="http://schemas.openxmlformats.org/drawingml/2006/main" name="Page de gard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ommair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hapitre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tenu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Remerciements">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2800</TotalTime>
  <Words>1733</Words>
  <Application>Microsoft Office PowerPoint</Application>
  <PresentationFormat>Grand écran</PresentationFormat>
  <Paragraphs>205</Paragraphs>
  <Slides>35</Slides>
  <Notes>6</Notes>
  <HiddenSlides>0</HiddenSlides>
  <MMClips>0</MMClips>
  <ScaleCrop>false</ScaleCrop>
  <HeadingPairs>
    <vt:vector size="6" baseType="variant">
      <vt:variant>
        <vt:lpstr>Polices utilisées</vt:lpstr>
      </vt:variant>
      <vt:variant>
        <vt:i4>7</vt:i4>
      </vt:variant>
      <vt:variant>
        <vt:lpstr>Thème</vt:lpstr>
      </vt:variant>
      <vt:variant>
        <vt:i4>5</vt:i4>
      </vt:variant>
      <vt:variant>
        <vt:lpstr>Titres des diapositives</vt:lpstr>
      </vt:variant>
      <vt:variant>
        <vt:i4>35</vt:i4>
      </vt:variant>
    </vt:vector>
  </HeadingPairs>
  <TitlesOfParts>
    <vt:vector size="47" baseType="lpstr">
      <vt:lpstr>Arial</vt:lpstr>
      <vt:lpstr>Calibri</vt:lpstr>
      <vt:lpstr>Cambria Math</vt:lpstr>
      <vt:lpstr>DeepSeek-CJK-patch</vt:lpstr>
      <vt:lpstr>Gill Sans MT</vt:lpstr>
      <vt:lpstr>Montserrat</vt:lpstr>
      <vt:lpstr>Wingdings</vt:lpstr>
      <vt:lpstr>Page de garde</vt:lpstr>
      <vt:lpstr>Sommaire</vt:lpstr>
      <vt:lpstr>Chapitres</vt:lpstr>
      <vt:lpstr>Contenus</vt:lpstr>
      <vt:lpstr>Remerciements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Toussaint BOCO</dc:creator>
  <cp:lastModifiedBy>Richard GOZAN</cp:lastModifiedBy>
  <cp:revision>380</cp:revision>
  <dcterms:created xsi:type="dcterms:W3CDTF">2025-03-13T02:34:52Z</dcterms:created>
  <dcterms:modified xsi:type="dcterms:W3CDTF">2025-04-22T17:51:16Z</dcterms:modified>
</cp:coreProperties>
</file>