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EEF"/>
    <a:srgbClr val="FFF1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42" d="100"/>
          <a:sy n="42" d="100"/>
        </p:scale>
        <p:origin x="968" y="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5D38A0-6625-420E-984B-5040EA439569}" type="datetimeFigureOut">
              <a:rPr lang="fr-FR" smtClean="0"/>
              <a:t>09/04/2025</a:t>
            </a:fld>
            <a:endParaRPr lang="fr-FR"/>
          </a:p>
        </p:txBody>
      </p:sp>
      <p:sp>
        <p:nvSpPr>
          <p:cNvPr id="4" name="Espace réservé de l'image des diapositives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4FE062-06CE-419A-B575-7B25C7B229EB}" type="slidenum">
              <a:rPr lang="fr-FR" smtClean="0"/>
              <a:t>‹N°›</a:t>
            </a:fld>
            <a:endParaRPr lang="fr-FR"/>
          </a:p>
        </p:txBody>
      </p:sp>
    </p:spTree>
    <p:extLst>
      <p:ext uri="{BB962C8B-B14F-4D97-AF65-F5344CB8AC3E}">
        <p14:creationId xmlns:p14="http://schemas.microsoft.com/office/powerpoint/2010/main" val="623734238"/>
      </p:ext>
    </p:extLst>
  </p:cSld>
  <p:clrMap bg1="lt1" tx1="dk1" bg2="lt2" tx2="dk2" accent1="accent1" accent2="accent2" accent3="accent3" accent4="accent4" accent5="accent5" accent6="accent6" hlink="hlink" folHlink="folHlink"/>
  <p:notesStyle>
    <a:lvl1pPr marL="0" algn="l" defTabSz="2479578" rtl="0" eaLnBrk="1" latinLnBrk="0" hangingPunct="1">
      <a:defRPr sz="3254" kern="1200">
        <a:solidFill>
          <a:schemeClr val="tx1"/>
        </a:solidFill>
        <a:latin typeface="+mn-lt"/>
        <a:ea typeface="+mn-ea"/>
        <a:cs typeface="+mn-cs"/>
      </a:defRPr>
    </a:lvl1pPr>
    <a:lvl2pPr marL="1239789" algn="l" defTabSz="2479578" rtl="0" eaLnBrk="1" latinLnBrk="0" hangingPunct="1">
      <a:defRPr sz="3254" kern="1200">
        <a:solidFill>
          <a:schemeClr val="tx1"/>
        </a:solidFill>
        <a:latin typeface="+mn-lt"/>
        <a:ea typeface="+mn-ea"/>
        <a:cs typeface="+mn-cs"/>
      </a:defRPr>
    </a:lvl2pPr>
    <a:lvl3pPr marL="2479578" algn="l" defTabSz="2479578" rtl="0" eaLnBrk="1" latinLnBrk="0" hangingPunct="1">
      <a:defRPr sz="3254" kern="1200">
        <a:solidFill>
          <a:schemeClr val="tx1"/>
        </a:solidFill>
        <a:latin typeface="+mn-lt"/>
        <a:ea typeface="+mn-ea"/>
        <a:cs typeface="+mn-cs"/>
      </a:defRPr>
    </a:lvl3pPr>
    <a:lvl4pPr marL="3719368" algn="l" defTabSz="2479578" rtl="0" eaLnBrk="1" latinLnBrk="0" hangingPunct="1">
      <a:defRPr sz="3254" kern="1200">
        <a:solidFill>
          <a:schemeClr val="tx1"/>
        </a:solidFill>
        <a:latin typeface="+mn-lt"/>
        <a:ea typeface="+mn-ea"/>
        <a:cs typeface="+mn-cs"/>
      </a:defRPr>
    </a:lvl4pPr>
    <a:lvl5pPr marL="4959157" algn="l" defTabSz="2479578" rtl="0" eaLnBrk="1" latinLnBrk="0" hangingPunct="1">
      <a:defRPr sz="3254" kern="1200">
        <a:solidFill>
          <a:schemeClr val="tx1"/>
        </a:solidFill>
        <a:latin typeface="+mn-lt"/>
        <a:ea typeface="+mn-ea"/>
        <a:cs typeface="+mn-cs"/>
      </a:defRPr>
    </a:lvl5pPr>
    <a:lvl6pPr marL="6198946" algn="l" defTabSz="2479578" rtl="0" eaLnBrk="1" latinLnBrk="0" hangingPunct="1">
      <a:defRPr sz="3254" kern="1200">
        <a:solidFill>
          <a:schemeClr val="tx1"/>
        </a:solidFill>
        <a:latin typeface="+mn-lt"/>
        <a:ea typeface="+mn-ea"/>
        <a:cs typeface="+mn-cs"/>
      </a:defRPr>
    </a:lvl6pPr>
    <a:lvl7pPr marL="7438735" algn="l" defTabSz="2479578" rtl="0" eaLnBrk="1" latinLnBrk="0" hangingPunct="1">
      <a:defRPr sz="3254" kern="1200">
        <a:solidFill>
          <a:schemeClr val="tx1"/>
        </a:solidFill>
        <a:latin typeface="+mn-lt"/>
        <a:ea typeface="+mn-ea"/>
        <a:cs typeface="+mn-cs"/>
      </a:defRPr>
    </a:lvl7pPr>
    <a:lvl8pPr marL="8678525" algn="l" defTabSz="2479578" rtl="0" eaLnBrk="1" latinLnBrk="0" hangingPunct="1">
      <a:defRPr sz="3254" kern="1200">
        <a:solidFill>
          <a:schemeClr val="tx1"/>
        </a:solidFill>
        <a:latin typeface="+mn-lt"/>
        <a:ea typeface="+mn-ea"/>
        <a:cs typeface="+mn-cs"/>
      </a:defRPr>
    </a:lvl8pPr>
    <a:lvl9pPr marL="9918314" algn="l" defTabSz="2479578" rtl="0" eaLnBrk="1" latinLnBrk="0" hangingPunct="1">
      <a:defRPr sz="325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2338388" y="1143000"/>
            <a:ext cx="2181225" cy="3086100"/>
          </a:xfrm>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B74FE062-06CE-419A-B575-7B25C7B229EB}" type="slidenum">
              <a:rPr lang="fr-FR" smtClean="0"/>
              <a:t>1</a:t>
            </a:fld>
            <a:endParaRPr lang="fr-FR"/>
          </a:p>
        </p:txBody>
      </p:sp>
    </p:spTree>
    <p:extLst>
      <p:ext uri="{BB962C8B-B14F-4D97-AF65-F5344CB8AC3E}">
        <p14:creationId xmlns:p14="http://schemas.microsoft.com/office/powerpoint/2010/main" val="2854374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fr-FR"/>
              <a:t>Modifiez le style du titre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A9C50A28-6A05-4D1F-9987-845550122DAD}" type="datetimeFigureOut">
              <a:rPr lang="fr-FR" smtClean="0"/>
              <a:t>09/04/2025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3556379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9C50A28-6A05-4D1F-9987-845550122DAD}" type="datetimeFigureOut">
              <a:rPr lang="fr-FR" smtClean="0"/>
              <a:t>09/04/2025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401696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9C50A28-6A05-4D1F-9987-845550122DAD}" type="datetimeFigureOut">
              <a:rPr lang="fr-FR" smtClean="0"/>
              <a:t>09/04/2025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2209098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A9C50A28-6A05-4D1F-9987-845550122DAD}" type="datetimeFigureOut">
              <a:rPr lang="fr-FR" smtClean="0"/>
              <a:t>09/04/2025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2565280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fr-FR"/>
              <a:t>Modifiez le style du titre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9C50A28-6A05-4D1F-9987-845550122DAD}" type="datetimeFigureOut">
              <a:rPr lang="fr-FR" smtClean="0"/>
              <a:t>09/04/2025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2757989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A9C50A28-6A05-4D1F-9987-845550122DAD}" type="datetimeFigureOut">
              <a:rPr lang="fr-FR" smtClean="0"/>
              <a:t>09/04/2025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301227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fr-FR"/>
              <a:t>Modifiez le style du titre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fr-FR"/>
              <a:t>Cliquez pour modifier les styles du texte du masque</a:t>
            </a:r>
          </a:p>
        </p:txBody>
      </p:sp>
      <p:sp>
        <p:nvSpPr>
          <p:cNvPr id="4" name="Content Placeholder 3"/>
          <p:cNvSpPr>
            <a:spLocks noGrp="1"/>
          </p:cNvSpPr>
          <p:nvPr>
            <p:ph sz="half" idx="2"/>
          </p:nvPr>
        </p:nvSpPr>
        <p:spPr>
          <a:xfrm>
            <a:off x="1472912" y="11058863"/>
            <a:ext cx="9046274" cy="1626592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fr-FR"/>
              <a:t>Cliquez pour modifier les styles du texte du masque</a:t>
            </a:r>
          </a:p>
        </p:txBody>
      </p:sp>
      <p:sp>
        <p:nvSpPr>
          <p:cNvPr id="6" name="Content Placeholder 5"/>
          <p:cNvSpPr>
            <a:spLocks noGrp="1"/>
          </p:cNvSpPr>
          <p:nvPr>
            <p:ph sz="quarter" idx="4"/>
          </p:nvPr>
        </p:nvSpPr>
        <p:spPr>
          <a:xfrm>
            <a:off x="10825461" y="11058863"/>
            <a:ext cx="9090826" cy="1626592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A9C50A28-6A05-4D1F-9987-845550122DAD}" type="datetimeFigureOut">
              <a:rPr lang="fr-FR" smtClean="0"/>
              <a:t>09/04/2025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1686786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A9C50A28-6A05-4D1F-9987-845550122DAD}" type="datetimeFigureOut">
              <a:rPr lang="fr-FR" smtClean="0"/>
              <a:t>09/04/2025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1979985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C50A28-6A05-4D1F-9987-845550122DAD}" type="datetimeFigureOut">
              <a:rPr lang="fr-FR" smtClean="0"/>
              <a:t>09/04/2025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3843320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fr-FR"/>
              <a:t>Modifiez le style du titre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9C50A28-6A05-4D1F-9987-845550122DAD}" type="datetimeFigureOut">
              <a:rPr lang="fr-FR" smtClean="0"/>
              <a:t>09/04/2025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3339124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fr-FR"/>
              <a:t>Modifiez le style du titre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fr-FR"/>
              <a:t>Cliquez sur l'icône pour ajouter une image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9C50A28-6A05-4D1F-9987-845550122DAD}" type="datetimeFigureOut">
              <a:rPr lang="fr-FR" smtClean="0"/>
              <a:t>09/04/2025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EAA3FBA-36EB-4F7D-B88C-591C143858BF}" type="slidenum">
              <a:rPr lang="fr-FR" smtClean="0"/>
              <a:t>‹N°›</a:t>
            </a:fld>
            <a:endParaRPr lang="fr-FR"/>
          </a:p>
        </p:txBody>
      </p:sp>
    </p:spTree>
    <p:extLst>
      <p:ext uri="{BB962C8B-B14F-4D97-AF65-F5344CB8AC3E}">
        <p14:creationId xmlns:p14="http://schemas.microsoft.com/office/powerpoint/2010/main" val="568838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A9C50A28-6A05-4D1F-9987-845550122DAD}" type="datetimeFigureOut">
              <a:rPr lang="fr-FR" smtClean="0"/>
              <a:t>09/04/2025</a:t>
            </a:fld>
            <a:endParaRPr lang="fr-FR"/>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BEAA3FBA-36EB-4F7D-B88C-591C143858BF}" type="slidenum">
              <a:rPr lang="fr-FR" smtClean="0"/>
              <a:t>‹N°›</a:t>
            </a:fld>
            <a:endParaRPr lang="fr-FR"/>
          </a:p>
        </p:txBody>
      </p:sp>
    </p:spTree>
    <p:extLst>
      <p:ext uri="{BB962C8B-B14F-4D97-AF65-F5344CB8AC3E}">
        <p14:creationId xmlns:p14="http://schemas.microsoft.com/office/powerpoint/2010/main" val="5564694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jpeg"/><Relationship Id="rId3" Type="http://schemas.openxmlformats.org/officeDocument/2006/relationships/image" Target="../media/image1.png"/><Relationship Id="rId21" Type="http://schemas.microsoft.com/office/2007/relationships/hdphoto" Target="../media/hdphoto1.wdp"/><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jpe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 coins arrondis 13">
            <a:extLst>
              <a:ext uri="{FF2B5EF4-FFF2-40B4-BE49-F238E27FC236}">
                <a16:creationId xmlns:a16="http://schemas.microsoft.com/office/drawing/2014/main" id="{5D5C7C76-8235-D665-373D-760B8FDC5AF8}"/>
              </a:ext>
            </a:extLst>
          </p:cNvPr>
          <p:cNvSpPr/>
          <p:nvPr/>
        </p:nvSpPr>
        <p:spPr>
          <a:xfrm>
            <a:off x="264697" y="5838979"/>
            <a:ext cx="20854222" cy="7205588"/>
          </a:xfrm>
          <a:prstGeom prst="roundRect">
            <a:avLst/>
          </a:prstGeom>
          <a:solidFill>
            <a:schemeClr val="bg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600" dirty="0">
              <a:solidFill>
                <a:schemeClr val="tx1"/>
              </a:solidFill>
              <a:latin typeface="Gill Sans MT" panose="020B0502020104020203" pitchFamily="34" charset="0"/>
            </a:endParaRPr>
          </a:p>
        </p:txBody>
      </p:sp>
      <p:sp>
        <p:nvSpPr>
          <p:cNvPr id="17" name="Rectangle : coins arrondis 16">
            <a:extLst>
              <a:ext uri="{FF2B5EF4-FFF2-40B4-BE49-F238E27FC236}">
                <a16:creationId xmlns:a16="http://schemas.microsoft.com/office/drawing/2014/main" id="{AFCCD815-53D2-7E6D-0AEF-672B02D6A653}"/>
              </a:ext>
            </a:extLst>
          </p:cNvPr>
          <p:cNvSpPr/>
          <p:nvPr/>
        </p:nvSpPr>
        <p:spPr>
          <a:xfrm>
            <a:off x="264697" y="25740816"/>
            <a:ext cx="20854219" cy="3718167"/>
          </a:xfrm>
          <a:prstGeom prst="roundRect">
            <a:avLst/>
          </a:prstGeom>
          <a:solidFill>
            <a:schemeClr val="bg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600" dirty="0">
              <a:solidFill>
                <a:schemeClr val="tx1"/>
              </a:solidFill>
              <a:latin typeface="Gill Sans MT" panose="020B0502020104020203" pitchFamily="34" charset="0"/>
            </a:endParaRPr>
          </a:p>
        </p:txBody>
      </p:sp>
      <p:sp>
        <p:nvSpPr>
          <p:cNvPr id="73" name="Rectangle : coins arrondis 72">
            <a:extLst>
              <a:ext uri="{FF2B5EF4-FFF2-40B4-BE49-F238E27FC236}">
                <a16:creationId xmlns:a16="http://schemas.microsoft.com/office/drawing/2014/main" id="{5CA20EC9-24AD-3ECB-AFC1-EED79B4C2E55}"/>
              </a:ext>
            </a:extLst>
          </p:cNvPr>
          <p:cNvSpPr/>
          <p:nvPr/>
        </p:nvSpPr>
        <p:spPr>
          <a:xfrm>
            <a:off x="11025975" y="13602562"/>
            <a:ext cx="10092943" cy="11552171"/>
          </a:xfrm>
          <a:prstGeom prst="roundRect">
            <a:avLst>
              <a:gd name="adj" fmla="val 9101"/>
            </a:avLst>
          </a:prstGeom>
          <a:solidFill>
            <a:schemeClr val="bg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600" dirty="0">
              <a:solidFill>
                <a:schemeClr val="tx1"/>
              </a:solidFill>
              <a:latin typeface="Gill Sans MT" panose="020B0502020104020203" pitchFamily="34" charset="0"/>
            </a:endParaRPr>
          </a:p>
        </p:txBody>
      </p:sp>
      <p:sp>
        <p:nvSpPr>
          <p:cNvPr id="55" name="Rectangle : coins arrondis 54">
            <a:extLst>
              <a:ext uri="{FF2B5EF4-FFF2-40B4-BE49-F238E27FC236}">
                <a16:creationId xmlns:a16="http://schemas.microsoft.com/office/drawing/2014/main" id="{97AAFD4F-FFFC-FB83-C881-B2D8C73D9DE2}"/>
              </a:ext>
            </a:extLst>
          </p:cNvPr>
          <p:cNvSpPr/>
          <p:nvPr/>
        </p:nvSpPr>
        <p:spPr>
          <a:xfrm>
            <a:off x="264698" y="13622144"/>
            <a:ext cx="10092943" cy="11546633"/>
          </a:xfrm>
          <a:prstGeom prst="roundRect">
            <a:avLst>
              <a:gd name="adj" fmla="val 9101"/>
            </a:avLst>
          </a:prstGeom>
          <a:solidFill>
            <a:schemeClr val="bg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600" dirty="0">
              <a:solidFill>
                <a:schemeClr val="tx1"/>
              </a:solidFill>
              <a:latin typeface="Gill Sans MT" panose="020B0502020104020203" pitchFamily="34" charset="0"/>
            </a:endParaRPr>
          </a:p>
        </p:txBody>
      </p:sp>
      <p:sp>
        <p:nvSpPr>
          <p:cNvPr id="68" name="Rectangle : coins arrondis 67">
            <a:extLst>
              <a:ext uri="{FF2B5EF4-FFF2-40B4-BE49-F238E27FC236}">
                <a16:creationId xmlns:a16="http://schemas.microsoft.com/office/drawing/2014/main" id="{92179A2C-1836-6AB1-3D1F-1E045BF5F900}"/>
              </a:ext>
            </a:extLst>
          </p:cNvPr>
          <p:cNvSpPr/>
          <p:nvPr/>
        </p:nvSpPr>
        <p:spPr>
          <a:xfrm>
            <a:off x="16465491" y="8814456"/>
            <a:ext cx="4086013" cy="4034974"/>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600" dirty="0">
              <a:solidFill>
                <a:schemeClr val="tx1"/>
              </a:solidFill>
              <a:latin typeface="Gill Sans MT" panose="020B0502020104020203" pitchFamily="34" charset="0"/>
            </a:endParaRPr>
          </a:p>
        </p:txBody>
      </p:sp>
      <p:sp>
        <p:nvSpPr>
          <p:cNvPr id="70" name="Rectangle : coins arrondis 69">
            <a:extLst>
              <a:ext uri="{FF2B5EF4-FFF2-40B4-BE49-F238E27FC236}">
                <a16:creationId xmlns:a16="http://schemas.microsoft.com/office/drawing/2014/main" id="{C2D84267-090B-014A-6229-7DE910143B5C}"/>
              </a:ext>
            </a:extLst>
          </p:cNvPr>
          <p:cNvSpPr/>
          <p:nvPr/>
        </p:nvSpPr>
        <p:spPr>
          <a:xfrm>
            <a:off x="11285668" y="8800412"/>
            <a:ext cx="4381060" cy="4049018"/>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600" dirty="0">
              <a:solidFill>
                <a:schemeClr val="tx1"/>
              </a:solidFill>
              <a:latin typeface="Gill Sans MT" panose="020B0502020104020203" pitchFamily="34" charset="0"/>
            </a:endParaRPr>
          </a:p>
        </p:txBody>
      </p:sp>
      <p:sp>
        <p:nvSpPr>
          <p:cNvPr id="13" name="Rectangle : coins arrondis 12">
            <a:extLst>
              <a:ext uri="{FF2B5EF4-FFF2-40B4-BE49-F238E27FC236}">
                <a16:creationId xmlns:a16="http://schemas.microsoft.com/office/drawing/2014/main" id="{84B4CC26-7E20-D57E-8CAF-F4BCD4162596}"/>
              </a:ext>
            </a:extLst>
          </p:cNvPr>
          <p:cNvSpPr/>
          <p:nvPr/>
        </p:nvSpPr>
        <p:spPr>
          <a:xfrm>
            <a:off x="12225177" y="2469128"/>
            <a:ext cx="8893743" cy="2905353"/>
          </a:xfrm>
          <a:prstGeom prst="roundRect">
            <a:avLst/>
          </a:prstGeom>
          <a:solidFill>
            <a:schemeClr val="bg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solidFill>
                  <a:srgbClr val="0070C0"/>
                </a:solidFill>
                <a:latin typeface="Gill Sans MT" panose="020B0502020104020203" pitchFamily="34" charset="0"/>
              </a:rPr>
              <a:t>Objectifs</a:t>
            </a:r>
            <a:r>
              <a:rPr lang="fr-FR" sz="2400" dirty="0">
                <a:solidFill>
                  <a:schemeClr val="tx1"/>
                </a:solidFill>
                <a:latin typeface="Gill Sans MT" panose="020B0502020104020203" pitchFamily="34" charset="0"/>
              </a:rPr>
              <a:t> :</a:t>
            </a:r>
          </a:p>
          <a:p>
            <a:pPr marL="285750" indent="-285750" algn="ctr">
              <a:buFont typeface="Arial" panose="020B0604020202020204" pitchFamily="34" charset="0"/>
              <a:buChar char="•"/>
            </a:pPr>
            <a:r>
              <a:rPr lang="fr-FR" sz="2400" dirty="0">
                <a:solidFill>
                  <a:schemeClr val="tx1"/>
                </a:solidFill>
                <a:latin typeface="Gill Sans MT" panose="020B0502020104020203" pitchFamily="34" charset="0"/>
              </a:rPr>
              <a:t>Analyser les disparités territoriales en matière de consultations médicales.</a:t>
            </a:r>
          </a:p>
          <a:p>
            <a:pPr marL="285750" indent="-285750" algn="ctr">
              <a:buFont typeface="Arial" panose="020B0604020202020204" pitchFamily="34" charset="0"/>
              <a:buChar char="•"/>
            </a:pPr>
            <a:r>
              <a:rPr lang="fr-FR" sz="2400" dirty="0">
                <a:solidFill>
                  <a:schemeClr val="tx1"/>
                </a:solidFill>
                <a:latin typeface="Gill Sans MT" panose="020B0502020104020203" pitchFamily="34" charset="0"/>
              </a:rPr>
              <a:t>Évaluer l’influence des caractéristiques socio-économiques et spatiales sur ces consultations.</a:t>
            </a:r>
          </a:p>
          <a:p>
            <a:pPr marL="285750" indent="-285750" algn="ctr">
              <a:buFont typeface="Arial" panose="020B0604020202020204" pitchFamily="34" charset="0"/>
              <a:buChar char="•"/>
            </a:pPr>
            <a:r>
              <a:rPr lang="fr-FR" sz="2400" dirty="0">
                <a:solidFill>
                  <a:schemeClr val="tx1"/>
                </a:solidFill>
                <a:latin typeface="Gill Sans MT" panose="020B0502020104020203" pitchFamily="34" charset="0"/>
              </a:rPr>
              <a:t>Utiliser des modèles statistiques pour mieux comprendre ces disparités et proposer des recommandations en santé publique.</a:t>
            </a:r>
          </a:p>
        </p:txBody>
      </p:sp>
      <p:sp>
        <p:nvSpPr>
          <p:cNvPr id="72" name="Rectangle : coins arrondis 71">
            <a:extLst>
              <a:ext uri="{FF2B5EF4-FFF2-40B4-BE49-F238E27FC236}">
                <a16:creationId xmlns:a16="http://schemas.microsoft.com/office/drawing/2014/main" id="{7DFA79B5-6BCC-0622-A9F9-FD0399334FC6}"/>
              </a:ext>
            </a:extLst>
          </p:cNvPr>
          <p:cNvSpPr/>
          <p:nvPr/>
        </p:nvSpPr>
        <p:spPr>
          <a:xfrm>
            <a:off x="6012022" y="8819994"/>
            <a:ext cx="4381060" cy="4029436"/>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600" dirty="0">
              <a:solidFill>
                <a:schemeClr val="tx1"/>
              </a:solidFill>
              <a:latin typeface="Gill Sans MT" panose="020B0502020104020203" pitchFamily="34" charset="0"/>
            </a:endParaRPr>
          </a:p>
        </p:txBody>
      </p:sp>
      <p:sp>
        <p:nvSpPr>
          <p:cNvPr id="71" name="Rectangle : coins arrondis 70">
            <a:extLst>
              <a:ext uri="{FF2B5EF4-FFF2-40B4-BE49-F238E27FC236}">
                <a16:creationId xmlns:a16="http://schemas.microsoft.com/office/drawing/2014/main" id="{C138938D-AF9F-A161-8F46-F85A92E97287}"/>
              </a:ext>
            </a:extLst>
          </p:cNvPr>
          <p:cNvSpPr/>
          <p:nvPr/>
        </p:nvSpPr>
        <p:spPr>
          <a:xfrm>
            <a:off x="782405" y="8809514"/>
            <a:ext cx="4381060" cy="4039916"/>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600" dirty="0">
              <a:solidFill>
                <a:schemeClr val="tx1"/>
              </a:solidFill>
              <a:latin typeface="Gill Sans MT" panose="020B0502020104020203" pitchFamily="34" charset="0"/>
            </a:endParaRPr>
          </a:p>
        </p:txBody>
      </p:sp>
      <p:pic>
        <p:nvPicPr>
          <p:cNvPr id="6" name="Image 5">
            <a:extLst>
              <a:ext uri="{FF2B5EF4-FFF2-40B4-BE49-F238E27FC236}">
                <a16:creationId xmlns:a16="http://schemas.microsoft.com/office/drawing/2014/main" id="{77709106-5F96-5C44-766F-0AC5535F62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286" y="376609"/>
            <a:ext cx="2035143" cy="1153226"/>
          </a:xfrm>
          <a:prstGeom prst="rect">
            <a:avLst/>
          </a:prstGeom>
        </p:spPr>
      </p:pic>
      <p:pic>
        <p:nvPicPr>
          <p:cNvPr id="8" name="Image 7">
            <a:extLst>
              <a:ext uri="{FF2B5EF4-FFF2-40B4-BE49-F238E27FC236}">
                <a16:creationId xmlns:a16="http://schemas.microsoft.com/office/drawing/2014/main" id="{B20B20DC-D15A-E824-E5BF-75A0B8DABD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516325" y="188054"/>
            <a:ext cx="1617014" cy="1436253"/>
          </a:xfrm>
          <a:prstGeom prst="rect">
            <a:avLst/>
          </a:prstGeom>
        </p:spPr>
      </p:pic>
      <p:sp>
        <p:nvSpPr>
          <p:cNvPr id="10" name="ZoneTexte 9">
            <a:extLst>
              <a:ext uri="{FF2B5EF4-FFF2-40B4-BE49-F238E27FC236}">
                <a16:creationId xmlns:a16="http://schemas.microsoft.com/office/drawing/2014/main" id="{DB602586-E6C6-87EB-069B-876D8E4B03F0}"/>
              </a:ext>
            </a:extLst>
          </p:cNvPr>
          <p:cNvSpPr txBox="1"/>
          <p:nvPr/>
        </p:nvSpPr>
        <p:spPr>
          <a:xfrm>
            <a:off x="5068041" y="1293399"/>
            <a:ext cx="12874861" cy="707886"/>
          </a:xfrm>
          <a:prstGeom prst="rect">
            <a:avLst/>
          </a:prstGeom>
          <a:noFill/>
        </p:spPr>
        <p:txBody>
          <a:bodyPr wrap="square" rtlCol="0">
            <a:spAutoFit/>
          </a:bodyPr>
          <a:lstStyle/>
          <a:p>
            <a:pPr algn="ctr"/>
            <a:r>
              <a:rPr lang="fr-FR" sz="2000" b="1" dirty="0">
                <a:latin typeface="Gill Sans MT" panose="020B0502020104020203" pitchFamily="34" charset="0"/>
              </a:rPr>
              <a:t>Rédigé par</a:t>
            </a:r>
            <a:r>
              <a:rPr lang="fr-FR" sz="2000" dirty="0">
                <a:latin typeface="Gill Sans MT" panose="020B0502020104020203" pitchFamily="34" charset="0"/>
              </a:rPr>
              <a:t> :  Ali Nour </a:t>
            </a:r>
            <a:r>
              <a:rPr lang="fr-FR" sz="2000" dirty="0" err="1">
                <a:latin typeface="Gill Sans MT" panose="020B0502020104020203" pitchFamily="34" charset="0"/>
              </a:rPr>
              <a:t>Guedemi</a:t>
            </a:r>
            <a:r>
              <a:rPr lang="fr-FR" sz="2000" dirty="0">
                <a:latin typeface="Gill Sans MT" panose="020B0502020104020203" pitchFamily="34" charset="0"/>
              </a:rPr>
              <a:t> ABDELWAHID,  Toussaint BOCO, Komi </a:t>
            </a:r>
            <a:r>
              <a:rPr lang="fr-FR" sz="2000" dirty="0" err="1">
                <a:latin typeface="Gill Sans MT" panose="020B0502020104020203" pitchFamily="34" charset="0"/>
              </a:rPr>
              <a:t>Amégbor</a:t>
            </a:r>
            <a:r>
              <a:rPr lang="fr-FR" sz="2000" dirty="0">
                <a:latin typeface="Gill Sans MT" panose="020B0502020104020203" pitchFamily="34" charset="0"/>
              </a:rPr>
              <a:t> Richard GOZAN, </a:t>
            </a:r>
            <a:r>
              <a:rPr lang="fr-FR" sz="2000" dirty="0" err="1">
                <a:latin typeface="Gill Sans MT" panose="020B0502020104020203" pitchFamily="34" charset="0"/>
              </a:rPr>
              <a:t>Komla</a:t>
            </a:r>
            <a:r>
              <a:rPr lang="fr-FR" sz="2000" dirty="0">
                <a:latin typeface="Gill Sans MT" panose="020B0502020104020203" pitchFamily="34" charset="0"/>
              </a:rPr>
              <a:t> Alex LABOU,</a:t>
            </a:r>
          </a:p>
          <a:p>
            <a:pPr algn="ctr"/>
            <a:r>
              <a:rPr lang="fr-FR" sz="2000" b="1" dirty="0">
                <a:latin typeface="Gill Sans MT" panose="020B0502020104020203" pitchFamily="34" charset="0"/>
              </a:rPr>
              <a:t>Tutrice</a:t>
            </a:r>
            <a:r>
              <a:rPr lang="fr-FR" sz="2000" dirty="0">
                <a:latin typeface="Gill Sans MT" panose="020B0502020104020203" pitchFamily="34" charset="0"/>
              </a:rPr>
              <a:t> :  Audrey LAVENU</a:t>
            </a:r>
          </a:p>
        </p:txBody>
      </p:sp>
      <p:sp>
        <p:nvSpPr>
          <p:cNvPr id="11" name="Rectangle 10">
            <a:extLst>
              <a:ext uri="{FF2B5EF4-FFF2-40B4-BE49-F238E27FC236}">
                <a16:creationId xmlns:a16="http://schemas.microsoft.com/office/drawing/2014/main" id="{2D5F3467-2AB3-401F-6ADE-29B8C1AA5D10}"/>
              </a:ext>
            </a:extLst>
          </p:cNvPr>
          <p:cNvSpPr/>
          <p:nvPr/>
        </p:nvSpPr>
        <p:spPr>
          <a:xfrm>
            <a:off x="264700" y="2054735"/>
            <a:ext cx="20854220" cy="87001"/>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Rectangle : coins arrondis 11">
            <a:extLst>
              <a:ext uri="{FF2B5EF4-FFF2-40B4-BE49-F238E27FC236}">
                <a16:creationId xmlns:a16="http://schemas.microsoft.com/office/drawing/2014/main" id="{8FA86A7A-DF33-0916-2F33-AF4E57E1F3BA}"/>
              </a:ext>
            </a:extLst>
          </p:cNvPr>
          <p:cNvSpPr/>
          <p:nvPr/>
        </p:nvSpPr>
        <p:spPr>
          <a:xfrm>
            <a:off x="264700" y="2469129"/>
            <a:ext cx="11753588" cy="2905354"/>
          </a:xfrm>
          <a:prstGeom prst="roundRect">
            <a:avLst/>
          </a:prstGeom>
          <a:solidFill>
            <a:schemeClr val="bg1"/>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solidFill>
                  <a:srgbClr val="0070C0"/>
                </a:solidFill>
                <a:latin typeface="Gill Sans MT" panose="020B0502020104020203" pitchFamily="34" charset="0"/>
              </a:rPr>
              <a:t>Contexte</a:t>
            </a:r>
            <a:r>
              <a:rPr lang="fr-FR" sz="2400" dirty="0">
                <a:solidFill>
                  <a:schemeClr val="tx1"/>
                </a:solidFill>
                <a:latin typeface="Gill Sans MT" panose="020B0502020104020203" pitchFamily="34" charset="0"/>
              </a:rPr>
              <a:t> :</a:t>
            </a:r>
          </a:p>
          <a:p>
            <a:pPr algn="ctr"/>
            <a:r>
              <a:rPr lang="fr-FR" sz="2400" dirty="0">
                <a:solidFill>
                  <a:schemeClr val="tx1"/>
                </a:solidFill>
                <a:latin typeface="Gill Sans MT" panose="020B0502020104020203" pitchFamily="34" charset="0"/>
              </a:rPr>
              <a:t>L’accès aux soins en médecine de ville varie selon des disparités géographiques et socio-économiques, influençant la répartition des professionnels de santé et l’efficacité des politiques publiques. Certaines communes disposent d’une forte densité médicale, tandis que d’autres font face à une offre limitée. Cette étude analyse les facteurs influençant le nombre de visites médicales en intégrant les dimensions socio-économiques et spatiales afin d’éclairer les politiques de santé et d’optimiser la répartition des ressources médicales.</a:t>
            </a:r>
          </a:p>
        </p:txBody>
      </p:sp>
      <p:pic>
        <p:nvPicPr>
          <p:cNvPr id="30" name="Image 29">
            <a:extLst>
              <a:ext uri="{FF2B5EF4-FFF2-40B4-BE49-F238E27FC236}">
                <a16:creationId xmlns:a16="http://schemas.microsoft.com/office/drawing/2014/main" id="{98DB1150-F77F-B226-21C3-F46E772A56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8692" y="18197660"/>
            <a:ext cx="8172393" cy="3951575"/>
          </a:xfrm>
          <a:prstGeom prst="rect">
            <a:avLst/>
          </a:prstGeom>
        </p:spPr>
      </p:pic>
      <p:pic>
        <p:nvPicPr>
          <p:cNvPr id="40" name="Image 39">
            <a:extLst>
              <a:ext uri="{FF2B5EF4-FFF2-40B4-BE49-F238E27FC236}">
                <a16:creationId xmlns:a16="http://schemas.microsoft.com/office/drawing/2014/main" id="{754C9DE8-F573-B58E-385E-B5E898A1FBA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171505" y="18607300"/>
            <a:ext cx="4314337" cy="2483071"/>
          </a:xfrm>
          <a:prstGeom prst="rect">
            <a:avLst/>
          </a:prstGeom>
        </p:spPr>
      </p:pic>
      <p:sp>
        <p:nvSpPr>
          <p:cNvPr id="58" name="ZoneTexte 57">
            <a:extLst>
              <a:ext uri="{FF2B5EF4-FFF2-40B4-BE49-F238E27FC236}">
                <a16:creationId xmlns:a16="http://schemas.microsoft.com/office/drawing/2014/main" id="{BD3FDE9D-BF92-6A25-26CC-475A8F3C6ED8}"/>
              </a:ext>
            </a:extLst>
          </p:cNvPr>
          <p:cNvSpPr txBox="1"/>
          <p:nvPr/>
        </p:nvSpPr>
        <p:spPr>
          <a:xfrm>
            <a:off x="1093147" y="5934093"/>
            <a:ext cx="19288450" cy="2308324"/>
          </a:xfrm>
          <a:prstGeom prst="rect">
            <a:avLst/>
          </a:prstGeom>
          <a:noFill/>
        </p:spPr>
        <p:txBody>
          <a:bodyPr wrap="square">
            <a:spAutoFit/>
          </a:bodyPr>
          <a:lstStyle/>
          <a:p>
            <a:pPr algn="ctr"/>
            <a:r>
              <a:rPr lang="fr-FR" sz="2400" b="1" dirty="0">
                <a:solidFill>
                  <a:srgbClr val="0070C0"/>
                </a:solidFill>
                <a:latin typeface="Gill Sans MT" panose="020B0502020104020203" pitchFamily="34" charset="0"/>
              </a:rPr>
              <a:t>Données</a:t>
            </a:r>
            <a:r>
              <a:rPr lang="fr-FR" sz="2400" dirty="0">
                <a:solidFill>
                  <a:schemeClr val="tx1"/>
                </a:solidFill>
                <a:latin typeface="Gill Sans MT" panose="020B0502020104020203" pitchFamily="34" charset="0"/>
              </a:rPr>
              <a:t> </a:t>
            </a:r>
            <a:r>
              <a:rPr lang="fr-FR" sz="2400" b="1" dirty="0">
                <a:solidFill>
                  <a:srgbClr val="0070C0"/>
                </a:solidFill>
                <a:latin typeface="Gill Sans MT" panose="020B0502020104020203" pitchFamily="34" charset="0"/>
              </a:rPr>
              <a:t>et analyses descriptives </a:t>
            </a:r>
            <a:r>
              <a:rPr lang="fr-FR" sz="2400" dirty="0">
                <a:solidFill>
                  <a:schemeClr val="tx1"/>
                </a:solidFill>
                <a:latin typeface="Gill Sans MT" panose="020B0502020104020203" pitchFamily="34" charset="0"/>
              </a:rPr>
              <a:t>:</a:t>
            </a:r>
          </a:p>
          <a:p>
            <a:pPr algn="ctr"/>
            <a:r>
              <a:rPr lang="fr-FR" sz="2400" dirty="0">
                <a:solidFill>
                  <a:schemeClr val="tx1"/>
                </a:solidFill>
                <a:latin typeface="Gill Sans MT" panose="020B0502020104020203" pitchFamily="34" charset="0"/>
              </a:rPr>
              <a:t>L’étude s’appuie sur une base de données couvrant </a:t>
            </a:r>
            <a:r>
              <a:rPr lang="fr-FR" sz="2400" b="1" i="1" dirty="0">
                <a:solidFill>
                  <a:schemeClr val="tx1"/>
                </a:solidFill>
                <a:latin typeface="Gill Sans MT" panose="020B0502020104020203" pitchFamily="34" charset="0"/>
              </a:rPr>
              <a:t>3273</a:t>
            </a:r>
            <a:r>
              <a:rPr lang="fr-FR" sz="2400" dirty="0">
                <a:solidFill>
                  <a:schemeClr val="tx1"/>
                </a:solidFill>
                <a:latin typeface="Gill Sans MT" panose="020B0502020104020203" pitchFamily="34" charset="0"/>
              </a:rPr>
              <a:t> communes françaises sur l’année </a:t>
            </a:r>
            <a:r>
              <a:rPr lang="fr-FR" sz="2400" b="1" i="1" dirty="0">
                <a:solidFill>
                  <a:schemeClr val="tx1"/>
                </a:solidFill>
                <a:latin typeface="Gill Sans MT" panose="020B0502020104020203" pitchFamily="34" charset="0"/>
              </a:rPr>
              <a:t>2019</a:t>
            </a:r>
            <a:r>
              <a:rPr lang="fr-FR" sz="2400" dirty="0">
                <a:solidFill>
                  <a:schemeClr val="tx1"/>
                </a:solidFill>
                <a:latin typeface="Gill Sans MT" panose="020B0502020104020203" pitchFamily="34" charset="0"/>
              </a:rPr>
              <a:t>, issue principalement du Système National des Données de Santé (SNDS) et enrichie par des sources socio-économiques et géographiques. Les données ont été agrégées à l’échelle communale et ont nécessité plusieurs traitements : nettoyage, traitement des valeurs manquantes ou incorrectes, création de variables spatiales (voisinage) et transformation de certaines variables pour améliorer leur interprétabilité. Ces étapes ont permis de structurer un jeu de données pour le rendre cohérent, adapté aux méthodes statistiques mobilisées dans l’analyse.</a:t>
            </a:r>
          </a:p>
        </p:txBody>
      </p:sp>
      <p:grpSp>
        <p:nvGrpSpPr>
          <p:cNvPr id="24" name="Groupe 23">
            <a:extLst>
              <a:ext uri="{FF2B5EF4-FFF2-40B4-BE49-F238E27FC236}">
                <a16:creationId xmlns:a16="http://schemas.microsoft.com/office/drawing/2014/main" id="{57D07641-1A1D-D518-2E8B-9913CCB9B882}"/>
              </a:ext>
            </a:extLst>
          </p:cNvPr>
          <p:cNvGrpSpPr/>
          <p:nvPr/>
        </p:nvGrpSpPr>
        <p:grpSpPr>
          <a:xfrm>
            <a:off x="11494941" y="21254357"/>
            <a:ext cx="8998191" cy="2779787"/>
            <a:chOff x="11230017" y="19700691"/>
            <a:chExt cx="8998191" cy="2779787"/>
          </a:xfrm>
        </p:grpSpPr>
        <p:pic>
          <p:nvPicPr>
            <p:cNvPr id="34" name="Image 33">
              <a:extLst>
                <a:ext uri="{FF2B5EF4-FFF2-40B4-BE49-F238E27FC236}">
                  <a16:creationId xmlns:a16="http://schemas.microsoft.com/office/drawing/2014/main" id="{E1AD6551-BC3A-6B1D-D296-7314D95783D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666728" y="19711759"/>
              <a:ext cx="4561480" cy="2768719"/>
            </a:xfrm>
            <a:prstGeom prst="rect">
              <a:avLst/>
            </a:prstGeom>
          </p:spPr>
        </p:pic>
        <p:pic>
          <p:nvPicPr>
            <p:cNvPr id="61" name="Image 60">
              <a:extLst>
                <a:ext uri="{FF2B5EF4-FFF2-40B4-BE49-F238E27FC236}">
                  <a16:creationId xmlns:a16="http://schemas.microsoft.com/office/drawing/2014/main" id="{90D82231-180F-CF32-C269-801481471C2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230017" y="19700691"/>
              <a:ext cx="4561480" cy="2779787"/>
            </a:xfrm>
            <a:prstGeom prst="rect">
              <a:avLst/>
            </a:prstGeom>
            <a:ln w="28575">
              <a:noFill/>
            </a:ln>
          </p:spPr>
        </p:pic>
      </p:grpSp>
      <p:pic>
        <p:nvPicPr>
          <p:cNvPr id="62" name="Image 61">
            <a:extLst>
              <a:ext uri="{FF2B5EF4-FFF2-40B4-BE49-F238E27FC236}">
                <a16:creationId xmlns:a16="http://schemas.microsoft.com/office/drawing/2014/main" id="{8EF3F9DF-9E81-D311-A571-7E40AE98F2D4}"/>
              </a:ext>
            </a:extLst>
          </p:cNvPr>
          <p:cNvPicPr>
            <a:picLocks noChangeAspect="1"/>
          </p:cNvPicPr>
          <p:nvPr/>
        </p:nvPicPr>
        <p:blipFill>
          <a:blip r:embed="rId9">
            <a:extLst>
              <a:ext uri="{28A0092B-C50C-407E-A947-70E740481C1C}">
                <a14:useLocalDpi xmlns:a14="http://schemas.microsoft.com/office/drawing/2010/main" val="0"/>
              </a:ext>
            </a:extLst>
          </a:blip>
          <a:srcRect l="51012"/>
          <a:stretch/>
        </p:blipFill>
        <p:spPr>
          <a:xfrm>
            <a:off x="1571156" y="9123490"/>
            <a:ext cx="2508509" cy="2105693"/>
          </a:xfrm>
          <a:prstGeom prst="rect">
            <a:avLst/>
          </a:prstGeom>
          <a:ln w="28575">
            <a:noFill/>
          </a:ln>
        </p:spPr>
      </p:pic>
      <p:pic>
        <p:nvPicPr>
          <p:cNvPr id="64" name="Image 63">
            <a:extLst>
              <a:ext uri="{FF2B5EF4-FFF2-40B4-BE49-F238E27FC236}">
                <a16:creationId xmlns:a16="http://schemas.microsoft.com/office/drawing/2014/main" id="{A621BC81-6C9A-7C66-2469-F3C363B496E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590222" y="9087288"/>
            <a:ext cx="3150544" cy="2090386"/>
          </a:xfrm>
          <a:prstGeom prst="rect">
            <a:avLst/>
          </a:prstGeom>
          <a:ln w="28575">
            <a:noFill/>
          </a:ln>
        </p:spPr>
      </p:pic>
      <p:pic>
        <p:nvPicPr>
          <p:cNvPr id="66" name="Image 65">
            <a:extLst>
              <a:ext uri="{FF2B5EF4-FFF2-40B4-BE49-F238E27FC236}">
                <a16:creationId xmlns:a16="http://schemas.microsoft.com/office/drawing/2014/main" id="{1D8D4BAF-6FD6-8445-A995-D45D7705FDF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840012" y="9246024"/>
            <a:ext cx="2977324" cy="1969115"/>
          </a:xfrm>
          <a:prstGeom prst="rect">
            <a:avLst/>
          </a:prstGeom>
          <a:ln w="28575">
            <a:noFill/>
          </a:ln>
        </p:spPr>
      </p:pic>
      <p:pic>
        <p:nvPicPr>
          <p:cNvPr id="67" name="Image 66">
            <a:extLst>
              <a:ext uri="{FF2B5EF4-FFF2-40B4-BE49-F238E27FC236}">
                <a16:creationId xmlns:a16="http://schemas.microsoft.com/office/drawing/2014/main" id="{7F914C42-9DF6-E4A9-F2E8-C8C557ABE5D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7086358" y="9107487"/>
            <a:ext cx="2844277" cy="1969115"/>
          </a:xfrm>
          <a:prstGeom prst="rect">
            <a:avLst/>
          </a:prstGeom>
          <a:ln w="28575">
            <a:noFill/>
          </a:ln>
        </p:spPr>
      </p:pic>
      <p:sp>
        <p:nvSpPr>
          <p:cNvPr id="74" name="Rectangle : coins arrondis 73">
            <a:extLst>
              <a:ext uri="{FF2B5EF4-FFF2-40B4-BE49-F238E27FC236}">
                <a16:creationId xmlns:a16="http://schemas.microsoft.com/office/drawing/2014/main" id="{476EC412-3F60-D8B5-376F-21CEECECF63E}"/>
              </a:ext>
            </a:extLst>
          </p:cNvPr>
          <p:cNvSpPr/>
          <p:nvPr/>
        </p:nvSpPr>
        <p:spPr>
          <a:xfrm>
            <a:off x="1346318" y="8401543"/>
            <a:ext cx="3253233" cy="535722"/>
          </a:xfrm>
          <a:prstGeom prst="roundRect">
            <a:avLst>
              <a:gd name="adj" fmla="val 50000"/>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dirty="0">
                <a:ln>
                  <a:solidFill>
                    <a:schemeClr val="bg1"/>
                  </a:solidFill>
                </a:ln>
                <a:latin typeface="Montserrat" panose="02000505000000020004" pitchFamily="2" charset="0"/>
              </a:rPr>
              <a:t>Taux de consultations</a:t>
            </a:r>
          </a:p>
        </p:txBody>
      </p:sp>
      <p:sp>
        <p:nvSpPr>
          <p:cNvPr id="75" name="Rectangle : coins arrondis 74">
            <a:extLst>
              <a:ext uri="{FF2B5EF4-FFF2-40B4-BE49-F238E27FC236}">
                <a16:creationId xmlns:a16="http://schemas.microsoft.com/office/drawing/2014/main" id="{8ACE8931-0E29-C42B-7A20-6CC5326A0D58}"/>
              </a:ext>
            </a:extLst>
          </p:cNvPr>
          <p:cNvSpPr/>
          <p:nvPr/>
        </p:nvSpPr>
        <p:spPr>
          <a:xfrm>
            <a:off x="5267235" y="8401543"/>
            <a:ext cx="5572140" cy="535722"/>
          </a:xfrm>
          <a:prstGeom prst="roundRect">
            <a:avLst>
              <a:gd name="adj" fmla="val 50000"/>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dirty="0">
                <a:ln>
                  <a:solidFill>
                    <a:schemeClr val="bg1"/>
                  </a:solidFill>
                </a:ln>
                <a:latin typeface="Montserrat" panose="02000505000000020004" pitchFamily="2" charset="0"/>
              </a:rPr>
              <a:t>Nombre de visites et quelques variables</a:t>
            </a:r>
          </a:p>
        </p:txBody>
      </p:sp>
      <p:sp>
        <p:nvSpPr>
          <p:cNvPr id="76" name="Rectangle : coins arrondis 75">
            <a:extLst>
              <a:ext uri="{FF2B5EF4-FFF2-40B4-BE49-F238E27FC236}">
                <a16:creationId xmlns:a16="http://schemas.microsoft.com/office/drawing/2014/main" id="{0EA48E87-54F5-2C80-0400-2E288A6CE648}"/>
              </a:ext>
            </a:extLst>
          </p:cNvPr>
          <p:cNvSpPr/>
          <p:nvPr/>
        </p:nvSpPr>
        <p:spPr>
          <a:xfrm>
            <a:off x="11584162" y="8431305"/>
            <a:ext cx="3667577" cy="535722"/>
          </a:xfrm>
          <a:prstGeom prst="roundRect">
            <a:avLst>
              <a:gd name="adj" fmla="val 50000"/>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dirty="0">
                <a:ln>
                  <a:solidFill>
                    <a:schemeClr val="bg1"/>
                  </a:solidFill>
                </a:ln>
                <a:latin typeface="Montserrat" panose="02000505000000020004" pitchFamily="2" charset="0"/>
              </a:rPr>
              <a:t>Analyse spatiale LISA</a:t>
            </a:r>
          </a:p>
        </p:txBody>
      </p:sp>
      <p:sp>
        <p:nvSpPr>
          <p:cNvPr id="77" name="Rectangle : coins arrondis 76">
            <a:extLst>
              <a:ext uri="{FF2B5EF4-FFF2-40B4-BE49-F238E27FC236}">
                <a16:creationId xmlns:a16="http://schemas.microsoft.com/office/drawing/2014/main" id="{C17DE778-2260-580A-7F90-5EA20AB9EAA3}"/>
              </a:ext>
            </a:extLst>
          </p:cNvPr>
          <p:cNvSpPr/>
          <p:nvPr/>
        </p:nvSpPr>
        <p:spPr>
          <a:xfrm>
            <a:off x="16679652" y="8383602"/>
            <a:ext cx="3667577" cy="535722"/>
          </a:xfrm>
          <a:prstGeom prst="roundRect">
            <a:avLst>
              <a:gd name="adj" fmla="val 50000"/>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dirty="0">
                <a:ln>
                  <a:solidFill>
                    <a:schemeClr val="bg1"/>
                  </a:solidFill>
                </a:ln>
                <a:latin typeface="Montserrat" panose="02000505000000020004" pitchFamily="2" charset="0"/>
              </a:rPr>
              <a:t>Diagramme de Moran</a:t>
            </a:r>
          </a:p>
        </p:txBody>
      </p:sp>
      <p:sp>
        <p:nvSpPr>
          <p:cNvPr id="78" name="Rectangle : coins arrondis 77">
            <a:extLst>
              <a:ext uri="{FF2B5EF4-FFF2-40B4-BE49-F238E27FC236}">
                <a16:creationId xmlns:a16="http://schemas.microsoft.com/office/drawing/2014/main" id="{6D8955BA-CB62-47B1-35EF-4EFAADDF64C4}"/>
              </a:ext>
            </a:extLst>
          </p:cNvPr>
          <p:cNvSpPr/>
          <p:nvPr/>
        </p:nvSpPr>
        <p:spPr>
          <a:xfrm>
            <a:off x="1595078" y="13725657"/>
            <a:ext cx="7432182" cy="535722"/>
          </a:xfrm>
          <a:prstGeom prst="roundRect">
            <a:avLst>
              <a:gd name="adj" fmla="val 50000"/>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n>
                  <a:solidFill>
                    <a:schemeClr val="bg1"/>
                  </a:solidFill>
                </a:ln>
                <a:latin typeface="Montserrat" panose="02000505000000020004" pitchFamily="2" charset="0"/>
              </a:rPr>
              <a:t>Méthodologie</a:t>
            </a:r>
          </a:p>
        </p:txBody>
      </p:sp>
      <p:sp>
        <p:nvSpPr>
          <p:cNvPr id="79" name="Rectangle : coins arrondis 78">
            <a:extLst>
              <a:ext uri="{FF2B5EF4-FFF2-40B4-BE49-F238E27FC236}">
                <a16:creationId xmlns:a16="http://schemas.microsoft.com/office/drawing/2014/main" id="{AA2BDF1E-15D7-BEDA-DB90-88FF244D425C}"/>
              </a:ext>
            </a:extLst>
          </p:cNvPr>
          <p:cNvSpPr/>
          <p:nvPr/>
        </p:nvSpPr>
        <p:spPr>
          <a:xfrm>
            <a:off x="12749400" y="13725657"/>
            <a:ext cx="7432182" cy="535722"/>
          </a:xfrm>
          <a:prstGeom prst="roundRect">
            <a:avLst>
              <a:gd name="adj" fmla="val 50000"/>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n>
                  <a:solidFill>
                    <a:schemeClr val="bg1"/>
                  </a:solidFill>
                </a:ln>
                <a:latin typeface="Montserrat" panose="02000505000000020004" pitchFamily="2" charset="0"/>
              </a:rPr>
              <a:t>Résultats obtenus</a:t>
            </a:r>
          </a:p>
        </p:txBody>
      </p:sp>
      <p:sp>
        <p:nvSpPr>
          <p:cNvPr id="80" name="Rectangle : coins arrondis 79">
            <a:extLst>
              <a:ext uri="{FF2B5EF4-FFF2-40B4-BE49-F238E27FC236}">
                <a16:creationId xmlns:a16="http://schemas.microsoft.com/office/drawing/2014/main" id="{B8FC4FA3-E33D-CA7C-C3B8-BC6723B7EF7A}"/>
              </a:ext>
            </a:extLst>
          </p:cNvPr>
          <p:cNvSpPr/>
          <p:nvPr/>
        </p:nvSpPr>
        <p:spPr>
          <a:xfrm>
            <a:off x="6381944" y="25873396"/>
            <a:ext cx="7432182" cy="535722"/>
          </a:xfrm>
          <a:prstGeom prst="roundRect">
            <a:avLst>
              <a:gd name="adj" fmla="val 50000"/>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n>
                  <a:solidFill>
                    <a:schemeClr val="bg1"/>
                  </a:solidFill>
                </a:ln>
                <a:latin typeface="Montserrat" panose="02000505000000020004" pitchFamily="2" charset="0"/>
              </a:rPr>
              <a:t>Conclusion et recommandations</a:t>
            </a:r>
          </a:p>
        </p:txBody>
      </p:sp>
      <p:sp>
        <p:nvSpPr>
          <p:cNvPr id="2" name="Rectangle : coins arrondis 1">
            <a:extLst>
              <a:ext uri="{FF2B5EF4-FFF2-40B4-BE49-F238E27FC236}">
                <a16:creationId xmlns:a16="http://schemas.microsoft.com/office/drawing/2014/main" id="{3803207F-9DE5-602C-09EB-2D7E072ED844}"/>
              </a:ext>
            </a:extLst>
          </p:cNvPr>
          <p:cNvSpPr/>
          <p:nvPr/>
        </p:nvSpPr>
        <p:spPr>
          <a:xfrm>
            <a:off x="2687352" y="188054"/>
            <a:ext cx="16828973" cy="1046047"/>
          </a:xfrm>
          <a:prstGeom prst="roundRect">
            <a:avLst>
              <a:gd name="adj"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ZoneTexte 3">
            <a:extLst>
              <a:ext uri="{FF2B5EF4-FFF2-40B4-BE49-F238E27FC236}">
                <a16:creationId xmlns:a16="http://schemas.microsoft.com/office/drawing/2014/main" id="{0D6C4BEB-2FE4-3D11-5C65-2E8895C54CD5}"/>
              </a:ext>
            </a:extLst>
          </p:cNvPr>
          <p:cNvSpPr txBox="1"/>
          <p:nvPr/>
        </p:nvSpPr>
        <p:spPr>
          <a:xfrm>
            <a:off x="2815532" y="279994"/>
            <a:ext cx="16700794" cy="954107"/>
          </a:xfrm>
          <a:prstGeom prst="rect">
            <a:avLst/>
          </a:prstGeom>
          <a:noFill/>
        </p:spPr>
        <p:txBody>
          <a:bodyPr wrap="square" rtlCol="0">
            <a:spAutoFit/>
          </a:bodyPr>
          <a:lstStyle/>
          <a:p>
            <a:pPr algn="ctr"/>
            <a:r>
              <a:rPr lang="fr-FR" sz="2800" b="1" dirty="0">
                <a:solidFill>
                  <a:schemeClr val="bg1"/>
                </a:solidFill>
                <a:latin typeface="Montserrat" panose="02000505000000020004" pitchFamily="2" charset="0"/>
              </a:rPr>
              <a:t>MODELISATION DU TAUX DE CONSULTATIONS EN MEDECINE DE VILLE :  APPROCHE PAR MODELES D’ECONOMETRIE SPATIALE</a:t>
            </a:r>
          </a:p>
        </p:txBody>
      </p:sp>
      <p:sp>
        <p:nvSpPr>
          <p:cNvPr id="5" name="ZoneTexte 4">
            <a:extLst>
              <a:ext uri="{FF2B5EF4-FFF2-40B4-BE49-F238E27FC236}">
                <a16:creationId xmlns:a16="http://schemas.microsoft.com/office/drawing/2014/main" id="{F85BA840-5817-3E7C-0C40-7A06ADEF9B55}"/>
              </a:ext>
            </a:extLst>
          </p:cNvPr>
          <p:cNvSpPr txBox="1"/>
          <p:nvPr/>
        </p:nvSpPr>
        <p:spPr>
          <a:xfrm>
            <a:off x="949888" y="11194437"/>
            <a:ext cx="4118153" cy="1477328"/>
          </a:xfrm>
          <a:prstGeom prst="rect">
            <a:avLst/>
          </a:prstGeom>
          <a:noFill/>
        </p:spPr>
        <p:txBody>
          <a:bodyPr wrap="square">
            <a:spAutoFit/>
          </a:bodyPr>
          <a:lstStyle/>
          <a:p>
            <a:pPr algn="ctr"/>
            <a:r>
              <a:rPr lang="fr-FR" dirty="0">
                <a:latin typeface="Gill Sans MT" panose="020B0502020104020203" pitchFamily="34" charset="0"/>
              </a:rPr>
              <a:t>La distribution, centrée autour de la moyenne, est légèrement asymétrique à droite, traduisant des disparités entre communes, avec quelques zones à taux de consultation très élevé.</a:t>
            </a:r>
          </a:p>
        </p:txBody>
      </p:sp>
      <p:sp>
        <p:nvSpPr>
          <p:cNvPr id="9" name="ZoneTexte 8">
            <a:extLst>
              <a:ext uri="{FF2B5EF4-FFF2-40B4-BE49-F238E27FC236}">
                <a16:creationId xmlns:a16="http://schemas.microsoft.com/office/drawing/2014/main" id="{16105B04-A36E-358C-6F80-541A5E8B46E5}"/>
              </a:ext>
            </a:extLst>
          </p:cNvPr>
          <p:cNvSpPr txBox="1"/>
          <p:nvPr/>
        </p:nvSpPr>
        <p:spPr>
          <a:xfrm>
            <a:off x="6403697" y="11294416"/>
            <a:ext cx="3733549" cy="1477328"/>
          </a:xfrm>
          <a:prstGeom prst="rect">
            <a:avLst/>
          </a:prstGeom>
          <a:noFill/>
        </p:spPr>
        <p:txBody>
          <a:bodyPr wrap="square">
            <a:spAutoFit/>
          </a:bodyPr>
          <a:lstStyle/>
          <a:p>
            <a:pPr algn="ctr"/>
            <a:r>
              <a:rPr lang="fr-FR" dirty="0">
                <a:latin typeface="Gill Sans MT" panose="020B0502020104020203" pitchFamily="34" charset="0"/>
              </a:rPr>
              <a:t>Les consultations augmentent avec le taux de natalité et la part des familles avec des enfants jeunes, mais évolue en sens inverse de la part des familles sans enfants et du taux de mortalité.</a:t>
            </a:r>
          </a:p>
        </p:txBody>
      </p:sp>
      <p:sp>
        <p:nvSpPr>
          <p:cNvPr id="18" name="ZoneTexte 17">
            <a:extLst>
              <a:ext uri="{FF2B5EF4-FFF2-40B4-BE49-F238E27FC236}">
                <a16:creationId xmlns:a16="http://schemas.microsoft.com/office/drawing/2014/main" id="{FE99EEFE-744F-C737-619A-78985F65CEAB}"/>
              </a:ext>
            </a:extLst>
          </p:cNvPr>
          <p:cNvSpPr txBox="1"/>
          <p:nvPr/>
        </p:nvSpPr>
        <p:spPr>
          <a:xfrm>
            <a:off x="11431215" y="11135902"/>
            <a:ext cx="4150553" cy="1754326"/>
          </a:xfrm>
          <a:prstGeom prst="rect">
            <a:avLst/>
          </a:prstGeom>
          <a:noFill/>
        </p:spPr>
        <p:txBody>
          <a:bodyPr wrap="square">
            <a:spAutoFit/>
          </a:bodyPr>
          <a:lstStyle/>
          <a:p>
            <a:pPr algn="ctr"/>
            <a:r>
              <a:rPr lang="fr-FR" dirty="0">
                <a:latin typeface="Gill Sans MT" panose="020B0502020104020203" pitchFamily="34" charset="0"/>
              </a:rPr>
              <a:t>L’analyse LISA révèle que la majorité des communes appartiennent au cluster HH, suivi du cluster LH, indiquant des zones à taux élevés entourées de communes également à taux élevés, ou à taux bas proches de zones à taux élevés.</a:t>
            </a:r>
          </a:p>
        </p:txBody>
      </p:sp>
      <p:sp>
        <p:nvSpPr>
          <p:cNvPr id="20" name="ZoneTexte 19">
            <a:extLst>
              <a:ext uri="{FF2B5EF4-FFF2-40B4-BE49-F238E27FC236}">
                <a16:creationId xmlns:a16="http://schemas.microsoft.com/office/drawing/2014/main" id="{A0C40C16-DA59-4B84-8FF8-33A64A8669B5}"/>
              </a:ext>
            </a:extLst>
          </p:cNvPr>
          <p:cNvSpPr txBox="1"/>
          <p:nvPr/>
        </p:nvSpPr>
        <p:spPr>
          <a:xfrm>
            <a:off x="16636421" y="11081964"/>
            <a:ext cx="3856711" cy="1754326"/>
          </a:xfrm>
          <a:prstGeom prst="rect">
            <a:avLst/>
          </a:prstGeom>
          <a:noFill/>
        </p:spPr>
        <p:txBody>
          <a:bodyPr wrap="square">
            <a:spAutoFit/>
          </a:bodyPr>
          <a:lstStyle/>
          <a:p>
            <a:pPr algn="ctr">
              <a:buNone/>
            </a:pPr>
            <a:r>
              <a:rPr lang="fr-FR" b="0" i="0" dirty="0">
                <a:solidFill>
                  <a:srgbClr val="202124"/>
                </a:solidFill>
                <a:effectLst/>
                <a:latin typeface="Gill Sans MT" panose="020B0502020104020203" pitchFamily="34" charset="0"/>
              </a:rPr>
              <a:t>Le diagramme de Moran met en évidence une autocorrélation spatiale positive des taux de consultations, avec des regroupements de communes à taux élevés (High-High) ou faibles (Low-Low).</a:t>
            </a:r>
            <a:endParaRPr lang="fr-FR" dirty="0">
              <a:latin typeface="Gill Sans MT" panose="020B0502020104020203" pitchFamily="34" charset="0"/>
            </a:endParaRPr>
          </a:p>
        </p:txBody>
      </p:sp>
      <mc:AlternateContent xmlns:mc="http://schemas.openxmlformats.org/markup-compatibility/2006" xmlns:a14="http://schemas.microsoft.com/office/drawing/2010/main">
        <mc:Choice Requires="a14">
          <p:sp>
            <p:nvSpPr>
              <p:cNvPr id="3" name="ZoneTexte 2">
                <a:extLst>
                  <a:ext uri="{FF2B5EF4-FFF2-40B4-BE49-F238E27FC236}">
                    <a16:creationId xmlns:a16="http://schemas.microsoft.com/office/drawing/2014/main" id="{44883C3E-2A5E-FDD7-6F5D-2DF48E5395A7}"/>
                  </a:ext>
                </a:extLst>
              </p:cNvPr>
              <p:cNvSpPr txBox="1"/>
              <p:nvPr/>
            </p:nvSpPr>
            <p:spPr>
              <a:xfrm>
                <a:off x="378815" y="14787704"/>
                <a:ext cx="5685754" cy="1001364"/>
              </a:xfrm>
              <a:prstGeom prst="rect">
                <a:avLst/>
              </a:prstGeom>
              <a:noFill/>
              <a:ln w="28575">
                <a:solidFill>
                  <a:srgbClr val="002060"/>
                </a:solidFill>
              </a:ln>
            </p:spPr>
            <p:txBody>
              <a:bodyPr wrap="square" rtlCol="0">
                <a:spAutoFit/>
              </a:bodyPr>
              <a:lstStyle>
                <a:defPPr>
                  <a:defRPr lang="en-US"/>
                </a:defPPr>
                <a:lvl1pPr marL="285750" indent="-285750" algn="just">
                  <a:buFont typeface="Arial" panose="020B0604020202020204" pitchFamily="34" charset="0"/>
                  <a:buChar char="•"/>
                  <a:defRPr sz="1400">
                    <a:latin typeface="Gill Sans MT" panose="020B0502020104020203" pitchFamily="34" charset="0"/>
                  </a:defRPr>
                </a:lvl1pPr>
              </a:lstStyle>
              <a:p>
                <a:pPr marL="0" indent="0" algn="ctr">
                  <a:buNone/>
                </a:pPr>
                <a:r>
                  <a:rPr lang="fr-FR" b="1" dirty="0"/>
                  <a:t>Distance de </a:t>
                </a:r>
                <a:r>
                  <a:rPr lang="fr-FR" b="1" dirty="0" err="1"/>
                  <a:t>Haversine</a:t>
                </a:r>
                <a:endParaRPr lang="fr-FR" b="1" dirty="0"/>
              </a:p>
              <a:p>
                <a:pPr marL="0" indent="0">
                  <a:buNone/>
                </a:pPr>
                <a14:m>
                  <m:oMathPara xmlns:m="http://schemas.openxmlformats.org/officeDocument/2006/math">
                    <m:oMathParaPr>
                      <m:jc m:val="centerGroup"/>
                    </m:oMathParaPr>
                    <m:oMath xmlns:m="http://schemas.openxmlformats.org/officeDocument/2006/math">
                      <m:sSub>
                        <m:sSubPr>
                          <m:ctrlPr>
                            <a:rPr lang="fr-FR" i="1">
                              <a:latin typeface="Cambria Math" panose="02040503050406030204" pitchFamily="18" charset="0"/>
                            </a:rPr>
                          </m:ctrlPr>
                        </m:sSubPr>
                        <m:e>
                          <m:r>
                            <a:rPr lang="fr-FR">
                              <a:latin typeface="Cambria Math" panose="02040503050406030204" pitchFamily="18" charset="0"/>
                            </a:rPr>
                            <m:t>𝑑</m:t>
                          </m:r>
                        </m:e>
                        <m:sub>
                          <m:r>
                            <a:rPr lang="fr-FR">
                              <a:latin typeface="Cambria Math" panose="02040503050406030204" pitchFamily="18" charset="0"/>
                            </a:rPr>
                            <m:t>𝑖𝑗</m:t>
                          </m:r>
                        </m:sub>
                      </m:sSub>
                      <m:r>
                        <a:rPr lang="fr-FR">
                          <a:latin typeface="Cambria Math" panose="02040503050406030204" pitchFamily="18" charset="0"/>
                        </a:rPr>
                        <m:t>=2∙</m:t>
                      </m:r>
                      <m:r>
                        <a:rPr lang="fr-FR">
                          <a:latin typeface="Cambria Math" panose="02040503050406030204" pitchFamily="18" charset="0"/>
                        </a:rPr>
                        <m:t>𝑟</m:t>
                      </m:r>
                      <m:r>
                        <a:rPr lang="fr-FR">
                          <a:latin typeface="Cambria Math" panose="02040503050406030204" pitchFamily="18" charset="0"/>
                        </a:rPr>
                        <m:t>∙</m:t>
                      </m:r>
                      <m:r>
                        <a:rPr lang="fr-FR">
                          <a:latin typeface="Cambria Math" panose="02040503050406030204" pitchFamily="18" charset="0"/>
                        </a:rPr>
                        <m:t>𝑎𝑟𝑐𝑠𝑖𝑛</m:t>
                      </m:r>
                      <m:d>
                        <m:dPr>
                          <m:ctrlPr>
                            <a:rPr lang="fr-FR" i="1">
                              <a:latin typeface="Cambria Math" panose="02040503050406030204" pitchFamily="18" charset="0"/>
                            </a:rPr>
                          </m:ctrlPr>
                        </m:dPr>
                        <m:e>
                          <m:rad>
                            <m:radPr>
                              <m:degHide m:val="on"/>
                              <m:ctrlPr>
                                <a:rPr lang="fr-FR" i="1">
                                  <a:latin typeface="Cambria Math" panose="02040503050406030204" pitchFamily="18" charset="0"/>
                                </a:rPr>
                              </m:ctrlPr>
                            </m:radPr>
                            <m:deg/>
                            <m:e>
                              <m:sSup>
                                <m:sSupPr>
                                  <m:ctrlPr>
                                    <a:rPr lang="fr-FR" i="1">
                                      <a:latin typeface="Cambria Math" panose="02040503050406030204" pitchFamily="18" charset="0"/>
                                    </a:rPr>
                                  </m:ctrlPr>
                                </m:sSupPr>
                                <m:e>
                                  <m:r>
                                    <a:rPr lang="fr-FR">
                                      <a:latin typeface="Cambria Math" panose="02040503050406030204" pitchFamily="18" charset="0"/>
                                    </a:rPr>
                                    <m:t>𝑠𝑖𝑛</m:t>
                                  </m:r>
                                </m:e>
                                <m:sup>
                                  <m:r>
                                    <a:rPr lang="fr-FR">
                                      <a:latin typeface="Cambria Math" panose="02040503050406030204" pitchFamily="18" charset="0"/>
                                    </a:rPr>
                                    <m:t>2</m:t>
                                  </m:r>
                                </m:sup>
                              </m:sSup>
                              <m:d>
                                <m:dPr>
                                  <m:ctrlPr>
                                    <a:rPr lang="fr-FR" i="1">
                                      <a:latin typeface="Cambria Math" panose="02040503050406030204" pitchFamily="18" charset="0"/>
                                    </a:rPr>
                                  </m:ctrlPr>
                                </m:dPr>
                                <m:e>
                                  <m:f>
                                    <m:fPr>
                                      <m:ctrlPr>
                                        <a:rPr lang="fr-FR" i="1">
                                          <a:latin typeface="Cambria Math" panose="02040503050406030204" pitchFamily="18" charset="0"/>
                                        </a:rPr>
                                      </m:ctrlPr>
                                    </m:fPr>
                                    <m:num>
                                      <m:sSub>
                                        <m:sSubPr>
                                          <m:ctrlPr>
                                            <a:rPr lang="fr-FR" i="1">
                                              <a:latin typeface="Cambria Math" panose="02040503050406030204" pitchFamily="18" charset="0"/>
                                            </a:rPr>
                                          </m:ctrlPr>
                                        </m:sSubPr>
                                        <m:e>
                                          <m:r>
                                            <a:rPr lang="fr-FR">
                                              <a:latin typeface="Cambria Math" panose="02040503050406030204" pitchFamily="18" charset="0"/>
                                            </a:rPr>
                                            <m:t>𝜑</m:t>
                                          </m:r>
                                        </m:e>
                                        <m:sub>
                                          <m:r>
                                            <a:rPr lang="fr-FR">
                                              <a:latin typeface="Cambria Math" panose="02040503050406030204" pitchFamily="18" charset="0"/>
                                            </a:rPr>
                                            <m:t>𝑗</m:t>
                                          </m:r>
                                        </m:sub>
                                      </m:sSub>
                                      <m:r>
                                        <a:rPr lang="fr-FR">
                                          <a:latin typeface="Cambria Math" panose="02040503050406030204" pitchFamily="18" charset="0"/>
                                        </a:rPr>
                                        <m:t>−</m:t>
                                      </m:r>
                                      <m:sSub>
                                        <m:sSubPr>
                                          <m:ctrlPr>
                                            <a:rPr lang="fr-FR" i="1">
                                              <a:latin typeface="Cambria Math" panose="02040503050406030204" pitchFamily="18" charset="0"/>
                                            </a:rPr>
                                          </m:ctrlPr>
                                        </m:sSubPr>
                                        <m:e>
                                          <m:r>
                                            <a:rPr lang="fr-FR">
                                              <a:latin typeface="Cambria Math" panose="02040503050406030204" pitchFamily="18" charset="0"/>
                                            </a:rPr>
                                            <m:t>𝜑</m:t>
                                          </m:r>
                                        </m:e>
                                        <m:sub>
                                          <m:r>
                                            <a:rPr lang="fr-FR">
                                              <a:latin typeface="Cambria Math" panose="02040503050406030204" pitchFamily="18" charset="0"/>
                                            </a:rPr>
                                            <m:t>𝑖</m:t>
                                          </m:r>
                                        </m:sub>
                                      </m:sSub>
                                    </m:num>
                                    <m:den>
                                      <m:r>
                                        <a:rPr lang="fr-FR">
                                          <a:latin typeface="Cambria Math" panose="02040503050406030204" pitchFamily="18" charset="0"/>
                                        </a:rPr>
                                        <m:t>2</m:t>
                                      </m:r>
                                    </m:den>
                                  </m:f>
                                </m:e>
                              </m:d>
                              <m:r>
                                <a:rPr lang="fr-FR">
                                  <a:latin typeface="Cambria Math" panose="02040503050406030204" pitchFamily="18" charset="0"/>
                                </a:rPr>
                                <m:t>+</m:t>
                              </m:r>
                              <m:r>
                                <a:rPr lang="fr-FR">
                                  <a:latin typeface="Cambria Math" panose="02040503050406030204" pitchFamily="18" charset="0"/>
                                </a:rPr>
                                <m:t>𝑐𝑜𝑠</m:t>
                              </m:r>
                              <m:d>
                                <m:dPr>
                                  <m:ctrlPr>
                                    <a:rPr lang="fr-FR" i="1">
                                      <a:latin typeface="Cambria Math" panose="02040503050406030204" pitchFamily="18" charset="0"/>
                                    </a:rPr>
                                  </m:ctrlPr>
                                </m:dPr>
                                <m:e>
                                  <m:sSub>
                                    <m:sSubPr>
                                      <m:ctrlPr>
                                        <a:rPr lang="fr-FR" i="1">
                                          <a:latin typeface="Cambria Math" panose="02040503050406030204" pitchFamily="18" charset="0"/>
                                        </a:rPr>
                                      </m:ctrlPr>
                                    </m:sSubPr>
                                    <m:e>
                                      <m:r>
                                        <a:rPr lang="fr-FR">
                                          <a:latin typeface="Cambria Math" panose="02040503050406030204" pitchFamily="18" charset="0"/>
                                        </a:rPr>
                                        <m:t>𝜑</m:t>
                                      </m:r>
                                    </m:e>
                                    <m:sub>
                                      <m:r>
                                        <a:rPr lang="fr-FR">
                                          <a:latin typeface="Cambria Math" panose="02040503050406030204" pitchFamily="18" charset="0"/>
                                        </a:rPr>
                                        <m:t>𝑖</m:t>
                                      </m:r>
                                    </m:sub>
                                  </m:sSub>
                                </m:e>
                              </m:d>
                              <m:r>
                                <a:rPr lang="fr-FR">
                                  <a:latin typeface="Cambria Math" panose="02040503050406030204" pitchFamily="18" charset="0"/>
                                </a:rPr>
                                <m:t>𝑐𝑜𝑠</m:t>
                              </m:r>
                              <m:d>
                                <m:dPr>
                                  <m:ctrlPr>
                                    <a:rPr lang="fr-FR" i="1">
                                      <a:latin typeface="Cambria Math" panose="02040503050406030204" pitchFamily="18" charset="0"/>
                                    </a:rPr>
                                  </m:ctrlPr>
                                </m:dPr>
                                <m:e>
                                  <m:sSub>
                                    <m:sSubPr>
                                      <m:ctrlPr>
                                        <a:rPr lang="fr-FR" i="1">
                                          <a:latin typeface="Cambria Math" panose="02040503050406030204" pitchFamily="18" charset="0"/>
                                        </a:rPr>
                                      </m:ctrlPr>
                                    </m:sSubPr>
                                    <m:e>
                                      <m:r>
                                        <a:rPr lang="fr-FR">
                                          <a:latin typeface="Cambria Math" panose="02040503050406030204" pitchFamily="18" charset="0"/>
                                        </a:rPr>
                                        <m:t>𝜑</m:t>
                                      </m:r>
                                    </m:e>
                                    <m:sub>
                                      <m:r>
                                        <a:rPr lang="fr-FR">
                                          <a:latin typeface="Cambria Math" panose="02040503050406030204" pitchFamily="18" charset="0"/>
                                        </a:rPr>
                                        <m:t>𝑗</m:t>
                                      </m:r>
                                    </m:sub>
                                  </m:sSub>
                                </m:e>
                              </m:d>
                              <m:sSup>
                                <m:sSupPr>
                                  <m:ctrlPr>
                                    <a:rPr lang="fr-FR" i="1">
                                      <a:latin typeface="Cambria Math" panose="02040503050406030204" pitchFamily="18" charset="0"/>
                                    </a:rPr>
                                  </m:ctrlPr>
                                </m:sSupPr>
                                <m:e>
                                  <m:r>
                                    <a:rPr lang="fr-FR">
                                      <a:latin typeface="Cambria Math" panose="02040503050406030204" pitchFamily="18" charset="0"/>
                                    </a:rPr>
                                    <m:t>𝑠𝑖𝑛</m:t>
                                  </m:r>
                                </m:e>
                                <m:sup>
                                  <m:r>
                                    <a:rPr lang="fr-FR">
                                      <a:latin typeface="Cambria Math" panose="02040503050406030204" pitchFamily="18" charset="0"/>
                                    </a:rPr>
                                    <m:t>2</m:t>
                                  </m:r>
                                </m:sup>
                              </m:sSup>
                              <m:d>
                                <m:dPr>
                                  <m:ctrlPr>
                                    <a:rPr lang="fr-FR" i="1">
                                      <a:latin typeface="Cambria Math" panose="02040503050406030204" pitchFamily="18" charset="0"/>
                                    </a:rPr>
                                  </m:ctrlPr>
                                </m:dPr>
                                <m:e>
                                  <m:f>
                                    <m:fPr>
                                      <m:ctrlPr>
                                        <a:rPr lang="fr-FR" i="1">
                                          <a:latin typeface="Cambria Math" panose="02040503050406030204" pitchFamily="18" charset="0"/>
                                        </a:rPr>
                                      </m:ctrlPr>
                                    </m:fPr>
                                    <m:num>
                                      <m:sSub>
                                        <m:sSubPr>
                                          <m:ctrlPr>
                                            <a:rPr lang="fr-FR" i="1">
                                              <a:latin typeface="Cambria Math" panose="02040503050406030204" pitchFamily="18" charset="0"/>
                                            </a:rPr>
                                          </m:ctrlPr>
                                        </m:sSubPr>
                                        <m:e>
                                          <m:r>
                                            <a:rPr lang="fr-FR">
                                              <a:latin typeface="Cambria Math" panose="02040503050406030204" pitchFamily="18" charset="0"/>
                                            </a:rPr>
                                            <m:t>𝜆</m:t>
                                          </m:r>
                                        </m:e>
                                        <m:sub>
                                          <m:r>
                                            <a:rPr lang="fr-FR">
                                              <a:latin typeface="Cambria Math" panose="02040503050406030204" pitchFamily="18" charset="0"/>
                                            </a:rPr>
                                            <m:t>𝑗</m:t>
                                          </m:r>
                                        </m:sub>
                                      </m:sSub>
                                      <m:r>
                                        <a:rPr lang="fr-FR">
                                          <a:latin typeface="Cambria Math" panose="02040503050406030204" pitchFamily="18" charset="0"/>
                                        </a:rPr>
                                        <m:t>−</m:t>
                                      </m:r>
                                      <m:sSub>
                                        <m:sSubPr>
                                          <m:ctrlPr>
                                            <a:rPr lang="fr-FR" i="1">
                                              <a:latin typeface="Cambria Math" panose="02040503050406030204" pitchFamily="18" charset="0"/>
                                            </a:rPr>
                                          </m:ctrlPr>
                                        </m:sSubPr>
                                        <m:e>
                                          <m:r>
                                            <a:rPr lang="fr-FR">
                                              <a:latin typeface="Cambria Math" panose="02040503050406030204" pitchFamily="18" charset="0"/>
                                            </a:rPr>
                                            <m:t>𝜆</m:t>
                                          </m:r>
                                        </m:e>
                                        <m:sub>
                                          <m:r>
                                            <a:rPr lang="fr-FR">
                                              <a:latin typeface="Cambria Math" panose="02040503050406030204" pitchFamily="18" charset="0"/>
                                            </a:rPr>
                                            <m:t>𝑖</m:t>
                                          </m:r>
                                        </m:sub>
                                      </m:sSub>
                                    </m:num>
                                    <m:den>
                                      <m:r>
                                        <a:rPr lang="fr-FR">
                                          <a:latin typeface="Cambria Math" panose="02040503050406030204" pitchFamily="18" charset="0"/>
                                        </a:rPr>
                                        <m:t>2</m:t>
                                      </m:r>
                                    </m:den>
                                  </m:f>
                                </m:e>
                              </m:d>
                            </m:e>
                          </m:rad>
                        </m:e>
                      </m:d>
                    </m:oMath>
                  </m:oMathPara>
                </a14:m>
                <a:endParaRPr lang="fr-FR" dirty="0"/>
              </a:p>
            </p:txBody>
          </p:sp>
        </mc:Choice>
        <mc:Fallback xmlns="">
          <p:sp>
            <p:nvSpPr>
              <p:cNvPr id="3" name="ZoneTexte 2">
                <a:extLst>
                  <a:ext uri="{FF2B5EF4-FFF2-40B4-BE49-F238E27FC236}">
                    <a16:creationId xmlns:a16="http://schemas.microsoft.com/office/drawing/2014/main" id="{44883C3E-2A5E-FDD7-6F5D-2DF48E5395A7}"/>
                  </a:ext>
                </a:extLst>
              </p:cNvPr>
              <p:cNvSpPr txBox="1">
                <a:spLocks noRot="1" noChangeAspect="1" noMove="1" noResize="1" noEditPoints="1" noAdjustHandles="1" noChangeArrowheads="1" noChangeShapeType="1" noTextEdit="1"/>
              </p:cNvSpPr>
              <p:nvPr/>
            </p:nvSpPr>
            <p:spPr>
              <a:xfrm>
                <a:off x="378815" y="14787704"/>
                <a:ext cx="5685754" cy="1001364"/>
              </a:xfrm>
              <a:prstGeom prst="rect">
                <a:avLst/>
              </a:prstGeom>
              <a:blipFill>
                <a:blip r:embed="rId13"/>
                <a:stretch>
                  <a:fillRect/>
                </a:stretch>
              </a:blipFill>
              <a:ln w="28575">
                <a:solidFill>
                  <a:srgbClr val="002060"/>
                </a:solidFill>
              </a:ln>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5" name="ZoneTexte 14">
                <a:extLst>
                  <a:ext uri="{FF2B5EF4-FFF2-40B4-BE49-F238E27FC236}">
                    <a16:creationId xmlns:a16="http://schemas.microsoft.com/office/drawing/2014/main" id="{C3B1FC5B-052E-6DDE-9DB3-DC96022BC6A3}"/>
                  </a:ext>
                </a:extLst>
              </p:cNvPr>
              <p:cNvSpPr txBox="1"/>
              <p:nvPr/>
            </p:nvSpPr>
            <p:spPr>
              <a:xfrm>
                <a:off x="6202024" y="14869169"/>
                <a:ext cx="4053566" cy="838435"/>
              </a:xfrm>
              <a:prstGeom prst="rect">
                <a:avLst/>
              </a:prstGeom>
              <a:noFill/>
              <a:ln w="28575">
                <a:solidFill>
                  <a:srgbClr val="002060"/>
                </a:solidFill>
              </a:ln>
            </p:spPr>
            <p:txBody>
              <a:bodyPr wrap="square" rtlCol="0">
                <a:spAutoFit/>
              </a:bodyPr>
              <a:lstStyle/>
              <a:p>
                <a:pPr algn="ctr"/>
                <a:r>
                  <a:rPr lang="fr-FR" sz="1400" b="1" dirty="0">
                    <a:latin typeface="Gill Sans MT" panose="020B0502020104020203" pitchFamily="34" charset="0"/>
                  </a:rPr>
                  <a:t>Indice de Moran</a:t>
                </a:r>
              </a:p>
              <a:p>
                <a:pPr algn="ctr"/>
                <a14:m>
                  <m:oMathPara xmlns:m="http://schemas.openxmlformats.org/officeDocument/2006/math">
                    <m:oMathParaPr>
                      <m:jc m:val="centerGroup"/>
                    </m:oMathParaPr>
                    <m:oMath xmlns:m="http://schemas.openxmlformats.org/officeDocument/2006/math">
                      <m:r>
                        <a:rPr lang="fr-FR" sz="1400" b="0" i="1" smtClean="0">
                          <a:latin typeface="Cambria Math" panose="02040503050406030204" pitchFamily="18" charset="0"/>
                        </a:rPr>
                        <m:t>𝐼</m:t>
                      </m:r>
                      <m:r>
                        <a:rPr lang="fr-FR" sz="1400" b="0" i="1" smtClean="0">
                          <a:latin typeface="Cambria Math" panose="02040503050406030204" pitchFamily="18" charset="0"/>
                        </a:rPr>
                        <m:t>=</m:t>
                      </m:r>
                      <m:f>
                        <m:fPr>
                          <m:ctrlPr>
                            <a:rPr lang="fr-FR" sz="1400" b="0" i="1" smtClean="0">
                              <a:latin typeface="Cambria Math" panose="02040503050406030204" pitchFamily="18" charset="0"/>
                            </a:rPr>
                          </m:ctrlPr>
                        </m:fPr>
                        <m:num>
                          <m:r>
                            <a:rPr lang="fr-FR" sz="1400" b="0" i="1" smtClean="0">
                              <a:latin typeface="Cambria Math" panose="02040503050406030204" pitchFamily="18" charset="0"/>
                            </a:rPr>
                            <m:t>𝑁</m:t>
                          </m:r>
                        </m:num>
                        <m:den>
                          <m:nary>
                            <m:naryPr>
                              <m:chr m:val="∑"/>
                              <m:limLoc m:val="subSup"/>
                              <m:supHide m:val="on"/>
                              <m:ctrlPr>
                                <a:rPr lang="fr-FR" sz="1400" b="0" i="1" smtClean="0">
                                  <a:latin typeface="Cambria Math" panose="02040503050406030204" pitchFamily="18" charset="0"/>
                                </a:rPr>
                              </m:ctrlPr>
                            </m:naryPr>
                            <m:sub>
                              <m:r>
                                <m:rPr>
                                  <m:brk m:alnAt="9"/>
                                </m:rPr>
                                <a:rPr lang="fr-FR" sz="1400" b="0" i="1" smtClean="0">
                                  <a:latin typeface="Cambria Math" panose="02040503050406030204" pitchFamily="18" charset="0"/>
                                </a:rPr>
                                <m:t>𝑖</m:t>
                              </m:r>
                            </m:sub>
                            <m:sup/>
                            <m:e>
                              <m:nary>
                                <m:naryPr>
                                  <m:chr m:val="∑"/>
                                  <m:limLoc m:val="subSup"/>
                                  <m:supHide m:val="on"/>
                                  <m:ctrlPr>
                                    <a:rPr lang="fr-FR" sz="1400" b="0" i="1" smtClean="0">
                                      <a:latin typeface="Cambria Math" panose="02040503050406030204" pitchFamily="18" charset="0"/>
                                    </a:rPr>
                                  </m:ctrlPr>
                                </m:naryPr>
                                <m:sub>
                                  <m:r>
                                    <m:rPr>
                                      <m:brk m:alnAt="9"/>
                                    </m:rPr>
                                    <a:rPr lang="fr-FR" sz="1400" b="0" i="1" smtClean="0">
                                      <a:latin typeface="Cambria Math" panose="02040503050406030204" pitchFamily="18" charset="0"/>
                                    </a:rPr>
                                    <m:t>𝑗</m:t>
                                  </m:r>
                                </m:sub>
                                <m:sup/>
                                <m:e>
                                  <m:sSub>
                                    <m:sSubPr>
                                      <m:ctrlPr>
                                        <a:rPr lang="fr-FR" sz="1400" b="0" i="1" smtClean="0">
                                          <a:latin typeface="Cambria Math" panose="02040503050406030204" pitchFamily="18" charset="0"/>
                                        </a:rPr>
                                      </m:ctrlPr>
                                    </m:sSubPr>
                                    <m:e>
                                      <m:r>
                                        <a:rPr lang="fr-FR" sz="1400" b="0" i="1" smtClean="0">
                                          <a:latin typeface="Cambria Math" panose="02040503050406030204" pitchFamily="18" charset="0"/>
                                        </a:rPr>
                                        <m:t>𝑊</m:t>
                                      </m:r>
                                    </m:e>
                                    <m:sub>
                                      <m:r>
                                        <a:rPr lang="fr-FR" sz="1400" b="0" i="1" smtClean="0">
                                          <a:latin typeface="Cambria Math" panose="02040503050406030204" pitchFamily="18" charset="0"/>
                                        </a:rPr>
                                        <m:t>𝑖𝑗</m:t>
                                      </m:r>
                                    </m:sub>
                                  </m:sSub>
                                </m:e>
                              </m:nary>
                            </m:e>
                          </m:nary>
                        </m:den>
                      </m:f>
                      <m:r>
                        <a:rPr lang="fr-FR" sz="1400" b="0" i="1" smtClean="0">
                          <a:latin typeface="Cambria Math" panose="02040503050406030204" pitchFamily="18" charset="0"/>
                          <a:ea typeface="Cambria Math" panose="02040503050406030204" pitchFamily="18" charset="0"/>
                        </a:rPr>
                        <m:t>∙</m:t>
                      </m:r>
                      <m:f>
                        <m:fPr>
                          <m:ctrlPr>
                            <a:rPr lang="fr-FR" sz="1400" b="0" i="1" smtClean="0">
                              <a:latin typeface="Cambria Math" panose="02040503050406030204" pitchFamily="18" charset="0"/>
                              <a:ea typeface="Cambria Math" panose="02040503050406030204" pitchFamily="18" charset="0"/>
                            </a:rPr>
                          </m:ctrlPr>
                        </m:fPr>
                        <m:num>
                          <m:nary>
                            <m:naryPr>
                              <m:chr m:val="∑"/>
                              <m:limLoc m:val="subSup"/>
                              <m:supHide m:val="on"/>
                              <m:ctrlPr>
                                <a:rPr lang="fr-FR" sz="1400" i="1">
                                  <a:latin typeface="Cambria Math" panose="02040503050406030204" pitchFamily="18" charset="0"/>
                                </a:rPr>
                              </m:ctrlPr>
                            </m:naryPr>
                            <m:sub>
                              <m:r>
                                <m:rPr>
                                  <m:brk m:alnAt="9"/>
                                </m:rPr>
                                <a:rPr lang="fr-FR" sz="1400" i="1">
                                  <a:latin typeface="Cambria Math" panose="02040503050406030204" pitchFamily="18" charset="0"/>
                                </a:rPr>
                                <m:t>𝑖</m:t>
                              </m:r>
                            </m:sub>
                            <m:sup/>
                            <m:e>
                              <m:nary>
                                <m:naryPr>
                                  <m:chr m:val="∑"/>
                                  <m:limLoc m:val="subSup"/>
                                  <m:supHide m:val="on"/>
                                  <m:ctrlPr>
                                    <a:rPr lang="fr-FR" sz="1400" i="1">
                                      <a:latin typeface="Cambria Math" panose="02040503050406030204" pitchFamily="18" charset="0"/>
                                    </a:rPr>
                                  </m:ctrlPr>
                                </m:naryPr>
                                <m:sub>
                                  <m:r>
                                    <m:rPr>
                                      <m:brk m:alnAt="9"/>
                                    </m:rPr>
                                    <a:rPr lang="fr-FR" sz="1400" i="1">
                                      <a:latin typeface="Cambria Math" panose="02040503050406030204" pitchFamily="18" charset="0"/>
                                    </a:rPr>
                                    <m:t>𝑗</m:t>
                                  </m:r>
                                </m:sub>
                                <m:sup/>
                                <m:e>
                                  <m:sSub>
                                    <m:sSubPr>
                                      <m:ctrlPr>
                                        <a:rPr lang="fr-FR" sz="1400" i="1">
                                          <a:latin typeface="Cambria Math" panose="02040503050406030204" pitchFamily="18" charset="0"/>
                                        </a:rPr>
                                      </m:ctrlPr>
                                    </m:sSubPr>
                                    <m:e>
                                      <m:r>
                                        <a:rPr lang="fr-FR" sz="1400" i="1">
                                          <a:latin typeface="Cambria Math" panose="02040503050406030204" pitchFamily="18" charset="0"/>
                                        </a:rPr>
                                        <m:t>𝑊</m:t>
                                      </m:r>
                                    </m:e>
                                    <m:sub>
                                      <m:r>
                                        <a:rPr lang="fr-FR" sz="1400" i="1">
                                          <a:latin typeface="Cambria Math" panose="02040503050406030204" pitchFamily="18" charset="0"/>
                                        </a:rPr>
                                        <m:t>𝑖𝑗</m:t>
                                      </m:r>
                                    </m:sub>
                                  </m:sSub>
                                </m:e>
                              </m:nary>
                            </m:e>
                          </m:nary>
                          <m:d>
                            <m:dPr>
                              <m:ctrlPr>
                                <a:rPr lang="fr-FR" sz="1400" i="1" smtClean="0">
                                  <a:latin typeface="Cambria Math" panose="02040503050406030204" pitchFamily="18" charset="0"/>
                                </a:rPr>
                              </m:ctrlPr>
                            </m:dPr>
                            <m:e>
                              <m:sSub>
                                <m:sSubPr>
                                  <m:ctrlPr>
                                    <a:rPr lang="fr-FR" sz="1400" i="1" smtClean="0">
                                      <a:latin typeface="Cambria Math" panose="02040503050406030204" pitchFamily="18" charset="0"/>
                                    </a:rPr>
                                  </m:ctrlPr>
                                </m:sSubPr>
                                <m:e>
                                  <m:r>
                                    <a:rPr lang="fr-FR" sz="1400" b="0" i="1" smtClean="0">
                                      <a:latin typeface="Cambria Math" panose="02040503050406030204" pitchFamily="18" charset="0"/>
                                    </a:rPr>
                                    <m:t>𝑦</m:t>
                                  </m:r>
                                </m:e>
                                <m:sub>
                                  <m:r>
                                    <a:rPr lang="fr-FR" sz="1400" b="0" i="1" smtClean="0">
                                      <a:latin typeface="Cambria Math" panose="02040503050406030204" pitchFamily="18" charset="0"/>
                                    </a:rPr>
                                    <m:t>𝑖</m:t>
                                  </m:r>
                                </m:sub>
                              </m:sSub>
                              <m:r>
                                <a:rPr lang="fr-FR" sz="1400" b="0" i="1" smtClean="0">
                                  <a:latin typeface="Cambria Math" panose="02040503050406030204" pitchFamily="18" charset="0"/>
                                </a:rPr>
                                <m:t>−</m:t>
                              </m:r>
                              <m:acc>
                                <m:accPr>
                                  <m:chr m:val="̅"/>
                                  <m:ctrlPr>
                                    <a:rPr lang="fr-FR" sz="1400" b="0" i="1" smtClean="0">
                                      <a:latin typeface="Cambria Math" panose="02040503050406030204" pitchFamily="18" charset="0"/>
                                    </a:rPr>
                                  </m:ctrlPr>
                                </m:accPr>
                                <m:e>
                                  <m:r>
                                    <a:rPr lang="fr-FR" sz="1400" b="0" i="1" smtClean="0">
                                      <a:latin typeface="Cambria Math" panose="02040503050406030204" pitchFamily="18" charset="0"/>
                                    </a:rPr>
                                    <m:t>𝑦</m:t>
                                  </m:r>
                                </m:e>
                              </m:acc>
                            </m:e>
                          </m:d>
                          <m:d>
                            <m:dPr>
                              <m:ctrlPr>
                                <a:rPr lang="fr-FR" sz="1400" i="1">
                                  <a:latin typeface="Cambria Math" panose="02040503050406030204" pitchFamily="18" charset="0"/>
                                </a:rPr>
                              </m:ctrlPr>
                            </m:dPr>
                            <m:e>
                              <m:sSub>
                                <m:sSubPr>
                                  <m:ctrlPr>
                                    <a:rPr lang="fr-FR" sz="1400" i="1">
                                      <a:latin typeface="Cambria Math" panose="02040503050406030204" pitchFamily="18" charset="0"/>
                                    </a:rPr>
                                  </m:ctrlPr>
                                </m:sSubPr>
                                <m:e>
                                  <m:r>
                                    <a:rPr lang="fr-FR" sz="1400" i="1">
                                      <a:latin typeface="Cambria Math" panose="02040503050406030204" pitchFamily="18" charset="0"/>
                                    </a:rPr>
                                    <m:t>𝑦</m:t>
                                  </m:r>
                                </m:e>
                                <m:sub>
                                  <m:r>
                                    <a:rPr lang="fr-FR" sz="1400" b="0" i="1" smtClean="0">
                                      <a:latin typeface="Cambria Math" panose="02040503050406030204" pitchFamily="18" charset="0"/>
                                    </a:rPr>
                                    <m:t>𝑗</m:t>
                                  </m:r>
                                </m:sub>
                              </m:sSub>
                              <m:r>
                                <a:rPr lang="fr-FR" sz="1400" i="1">
                                  <a:latin typeface="Cambria Math" panose="02040503050406030204" pitchFamily="18" charset="0"/>
                                </a:rPr>
                                <m:t>−</m:t>
                              </m:r>
                              <m:acc>
                                <m:accPr>
                                  <m:chr m:val="̅"/>
                                  <m:ctrlPr>
                                    <a:rPr lang="fr-FR" sz="1400" i="1">
                                      <a:latin typeface="Cambria Math" panose="02040503050406030204" pitchFamily="18" charset="0"/>
                                    </a:rPr>
                                  </m:ctrlPr>
                                </m:accPr>
                                <m:e>
                                  <m:r>
                                    <a:rPr lang="fr-FR" sz="1400" i="1">
                                      <a:latin typeface="Cambria Math" panose="02040503050406030204" pitchFamily="18" charset="0"/>
                                    </a:rPr>
                                    <m:t>𝑦</m:t>
                                  </m:r>
                                </m:e>
                              </m:acc>
                            </m:e>
                          </m:d>
                        </m:num>
                        <m:den>
                          <m:nary>
                            <m:naryPr>
                              <m:chr m:val="∑"/>
                              <m:limLoc m:val="subSup"/>
                              <m:supHide m:val="on"/>
                              <m:ctrlPr>
                                <a:rPr lang="fr-FR" sz="1400" b="0" i="1" smtClean="0">
                                  <a:latin typeface="Cambria Math" panose="02040503050406030204" pitchFamily="18" charset="0"/>
                                  <a:ea typeface="Cambria Math" panose="02040503050406030204" pitchFamily="18" charset="0"/>
                                </a:rPr>
                              </m:ctrlPr>
                            </m:naryPr>
                            <m:sub>
                              <m:r>
                                <m:rPr>
                                  <m:brk m:alnAt="9"/>
                                </m:rPr>
                                <a:rPr lang="fr-FR" sz="1400" b="0" i="1" smtClean="0">
                                  <a:latin typeface="Cambria Math" panose="02040503050406030204" pitchFamily="18" charset="0"/>
                                  <a:ea typeface="Cambria Math" panose="02040503050406030204" pitchFamily="18" charset="0"/>
                                </a:rPr>
                                <m:t>𝑖</m:t>
                              </m:r>
                            </m:sub>
                            <m:sup/>
                            <m:e>
                              <m:sSup>
                                <m:sSupPr>
                                  <m:ctrlPr>
                                    <a:rPr lang="fr-FR" sz="1400" b="0" i="1" smtClean="0">
                                      <a:latin typeface="Cambria Math" panose="02040503050406030204" pitchFamily="18" charset="0"/>
                                      <a:ea typeface="Cambria Math" panose="02040503050406030204" pitchFamily="18" charset="0"/>
                                    </a:rPr>
                                  </m:ctrlPr>
                                </m:sSupPr>
                                <m:e>
                                  <m:d>
                                    <m:dPr>
                                      <m:ctrlPr>
                                        <a:rPr lang="fr-FR" sz="1400" i="1">
                                          <a:latin typeface="Cambria Math" panose="02040503050406030204" pitchFamily="18" charset="0"/>
                                        </a:rPr>
                                      </m:ctrlPr>
                                    </m:dPr>
                                    <m:e>
                                      <m:sSub>
                                        <m:sSubPr>
                                          <m:ctrlPr>
                                            <a:rPr lang="fr-FR" sz="1400" i="1">
                                              <a:latin typeface="Cambria Math" panose="02040503050406030204" pitchFamily="18" charset="0"/>
                                            </a:rPr>
                                          </m:ctrlPr>
                                        </m:sSubPr>
                                        <m:e>
                                          <m:r>
                                            <a:rPr lang="fr-FR" sz="1400" i="1">
                                              <a:latin typeface="Cambria Math" panose="02040503050406030204" pitchFamily="18" charset="0"/>
                                            </a:rPr>
                                            <m:t>𝑦</m:t>
                                          </m:r>
                                        </m:e>
                                        <m:sub>
                                          <m:r>
                                            <a:rPr lang="fr-FR" sz="1400" i="1">
                                              <a:latin typeface="Cambria Math" panose="02040503050406030204" pitchFamily="18" charset="0"/>
                                            </a:rPr>
                                            <m:t>𝑖</m:t>
                                          </m:r>
                                        </m:sub>
                                      </m:sSub>
                                      <m:r>
                                        <a:rPr lang="fr-FR" sz="1400" i="1">
                                          <a:latin typeface="Cambria Math" panose="02040503050406030204" pitchFamily="18" charset="0"/>
                                        </a:rPr>
                                        <m:t>−</m:t>
                                      </m:r>
                                      <m:acc>
                                        <m:accPr>
                                          <m:chr m:val="̅"/>
                                          <m:ctrlPr>
                                            <a:rPr lang="fr-FR" sz="1400" i="1">
                                              <a:latin typeface="Cambria Math" panose="02040503050406030204" pitchFamily="18" charset="0"/>
                                            </a:rPr>
                                          </m:ctrlPr>
                                        </m:accPr>
                                        <m:e>
                                          <m:r>
                                            <a:rPr lang="fr-FR" sz="1400" i="1">
                                              <a:latin typeface="Cambria Math" panose="02040503050406030204" pitchFamily="18" charset="0"/>
                                            </a:rPr>
                                            <m:t>𝑦</m:t>
                                          </m:r>
                                        </m:e>
                                      </m:acc>
                                    </m:e>
                                  </m:d>
                                </m:e>
                                <m:sup>
                                  <m:r>
                                    <a:rPr lang="fr-FR" sz="1400" b="0" i="1" smtClean="0">
                                      <a:latin typeface="Cambria Math" panose="02040503050406030204" pitchFamily="18" charset="0"/>
                                      <a:ea typeface="Cambria Math" panose="02040503050406030204" pitchFamily="18" charset="0"/>
                                    </a:rPr>
                                    <m:t>2</m:t>
                                  </m:r>
                                </m:sup>
                              </m:sSup>
                            </m:e>
                          </m:nary>
                        </m:den>
                      </m:f>
                    </m:oMath>
                  </m:oMathPara>
                </a14:m>
                <a:endParaRPr lang="fr-FR" sz="1400" dirty="0">
                  <a:latin typeface="Gill Sans MT" panose="020B0502020104020203" pitchFamily="34" charset="0"/>
                </a:endParaRPr>
              </a:p>
            </p:txBody>
          </p:sp>
        </mc:Choice>
        <mc:Fallback xmlns="">
          <p:sp>
            <p:nvSpPr>
              <p:cNvPr id="15" name="ZoneTexte 14">
                <a:extLst>
                  <a:ext uri="{FF2B5EF4-FFF2-40B4-BE49-F238E27FC236}">
                    <a16:creationId xmlns:a16="http://schemas.microsoft.com/office/drawing/2014/main" id="{C3B1FC5B-052E-6DDE-9DB3-DC96022BC6A3}"/>
                  </a:ext>
                </a:extLst>
              </p:cNvPr>
              <p:cNvSpPr txBox="1">
                <a:spLocks noRot="1" noChangeAspect="1" noMove="1" noResize="1" noEditPoints="1" noAdjustHandles="1" noChangeArrowheads="1" noChangeShapeType="1" noTextEdit="1"/>
              </p:cNvSpPr>
              <p:nvPr/>
            </p:nvSpPr>
            <p:spPr>
              <a:xfrm>
                <a:off x="6202024" y="14869169"/>
                <a:ext cx="4053566" cy="838435"/>
              </a:xfrm>
              <a:prstGeom prst="rect">
                <a:avLst/>
              </a:prstGeom>
              <a:blipFill>
                <a:blip r:embed="rId14"/>
                <a:stretch>
                  <a:fillRect/>
                </a:stretch>
              </a:blipFill>
              <a:ln w="28575">
                <a:solidFill>
                  <a:srgbClr val="002060"/>
                </a:solidFill>
              </a:ln>
            </p:spPr>
            <p:txBody>
              <a:bodyPr/>
              <a:lstStyle/>
              <a:p>
                <a:r>
                  <a:rPr lang="fr-FR">
                    <a:noFill/>
                  </a:rPr>
                  <a:t> </a:t>
                </a:r>
              </a:p>
            </p:txBody>
          </p:sp>
        </mc:Fallback>
      </mc:AlternateContent>
      <p:sp>
        <p:nvSpPr>
          <p:cNvPr id="16" name="ZoneTexte 15">
            <a:extLst>
              <a:ext uri="{FF2B5EF4-FFF2-40B4-BE49-F238E27FC236}">
                <a16:creationId xmlns:a16="http://schemas.microsoft.com/office/drawing/2014/main" id="{4A3C834A-5735-CE9B-1CB0-A5A1FF868691}"/>
              </a:ext>
            </a:extLst>
          </p:cNvPr>
          <p:cNvSpPr txBox="1"/>
          <p:nvPr/>
        </p:nvSpPr>
        <p:spPr>
          <a:xfrm>
            <a:off x="445366" y="15965010"/>
            <a:ext cx="9796126" cy="1423082"/>
          </a:xfrm>
          <a:prstGeom prst="rect">
            <a:avLst/>
          </a:prstGeom>
          <a:noFill/>
        </p:spPr>
        <p:txBody>
          <a:bodyPr wrap="square" rtlCol="0">
            <a:spAutoFit/>
          </a:bodyPr>
          <a:lstStyle/>
          <a:p>
            <a:pPr algn="ctr">
              <a:lnSpc>
                <a:spcPct val="150000"/>
              </a:lnSpc>
            </a:pPr>
            <a:r>
              <a:rPr lang="fr-FR" sz="2000" dirty="0">
                <a:latin typeface="Gill Sans MT" panose="020B0502020104020203" pitchFamily="34" charset="0"/>
              </a:rPr>
              <a:t>La distance de </a:t>
            </a:r>
            <a:r>
              <a:rPr lang="fr-FR" sz="2000" dirty="0" err="1">
                <a:latin typeface="Gill Sans MT" panose="020B0502020104020203" pitchFamily="34" charset="0"/>
              </a:rPr>
              <a:t>Haversine</a:t>
            </a:r>
            <a:r>
              <a:rPr lang="fr-FR" sz="2000" dirty="0">
                <a:latin typeface="Gill Sans MT" panose="020B0502020104020203" pitchFamily="34" charset="0"/>
              </a:rPr>
              <a:t> a été utilisée pour quantifier la distance entre deux communes. Les valeurs obtenues ont permis d’aboutir à une matrice de voisinage dont les poids ont servi, avec le taux de consultations, à construire l’indice de Moran.</a:t>
            </a:r>
          </a:p>
        </p:txBody>
      </p:sp>
      <mc:AlternateContent xmlns:mc="http://schemas.openxmlformats.org/markup-compatibility/2006">
        <mc:Choice xmlns:a14="http://schemas.microsoft.com/office/drawing/2010/main" Requires="a14">
          <p:sp>
            <p:nvSpPr>
              <p:cNvPr id="19" name="ZoneTexte 18">
                <a:extLst>
                  <a:ext uri="{FF2B5EF4-FFF2-40B4-BE49-F238E27FC236}">
                    <a16:creationId xmlns:a16="http://schemas.microsoft.com/office/drawing/2014/main" id="{FECA35BA-4C51-2956-EACA-21EF085E4013}"/>
                  </a:ext>
                </a:extLst>
              </p:cNvPr>
              <p:cNvSpPr txBox="1"/>
              <p:nvPr/>
            </p:nvSpPr>
            <p:spPr>
              <a:xfrm>
                <a:off x="11100722" y="14490641"/>
                <a:ext cx="4702276" cy="400110"/>
              </a:xfrm>
              <a:prstGeom prst="rect">
                <a:avLst/>
              </a:prstGeom>
              <a:noFill/>
            </p:spPr>
            <p:txBody>
              <a:bodyPr wrap="square" rtlCol="0">
                <a:spAutoFit/>
              </a:bodyPr>
              <a:lstStyle/>
              <a:p>
                <a:pPr marL="285750" indent="-285750" algn="just">
                  <a:buFont typeface="Arial" panose="020B0604020202020204" pitchFamily="34" charset="0"/>
                  <a:buChar char="•"/>
                </a:pPr>
                <a:r>
                  <a:rPr lang="fr-FR" sz="2000" dirty="0">
                    <a:latin typeface="Gill Sans MT" panose="020B0502020104020203" pitchFamily="34" charset="0"/>
                  </a:rPr>
                  <a:t>L’indice de Moran calculé : </a:t>
                </a:r>
                <a14:m>
                  <m:oMath xmlns:m="http://schemas.openxmlformats.org/officeDocument/2006/math">
                    <m:r>
                      <a:rPr lang="fr-FR" sz="2000" b="1" i="1" smtClean="0">
                        <a:latin typeface="Cambria Math" panose="02040503050406030204" pitchFamily="18" charset="0"/>
                      </a:rPr>
                      <m:t>𝑰</m:t>
                    </m:r>
                    <m:r>
                      <a:rPr lang="fr-FR" sz="2000" b="1" i="1" smtClean="0">
                        <a:latin typeface="Cambria Math" panose="02040503050406030204" pitchFamily="18" charset="0"/>
                      </a:rPr>
                      <m:t>=</m:t>
                    </m:r>
                    <m:r>
                      <a:rPr lang="fr-FR" sz="2000" b="1" i="1" smtClean="0">
                        <a:latin typeface="Cambria Math" panose="02040503050406030204" pitchFamily="18" charset="0"/>
                      </a:rPr>
                      <m:t>𝟎</m:t>
                    </m:r>
                    <m:r>
                      <a:rPr lang="fr-FR" sz="2000" b="1" i="1" smtClean="0">
                        <a:latin typeface="Cambria Math" panose="02040503050406030204" pitchFamily="18" charset="0"/>
                      </a:rPr>
                      <m:t>.</m:t>
                    </m:r>
                    <m:r>
                      <a:rPr lang="fr-FR" sz="2000" b="1" i="1" smtClean="0">
                        <a:latin typeface="Cambria Math" panose="02040503050406030204" pitchFamily="18" charset="0"/>
                      </a:rPr>
                      <m:t>𝟏𝟓𝟗𝟖</m:t>
                    </m:r>
                  </m:oMath>
                </a14:m>
                <a:endParaRPr lang="fr-FR" sz="2000" b="1" dirty="0">
                  <a:latin typeface="Gill Sans MT" panose="020B0502020104020203" pitchFamily="34" charset="0"/>
                </a:endParaRPr>
              </a:p>
            </p:txBody>
          </p:sp>
        </mc:Choice>
        <mc:Fallback>
          <p:sp>
            <p:nvSpPr>
              <p:cNvPr id="19" name="ZoneTexte 18">
                <a:extLst>
                  <a:ext uri="{FF2B5EF4-FFF2-40B4-BE49-F238E27FC236}">
                    <a16:creationId xmlns:a16="http://schemas.microsoft.com/office/drawing/2014/main" id="{FECA35BA-4C51-2956-EACA-21EF085E4013}"/>
                  </a:ext>
                </a:extLst>
              </p:cNvPr>
              <p:cNvSpPr txBox="1">
                <a:spLocks noRot="1" noChangeAspect="1" noMove="1" noResize="1" noEditPoints="1" noAdjustHandles="1" noChangeArrowheads="1" noChangeShapeType="1" noTextEdit="1"/>
              </p:cNvSpPr>
              <p:nvPr/>
            </p:nvSpPr>
            <p:spPr>
              <a:xfrm>
                <a:off x="11100722" y="14490641"/>
                <a:ext cx="4702276" cy="400110"/>
              </a:xfrm>
              <a:prstGeom prst="rect">
                <a:avLst/>
              </a:prstGeom>
              <a:blipFill>
                <a:blip r:embed="rId15"/>
                <a:stretch>
                  <a:fillRect l="-1167" t="-7576" b="-25758"/>
                </a:stretch>
              </a:blipFill>
            </p:spPr>
            <p:txBody>
              <a:bodyPr/>
              <a:lstStyle/>
              <a:p>
                <a:r>
                  <a:rPr lang="fr-FR">
                    <a:noFill/>
                  </a:rPr>
                  <a:t> </a:t>
                </a:r>
              </a:p>
            </p:txBody>
          </p:sp>
        </mc:Fallback>
      </mc:AlternateContent>
      <p:sp>
        <p:nvSpPr>
          <p:cNvPr id="21" name="Flèche : droite rayée 20">
            <a:extLst>
              <a:ext uri="{FF2B5EF4-FFF2-40B4-BE49-F238E27FC236}">
                <a16:creationId xmlns:a16="http://schemas.microsoft.com/office/drawing/2014/main" id="{FBB4A824-490E-D619-7DB4-84C34A765A5A}"/>
              </a:ext>
            </a:extLst>
          </p:cNvPr>
          <p:cNvSpPr/>
          <p:nvPr/>
        </p:nvSpPr>
        <p:spPr>
          <a:xfrm>
            <a:off x="15931652" y="14538045"/>
            <a:ext cx="852973" cy="257699"/>
          </a:xfrm>
          <a:prstGeom prst="stripedRightArrow">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ZoneTexte 21">
            <a:extLst>
              <a:ext uri="{FF2B5EF4-FFF2-40B4-BE49-F238E27FC236}">
                <a16:creationId xmlns:a16="http://schemas.microsoft.com/office/drawing/2014/main" id="{34BF462E-ED41-7012-AB31-EBC8754FBAE7}"/>
              </a:ext>
            </a:extLst>
          </p:cNvPr>
          <p:cNvSpPr txBox="1"/>
          <p:nvPr/>
        </p:nvSpPr>
        <p:spPr>
          <a:xfrm>
            <a:off x="16885608" y="14468346"/>
            <a:ext cx="4132327" cy="400110"/>
          </a:xfrm>
          <a:prstGeom prst="rect">
            <a:avLst/>
          </a:prstGeom>
          <a:noFill/>
        </p:spPr>
        <p:txBody>
          <a:bodyPr wrap="square" rtlCol="0">
            <a:spAutoFit/>
          </a:bodyPr>
          <a:lstStyle/>
          <a:p>
            <a:pPr algn="just"/>
            <a:r>
              <a:rPr lang="fr-FR" sz="2000" dirty="0">
                <a:latin typeface="Gill Sans MT" panose="020B0502020104020203" pitchFamily="34" charset="0"/>
              </a:rPr>
              <a:t>Autocorrélation spatiale positive</a:t>
            </a:r>
          </a:p>
        </p:txBody>
      </p:sp>
      <p:sp>
        <p:nvSpPr>
          <p:cNvPr id="25" name="ZoneTexte 24">
            <a:extLst>
              <a:ext uri="{FF2B5EF4-FFF2-40B4-BE49-F238E27FC236}">
                <a16:creationId xmlns:a16="http://schemas.microsoft.com/office/drawing/2014/main" id="{60C372C9-5EFE-F5BA-1027-5EF1CD5C719F}"/>
              </a:ext>
            </a:extLst>
          </p:cNvPr>
          <p:cNvSpPr txBox="1"/>
          <p:nvPr/>
        </p:nvSpPr>
        <p:spPr>
          <a:xfrm>
            <a:off x="11431215" y="24065348"/>
            <a:ext cx="9537454" cy="1015663"/>
          </a:xfrm>
          <a:prstGeom prst="rect">
            <a:avLst/>
          </a:prstGeom>
          <a:noFill/>
        </p:spPr>
        <p:txBody>
          <a:bodyPr wrap="square" rtlCol="0">
            <a:spAutoFit/>
          </a:bodyPr>
          <a:lstStyle/>
          <a:p>
            <a:pPr algn="ctr"/>
            <a:r>
              <a:rPr lang="fr-FR" sz="2000" b="0" i="0" dirty="0">
                <a:solidFill>
                  <a:srgbClr val="242424"/>
                </a:solidFill>
                <a:effectLst/>
                <a:latin typeface="Segoe UI" panose="020B0502040204020203" pitchFamily="34" charset="0"/>
              </a:rPr>
              <a:t>Les taux de consultations observés et prédits présentent </a:t>
            </a:r>
            <a:r>
              <a:rPr lang="fr-FR" sz="2000" dirty="0"/>
              <a:t>structure spatiale globalement similaire. Certaines zones, notamment au sud-est et au nord-ouest, mettent toutefois en évidence des divergences marquées entre les valeurs observées et prédites.</a:t>
            </a:r>
            <a:endParaRPr lang="fr-FR" sz="2000" dirty="0">
              <a:latin typeface="Gill Sans MT" panose="020B0502020104020203" pitchFamily="34" charset="0"/>
            </a:endParaRPr>
          </a:p>
        </p:txBody>
      </p:sp>
      <p:sp>
        <p:nvSpPr>
          <p:cNvPr id="27" name="ZoneTexte 26">
            <a:extLst>
              <a:ext uri="{FF2B5EF4-FFF2-40B4-BE49-F238E27FC236}">
                <a16:creationId xmlns:a16="http://schemas.microsoft.com/office/drawing/2014/main" id="{5D52F001-6797-2A03-DE36-76A28AE127FA}"/>
              </a:ext>
            </a:extLst>
          </p:cNvPr>
          <p:cNvSpPr txBox="1"/>
          <p:nvPr/>
        </p:nvSpPr>
        <p:spPr>
          <a:xfrm>
            <a:off x="11285668" y="18267488"/>
            <a:ext cx="4834865" cy="339812"/>
          </a:xfrm>
          <a:prstGeom prst="rect">
            <a:avLst/>
          </a:prstGeom>
          <a:noFill/>
        </p:spPr>
        <p:txBody>
          <a:bodyPr wrap="square" rtlCol="0">
            <a:spAutoFit/>
          </a:bodyPr>
          <a:lstStyle/>
          <a:p>
            <a:pPr marL="285750" indent="-285750">
              <a:buFont typeface="Arial" panose="020B0604020202020204" pitchFamily="34" charset="0"/>
              <a:buChar char="•"/>
            </a:pPr>
            <a:r>
              <a:rPr lang="fr-FR" sz="1600" dirty="0">
                <a:latin typeface="Gill Sans MT" panose="020B0502020104020203" pitchFamily="34" charset="0"/>
              </a:rPr>
              <a:t>Importance des variables explicatives dans le modèle</a:t>
            </a:r>
          </a:p>
        </p:txBody>
      </p:sp>
      <mc:AlternateContent xmlns:mc="http://schemas.openxmlformats.org/markup-compatibility/2006">
        <mc:Choice xmlns:a14="http://schemas.microsoft.com/office/drawing/2010/main" Requires="a14">
          <p:sp>
            <p:nvSpPr>
              <p:cNvPr id="28" name="ZoneTexte 27">
                <a:extLst>
                  <a:ext uri="{FF2B5EF4-FFF2-40B4-BE49-F238E27FC236}">
                    <a16:creationId xmlns:a16="http://schemas.microsoft.com/office/drawing/2014/main" id="{9A8760DB-ECE4-08A3-E3AE-5920DDE29FAA}"/>
                  </a:ext>
                </a:extLst>
              </p:cNvPr>
              <p:cNvSpPr txBox="1"/>
              <p:nvPr/>
            </p:nvSpPr>
            <p:spPr>
              <a:xfrm>
                <a:off x="11094898" y="14987308"/>
                <a:ext cx="4920925" cy="400110"/>
              </a:xfrm>
              <a:prstGeom prst="rect">
                <a:avLst/>
              </a:prstGeom>
              <a:noFill/>
            </p:spPr>
            <p:txBody>
              <a:bodyPr wrap="square" rtlCol="0">
                <a:spAutoFit/>
              </a:bodyPr>
              <a:lstStyle/>
              <a:p>
                <a:pPr marL="285750" indent="-285750" algn="just">
                  <a:buFont typeface="Arial" panose="020B0604020202020204" pitchFamily="34" charset="0"/>
                  <a:buChar char="•"/>
                </a:pPr>
                <a:r>
                  <a:rPr lang="fr-FR" sz="2000" dirty="0">
                    <a:latin typeface="Gill Sans MT" panose="020B0502020104020203" pitchFamily="34" charset="0"/>
                  </a:rPr>
                  <a:t>Test de Moran : </a:t>
                </a:r>
                <a14:m>
                  <m:oMath xmlns:m="http://schemas.openxmlformats.org/officeDocument/2006/math">
                    <m:r>
                      <a:rPr lang="fr-FR" sz="2000" b="1" i="0" smtClean="0">
                        <a:latin typeface="Cambria Math" panose="02040503050406030204" pitchFamily="18" charset="0"/>
                      </a:rPr>
                      <m:t>𝐩</m:t>
                    </m:r>
                    <m:r>
                      <a:rPr lang="fr-FR" sz="2000" b="1" i="0" smtClean="0">
                        <a:latin typeface="Cambria Math" panose="02040503050406030204" pitchFamily="18" charset="0"/>
                      </a:rPr>
                      <m:t>−</m:t>
                    </m:r>
                    <m:r>
                      <a:rPr lang="fr-FR" sz="2000" b="1" i="0" smtClean="0">
                        <a:latin typeface="Cambria Math" panose="02040503050406030204" pitchFamily="18" charset="0"/>
                      </a:rPr>
                      <m:t>𝐯𝐚𝐥𝐞𝐮𝐫</m:t>
                    </m:r>
                    <m:r>
                      <a:rPr lang="fr-FR" sz="2000" b="1" i="1" smtClean="0">
                        <a:latin typeface="Cambria Math" panose="02040503050406030204" pitchFamily="18" charset="0"/>
                        <a:ea typeface="Cambria Math" panose="02040503050406030204" pitchFamily="18" charset="0"/>
                      </a:rPr>
                      <m:t>&lt;</m:t>
                    </m:r>
                    <m:r>
                      <a:rPr lang="fr-FR" sz="2000" b="1" i="1" smtClean="0">
                        <a:latin typeface="Cambria Math" panose="02040503050406030204" pitchFamily="18" charset="0"/>
                        <a:ea typeface="Cambria Math" panose="02040503050406030204" pitchFamily="18" charset="0"/>
                      </a:rPr>
                      <m:t>𝟐</m:t>
                    </m:r>
                    <m:r>
                      <a:rPr lang="fr-FR" sz="2000" b="1" i="1" smtClean="0">
                        <a:latin typeface="Cambria Math" panose="02040503050406030204" pitchFamily="18" charset="0"/>
                        <a:ea typeface="Cambria Math" panose="02040503050406030204" pitchFamily="18" charset="0"/>
                      </a:rPr>
                      <m:t>.</m:t>
                    </m:r>
                    <m:r>
                      <a:rPr lang="fr-FR" sz="2000" b="1" i="1" smtClean="0">
                        <a:latin typeface="Cambria Math" panose="02040503050406030204" pitchFamily="18" charset="0"/>
                        <a:ea typeface="Cambria Math" panose="02040503050406030204" pitchFamily="18" charset="0"/>
                      </a:rPr>
                      <m:t>𝟐</m:t>
                    </m:r>
                    <m:r>
                      <a:rPr lang="fr-FR" sz="2000" b="1" i="1" smtClean="0">
                        <a:latin typeface="Cambria Math" panose="02040503050406030204" pitchFamily="18" charset="0"/>
                        <a:ea typeface="Cambria Math" panose="02040503050406030204" pitchFamily="18" charset="0"/>
                      </a:rPr>
                      <m:t>𝒆</m:t>
                    </m:r>
                    <m:r>
                      <a:rPr lang="fr-FR" sz="2000" b="1" i="1" smtClean="0">
                        <a:latin typeface="Cambria Math" panose="02040503050406030204" pitchFamily="18" charset="0"/>
                        <a:ea typeface="Cambria Math" panose="02040503050406030204" pitchFamily="18" charset="0"/>
                      </a:rPr>
                      <m:t>−</m:t>
                    </m:r>
                    <m:r>
                      <a:rPr lang="fr-FR" sz="2000" b="1" i="1" smtClean="0">
                        <a:latin typeface="Cambria Math" panose="02040503050406030204" pitchFamily="18" charset="0"/>
                        <a:ea typeface="Cambria Math" panose="02040503050406030204" pitchFamily="18" charset="0"/>
                      </a:rPr>
                      <m:t>𝟏𝟔</m:t>
                    </m:r>
                  </m:oMath>
                </a14:m>
                <a:endParaRPr lang="fr-FR" sz="2000" b="1" dirty="0">
                  <a:latin typeface="Gill Sans MT" panose="020B0502020104020203" pitchFamily="34" charset="0"/>
                </a:endParaRPr>
              </a:p>
            </p:txBody>
          </p:sp>
        </mc:Choice>
        <mc:Fallback>
          <p:sp>
            <p:nvSpPr>
              <p:cNvPr id="28" name="ZoneTexte 27">
                <a:extLst>
                  <a:ext uri="{FF2B5EF4-FFF2-40B4-BE49-F238E27FC236}">
                    <a16:creationId xmlns:a16="http://schemas.microsoft.com/office/drawing/2014/main" id="{9A8760DB-ECE4-08A3-E3AE-5920DDE29FAA}"/>
                  </a:ext>
                </a:extLst>
              </p:cNvPr>
              <p:cNvSpPr txBox="1">
                <a:spLocks noRot="1" noChangeAspect="1" noMove="1" noResize="1" noEditPoints="1" noAdjustHandles="1" noChangeArrowheads="1" noChangeShapeType="1" noTextEdit="1"/>
              </p:cNvSpPr>
              <p:nvPr/>
            </p:nvSpPr>
            <p:spPr>
              <a:xfrm>
                <a:off x="11094898" y="14987308"/>
                <a:ext cx="4920925" cy="400110"/>
              </a:xfrm>
              <a:prstGeom prst="rect">
                <a:avLst/>
              </a:prstGeom>
              <a:blipFill>
                <a:blip r:embed="rId16"/>
                <a:stretch>
                  <a:fillRect l="-1115" t="-9231" b="-27692"/>
                </a:stretch>
              </a:blipFill>
            </p:spPr>
            <p:txBody>
              <a:bodyPr/>
              <a:lstStyle/>
              <a:p>
                <a:r>
                  <a:rPr lang="fr-FR">
                    <a:noFill/>
                  </a:rPr>
                  <a:t> </a:t>
                </a:r>
              </a:p>
            </p:txBody>
          </p:sp>
        </mc:Fallback>
      </mc:AlternateContent>
      <p:sp>
        <p:nvSpPr>
          <p:cNvPr id="29" name="Flèche : droite rayée 28">
            <a:extLst>
              <a:ext uri="{FF2B5EF4-FFF2-40B4-BE49-F238E27FC236}">
                <a16:creationId xmlns:a16="http://schemas.microsoft.com/office/drawing/2014/main" id="{ACDBBFCD-946E-64BB-16E0-1BD25074F486}"/>
              </a:ext>
            </a:extLst>
          </p:cNvPr>
          <p:cNvSpPr/>
          <p:nvPr/>
        </p:nvSpPr>
        <p:spPr>
          <a:xfrm>
            <a:off x="15954470" y="15081235"/>
            <a:ext cx="801737" cy="257699"/>
          </a:xfrm>
          <a:prstGeom prst="stripedRightArrow">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ZoneTexte 30">
            <a:extLst>
              <a:ext uri="{FF2B5EF4-FFF2-40B4-BE49-F238E27FC236}">
                <a16:creationId xmlns:a16="http://schemas.microsoft.com/office/drawing/2014/main" id="{D6C18C64-21ED-1EFF-952E-9C2153373C34}"/>
              </a:ext>
            </a:extLst>
          </p:cNvPr>
          <p:cNvSpPr txBox="1"/>
          <p:nvPr/>
        </p:nvSpPr>
        <p:spPr>
          <a:xfrm>
            <a:off x="16756207" y="15019039"/>
            <a:ext cx="4702277" cy="400110"/>
          </a:xfrm>
          <a:prstGeom prst="rect">
            <a:avLst/>
          </a:prstGeom>
          <a:noFill/>
        </p:spPr>
        <p:txBody>
          <a:bodyPr wrap="square" rtlCol="0">
            <a:spAutoFit/>
          </a:bodyPr>
          <a:lstStyle/>
          <a:p>
            <a:pPr algn="just"/>
            <a:r>
              <a:rPr lang="fr-FR" sz="2000" dirty="0">
                <a:latin typeface="Gill Sans MT" panose="020B0502020104020203" pitchFamily="34" charset="0"/>
              </a:rPr>
              <a:t>Significativité de l’autocorrélation spatiale</a:t>
            </a:r>
          </a:p>
        </p:txBody>
      </p:sp>
      <p:graphicFrame>
        <p:nvGraphicFramePr>
          <p:cNvPr id="33" name="Tableau 32">
            <a:extLst>
              <a:ext uri="{FF2B5EF4-FFF2-40B4-BE49-F238E27FC236}">
                <a16:creationId xmlns:a16="http://schemas.microsoft.com/office/drawing/2014/main" id="{9B67435E-238E-C0F2-0FD0-567CFA24695C}"/>
              </a:ext>
            </a:extLst>
          </p:cNvPr>
          <p:cNvGraphicFramePr>
            <a:graphicFrameLocks noGrp="1"/>
          </p:cNvGraphicFramePr>
          <p:nvPr>
            <p:extLst>
              <p:ext uri="{D42A27DB-BD31-4B8C-83A1-F6EECF244321}">
                <p14:modId xmlns:p14="http://schemas.microsoft.com/office/powerpoint/2010/main" val="3742379848"/>
              </p:ext>
            </p:extLst>
          </p:nvPr>
        </p:nvGraphicFramePr>
        <p:xfrm>
          <a:off x="12018288" y="16004704"/>
          <a:ext cx="8363309" cy="1930554"/>
        </p:xfrm>
        <a:graphic>
          <a:graphicData uri="http://schemas.openxmlformats.org/drawingml/2006/table">
            <a:tbl>
              <a:tblPr firstRow="1" bandRow="1">
                <a:tableStyleId>{5C22544A-7EE6-4342-B048-85BDC9FD1C3A}</a:tableStyleId>
              </a:tblPr>
              <a:tblGrid>
                <a:gridCol w="3111645">
                  <a:extLst>
                    <a:ext uri="{9D8B030D-6E8A-4147-A177-3AD203B41FA5}">
                      <a16:colId xmlns:a16="http://schemas.microsoft.com/office/drawing/2014/main" val="3760695544"/>
                    </a:ext>
                  </a:extLst>
                </a:gridCol>
                <a:gridCol w="2844800">
                  <a:extLst>
                    <a:ext uri="{9D8B030D-6E8A-4147-A177-3AD203B41FA5}">
                      <a16:colId xmlns:a16="http://schemas.microsoft.com/office/drawing/2014/main" val="3884134102"/>
                    </a:ext>
                  </a:extLst>
                </a:gridCol>
                <a:gridCol w="2406864">
                  <a:extLst>
                    <a:ext uri="{9D8B030D-6E8A-4147-A177-3AD203B41FA5}">
                      <a16:colId xmlns:a16="http://schemas.microsoft.com/office/drawing/2014/main" val="2236838253"/>
                    </a:ext>
                  </a:extLst>
                </a:gridCol>
              </a:tblGrid>
              <a:tr h="321759">
                <a:tc>
                  <a:txBody>
                    <a:bodyPr/>
                    <a:lstStyle/>
                    <a:p>
                      <a:pPr algn="ctr"/>
                      <a:r>
                        <a:rPr lang="fr-FR" sz="1600" dirty="0">
                          <a:latin typeface="Gill Sans MT" panose="020B0502020104020203" pitchFamily="34" charset="0"/>
                        </a:rPr>
                        <a:t>Modèle</a:t>
                      </a:r>
                    </a:p>
                  </a:txBody>
                  <a:tcPr marL="39649" marR="39649" marT="19824" marB="19824"/>
                </a:tc>
                <a:tc>
                  <a:txBody>
                    <a:bodyPr/>
                    <a:lstStyle/>
                    <a:p>
                      <a:pPr algn="ctr"/>
                      <a:r>
                        <a:rPr lang="fr-FR" sz="1600" dirty="0">
                          <a:latin typeface="Gill Sans MT" panose="020B0502020104020203" pitchFamily="34" charset="0"/>
                        </a:rPr>
                        <a:t>AIC</a:t>
                      </a:r>
                    </a:p>
                  </a:txBody>
                  <a:tcPr marL="39649" marR="39649" marT="19824" marB="19824"/>
                </a:tc>
                <a:tc>
                  <a:txBody>
                    <a:bodyPr/>
                    <a:lstStyle/>
                    <a:p>
                      <a:pPr algn="ctr"/>
                      <a:r>
                        <a:rPr lang="fr-FR" sz="1600" dirty="0" err="1">
                          <a:latin typeface="Gill Sans MT" panose="020B0502020104020203" pitchFamily="34" charset="0"/>
                        </a:rPr>
                        <a:t>LogLik</a:t>
                      </a:r>
                      <a:endParaRPr lang="fr-FR" sz="1600" dirty="0">
                        <a:latin typeface="Gill Sans MT" panose="020B0502020104020203" pitchFamily="34" charset="0"/>
                      </a:endParaRPr>
                    </a:p>
                  </a:txBody>
                  <a:tcPr marL="39649" marR="39649" marT="19824" marB="19824"/>
                </a:tc>
                <a:extLst>
                  <a:ext uri="{0D108BD9-81ED-4DB2-BD59-A6C34878D82A}">
                    <a16:rowId xmlns:a16="http://schemas.microsoft.com/office/drawing/2014/main" val="1218949342"/>
                  </a:ext>
                </a:extLst>
              </a:tr>
              <a:tr h="321759">
                <a:tc>
                  <a:txBody>
                    <a:bodyPr/>
                    <a:lstStyle/>
                    <a:p>
                      <a:pPr algn="ctr"/>
                      <a:r>
                        <a:rPr lang="fr-FR" sz="1600" dirty="0">
                          <a:latin typeface="Gill Sans MT" panose="020B0502020104020203" pitchFamily="34" charset="0"/>
                        </a:rPr>
                        <a:t>MCO</a:t>
                      </a:r>
                    </a:p>
                  </a:txBody>
                  <a:tcPr marL="39649" marR="39649" marT="19824" marB="19824"/>
                </a:tc>
                <a:tc>
                  <a:txBody>
                    <a:bodyPr/>
                    <a:lstStyle/>
                    <a:p>
                      <a:pPr algn="ctr"/>
                      <a:r>
                        <a:rPr lang="fr-FR" sz="1600" dirty="0">
                          <a:latin typeface="Gill Sans MT" panose="020B0502020104020203" pitchFamily="34" charset="0"/>
                        </a:rPr>
                        <a:t>1429.8742</a:t>
                      </a:r>
                    </a:p>
                  </a:txBody>
                  <a:tcPr marL="39649" marR="39649" marT="19824" marB="19824"/>
                </a:tc>
                <a:tc>
                  <a:txBody>
                    <a:bodyPr/>
                    <a:lstStyle/>
                    <a:p>
                      <a:pPr algn="ctr"/>
                      <a:r>
                        <a:rPr lang="fr-FR" sz="1600" dirty="0">
                          <a:latin typeface="Gill Sans MT" panose="020B0502020104020203" pitchFamily="34" charset="0"/>
                        </a:rPr>
                        <a:t>-704.93708</a:t>
                      </a:r>
                    </a:p>
                  </a:txBody>
                  <a:tcPr marL="39649" marR="39649" marT="19824" marB="19824"/>
                </a:tc>
                <a:extLst>
                  <a:ext uri="{0D108BD9-81ED-4DB2-BD59-A6C34878D82A}">
                    <a16:rowId xmlns:a16="http://schemas.microsoft.com/office/drawing/2014/main" val="3805028289"/>
                  </a:ext>
                </a:extLst>
              </a:tr>
              <a:tr h="321759">
                <a:tc>
                  <a:txBody>
                    <a:bodyPr/>
                    <a:lstStyle/>
                    <a:p>
                      <a:pPr algn="ctr"/>
                      <a:r>
                        <a:rPr lang="fr-FR" sz="1600" dirty="0">
                          <a:latin typeface="Gill Sans MT" panose="020B0502020104020203" pitchFamily="34" charset="0"/>
                        </a:rPr>
                        <a:t>SEM</a:t>
                      </a:r>
                    </a:p>
                  </a:txBody>
                  <a:tcPr marL="39649" marR="39649" marT="19824" marB="19824"/>
                </a:tc>
                <a:tc>
                  <a:txBody>
                    <a:bodyPr/>
                    <a:lstStyle/>
                    <a:p>
                      <a:pPr algn="ctr"/>
                      <a:r>
                        <a:rPr lang="fr-FR" sz="1600" dirty="0">
                          <a:latin typeface="Gill Sans MT" panose="020B0502020104020203" pitchFamily="34" charset="0"/>
                        </a:rPr>
                        <a:t>422.1136</a:t>
                      </a:r>
                    </a:p>
                  </a:txBody>
                  <a:tcPr marL="39649" marR="39649" marT="19824" marB="19824"/>
                </a:tc>
                <a:tc>
                  <a:txBody>
                    <a:bodyPr/>
                    <a:lstStyle/>
                    <a:p>
                      <a:pPr algn="ctr"/>
                      <a:r>
                        <a:rPr lang="fr-FR" sz="1600" dirty="0">
                          <a:latin typeface="Gill Sans MT" panose="020B0502020104020203" pitchFamily="34" charset="0"/>
                        </a:rPr>
                        <a:t>-200.05679</a:t>
                      </a:r>
                    </a:p>
                  </a:txBody>
                  <a:tcPr marL="39649" marR="39649" marT="19824" marB="19824"/>
                </a:tc>
                <a:extLst>
                  <a:ext uri="{0D108BD9-81ED-4DB2-BD59-A6C34878D82A}">
                    <a16:rowId xmlns:a16="http://schemas.microsoft.com/office/drawing/2014/main" val="3188775489"/>
                  </a:ext>
                </a:extLst>
              </a:tr>
              <a:tr h="321759">
                <a:tc>
                  <a:txBody>
                    <a:bodyPr/>
                    <a:lstStyle/>
                    <a:p>
                      <a:pPr algn="ctr"/>
                      <a:r>
                        <a:rPr lang="fr-FR" sz="1600" dirty="0">
                          <a:latin typeface="Gill Sans MT" panose="020B0502020104020203" pitchFamily="34" charset="0"/>
                        </a:rPr>
                        <a:t>SAR</a:t>
                      </a:r>
                    </a:p>
                  </a:txBody>
                  <a:tcPr marL="39649" marR="39649" marT="19824" marB="19824"/>
                </a:tc>
                <a:tc>
                  <a:txBody>
                    <a:bodyPr/>
                    <a:lstStyle/>
                    <a:p>
                      <a:pPr algn="ctr"/>
                      <a:r>
                        <a:rPr lang="fr-FR" sz="1600" dirty="0">
                          <a:latin typeface="Gill Sans MT" panose="020B0502020104020203" pitchFamily="34" charset="0"/>
                        </a:rPr>
                        <a:t>729.5523</a:t>
                      </a:r>
                    </a:p>
                  </a:txBody>
                  <a:tcPr marL="39649" marR="39649" marT="19824" marB="19824"/>
                </a:tc>
                <a:tc>
                  <a:txBody>
                    <a:bodyPr/>
                    <a:lstStyle/>
                    <a:p>
                      <a:pPr algn="ctr"/>
                      <a:r>
                        <a:rPr lang="fr-FR" sz="1600" dirty="0">
                          <a:latin typeface="Gill Sans MT" panose="020B0502020104020203" pitchFamily="34" charset="0"/>
                        </a:rPr>
                        <a:t>-353.77613</a:t>
                      </a:r>
                    </a:p>
                  </a:txBody>
                  <a:tcPr marL="39649" marR="39649" marT="19824" marB="19824"/>
                </a:tc>
                <a:extLst>
                  <a:ext uri="{0D108BD9-81ED-4DB2-BD59-A6C34878D82A}">
                    <a16:rowId xmlns:a16="http://schemas.microsoft.com/office/drawing/2014/main" val="3534608039"/>
                  </a:ext>
                </a:extLst>
              </a:tr>
              <a:tr h="321759">
                <a:tc>
                  <a:txBody>
                    <a:bodyPr/>
                    <a:lstStyle/>
                    <a:p>
                      <a:pPr algn="ctr"/>
                      <a:r>
                        <a:rPr lang="fr-FR" sz="1600" dirty="0">
                          <a:latin typeface="Gill Sans MT" panose="020B0502020104020203" pitchFamily="34" charset="0"/>
                        </a:rPr>
                        <a:t>SLX</a:t>
                      </a:r>
                    </a:p>
                  </a:txBody>
                  <a:tcPr marL="39649" marR="39649" marT="19824" marB="19824"/>
                </a:tc>
                <a:tc>
                  <a:txBody>
                    <a:bodyPr/>
                    <a:lstStyle/>
                    <a:p>
                      <a:pPr algn="ctr"/>
                      <a:r>
                        <a:rPr lang="fr-FR" sz="1600" dirty="0">
                          <a:latin typeface="Gill Sans MT" panose="020B0502020104020203" pitchFamily="34" charset="0"/>
                        </a:rPr>
                        <a:t>749.5969</a:t>
                      </a:r>
                    </a:p>
                  </a:txBody>
                  <a:tcPr marL="39649" marR="39649" marT="19824" marB="19824"/>
                </a:tc>
                <a:tc>
                  <a:txBody>
                    <a:bodyPr/>
                    <a:lstStyle/>
                    <a:p>
                      <a:pPr algn="ctr"/>
                      <a:r>
                        <a:rPr lang="fr-FR" sz="1600" dirty="0">
                          <a:latin typeface="Gill Sans MT" panose="020B0502020104020203" pitchFamily="34" charset="0"/>
                        </a:rPr>
                        <a:t>-356.79846</a:t>
                      </a:r>
                    </a:p>
                  </a:txBody>
                  <a:tcPr marL="39649" marR="39649" marT="19824" marB="19824"/>
                </a:tc>
                <a:extLst>
                  <a:ext uri="{0D108BD9-81ED-4DB2-BD59-A6C34878D82A}">
                    <a16:rowId xmlns:a16="http://schemas.microsoft.com/office/drawing/2014/main" val="2935969537"/>
                  </a:ext>
                </a:extLst>
              </a:tr>
              <a:tr h="321759">
                <a:tc>
                  <a:txBody>
                    <a:bodyPr/>
                    <a:lstStyle/>
                    <a:p>
                      <a:pPr algn="ctr"/>
                      <a:r>
                        <a:rPr lang="fr-FR" sz="1600" b="1" dirty="0">
                          <a:latin typeface="Gill Sans MT" panose="020B0502020104020203" pitchFamily="34" charset="0"/>
                        </a:rPr>
                        <a:t>SDM</a:t>
                      </a:r>
                    </a:p>
                  </a:txBody>
                  <a:tcPr marL="39649" marR="39649" marT="19824" marB="19824"/>
                </a:tc>
                <a:tc>
                  <a:txBody>
                    <a:bodyPr/>
                    <a:lstStyle/>
                    <a:p>
                      <a:pPr algn="ctr"/>
                      <a:r>
                        <a:rPr lang="fr-FR" sz="1600" b="1" dirty="0">
                          <a:latin typeface="Gill Sans MT" panose="020B0502020104020203" pitchFamily="34" charset="0"/>
                        </a:rPr>
                        <a:t>205.1882</a:t>
                      </a:r>
                    </a:p>
                  </a:txBody>
                  <a:tcPr marL="39649" marR="39649" marT="19824" marB="19824"/>
                </a:tc>
                <a:tc>
                  <a:txBody>
                    <a:bodyPr/>
                    <a:lstStyle/>
                    <a:p>
                      <a:pPr algn="ctr"/>
                      <a:r>
                        <a:rPr lang="fr-FR" sz="1600" b="1" dirty="0">
                          <a:latin typeface="Gill Sans MT" panose="020B0502020104020203" pitchFamily="34" charset="0"/>
                        </a:rPr>
                        <a:t>-83.59411</a:t>
                      </a:r>
                    </a:p>
                  </a:txBody>
                  <a:tcPr marL="39649" marR="39649" marT="19824" marB="19824"/>
                </a:tc>
                <a:extLst>
                  <a:ext uri="{0D108BD9-81ED-4DB2-BD59-A6C34878D82A}">
                    <a16:rowId xmlns:a16="http://schemas.microsoft.com/office/drawing/2014/main" val="275333201"/>
                  </a:ext>
                </a:extLst>
              </a:tr>
            </a:tbl>
          </a:graphicData>
        </a:graphic>
      </p:graphicFrame>
      <p:sp>
        <p:nvSpPr>
          <p:cNvPr id="35" name="ZoneTexte 34">
            <a:extLst>
              <a:ext uri="{FF2B5EF4-FFF2-40B4-BE49-F238E27FC236}">
                <a16:creationId xmlns:a16="http://schemas.microsoft.com/office/drawing/2014/main" id="{92C8DAF9-449C-FCD0-C77C-847516EEF95E}"/>
              </a:ext>
            </a:extLst>
          </p:cNvPr>
          <p:cNvSpPr txBox="1"/>
          <p:nvPr/>
        </p:nvSpPr>
        <p:spPr>
          <a:xfrm>
            <a:off x="11670670" y="15612194"/>
            <a:ext cx="4066838" cy="338554"/>
          </a:xfrm>
          <a:prstGeom prst="rect">
            <a:avLst/>
          </a:prstGeom>
          <a:noFill/>
        </p:spPr>
        <p:txBody>
          <a:bodyPr wrap="square" rtlCol="0">
            <a:spAutoFit/>
          </a:bodyPr>
          <a:lstStyle/>
          <a:p>
            <a:pPr marL="285750" indent="-285750" algn="just">
              <a:buFont typeface="Arial" panose="020B0604020202020204" pitchFamily="34" charset="0"/>
              <a:buChar char="•"/>
            </a:pPr>
            <a:r>
              <a:rPr lang="fr-FR" sz="1600" dirty="0">
                <a:latin typeface="Gill Sans MT" panose="020B0502020104020203" pitchFamily="34" charset="0"/>
              </a:rPr>
              <a:t>Comparaison de modèles</a:t>
            </a:r>
            <a:endParaRPr lang="fr-FR" sz="1600" b="1" dirty="0">
              <a:latin typeface="Gill Sans MT" panose="020B0502020104020203" pitchFamily="34" charset="0"/>
            </a:endParaRPr>
          </a:p>
        </p:txBody>
      </p:sp>
      <p:sp>
        <p:nvSpPr>
          <p:cNvPr id="36" name="Rectangle 35">
            <a:extLst>
              <a:ext uri="{FF2B5EF4-FFF2-40B4-BE49-F238E27FC236}">
                <a16:creationId xmlns:a16="http://schemas.microsoft.com/office/drawing/2014/main" id="{233EECD4-4FDC-6B02-3BAC-F6969DA22B2F}"/>
              </a:ext>
            </a:extLst>
          </p:cNvPr>
          <p:cNvSpPr/>
          <p:nvPr/>
        </p:nvSpPr>
        <p:spPr>
          <a:xfrm flipV="1">
            <a:off x="11494942" y="15466746"/>
            <a:ext cx="9129820" cy="45719"/>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Rectangle 36">
            <a:extLst>
              <a:ext uri="{FF2B5EF4-FFF2-40B4-BE49-F238E27FC236}">
                <a16:creationId xmlns:a16="http://schemas.microsoft.com/office/drawing/2014/main" id="{D7175414-3DA0-9C46-B58F-A1A3A6870DCD}"/>
              </a:ext>
            </a:extLst>
          </p:cNvPr>
          <p:cNvSpPr/>
          <p:nvPr/>
        </p:nvSpPr>
        <p:spPr>
          <a:xfrm flipV="1">
            <a:off x="11494942" y="18109190"/>
            <a:ext cx="9129820" cy="45719"/>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Rectangle 37">
            <a:extLst>
              <a:ext uri="{FF2B5EF4-FFF2-40B4-BE49-F238E27FC236}">
                <a16:creationId xmlns:a16="http://schemas.microsoft.com/office/drawing/2014/main" id="{BE25C715-F7E1-CDDB-ECBF-51CFA9E41348}"/>
              </a:ext>
            </a:extLst>
          </p:cNvPr>
          <p:cNvSpPr/>
          <p:nvPr/>
        </p:nvSpPr>
        <p:spPr>
          <a:xfrm flipV="1">
            <a:off x="11470387" y="21128326"/>
            <a:ext cx="9129820" cy="45719"/>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mc:Choice xmlns:a14="http://schemas.microsoft.com/office/drawing/2010/main" Requires="a14">
          <p:sp>
            <p:nvSpPr>
              <p:cNvPr id="39" name="ZoneTexte 38">
                <a:extLst>
                  <a:ext uri="{FF2B5EF4-FFF2-40B4-BE49-F238E27FC236}">
                    <a16:creationId xmlns:a16="http://schemas.microsoft.com/office/drawing/2014/main" id="{26411CDB-7525-5E73-00EB-DD666A98B40E}"/>
                  </a:ext>
                </a:extLst>
              </p:cNvPr>
              <p:cNvSpPr txBox="1"/>
              <p:nvPr/>
            </p:nvSpPr>
            <p:spPr>
              <a:xfrm>
                <a:off x="16334592" y="18181782"/>
                <a:ext cx="4780895" cy="707886"/>
              </a:xfrm>
              <a:prstGeom prst="rect">
                <a:avLst/>
              </a:prstGeom>
              <a:noFill/>
            </p:spPr>
            <p:txBody>
              <a:bodyPr wrap="square" rtlCol="0">
                <a:spAutoFit/>
              </a:bodyPr>
              <a:lstStyle/>
              <a:p>
                <a:pPr marL="285750" indent="-285750">
                  <a:buFont typeface="Arial" panose="020B0604020202020204" pitchFamily="34" charset="0"/>
                  <a:buChar char="•"/>
                </a:pPr>
                <a:r>
                  <a:rPr lang="fr-FR" sz="2000" dirty="0">
                    <a:latin typeface="Gill Sans MT" panose="020B0502020104020203" pitchFamily="34" charset="0"/>
                  </a:rPr>
                  <a:t>Coefficient </a:t>
                </a:r>
                <a14:m>
                  <m:oMath xmlns:m="http://schemas.openxmlformats.org/officeDocument/2006/math">
                    <m:r>
                      <a:rPr lang="fr-FR" sz="2000" i="1" smtClean="0">
                        <a:latin typeface="Cambria Math" panose="02040503050406030204" pitchFamily="18" charset="0"/>
                        <a:ea typeface="Cambria Math" panose="02040503050406030204" pitchFamily="18" charset="0"/>
                      </a:rPr>
                      <m:t>𝜌</m:t>
                    </m:r>
                  </m:oMath>
                </a14:m>
                <a:r>
                  <a:rPr lang="fr-FR" sz="2000" dirty="0">
                    <a:latin typeface="Gill Sans MT" panose="020B0502020104020203" pitchFamily="34" charset="0"/>
                  </a:rPr>
                  <a:t> d’interaction endogène :</a:t>
                </a:r>
              </a:p>
              <a:p>
                <a14:m>
                  <m:oMath xmlns:m="http://schemas.openxmlformats.org/officeDocument/2006/math">
                    <m:r>
                      <a:rPr lang="fr-FR" sz="2000" b="1" i="1" smtClean="0">
                        <a:latin typeface="Cambria Math" panose="02040503050406030204" pitchFamily="18" charset="0"/>
                        <a:ea typeface="Cambria Math" panose="02040503050406030204" pitchFamily="18" charset="0"/>
                      </a:rPr>
                      <m:t>𝝆</m:t>
                    </m:r>
                    <m:r>
                      <a:rPr lang="fr-FR" sz="2000" b="1" i="1" smtClean="0">
                        <a:latin typeface="Cambria Math" panose="02040503050406030204" pitchFamily="18" charset="0"/>
                        <a:ea typeface="Cambria Math" panose="02040503050406030204" pitchFamily="18" charset="0"/>
                      </a:rPr>
                      <m:t>=</m:t>
                    </m:r>
                    <m:r>
                      <a:rPr lang="fr-FR" sz="2000" b="1" i="1" smtClean="0">
                        <a:latin typeface="Cambria Math" panose="02040503050406030204" pitchFamily="18" charset="0"/>
                        <a:ea typeface="Cambria Math" panose="02040503050406030204" pitchFamily="18" charset="0"/>
                      </a:rPr>
                      <m:t>𝟎</m:t>
                    </m:r>
                    <m:r>
                      <a:rPr lang="fr-FR" sz="2000" b="1" i="1" smtClean="0">
                        <a:latin typeface="Cambria Math" panose="02040503050406030204" pitchFamily="18" charset="0"/>
                        <a:ea typeface="Cambria Math" panose="02040503050406030204" pitchFamily="18" charset="0"/>
                      </a:rPr>
                      <m:t>.</m:t>
                    </m:r>
                    <m:r>
                      <a:rPr lang="fr-FR" sz="2000" b="1" i="1" smtClean="0">
                        <a:latin typeface="Cambria Math" panose="02040503050406030204" pitchFamily="18" charset="0"/>
                        <a:ea typeface="Cambria Math" panose="02040503050406030204" pitchFamily="18" charset="0"/>
                      </a:rPr>
                      <m:t>𝟗𝟗𝟒𝟕</m:t>
                    </m:r>
                  </m:oMath>
                </a14:m>
                <a:r>
                  <a:rPr lang="fr-FR" sz="2000" b="1" dirty="0">
                    <a:latin typeface="Gill Sans MT" panose="020B0502020104020203" pitchFamily="34" charset="0"/>
                  </a:rPr>
                  <a:t> </a:t>
                </a:r>
                <a:r>
                  <a:rPr lang="fr-FR" sz="2000" dirty="0">
                    <a:latin typeface="Gill Sans MT" panose="020B0502020104020203" pitchFamily="34" charset="0"/>
                  </a:rPr>
                  <a:t>(p-valeur</a:t>
                </a:r>
                <a:r>
                  <a:rPr lang="fr-FR" sz="2000" dirty="0"/>
                  <a:t> &lt; 2.22e-16</a:t>
                </a:r>
                <a:r>
                  <a:rPr lang="fr-FR" sz="1600" dirty="0"/>
                  <a:t>)</a:t>
                </a:r>
                <a:endParaRPr lang="fr-FR" sz="1600" dirty="0">
                  <a:latin typeface="Gill Sans MT" panose="020B0502020104020203" pitchFamily="34" charset="0"/>
                </a:endParaRPr>
              </a:p>
            </p:txBody>
          </p:sp>
        </mc:Choice>
        <mc:Fallback>
          <p:sp>
            <p:nvSpPr>
              <p:cNvPr id="39" name="ZoneTexte 38">
                <a:extLst>
                  <a:ext uri="{FF2B5EF4-FFF2-40B4-BE49-F238E27FC236}">
                    <a16:creationId xmlns:a16="http://schemas.microsoft.com/office/drawing/2014/main" id="{26411CDB-7525-5E73-00EB-DD666A98B40E}"/>
                  </a:ext>
                </a:extLst>
              </p:cNvPr>
              <p:cNvSpPr txBox="1">
                <a:spLocks noRot="1" noChangeAspect="1" noMove="1" noResize="1" noEditPoints="1" noAdjustHandles="1" noChangeArrowheads="1" noChangeShapeType="1" noTextEdit="1"/>
              </p:cNvSpPr>
              <p:nvPr/>
            </p:nvSpPr>
            <p:spPr>
              <a:xfrm>
                <a:off x="16334592" y="18181782"/>
                <a:ext cx="4780895" cy="707886"/>
              </a:xfrm>
              <a:prstGeom prst="rect">
                <a:avLst/>
              </a:prstGeom>
              <a:blipFill>
                <a:blip r:embed="rId17"/>
                <a:stretch>
                  <a:fillRect l="-1148" t="-5172" b="-14655"/>
                </a:stretch>
              </a:blipFill>
            </p:spPr>
            <p:txBody>
              <a:bodyPr/>
              <a:lstStyle/>
              <a:p>
                <a:r>
                  <a:rPr lang="fr-FR">
                    <a:noFill/>
                  </a:rPr>
                  <a:t> </a:t>
                </a:r>
              </a:p>
            </p:txBody>
          </p:sp>
        </mc:Fallback>
      </mc:AlternateContent>
      <p:sp>
        <p:nvSpPr>
          <p:cNvPr id="41" name="Flèche : droite rayée 40">
            <a:extLst>
              <a:ext uri="{FF2B5EF4-FFF2-40B4-BE49-F238E27FC236}">
                <a16:creationId xmlns:a16="http://schemas.microsoft.com/office/drawing/2014/main" id="{EDDA71BC-556E-76BC-C8AC-84543FE2137D}"/>
              </a:ext>
            </a:extLst>
          </p:cNvPr>
          <p:cNvSpPr/>
          <p:nvPr/>
        </p:nvSpPr>
        <p:spPr>
          <a:xfrm rot="5400000">
            <a:off x="18100281" y="18916763"/>
            <a:ext cx="399954" cy="249105"/>
          </a:xfrm>
          <a:prstGeom prst="stripedRightArrow">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ZoneTexte 41">
            <a:extLst>
              <a:ext uri="{FF2B5EF4-FFF2-40B4-BE49-F238E27FC236}">
                <a16:creationId xmlns:a16="http://schemas.microsoft.com/office/drawing/2014/main" id="{0152C35F-9583-BC96-997C-526271A7F36F}"/>
              </a:ext>
            </a:extLst>
          </p:cNvPr>
          <p:cNvSpPr txBox="1"/>
          <p:nvPr/>
        </p:nvSpPr>
        <p:spPr>
          <a:xfrm>
            <a:off x="15722327" y="19246655"/>
            <a:ext cx="4998978" cy="1631216"/>
          </a:xfrm>
          <a:prstGeom prst="rect">
            <a:avLst/>
          </a:prstGeom>
          <a:noFill/>
        </p:spPr>
        <p:txBody>
          <a:bodyPr wrap="square" rtlCol="0">
            <a:spAutoFit/>
          </a:bodyPr>
          <a:lstStyle/>
          <a:p>
            <a:pPr algn="ctr"/>
            <a:r>
              <a:rPr lang="fr-FR" sz="2000" dirty="0">
                <a:latin typeface="Gill Sans MT" panose="020B0502020104020203" pitchFamily="34" charset="0"/>
              </a:rPr>
              <a:t>Très forte autocorrélation spatiale des taux de consultations entre communes : une commune ayant un taux de consultations élevé tend à être entourée par des communes présentant également des taux élevés, et inversement.</a:t>
            </a:r>
          </a:p>
        </p:txBody>
      </p:sp>
      <p:sp>
        <p:nvSpPr>
          <p:cNvPr id="43" name="Rectangle : coins arrondis 42">
            <a:extLst>
              <a:ext uri="{FF2B5EF4-FFF2-40B4-BE49-F238E27FC236}">
                <a16:creationId xmlns:a16="http://schemas.microsoft.com/office/drawing/2014/main" id="{73DBEF94-087B-3672-C15F-45C87C6137BB}"/>
              </a:ext>
            </a:extLst>
          </p:cNvPr>
          <p:cNvSpPr/>
          <p:nvPr/>
        </p:nvSpPr>
        <p:spPr>
          <a:xfrm>
            <a:off x="15554018" y="19241290"/>
            <a:ext cx="5378770" cy="1648358"/>
          </a:xfrm>
          <a:prstGeom prst="roundRect">
            <a:avLst/>
          </a:prstGeom>
          <a:no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600" dirty="0">
              <a:solidFill>
                <a:schemeClr val="tx1"/>
              </a:solidFill>
              <a:latin typeface="Gill Sans MT" panose="020B0502020104020203" pitchFamily="34" charset="0"/>
            </a:endParaRPr>
          </a:p>
        </p:txBody>
      </p:sp>
      <p:sp>
        <p:nvSpPr>
          <p:cNvPr id="44" name="Rectangle 43">
            <a:extLst>
              <a:ext uri="{FF2B5EF4-FFF2-40B4-BE49-F238E27FC236}">
                <a16:creationId xmlns:a16="http://schemas.microsoft.com/office/drawing/2014/main" id="{8A1DB2D3-5163-0615-7824-6590B408777C}"/>
              </a:ext>
            </a:extLst>
          </p:cNvPr>
          <p:cNvSpPr/>
          <p:nvPr/>
        </p:nvSpPr>
        <p:spPr>
          <a:xfrm>
            <a:off x="445366" y="17509046"/>
            <a:ext cx="9691880" cy="45719"/>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ZoneTexte 46">
            <a:extLst>
              <a:ext uri="{FF2B5EF4-FFF2-40B4-BE49-F238E27FC236}">
                <a16:creationId xmlns:a16="http://schemas.microsoft.com/office/drawing/2014/main" id="{457D3929-B9FD-0FB1-F73D-86FDBDE3560C}"/>
              </a:ext>
            </a:extLst>
          </p:cNvPr>
          <p:cNvSpPr txBox="1"/>
          <p:nvPr/>
        </p:nvSpPr>
        <p:spPr>
          <a:xfrm>
            <a:off x="314885" y="17613487"/>
            <a:ext cx="9952841" cy="400110"/>
          </a:xfrm>
          <a:prstGeom prst="rect">
            <a:avLst/>
          </a:prstGeom>
          <a:noFill/>
        </p:spPr>
        <p:txBody>
          <a:bodyPr wrap="square" rtlCol="0">
            <a:spAutoFit/>
          </a:bodyPr>
          <a:lstStyle/>
          <a:p>
            <a:pPr algn="ctr"/>
            <a:r>
              <a:rPr lang="fr-FR" sz="2000" b="1" dirty="0">
                <a:latin typeface="Gill Sans MT" panose="020B0502020104020203" pitchFamily="34" charset="0"/>
              </a:rPr>
              <a:t>Approche d’ELHORST, 2010 pour le choix d’un modèle d’économétrie spatiale</a:t>
            </a:r>
          </a:p>
        </p:txBody>
      </p:sp>
      <p:grpSp>
        <p:nvGrpSpPr>
          <p:cNvPr id="53" name="Groupe 52">
            <a:extLst>
              <a:ext uri="{FF2B5EF4-FFF2-40B4-BE49-F238E27FC236}">
                <a16:creationId xmlns:a16="http://schemas.microsoft.com/office/drawing/2014/main" id="{BED31212-88A5-0884-7501-0C2C23D23980}"/>
              </a:ext>
            </a:extLst>
          </p:cNvPr>
          <p:cNvGrpSpPr/>
          <p:nvPr/>
        </p:nvGrpSpPr>
        <p:grpSpPr>
          <a:xfrm>
            <a:off x="7638543" y="18109994"/>
            <a:ext cx="2491846" cy="1215739"/>
            <a:chOff x="7645400" y="17173861"/>
            <a:chExt cx="2491846" cy="1215739"/>
          </a:xfrm>
        </p:grpSpPr>
        <p:sp>
          <p:nvSpPr>
            <p:cNvPr id="48" name="Rectangle : coins arrondis 47">
              <a:extLst>
                <a:ext uri="{FF2B5EF4-FFF2-40B4-BE49-F238E27FC236}">
                  <a16:creationId xmlns:a16="http://schemas.microsoft.com/office/drawing/2014/main" id="{8F15155E-823C-2C45-CC9A-2853744A485A}"/>
                </a:ext>
              </a:extLst>
            </p:cNvPr>
            <p:cNvSpPr/>
            <p:nvPr/>
          </p:nvSpPr>
          <p:spPr>
            <a:xfrm>
              <a:off x="7823200" y="17441333"/>
              <a:ext cx="296333" cy="266795"/>
            </a:xfrm>
            <a:prstGeom prst="roundRect">
              <a:avLst/>
            </a:prstGeom>
            <a:solidFill>
              <a:srgbClr val="00AEE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Rectangle : coins arrondis 48">
              <a:extLst>
                <a:ext uri="{FF2B5EF4-FFF2-40B4-BE49-F238E27FC236}">
                  <a16:creationId xmlns:a16="http://schemas.microsoft.com/office/drawing/2014/main" id="{451BB018-A782-333F-C7F9-FD678FC2C307}"/>
                </a:ext>
              </a:extLst>
            </p:cNvPr>
            <p:cNvSpPr/>
            <p:nvPr/>
          </p:nvSpPr>
          <p:spPr>
            <a:xfrm>
              <a:off x="7823200" y="17894982"/>
              <a:ext cx="296333" cy="266795"/>
            </a:xfrm>
            <a:prstGeom prst="roundRect">
              <a:avLst/>
            </a:prstGeom>
            <a:solidFill>
              <a:srgbClr val="FFF10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 name="ZoneTexte 49">
              <a:extLst>
                <a:ext uri="{FF2B5EF4-FFF2-40B4-BE49-F238E27FC236}">
                  <a16:creationId xmlns:a16="http://schemas.microsoft.com/office/drawing/2014/main" id="{9074B73E-184C-925C-1C9D-5088673EF8ED}"/>
                </a:ext>
              </a:extLst>
            </p:cNvPr>
            <p:cNvSpPr txBox="1"/>
            <p:nvPr/>
          </p:nvSpPr>
          <p:spPr>
            <a:xfrm>
              <a:off x="8214709" y="17413981"/>
              <a:ext cx="1922537" cy="338554"/>
            </a:xfrm>
            <a:prstGeom prst="rect">
              <a:avLst/>
            </a:prstGeom>
            <a:noFill/>
          </p:spPr>
          <p:txBody>
            <a:bodyPr wrap="square" rtlCol="0">
              <a:spAutoFit/>
            </a:bodyPr>
            <a:lstStyle/>
            <a:p>
              <a:r>
                <a:rPr lang="fr-FR" sz="1600" dirty="0">
                  <a:latin typeface="Gill Sans MT" panose="020B0502020104020203" pitchFamily="34" charset="0"/>
                </a:rPr>
                <a:t>Tests des coefficients</a:t>
              </a:r>
            </a:p>
          </p:txBody>
        </p:sp>
        <p:sp>
          <p:nvSpPr>
            <p:cNvPr id="51" name="ZoneTexte 50">
              <a:extLst>
                <a:ext uri="{FF2B5EF4-FFF2-40B4-BE49-F238E27FC236}">
                  <a16:creationId xmlns:a16="http://schemas.microsoft.com/office/drawing/2014/main" id="{C6F45904-C833-FDD4-65FD-60CEB6418827}"/>
                </a:ext>
              </a:extLst>
            </p:cNvPr>
            <p:cNvSpPr txBox="1"/>
            <p:nvPr/>
          </p:nvSpPr>
          <p:spPr>
            <a:xfrm>
              <a:off x="8214709" y="17869277"/>
              <a:ext cx="1922537" cy="338554"/>
            </a:xfrm>
            <a:prstGeom prst="rect">
              <a:avLst/>
            </a:prstGeom>
            <a:noFill/>
          </p:spPr>
          <p:txBody>
            <a:bodyPr wrap="square" rtlCol="0">
              <a:spAutoFit/>
            </a:bodyPr>
            <a:lstStyle/>
            <a:p>
              <a:r>
                <a:rPr lang="fr-FR" sz="1600" dirty="0">
                  <a:latin typeface="Gill Sans MT" panose="020B0502020104020203" pitchFamily="34" charset="0"/>
                </a:rPr>
                <a:t>Modèles estimés</a:t>
              </a:r>
            </a:p>
          </p:txBody>
        </p:sp>
        <p:sp>
          <p:nvSpPr>
            <p:cNvPr id="52" name="Rectangle : coins arrondis 51">
              <a:extLst>
                <a:ext uri="{FF2B5EF4-FFF2-40B4-BE49-F238E27FC236}">
                  <a16:creationId xmlns:a16="http://schemas.microsoft.com/office/drawing/2014/main" id="{49B8BED1-523F-9A98-0892-A0348CACE7DC}"/>
                </a:ext>
              </a:extLst>
            </p:cNvPr>
            <p:cNvSpPr/>
            <p:nvPr/>
          </p:nvSpPr>
          <p:spPr>
            <a:xfrm>
              <a:off x="7645400" y="17173861"/>
              <a:ext cx="2491846" cy="1215739"/>
            </a:xfrm>
            <a:prstGeom prst="roundRect">
              <a:avLst/>
            </a:prstGeom>
            <a:no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fr-FR" sz="1600" dirty="0">
                <a:solidFill>
                  <a:schemeClr val="tx1"/>
                </a:solidFill>
                <a:latin typeface="Gill Sans MT" panose="020B0502020104020203" pitchFamily="34" charset="0"/>
              </a:endParaRPr>
            </a:p>
          </p:txBody>
        </p:sp>
      </p:grpSp>
      <p:sp>
        <p:nvSpPr>
          <p:cNvPr id="59" name="ZoneTexte 58">
            <a:extLst>
              <a:ext uri="{FF2B5EF4-FFF2-40B4-BE49-F238E27FC236}">
                <a16:creationId xmlns:a16="http://schemas.microsoft.com/office/drawing/2014/main" id="{1CF82430-9B5C-541D-4851-D4565371328D}"/>
              </a:ext>
            </a:extLst>
          </p:cNvPr>
          <p:cNvSpPr txBox="1"/>
          <p:nvPr/>
        </p:nvSpPr>
        <p:spPr>
          <a:xfrm>
            <a:off x="1974572" y="22641741"/>
            <a:ext cx="6992301" cy="400110"/>
          </a:xfrm>
          <a:prstGeom prst="rect">
            <a:avLst/>
          </a:prstGeom>
          <a:noFill/>
        </p:spPr>
        <p:txBody>
          <a:bodyPr wrap="square" rtlCol="0">
            <a:spAutoFit/>
          </a:bodyPr>
          <a:lstStyle/>
          <a:p>
            <a:pPr algn="ctr"/>
            <a:r>
              <a:rPr lang="fr-FR" sz="2000" b="1" dirty="0">
                <a:latin typeface="Gill Sans MT" panose="020B0502020104020203" pitchFamily="34" charset="0"/>
              </a:rPr>
              <a:t>Outils utilisés</a:t>
            </a:r>
          </a:p>
        </p:txBody>
      </p:sp>
      <p:sp>
        <p:nvSpPr>
          <p:cNvPr id="60" name="Rectangle 59">
            <a:extLst>
              <a:ext uri="{FF2B5EF4-FFF2-40B4-BE49-F238E27FC236}">
                <a16:creationId xmlns:a16="http://schemas.microsoft.com/office/drawing/2014/main" id="{5CB3D9A2-B029-58D1-07BA-A408BAB06931}"/>
              </a:ext>
            </a:extLst>
          </p:cNvPr>
          <p:cNvSpPr/>
          <p:nvPr/>
        </p:nvSpPr>
        <p:spPr>
          <a:xfrm>
            <a:off x="445366" y="22465893"/>
            <a:ext cx="9691880" cy="45719"/>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3" name="Image 82">
            <a:extLst>
              <a:ext uri="{FF2B5EF4-FFF2-40B4-BE49-F238E27FC236}">
                <a16:creationId xmlns:a16="http://schemas.microsoft.com/office/drawing/2014/main" id="{B0F9469B-5C5C-CB66-2C52-06525843D572}"/>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558171" y="23268103"/>
            <a:ext cx="1542683" cy="1611852"/>
          </a:xfrm>
          <a:prstGeom prst="rect">
            <a:avLst/>
          </a:prstGeom>
        </p:spPr>
      </p:pic>
      <p:pic>
        <p:nvPicPr>
          <p:cNvPr id="85" name="Image 84">
            <a:extLst>
              <a:ext uri="{FF2B5EF4-FFF2-40B4-BE49-F238E27FC236}">
                <a16:creationId xmlns:a16="http://schemas.microsoft.com/office/drawing/2014/main" id="{1FA2DE7F-A55B-C17A-143A-A2594EDAEDBF}"/>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804283" y="23186197"/>
            <a:ext cx="1643016" cy="1643016"/>
          </a:xfrm>
          <a:prstGeom prst="rect">
            <a:avLst/>
          </a:prstGeom>
        </p:spPr>
      </p:pic>
      <p:pic>
        <p:nvPicPr>
          <p:cNvPr id="87" name="Image 86">
            <a:extLst>
              <a:ext uri="{FF2B5EF4-FFF2-40B4-BE49-F238E27FC236}">
                <a16:creationId xmlns:a16="http://schemas.microsoft.com/office/drawing/2014/main" id="{8E4B4B4B-0412-522F-2579-0BB261BC80EF}"/>
              </a:ext>
            </a:extLst>
          </p:cNvPr>
          <p:cNvPicPr>
            <a:picLocks noChangeAspect="1"/>
          </p:cNvPicPr>
          <p:nvPr/>
        </p:nvPicPr>
        <p:blipFill>
          <a:blip r:embed="rId20">
            <a:extLst>
              <a:ext uri="{BEBA8EAE-BF5A-486C-A8C5-ECC9F3942E4B}">
                <a14:imgProps xmlns:a14="http://schemas.microsoft.com/office/drawing/2010/main">
                  <a14:imgLayer r:embed="rId21">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4211726" y="23108141"/>
            <a:ext cx="2517995" cy="1888497"/>
          </a:xfrm>
          <a:prstGeom prst="rect">
            <a:avLst/>
          </a:prstGeom>
        </p:spPr>
      </p:pic>
      <p:pic>
        <p:nvPicPr>
          <p:cNvPr id="89" name="Image 88">
            <a:extLst>
              <a:ext uri="{FF2B5EF4-FFF2-40B4-BE49-F238E27FC236}">
                <a16:creationId xmlns:a16="http://schemas.microsoft.com/office/drawing/2014/main" id="{E49D787E-1670-8DA2-9E26-D37DA5C06166}"/>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840592" y="23639461"/>
            <a:ext cx="3086698" cy="1024880"/>
          </a:xfrm>
          <a:prstGeom prst="rect">
            <a:avLst/>
          </a:prstGeom>
        </p:spPr>
      </p:pic>
      <p:sp>
        <p:nvSpPr>
          <p:cNvPr id="92" name="Rectangle 1">
            <a:extLst>
              <a:ext uri="{FF2B5EF4-FFF2-40B4-BE49-F238E27FC236}">
                <a16:creationId xmlns:a16="http://schemas.microsoft.com/office/drawing/2014/main" id="{12ADF154-39BC-A8EB-14B5-FE067A06076C}"/>
              </a:ext>
            </a:extLst>
          </p:cNvPr>
          <p:cNvSpPr>
            <a:spLocks noChangeArrowheads="1"/>
          </p:cNvSpPr>
          <p:nvPr/>
        </p:nvSpPr>
        <p:spPr bwMode="auto">
          <a:xfrm>
            <a:off x="707599" y="26787121"/>
            <a:ext cx="1996841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fr-FR" altLang="fr-FR" sz="2400" b="0" i="0" u="none" strike="noStrike" cap="none" normalizeH="0" baseline="0" dirty="0">
                <a:ln>
                  <a:noFill/>
                </a:ln>
                <a:solidFill>
                  <a:schemeClr val="tx1"/>
                </a:solidFill>
                <a:effectLst/>
                <a:latin typeface="Gill Sans MT" panose="020B0502020104020203" pitchFamily="34" charset="0"/>
              </a:rPr>
              <a:t>L’étude met en évidence les inégalités d’accès aux soins en ville, influencées par des facteurs démographiques, socio-économiques et territoriaux. La répartition des consultations montre des disparités marquées entre les zones bien desservies et celles en difficulté. Des résultats surprenants, comme le lien entre vieillissement et accès aux soins ou l’attractivité de certaines communes, révèlent la complexité des choix des patients.</a:t>
            </a:r>
            <a:r>
              <a:rPr lang="fr-FR" altLang="fr-FR" sz="2400" dirty="0">
                <a:latin typeface="Gill Sans MT" panose="020B0502020104020203" pitchFamily="34" charset="0"/>
              </a:rPr>
              <a:t> </a:t>
            </a:r>
            <a:r>
              <a:rPr kumimoji="0" lang="fr-FR" altLang="fr-FR" sz="2400" b="0" i="0" u="none" strike="noStrike" cap="none" normalizeH="0" baseline="0" dirty="0">
                <a:ln>
                  <a:noFill/>
                </a:ln>
                <a:solidFill>
                  <a:schemeClr val="tx1"/>
                </a:solidFill>
                <a:effectLst/>
                <a:latin typeface="Gill Sans MT" panose="020B0502020104020203" pitchFamily="34" charset="0"/>
              </a:rPr>
              <a:t>Au-delà des chiffres, chaque consultation traduit une réalité humaine faite de contraintes et de contextes spécifiques à chaque individu. Ces constats appellent à intégrer les dimensions géographiques dans les politiques publiques pour une meilleure équité en santé.</a:t>
            </a:r>
          </a:p>
        </p:txBody>
      </p:sp>
      <p:sp>
        <p:nvSpPr>
          <p:cNvPr id="7" name="ZoneTexte 6">
            <a:extLst>
              <a:ext uri="{FF2B5EF4-FFF2-40B4-BE49-F238E27FC236}">
                <a16:creationId xmlns:a16="http://schemas.microsoft.com/office/drawing/2014/main" id="{C6D05609-50DB-CD7D-9DD7-A59782D165F6}"/>
              </a:ext>
            </a:extLst>
          </p:cNvPr>
          <p:cNvSpPr txBox="1"/>
          <p:nvPr/>
        </p:nvSpPr>
        <p:spPr>
          <a:xfrm>
            <a:off x="2936985" y="1347811"/>
            <a:ext cx="2035143" cy="461665"/>
          </a:xfrm>
          <a:prstGeom prst="rect">
            <a:avLst/>
          </a:prstGeom>
          <a:solidFill>
            <a:srgbClr val="00B050"/>
          </a:solidFill>
        </p:spPr>
        <p:txBody>
          <a:bodyPr wrap="square" rtlCol="0">
            <a:spAutoFit/>
          </a:bodyPr>
          <a:lstStyle/>
          <a:p>
            <a:pPr algn="ctr"/>
            <a:r>
              <a:rPr lang="fr-FR" sz="2400" dirty="0">
                <a:solidFill>
                  <a:schemeClr val="bg1"/>
                </a:solidFill>
                <a:latin typeface="Montserrat" panose="02000505000000020004" pitchFamily="2" charset="0"/>
              </a:rPr>
              <a:t>Groupe 25</a:t>
            </a:r>
          </a:p>
        </p:txBody>
      </p:sp>
    </p:spTree>
    <p:extLst>
      <p:ext uri="{BB962C8B-B14F-4D97-AF65-F5344CB8AC3E}">
        <p14:creationId xmlns:p14="http://schemas.microsoft.com/office/powerpoint/2010/main" val="3701712108"/>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3433</TotalTime>
  <Words>767</Words>
  <Application>Microsoft Office PowerPoint</Application>
  <PresentationFormat>Personnalisé</PresentationFormat>
  <Paragraphs>62</Paragraphs>
  <Slides>1</Slides>
  <Notes>1</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vt:i4>
      </vt:variant>
    </vt:vector>
  </HeadingPairs>
  <TitlesOfParts>
    <vt:vector size="9" baseType="lpstr">
      <vt:lpstr>Arial</vt:lpstr>
      <vt:lpstr>Calibri</vt:lpstr>
      <vt:lpstr>Calibri Light</vt:lpstr>
      <vt:lpstr>Cambria Math</vt:lpstr>
      <vt:lpstr>Gill Sans MT</vt:lpstr>
      <vt:lpstr>Montserrat</vt:lpstr>
      <vt:lpstr>Segoe UI</vt:lpstr>
      <vt:lpstr>Thème Office</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Toussaint BOCO</dc:creator>
  <cp:lastModifiedBy>Richard GOZAN</cp:lastModifiedBy>
  <cp:revision>266</cp:revision>
  <dcterms:created xsi:type="dcterms:W3CDTF">2025-04-03T13:02:53Z</dcterms:created>
  <dcterms:modified xsi:type="dcterms:W3CDTF">2025-04-08T23:17:18Z</dcterms:modified>
</cp:coreProperties>
</file>