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6"/>
  </p:notesMasterIdLst>
  <p:handoutMasterIdLst>
    <p:handoutMasterId r:id="rId37"/>
  </p:handoutMasterIdLst>
  <p:sldIdLst>
    <p:sldId id="257" r:id="rId6"/>
    <p:sldId id="259" r:id="rId7"/>
    <p:sldId id="260" r:id="rId8"/>
    <p:sldId id="295" r:id="rId9"/>
    <p:sldId id="263" r:id="rId10"/>
    <p:sldId id="264" r:id="rId11"/>
    <p:sldId id="311" r:id="rId12"/>
    <p:sldId id="265" r:id="rId13"/>
    <p:sldId id="266" r:id="rId14"/>
    <p:sldId id="277" r:id="rId15"/>
    <p:sldId id="312" r:id="rId16"/>
    <p:sldId id="267" r:id="rId17"/>
    <p:sldId id="313" r:id="rId18"/>
    <p:sldId id="314" r:id="rId19"/>
    <p:sldId id="315" r:id="rId20"/>
    <p:sldId id="304" r:id="rId21"/>
    <p:sldId id="269" r:id="rId22"/>
    <p:sldId id="270" r:id="rId23"/>
    <p:sldId id="306" r:id="rId24"/>
    <p:sldId id="307" r:id="rId25"/>
    <p:sldId id="308" r:id="rId26"/>
    <p:sldId id="309" r:id="rId27"/>
    <p:sldId id="316" r:id="rId28"/>
    <p:sldId id="299" r:id="rId29"/>
    <p:sldId id="272" r:id="rId30"/>
    <p:sldId id="271" r:id="rId31"/>
    <p:sldId id="297" r:id="rId32"/>
    <p:sldId id="261" r:id="rId33"/>
    <p:sldId id="273" r:id="rId34"/>
    <p:sldId id="274"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3883" autoAdjust="0"/>
  </p:normalViewPr>
  <p:slideViewPr>
    <p:cSldViewPr snapToGrid="0">
      <p:cViewPr varScale="1">
        <p:scale>
          <a:sx n="63" d="100"/>
          <a:sy n="63" d="100"/>
        </p:scale>
        <p:origin x="8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59D43-B1D3-4903-AD92-7A518494E882}"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fr-FR"/>
        </a:p>
      </dgm:t>
    </dgm:pt>
    <dgm:pt modelId="{0E940499-8913-4F10-9CD8-4E29070D6C7A}">
      <dgm:prSet phldrT="[Text]" custT="1"/>
      <dgm:spPr/>
      <dgm:t>
        <a:bodyPr/>
        <a:lstStyle/>
        <a:p>
          <a:r>
            <a:rPr lang="fr-FR" sz="1800" dirty="0">
              <a:latin typeface="Gill Sans MT" panose="020B0502020104020203" pitchFamily="34" charset="0"/>
            </a:rPr>
            <a:t>RECOURS AUX SOINS</a:t>
          </a:r>
        </a:p>
      </dgm:t>
    </dgm:pt>
    <dgm:pt modelId="{E0914F03-BE3A-418A-98C6-606238C16723}" type="parTrans" cxnId="{6FA7DAA3-7B76-4DEF-952E-E8E86D7EB3E8}">
      <dgm:prSet/>
      <dgm:spPr/>
      <dgm:t>
        <a:bodyPr/>
        <a:lstStyle/>
        <a:p>
          <a:endParaRPr lang="fr-FR" sz="1100">
            <a:latin typeface="Gill Sans MT" panose="020B0502020104020203" pitchFamily="34" charset="0"/>
          </a:endParaRPr>
        </a:p>
      </dgm:t>
    </dgm:pt>
    <dgm:pt modelId="{AA4216D6-60A1-4928-B240-AFBD3AD4E419}" type="sibTrans" cxnId="{6FA7DAA3-7B76-4DEF-952E-E8E86D7EB3E8}">
      <dgm:prSet custT="1"/>
      <dgm:spPr>
        <a:noFill/>
        <a:ln>
          <a:noFill/>
        </a:ln>
      </dgm:spPr>
      <dgm:t>
        <a:bodyPr/>
        <a:lstStyle/>
        <a:p>
          <a:endParaRPr lang="fr-FR" sz="1100" dirty="0">
            <a:latin typeface="Gill Sans MT" panose="020B0502020104020203" pitchFamily="34" charset="0"/>
          </a:endParaRPr>
        </a:p>
      </dgm:t>
    </dgm:pt>
    <dgm:pt modelId="{F30E1AEC-B86D-402F-9383-B2C2CEA9D59A}">
      <dgm:prSet phldrT="[Text]" custT="1"/>
      <dgm:spPr/>
      <dgm:t>
        <a:bodyPr/>
        <a:lstStyle/>
        <a:p>
          <a:r>
            <a:rPr lang="fr-FR" sz="1100" b="1" dirty="0">
              <a:latin typeface="Gill Sans MT" panose="020B0502020104020203" pitchFamily="34" charset="0"/>
            </a:rPr>
            <a:t>↑ 65-79 ans (chroniques)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18-35 ans (sporadiques)</a:t>
          </a:r>
          <a:endParaRPr lang="fr-FR" sz="1100" dirty="0">
            <a:latin typeface="Gill Sans MT" panose="020B0502020104020203" pitchFamily="34" charset="0"/>
          </a:endParaRPr>
        </a:p>
      </dgm:t>
    </dgm:pt>
    <dgm:pt modelId="{98537AF9-E238-4C66-8F7C-D97AC50032A5}" type="parTrans" cxnId="{7D44575C-D5E0-4F06-B56A-58866E57E10A}">
      <dgm:prSet/>
      <dgm:spPr/>
      <dgm:t>
        <a:bodyPr/>
        <a:lstStyle/>
        <a:p>
          <a:endParaRPr lang="fr-FR" sz="1100">
            <a:latin typeface="Gill Sans MT" panose="020B0502020104020203" pitchFamily="34" charset="0"/>
          </a:endParaRPr>
        </a:p>
      </dgm:t>
    </dgm:pt>
    <dgm:pt modelId="{55F9AA80-8E49-4971-87B8-3D4D97E77396}" type="sibTrans" cxnId="{7D44575C-D5E0-4F06-B56A-58866E57E10A}">
      <dgm:prSet custT="1"/>
      <dgm:spPr/>
      <dgm:t>
        <a:bodyPr/>
        <a:lstStyle/>
        <a:p>
          <a:pPr algn="ctr"/>
          <a:r>
            <a:rPr lang="fr-FR" sz="1100" dirty="0">
              <a:latin typeface="Gill Sans MT" panose="020B0502020104020203" pitchFamily="34" charset="0"/>
            </a:rPr>
            <a:t>Age</a:t>
          </a:r>
        </a:p>
      </dgm:t>
    </dgm:pt>
    <dgm:pt modelId="{FDF8EDB3-2384-4128-B35B-B42D97D440E1}">
      <dgm:prSet phldrT="[Text]" custT="1"/>
      <dgm:spPr/>
      <dgm:t>
        <a:bodyPr/>
        <a:lstStyle/>
        <a:p>
          <a:r>
            <a:rPr lang="fr-FR" sz="1100" b="1" dirty="0">
              <a:latin typeface="Gill Sans MT" panose="020B0502020104020203" pitchFamily="34" charset="0"/>
            </a:rPr>
            <a:t>↑ Revenus Elevés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Précarités (obstacles)</a:t>
          </a:r>
          <a:endParaRPr lang="fr-FR" sz="1100" dirty="0">
            <a:latin typeface="Gill Sans MT" panose="020B0502020104020203" pitchFamily="34" charset="0"/>
          </a:endParaRPr>
        </a:p>
      </dgm:t>
    </dgm:pt>
    <dgm:pt modelId="{A1C611FC-D2A1-41EF-A19C-8B65D8E6451E}" type="parTrans" cxnId="{5FA706B8-2B98-46AD-9F85-C62E177DE5A9}">
      <dgm:prSet/>
      <dgm:spPr/>
      <dgm:t>
        <a:bodyPr/>
        <a:lstStyle/>
        <a:p>
          <a:endParaRPr lang="fr-FR" sz="1100">
            <a:latin typeface="Gill Sans MT" panose="020B0502020104020203" pitchFamily="34" charset="0"/>
          </a:endParaRPr>
        </a:p>
      </dgm:t>
    </dgm:pt>
    <dgm:pt modelId="{BAA45D4F-187F-4A02-9EB1-25E16E2A506F}" type="sibTrans" cxnId="{5FA706B8-2B98-46AD-9F85-C62E177DE5A9}">
      <dgm:prSet custT="1"/>
      <dgm:spPr/>
      <dgm:t>
        <a:bodyPr/>
        <a:lstStyle/>
        <a:p>
          <a:pPr algn="ctr"/>
          <a:r>
            <a:rPr lang="fr-FR" sz="1100" dirty="0">
              <a:latin typeface="Gill Sans MT" panose="020B0502020104020203" pitchFamily="34" charset="0"/>
            </a:rPr>
            <a:t>Statut Socio-Eco</a:t>
          </a:r>
        </a:p>
      </dgm:t>
    </dgm:pt>
    <dgm:pt modelId="{CC1A4EBB-A5C7-4AFC-9CC2-2A465CA24435}">
      <dgm:prSet phldrT="[Text]" custT="1"/>
      <dgm:spPr/>
      <dgm:t>
        <a:bodyPr/>
        <a:lstStyle/>
        <a:p>
          <a:r>
            <a:rPr lang="fr-FR" sz="1100" b="1" dirty="0">
              <a:latin typeface="Gill Sans MT" panose="020B0502020104020203" pitchFamily="34" charset="0"/>
            </a:rPr>
            <a:t>↑ Femmes (préventif)</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Hommes (sous-utilisent)</a:t>
          </a:r>
          <a:endParaRPr lang="fr-FR" sz="1100" dirty="0">
            <a:latin typeface="Gill Sans MT" panose="020B0502020104020203" pitchFamily="34" charset="0"/>
          </a:endParaRPr>
        </a:p>
      </dgm:t>
    </dgm:pt>
    <dgm:pt modelId="{17C9C4C0-F2DF-4172-A207-AB8CF12D4C0B}" type="parTrans" cxnId="{AE10D6EE-CFDC-44EC-BD1B-65C23E42962C}">
      <dgm:prSet/>
      <dgm:spPr/>
      <dgm:t>
        <a:bodyPr/>
        <a:lstStyle/>
        <a:p>
          <a:endParaRPr lang="fr-FR" sz="1100">
            <a:latin typeface="Gill Sans MT" panose="020B0502020104020203" pitchFamily="34" charset="0"/>
          </a:endParaRPr>
        </a:p>
      </dgm:t>
    </dgm:pt>
    <dgm:pt modelId="{A0BAFE3C-0A66-4C2D-99D8-752B9697D950}" type="sibTrans" cxnId="{AE10D6EE-CFDC-44EC-BD1B-65C23E42962C}">
      <dgm:prSet custT="1"/>
      <dgm:spPr/>
      <dgm:t>
        <a:bodyPr/>
        <a:lstStyle/>
        <a:p>
          <a:pPr algn="ctr"/>
          <a:r>
            <a:rPr lang="fr-FR" sz="1100" dirty="0">
              <a:latin typeface="Gill Sans MT" panose="020B0502020104020203" pitchFamily="34" charset="0"/>
            </a:rPr>
            <a:t>Sexe</a:t>
          </a:r>
        </a:p>
      </dgm:t>
    </dgm:pt>
    <dgm:pt modelId="{81A5EA27-B2B7-47EE-ACDD-39B5E332E642}">
      <dgm:prSet phldrT="[Text]" custT="1"/>
      <dgm:spPr/>
      <dgm:t>
        <a:bodyPr/>
        <a:lstStyle/>
        <a:p>
          <a:r>
            <a:rPr lang="fr-FR" sz="1100" b="1" dirty="0">
              <a:latin typeface="Gill Sans MT" panose="020B0502020104020203" pitchFamily="34" charset="0"/>
            </a:rPr>
            <a:t>↑ Zones urbaines (denses)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Zones rurales (déserts médicaux)</a:t>
          </a:r>
          <a:endParaRPr lang="fr-FR" sz="1100" dirty="0">
            <a:latin typeface="Gill Sans MT" panose="020B0502020104020203" pitchFamily="34" charset="0"/>
          </a:endParaRPr>
        </a:p>
      </dgm:t>
    </dgm:pt>
    <dgm:pt modelId="{CB2E5156-12B5-4385-A757-04996F9DFC5E}" type="parTrans" cxnId="{7E1B596D-A020-4372-8472-8C2E14883575}">
      <dgm:prSet/>
      <dgm:spPr/>
      <dgm:t>
        <a:bodyPr/>
        <a:lstStyle/>
        <a:p>
          <a:endParaRPr lang="fr-FR" sz="1100">
            <a:latin typeface="Gill Sans MT" panose="020B0502020104020203" pitchFamily="34" charset="0"/>
          </a:endParaRPr>
        </a:p>
      </dgm:t>
    </dgm:pt>
    <dgm:pt modelId="{680E9176-C445-4F8E-ABF3-2D12DBA8CECB}" type="sibTrans" cxnId="{7E1B596D-A020-4372-8472-8C2E14883575}">
      <dgm:prSet custT="1"/>
      <dgm:spPr/>
      <dgm:t>
        <a:bodyPr/>
        <a:lstStyle/>
        <a:p>
          <a:pPr algn="ctr"/>
          <a:r>
            <a:rPr lang="fr-FR" sz="1100" dirty="0">
              <a:latin typeface="Gill Sans MT" panose="020B0502020104020203" pitchFamily="34" charset="0"/>
            </a:rPr>
            <a:t>Accès Géographique</a:t>
          </a:r>
        </a:p>
      </dgm:t>
    </dgm:pt>
    <dgm:pt modelId="{1B8A8D43-7EB5-444D-BBFB-0CC2421E86CF}">
      <dgm:prSet phldrT="[Text]" custT="1"/>
      <dgm:spPr/>
      <dgm:t>
        <a:bodyPr/>
        <a:lstStyle/>
        <a:p>
          <a:r>
            <a:rPr lang="fr-FR" sz="1100" b="1">
              <a:latin typeface="Gill Sans MT" panose="020B0502020104020203" pitchFamily="34" charset="0"/>
            </a:rPr>
            <a:t>↑ Négative</a:t>
          </a:r>
          <a:br>
            <a:rPr lang="fr-FR" sz="1100" b="1">
              <a:latin typeface="Gill Sans MT" panose="020B0502020104020203" pitchFamily="34" charset="0"/>
            </a:rPr>
          </a:br>
          <a:br>
            <a:rPr lang="fr-FR" sz="1100" b="1">
              <a:latin typeface="Gill Sans MT" panose="020B0502020104020203" pitchFamily="34" charset="0"/>
            </a:rPr>
          </a:br>
          <a:r>
            <a:rPr lang="fr-FR" sz="1100" b="1">
              <a:latin typeface="Gill Sans MT" panose="020B0502020104020203" pitchFamily="34" charset="0"/>
            </a:rPr>
            <a:t>↓ Positive</a:t>
          </a:r>
          <a:endParaRPr lang="fr-FR" sz="1100" dirty="0">
            <a:latin typeface="Gill Sans MT" panose="020B0502020104020203" pitchFamily="34" charset="0"/>
          </a:endParaRPr>
        </a:p>
      </dgm:t>
    </dgm:pt>
    <dgm:pt modelId="{D5C30D8D-B81D-4C78-976C-87D5254C3413}" type="parTrans" cxnId="{2B8F981D-8164-4660-8E96-FA1C0C3308D0}">
      <dgm:prSet/>
      <dgm:spPr/>
      <dgm:t>
        <a:bodyPr/>
        <a:lstStyle/>
        <a:p>
          <a:endParaRPr lang="fr-FR"/>
        </a:p>
      </dgm:t>
    </dgm:pt>
    <dgm:pt modelId="{0626A230-B8F8-4B2C-AB6E-95E5EB40F7C4}" type="sibTrans" cxnId="{2B8F981D-8164-4660-8E96-FA1C0C3308D0}">
      <dgm:prSet custT="1"/>
      <dgm:spPr/>
      <dgm:t>
        <a:bodyPr/>
        <a:lstStyle/>
        <a:p>
          <a:pPr algn="ctr"/>
          <a:r>
            <a:rPr lang="fr-FR" sz="1100" dirty="0">
              <a:latin typeface="Gill Sans MT" panose="020B0502020104020203" pitchFamily="34" charset="0"/>
            </a:rPr>
            <a:t>Perception de la santé</a:t>
          </a:r>
        </a:p>
      </dgm:t>
    </dgm:pt>
    <dgm:pt modelId="{DD8B84B5-C27B-4A14-B5F5-B5942D5E3EA9}" type="pres">
      <dgm:prSet presAssocID="{77C59D43-B1D3-4903-AD92-7A518494E882}" presName="hierChild1" presStyleCnt="0">
        <dgm:presLayoutVars>
          <dgm:orgChart val="1"/>
          <dgm:chPref val="1"/>
          <dgm:dir/>
          <dgm:animOne val="branch"/>
          <dgm:animLvl val="lvl"/>
          <dgm:resizeHandles/>
        </dgm:presLayoutVars>
      </dgm:prSet>
      <dgm:spPr/>
    </dgm:pt>
    <dgm:pt modelId="{627B8021-F1C7-42D8-AD85-325D1CF74694}" type="pres">
      <dgm:prSet presAssocID="{0E940499-8913-4F10-9CD8-4E29070D6C7A}" presName="hierRoot1" presStyleCnt="0">
        <dgm:presLayoutVars>
          <dgm:hierBranch val="init"/>
        </dgm:presLayoutVars>
      </dgm:prSet>
      <dgm:spPr/>
    </dgm:pt>
    <dgm:pt modelId="{69F559DD-77D4-4C3D-A6A2-244FF30F8F27}" type="pres">
      <dgm:prSet presAssocID="{0E940499-8913-4F10-9CD8-4E29070D6C7A}" presName="rootComposite1" presStyleCnt="0"/>
      <dgm:spPr/>
    </dgm:pt>
    <dgm:pt modelId="{ABDCA29E-CE18-441C-8F56-CEC42804163E}" type="pres">
      <dgm:prSet presAssocID="{0E940499-8913-4F10-9CD8-4E29070D6C7A}" presName="rootText1" presStyleLbl="node0" presStyleIdx="0" presStyleCnt="1">
        <dgm:presLayoutVars>
          <dgm:chMax/>
          <dgm:chPref val="3"/>
        </dgm:presLayoutVars>
      </dgm:prSet>
      <dgm:spPr/>
    </dgm:pt>
    <dgm:pt modelId="{9ADD0247-70CB-4D70-93AE-36E1EDE9B9A8}" type="pres">
      <dgm:prSet presAssocID="{0E940499-8913-4F10-9CD8-4E29070D6C7A}" presName="titleText1" presStyleLbl="fgAcc0" presStyleIdx="0" presStyleCnt="1" custLinFactNeighborX="14518" custLinFactNeighborY="21334">
        <dgm:presLayoutVars>
          <dgm:chMax val="0"/>
          <dgm:chPref val="0"/>
        </dgm:presLayoutVars>
      </dgm:prSet>
      <dgm:spPr/>
    </dgm:pt>
    <dgm:pt modelId="{9A46C449-6B62-45CC-B8BC-D28C47B2CDCC}" type="pres">
      <dgm:prSet presAssocID="{0E940499-8913-4F10-9CD8-4E29070D6C7A}" presName="rootConnector1" presStyleLbl="node1" presStyleIdx="0" presStyleCnt="5"/>
      <dgm:spPr/>
    </dgm:pt>
    <dgm:pt modelId="{8FD1FEFE-ED62-4547-9C29-20A21B9DAE8D}" type="pres">
      <dgm:prSet presAssocID="{0E940499-8913-4F10-9CD8-4E29070D6C7A}" presName="hierChild2" presStyleCnt="0"/>
      <dgm:spPr/>
    </dgm:pt>
    <dgm:pt modelId="{3DD9D4D6-940F-4BB0-9613-35A956D67D0B}" type="pres">
      <dgm:prSet presAssocID="{98537AF9-E238-4C66-8F7C-D97AC50032A5}" presName="Name37" presStyleLbl="parChTrans1D2" presStyleIdx="0" presStyleCnt="5"/>
      <dgm:spPr/>
    </dgm:pt>
    <dgm:pt modelId="{06D03520-CB1D-4544-83C4-E36B5B8578D8}" type="pres">
      <dgm:prSet presAssocID="{F30E1AEC-B86D-402F-9383-B2C2CEA9D59A}" presName="hierRoot2" presStyleCnt="0">
        <dgm:presLayoutVars>
          <dgm:hierBranch val="init"/>
        </dgm:presLayoutVars>
      </dgm:prSet>
      <dgm:spPr/>
    </dgm:pt>
    <dgm:pt modelId="{039514DD-DEC1-4E0E-BB7E-1D57FBDA8C4D}" type="pres">
      <dgm:prSet presAssocID="{F30E1AEC-B86D-402F-9383-B2C2CEA9D59A}" presName="rootComposite" presStyleCnt="0"/>
      <dgm:spPr/>
    </dgm:pt>
    <dgm:pt modelId="{BDD2DE81-D07F-484F-961E-38E5C95F5D54}" type="pres">
      <dgm:prSet presAssocID="{F30E1AEC-B86D-402F-9383-B2C2CEA9D59A}" presName="rootText" presStyleLbl="node1" presStyleIdx="0" presStyleCnt="5" custScaleX="113844" custScaleY="140841">
        <dgm:presLayoutVars>
          <dgm:chMax/>
          <dgm:chPref val="3"/>
        </dgm:presLayoutVars>
      </dgm:prSet>
      <dgm:spPr/>
    </dgm:pt>
    <dgm:pt modelId="{EB73548C-7AE5-4B06-85AE-EBA1DB090AD4}" type="pres">
      <dgm:prSet presAssocID="{F30E1AEC-B86D-402F-9383-B2C2CEA9D59A}" presName="titleText2" presStyleLbl="fgAcc1" presStyleIdx="0" presStyleCnt="5" custLinFactNeighborX="-4181" custLinFactNeighborY="81755">
        <dgm:presLayoutVars>
          <dgm:chMax val="0"/>
          <dgm:chPref val="0"/>
        </dgm:presLayoutVars>
      </dgm:prSet>
      <dgm:spPr/>
    </dgm:pt>
    <dgm:pt modelId="{A4A61170-4B68-4203-8563-FB4DDE2CE0A0}" type="pres">
      <dgm:prSet presAssocID="{F30E1AEC-B86D-402F-9383-B2C2CEA9D59A}" presName="rootConnector" presStyleLbl="node2" presStyleIdx="0" presStyleCnt="0"/>
      <dgm:spPr/>
    </dgm:pt>
    <dgm:pt modelId="{03AEF608-8C54-4F77-A053-73B28586BBFD}" type="pres">
      <dgm:prSet presAssocID="{F30E1AEC-B86D-402F-9383-B2C2CEA9D59A}" presName="hierChild4" presStyleCnt="0"/>
      <dgm:spPr/>
    </dgm:pt>
    <dgm:pt modelId="{4E26EB5A-29D7-438A-9166-97D8BBDFA4A2}" type="pres">
      <dgm:prSet presAssocID="{F30E1AEC-B86D-402F-9383-B2C2CEA9D59A}" presName="hierChild5" presStyleCnt="0"/>
      <dgm:spPr/>
    </dgm:pt>
    <dgm:pt modelId="{E615B91B-093D-45DF-909E-A515D142E05E}" type="pres">
      <dgm:prSet presAssocID="{D5C30D8D-B81D-4C78-976C-87D5254C3413}" presName="Name37" presStyleLbl="parChTrans1D2" presStyleIdx="1" presStyleCnt="5"/>
      <dgm:spPr/>
    </dgm:pt>
    <dgm:pt modelId="{98780C10-AA1F-4641-A3E0-F2B4DF23BB28}" type="pres">
      <dgm:prSet presAssocID="{1B8A8D43-7EB5-444D-BBFB-0CC2421E86CF}" presName="hierRoot2" presStyleCnt="0">
        <dgm:presLayoutVars>
          <dgm:hierBranch val="init"/>
        </dgm:presLayoutVars>
      </dgm:prSet>
      <dgm:spPr/>
    </dgm:pt>
    <dgm:pt modelId="{B7DF4FD1-44DF-4BCB-93C6-ECB5509D53A4}" type="pres">
      <dgm:prSet presAssocID="{1B8A8D43-7EB5-444D-BBFB-0CC2421E86CF}" presName="rootComposite" presStyleCnt="0"/>
      <dgm:spPr/>
    </dgm:pt>
    <dgm:pt modelId="{72F22623-1BC5-4D5F-ADBD-969075903A51}" type="pres">
      <dgm:prSet presAssocID="{1B8A8D43-7EB5-444D-BBFB-0CC2421E86CF}" presName="rootText" presStyleLbl="node1" presStyleIdx="1" presStyleCnt="5" custScaleX="127187" custScaleY="137383">
        <dgm:presLayoutVars>
          <dgm:chMax/>
          <dgm:chPref val="3"/>
        </dgm:presLayoutVars>
      </dgm:prSet>
      <dgm:spPr/>
    </dgm:pt>
    <dgm:pt modelId="{32A76272-9E49-496F-A151-2FF09D8F4C55}" type="pres">
      <dgm:prSet presAssocID="{1B8A8D43-7EB5-444D-BBFB-0CC2421E86CF}" presName="titleText2" presStyleLbl="fgAcc1" presStyleIdx="1" presStyleCnt="5" custLinFactNeighborX="-2004" custLinFactNeighborY="95237">
        <dgm:presLayoutVars>
          <dgm:chMax val="0"/>
          <dgm:chPref val="0"/>
        </dgm:presLayoutVars>
      </dgm:prSet>
      <dgm:spPr/>
    </dgm:pt>
    <dgm:pt modelId="{087E3CC2-D83B-4226-9B70-654FBB7221D0}" type="pres">
      <dgm:prSet presAssocID="{1B8A8D43-7EB5-444D-BBFB-0CC2421E86CF}" presName="rootConnector" presStyleLbl="node2" presStyleIdx="0" presStyleCnt="0"/>
      <dgm:spPr/>
    </dgm:pt>
    <dgm:pt modelId="{96CA7740-F3B4-4470-BAE0-026EF2011DC7}" type="pres">
      <dgm:prSet presAssocID="{1B8A8D43-7EB5-444D-BBFB-0CC2421E86CF}" presName="hierChild4" presStyleCnt="0"/>
      <dgm:spPr/>
    </dgm:pt>
    <dgm:pt modelId="{647281F7-F4C6-4F9E-8652-8369FC0A247D}" type="pres">
      <dgm:prSet presAssocID="{1B8A8D43-7EB5-444D-BBFB-0CC2421E86CF}" presName="hierChild5" presStyleCnt="0"/>
      <dgm:spPr/>
    </dgm:pt>
    <dgm:pt modelId="{50B865DF-5D84-4C4E-A515-093139DB7081}" type="pres">
      <dgm:prSet presAssocID="{A1C611FC-D2A1-41EF-A19C-8B65D8E6451E}" presName="Name37" presStyleLbl="parChTrans1D2" presStyleIdx="2" presStyleCnt="5"/>
      <dgm:spPr/>
    </dgm:pt>
    <dgm:pt modelId="{A2CDEE94-EF7F-4A24-B9FD-4FA6B39A6CCC}" type="pres">
      <dgm:prSet presAssocID="{FDF8EDB3-2384-4128-B35B-B42D97D440E1}" presName="hierRoot2" presStyleCnt="0">
        <dgm:presLayoutVars>
          <dgm:hierBranch val="init"/>
        </dgm:presLayoutVars>
      </dgm:prSet>
      <dgm:spPr/>
    </dgm:pt>
    <dgm:pt modelId="{78E2F148-EF7B-4BFC-9ACA-6EF17101FC2E}" type="pres">
      <dgm:prSet presAssocID="{FDF8EDB3-2384-4128-B35B-B42D97D440E1}" presName="rootComposite" presStyleCnt="0"/>
      <dgm:spPr/>
    </dgm:pt>
    <dgm:pt modelId="{2373B881-9F7A-4D31-8CA7-C9F47C7E0CAA}" type="pres">
      <dgm:prSet presAssocID="{FDF8EDB3-2384-4128-B35B-B42D97D440E1}" presName="rootText" presStyleLbl="node1" presStyleIdx="2" presStyleCnt="5" custScaleX="127187" custScaleY="137383">
        <dgm:presLayoutVars>
          <dgm:chMax/>
          <dgm:chPref val="3"/>
        </dgm:presLayoutVars>
      </dgm:prSet>
      <dgm:spPr/>
    </dgm:pt>
    <dgm:pt modelId="{99D4BADF-3E2D-4967-8622-57EF488432BC}" type="pres">
      <dgm:prSet presAssocID="{FDF8EDB3-2384-4128-B35B-B42D97D440E1}" presName="titleText2" presStyleLbl="fgAcc1" presStyleIdx="2" presStyleCnt="5" custLinFactNeighborX="-4692" custLinFactNeighborY="77925">
        <dgm:presLayoutVars>
          <dgm:chMax val="0"/>
          <dgm:chPref val="0"/>
        </dgm:presLayoutVars>
      </dgm:prSet>
      <dgm:spPr/>
    </dgm:pt>
    <dgm:pt modelId="{9AC8E97A-FB94-40D4-B84F-BD974B523AAF}" type="pres">
      <dgm:prSet presAssocID="{FDF8EDB3-2384-4128-B35B-B42D97D440E1}" presName="rootConnector" presStyleLbl="node2" presStyleIdx="0" presStyleCnt="0"/>
      <dgm:spPr/>
    </dgm:pt>
    <dgm:pt modelId="{5EFB0F4A-D190-40C5-9A83-BA6E7D1DD7E7}" type="pres">
      <dgm:prSet presAssocID="{FDF8EDB3-2384-4128-B35B-B42D97D440E1}" presName="hierChild4" presStyleCnt="0"/>
      <dgm:spPr/>
    </dgm:pt>
    <dgm:pt modelId="{20366057-D6B3-41A9-9EC3-2FD29140E1D3}" type="pres">
      <dgm:prSet presAssocID="{FDF8EDB3-2384-4128-B35B-B42D97D440E1}" presName="hierChild5" presStyleCnt="0"/>
      <dgm:spPr/>
    </dgm:pt>
    <dgm:pt modelId="{17A041A4-2A72-427E-82B4-8BD6FF863646}" type="pres">
      <dgm:prSet presAssocID="{17C9C4C0-F2DF-4172-A207-AB8CF12D4C0B}" presName="Name37" presStyleLbl="parChTrans1D2" presStyleIdx="3" presStyleCnt="5"/>
      <dgm:spPr/>
    </dgm:pt>
    <dgm:pt modelId="{63BF1A0F-BB63-46DD-913D-08C1FED6241F}" type="pres">
      <dgm:prSet presAssocID="{CC1A4EBB-A5C7-4AFC-9CC2-2A465CA24435}" presName="hierRoot2" presStyleCnt="0">
        <dgm:presLayoutVars>
          <dgm:hierBranch val="init"/>
        </dgm:presLayoutVars>
      </dgm:prSet>
      <dgm:spPr/>
    </dgm:pt>
    <dgm:pt modelId="{F5418F90-9FC1-42CF-9668-931AC83AE8B5}" type="pres">
      <dgm:prSet presAssocID="{CC1A4EBB-A5C7-4AFC-9CC2-2A465CA24435}" presName="rootComposite" presStyleCnt="0"/>
      <dgm:spPr/>
    </dgm:pt>
    <dgm:pt modelId="{E1A2814E-00AF-45FA-A764-DAAD560BFCBE}" type="pres">
      <dgm:prSet presAssocID="{CC1A4EBB-A5C7-4AFC-9CC2-2A465CA24435}" presName="rootText" presStyleLbl="node1" presStyleIdx="3" presStyleCnt="5" custScaleX="109575" custScaleY="134478">
        <dgm:presLayoutVars>
          <dgm:chMax/>
          <dgm:chPref val="3"/>
        </dgm:presLayoutVars>
      </dgm:prSet>
      <dgm:spPr/>
    </dgm:pt>
    <dgm:pt modelId="{1F8D5F11-8910-46E1-B068-44E45FF3E6FF}" type="pres">
      <dgm:prSet presAssocID="{CC1A4EBB-A5C7-4AFC-9CC2-2A465CA24435}" presName="titleText2" presStyleLbl="fgAcc1" presStyleIdx="3" presStyleCnt="5" custLinFactNeighborX="-10007" custLinFactNeighborY="82282">
        <dgm:presLayoutVars>
          <dgm:chMax val="0"/>
          <dgm:chPref val="0"/>
        </dgm:presLayoutVars>
      </dgm:prSet>
      <dgm:spPr/>
    </dgm:pt>
    <dgm:pt modelId="{145F4D65-DC37-4AE3-9BA9-A7B5B8D350DF}" type="pres">
      <dgm:prSet presAssocID="{CC1A4EBB-A5C7-4AFC-9CC2-2A465CA24435}" presName="rootConnector" presStyleLbl="node2" presStyleIdx="0" presStyleCnt="0"/>
      <dgm:spPr/>
    </dgm:pt>
    <dgm:pt modelId="{2A71A4D5-9B72-421E-9B6E-EB78A1BBE4B1}" type="pres">
      <dgm:prSet presAssocID="{CC1A4EBB-A5C7-4AFC-9CC2-2A465CA24435}" presName="hierChild4" presStyleCnt="0"/>
      <dgm:spPr/>
    </dgm:pt>
    <dgm:pt modelId="{337697E0-27AE-417C-B3E4-70E3D0D4C181}" type="pres">
      <dgm:prSet presAssocID="{CC1A4EBB-A5C7-4AFC-9CC2-2A465CA24435}" presName="hierChild5" presStyleCnt="0"/>
      <dgm:spPr/>
    </dgm:pt>
    <dgm:pt modelId="{C874307D-377B-44BE-A3D6-31858804619E}" type="pres">
      <dgm:prSet presAssocID="{CB2E5156-12B5-4385-A757-04996F9DFC5E}" presName="Name37" presStyleLbl="parChTrans1D2" presStyleIdx="4" presStyleCnt="5"/>
      <dgm:spPr/>
    </dgm:pt>
    <dgm:pt modelId="{71959E1F-44EF-44DC-8185-861FC5981A34}" type="pres">
      <dgm:prSet presAssocID="{81A5EA27-B2B7-47EE-ACDD-39B5E332E642}" presName="hierRoot2" presStyleCnt="0">
        <dgm:presLayoutVars>
          <dgm:hierBranch val="init"/>
        </dgm:presLayoutVars>
      </dgm:prSet>
      <dgm:spPr/>
    </dgm:pt>
    <dgm:pt modelId="{1A762C78-A9E8-4112-A5B4-F4E479A7344F}" type="pres">
      <dgm:prSet presAssocID="{81A5EA27-B2B7-47EE-ACDD-39B5E332E642}" presName="rootComposite" presStyleCnt="0"/>
      <dgm:spPr/>
    </dgm:pt>
    <dgm:pt modelId="{CFEFEC0D-446F-499C-8192-A96275E4D758}" type="pres">
      <dgm:prSet presAssocID="{81A5EA27-B2B7-47EE-ACDD-39B5E332E642}" presName="rootText" presStyleLbl="node1" presStyleIdx="4" presStyleCnt="5" custScaleX="115680" custScaleY="133521">
        <dgm:presLayoutVars>
          <dgm:chMax/>
          <dgm:chPref val="3"/>
        </dgm:presLayoutVars>
      </dgm:prSet>
      <dgm:spPr/>
    </dgm:pt>
    <dgm:pt modelId="{0E752C1A-A122-4566-B257-E4AEEFE31CAB}" type="pres">
      <dgm:prSet presAssocID="{81A5EA27-B2B7-47EE-ACDD-39B5E332E642}" presName="titleText2" presStyleLbl="fgAcc1" presStyleIdx="4" presStyleCnt="5" custLinFactNeighborX="-13171" custLinFactNeighborY="83718">
        <dgm:presLayoutVars>
          <dgm:chMax val="0"/>
          <dgm:chPref val="0"/>
        </dgm:presLayoutVars>
      </dgm:prSet>
      <dgm:spPr/>
    </dgm:pt>
    <dgm:pt modelId="{83366F2D-07D3-40C0-B170-1261A6537C06}" type="pres">
      <dgm:prSet presAssocID="{81A5EA27-B2B7-47EE-ACDD-39B5E332E642}" presName="rootConnector" presStyleLbl="node2" presStyleIdx="0" presStyleCnt="0"/>
      <dgm:spPr/>
    </dgm:pt>
    <dgm:pt modelId="{2D5EBD27-A3C9-4809-BB64-555CCC246F7F}" type="pres">
      <dgm:prSet presAssocID="{81A5EA27-B2B7-47EE-ACDD-39B5E332E642}" presName="hierChild4" presStyleCnt="0"/>
      <dgm:spPr/>
    </dgm:pt>
    <dgm:pt modelId="{3C0F1BFA-2995-4BDC-8978-FFAA54DCC6CD}" type="pres">
      <dgm:prSet presAssocID="{81A5EA27-B2B7-47EE-ACDD-39B5E332E642}" presName="hierChild5" presStyleCnt="0"/>
      <dgm:spPr/>
    </dgm:pt>
    <dgm:pt modelId="{73C9C004-6F86-45CF-ADA1-44F46B6E113E}" type="pres">
      <dgm:prSet presAssocID="{0E940499-8913-4F10-9CD8-4E29070D6C7A}" presName="hierChild3" presStyleCnt="0"/>
      <dgm:spPr/>
    </dgm:pt>
  </dgm:ptLst>
  <dgm:cxnLst>
    <dgm:cxn modelId="{A726EB04-D98B-4CAF-B4A8-BE3086A06E35}" type="presOf" srcId="{CB2E5156-12B5-4385-A757-04996F9DFC5E}" destId="{C874307D-377B-44BE-A3D6-31858804619E}" srcOrd="0" destOrd="0" presId="urn:microsoft.com/office/officeart/2008/layout/NameandTitleOrganizationalChart"/>
    <dgm:cxn modelId="{5D71940E-5D14-4B0B-8725-8D58CB518A0C}" type="presOf" srcId="{81A5EA27-B2B7-47EE-ACDD-39B5E332E642}" destId="{CFEFEC0D-446F-499C-8192-A96275E4D758}" srcOrd="0" destOrd="0" presId="urn:microsoft.com/office/officeart/2008/layout/NameandTitleOrganizationalChart"/>
    <dgm:cxn modelId="{684D0F11-1F78-469B-9B20-F728108B82B0}" type="presOf" srcId="{D5C30D8D-B81D-4C78-976C-87D5254C3413}" destId="{E615B91B-093D-45DF-909E-A515D142E05E}" srcOrd="0" destOrd="0" presId="urn:microsoft.com/office/officeart/2008/layout/NameandTitleOrganizationalChart"/>
    <dgm:cxn modelId="{2B8F981D-8164-4660-8E96-FA1C0C3308D0}" srcId="{0E940499-8913-4F10-9CD8-4E29070D6C7A}" destId="{1B8A8D43-7EB5-444D-BBFB-0CC2421E86CF}" srcOrd="1" destOrd="0" parTransId="{D5C30D8D-B81D-4C78-976C-87D5254C3413}" sibTransId="{0626A230-B8F8-4B2C-AB6E-95E5EB40F7C4}"/>
    <dgm:cxn modelId="{682C6F1F-6A6A-47D4-86EE-3F63B5F135BF}" type="presOf" srcId="{1B8A8D43-7EB5-444D-BBFB-0CC2421E86CF}" destId="{087E3CC2-D83B-4226-9B70-654FBB7221D0}" srcOrd="1" destOrd="0" presId="urn:microsoft.com/office/officeart/2008/layout/NameandTitleOrganizationalChart"/>
    <dgm:cxn modelId="{803A4121-9BA8-428C-818A-9702EE713617}" type="presOf" srcId="{1B8A8D43-7EB5-444D-BBFB-0CC2421E86CF}" destId="{72F22623-1BC5-4D5F-ADBD-969075903A51}" srcOrd="0" destOrd="0" presId="urn:microsoft.com/office/officeart/2008/layout/NameandTitleOrganizationalChart"/>
    <dgm:cxn modelId="{C8265C38-71C7-4795-BEF6-BDC08D96E7C4}" type="presOf" srcId="{0626A230-B8F8-4B2C-AB6E-95E5EB40F7C4}" destId="{32A76272-9E49-496F-A151-2FF09D8F4C55}" srcOrd="0" destOrd="0" presId="urn:microsoft.com/office/officeart/2008/layout/NameandTitleOrganizationalChart"/>
    <dgm:cxn modelId="{7D44575C-D5E0-4F06-B56A-58866E57E10A}" srcId="{0E940499-8913-4F10-9CD8-4E29070D6C7A}" destId="{F30E1AEC-B86D-402F-9383-B2C2CEA9D59A}" srcOrd="0" destOrd="0" parTransId="{98537AF9-E238-4C66-8F7C-D97AC50032A5}" sibTransId="{55F9AA80-8E49-4971-87B8-3D4D97E77396}"/>
    <dgm:cxn modelId="{D129806C-313E-4DAC-9015-3E7C3DE111F1}" type="presOf" srcId="{680E9176-C445-4F8E-ABF3-2D12DBA8CECB}" destId="{0E752C1A-A122-4566-B257-E4AEEFE31CAB}" srcOrd="0" destOrd="0" presId="urn:microsoft.com/office/officeart/2008/layout/NameandTitleOrganizationalChart"/>
    <dgm:cxn modelId="{7E1B596D-A020-4372-8472-8C2E14883575}" srcId="{0E940499-8913-4F10-9CD8-4E29070D6C7A}" destId="{81A5EA27-B2B7-47EE-ACDD-39B5E332E642}" srcOrd="4" destOrd="0" parTransId="{CB2E5156-12B5-4385-A757-04996F9DFC5E}" sibTransId="{680E9176-C445-4F8E-ABF3-2D12DBA8CECB}"/>
    <dgm:cxn modelId="{E07F0370-9645-4957-9782-3BE372390444}" type="presOf" srcId="{A0BAFE3C-0A66-4C2D-99D8-752B9697D950}" destId="{1F8D5F11-8910-46E1-B068-44E45FF3E6FF}" srcOrd="0" destOrd="0" presId="urn:microsoft.com/office/officeart/2008/layout/NameandTitleOrganizationalChart"/>
    <dgm:cxn modelId="{90AB6F53-3AC9-4F70-974E-1F41263CDC75}" type="presOf" srcId="{55F9AA80-8E49-4971-87B8-3D4D97E77396}" destId="{EB73548C-7AE5-4B06-85AE-EBA1DB090AD4}" srcOrd="0" destOrd="0" presId="urn:microsoft.com/office/officeart/2008/layout/NameandTitleOrganizationalChart"/>
    <dgm:cxn modelId="{8E680855-30A6-4758-82A7-BA7BCC4D6774}" type="presOf" srcId="{AA4216D6-60A1-4928-B240-AFBD3AD4E419}" destId="{9ADD0247-70CB-4D70-93AE-36E1EDE9B9A8}" srcOrd="0" destOrd="0" presId="urn:microsoft.com/office/officeart/2008/layout/NameandTitleOrganizationalChart"/>
    <dgm:cxn modelId="{31A1227E-DD1E-439D-83EB-D3E2773813E8}" type="presOf" srcId="{0E940499-8913-4F10-9CD8-4E29070D6C7A}" destId="{9A46C449-6B62-45CC-B8BC-D28C47B2CDCC}" srcOrd="1" destOrd="0" presId="urn:microsoft.com/office/officeart/2008/layout/NameandTitleOrganizationalChart"/>
    <dgm:cxn modelId="{8DF3E586-E8DE-4011-A3D3-1F41C795F685}" type="presOf" srcId="{CC1A4EBB-A5C7-4AFC-9CC2-2A465CA24435}" destId="{E1A2814E-00AF-45FA-A764-DAAD560BFCBE}" srcOrd="0" destOrd="0" presId="urn:microsoft.com/office/officeart/2008/layout/NameandTitleOrganizationalChart"/>
    <dgm:cxn modelId="{7EBC208B-C18F-49C1-98BD-E4C4C25A7430}" type="presOf" srcId="{FDF8EDB3-2384-4128-B35B-B42D97D440E1}" destId="{9AC8E97A-FB94-40D4-B84F-BD974B523AAF}" srcOrd="1" destOrd="0" presId="urn:microsoft.com/office/officeart/2008/layout/NameandTitleOrganizationalChart"/>
    <dgm:cxn modelId="{541F7597-B4FF-4013-82E8-4C1E4C433590}" type="presOf" srcId="{A1C611FC-D2A1-41EF-A19C-8B65D8E6451E}" destId="{50B865DF-5D84-4C4E-A515-093139DB7081}" srcOrd="0" destOrd="0" presId="urn:microsoft.com/office/officeart/2008/layout/NameandTitleOrganizationalChart"/>
    <dgm:cxn modelId="{25D2999C-4B91-41E6-A362-9674B72F24D3}" type="presOf" srcId="{81A5EA27-B2B7-47EE-ACDD-39B5E332E642}" destId="{83366F2D-07D3-40C0-B170-1261A6537C06}" srcOrd="1" destOrd="0" presId="urn:microsoft.com/office/officeart/2008/layout/NameandTitleOrganizationalChart"/>
    <dgm:cxn modelId="{653A78A0-59BE-41DE-A00E-8B55535217D9}" type="presOf" srcId="{98537AF9-E238-4C66-8F7C-D97AC50032A5}" destId="{3DD9D4D6-940F-4BB0-9613-35A956D67D0B}" srcOrd="0" destOrd="0" presId="urn:microsoft.com/office/officeart/2008/layout/NameandTitleOrganizationalChart"/>
    <dgm:cxn modelId="{6FA7DAA3-7B76-4DEF-952E-E8E86D7EB3E8}" srcId="{77C59D43-B1D3-4903-AD92-7A518494E882}" destId="{0E940499-8913-4F10-9CD8-4E29070D6C7A}" srcOrd="0" destOrd="0" parTransId="{E0914F03-BE3A-418A-98C6-606238C16723}" sibTransId="{AA4216D6-60A1-4928-B240-AFBD3AD4E419}"/>
    <dgm:cxn modelId="{80635CA5-28D9-4C4F-BFF0-59EDD78D2ACD}" type="presOf" srcId="{FDF8EDB3-2384-4128-B35B-B42D97D440E1}" destId="{2373B881-9F7A-4D31-8CA7-C9F47C7E0CAA}" srcOrd="0" destOrd="0" presId="urn:microsoft.com/office/officeart/2008/layout/NameandTitleOrganizationalChart"/>
    <dgm:cxn modelId="{9B5AE5B0-F112-4AE4-B5FC-450133F544E1}" type="presOf" srcId="{F30E1AEC-B86D-402F-9383-B2C2CEA9D59A}" destId="{BDD2DE81-D07F-484F-961E-38E5C95F5D54}" srcOrd="0" destOrd="0" presId="urn:microsoft.com/office/officeart/2008/layout/NameandTitleOrganizationalChart"/>
    <dgm:cxn modelId="{5FA706B8-2B98-46AD-9F85-C62E177DE5A9}" srcId="{0E940499-8913-4F10-9CD8-4E29070D6C7A}" destId="{FDF8EDB3-2384-4128-B35B-B42D97D440E1}" srcOrd="2" destOrd="0" parTransId="{A1C611FC-D2A1-41EF-A19C-8B65D8E6451E}" sibTransId="{BAA45D4F-187F-4A02-9EB1-25E16E2A506F}"/>
    <dgm:cxn modelId="{BE1571C7-7259-4FF0-80C3-BC13D077E440}" type="presOf" srcId="{0E940499-8913-4F10-9CD8-4E29070D6C7A}" destId="{ABDCA29E-CE18-441C-8F56-CEC42804163E}" srcOrd="0" destOrd="0" presId="urn:microsoft.com/office/officeart/2008/layout/NameandTitleOrganizationalChart"/>
    <dgm:cxn modelId="{8DF688CD-6E34-41B9-AD20-0C7AAE8AE97F}" type="presOf" srcId="{BAA45D4F-187F-4A02-9EB1-25E16E2A506F}" destId="{99D4BADF-3E2D-4967-8622-57EF488432BC}" srcOrd="0" destOrd="0" presId="urn:microsoft.com/office/officeart/2008/layout/NameandTitleOrganizationalChart"/>
    <dgm:cxn modelId="{391E4DE3-E981-4211-B09C-8E9D19CA7B6F}" type="presOf" srcId="{77C59D43-B1D3-4903-AD92-7A518494E882}" destId="{DD8B84B5-C27B-4A14-B5F5-B5942D5E3EA9}" srcOrd="0" destOrd="0" presId="urn:microsoft.com/office/officeart/2008/layout/NameandTitleOrganizationalChart"/>
    <dgm:cxn modelId="{FDAA21E7-C78A-41EE-BC49-6CD9BEDA6043}" type="presOf" srcId="{F30E1AEC-B86D-402F-9383-B2C2CEA9D59A}" destId="{A4A61170-4B68-4203-8563-FB4DDE2CE0A0}" srcOrd="1" destOrd="0" presId="urn:microsoft.com/office/officeart/2008/layout/NameandTitleOrganizationalChart"/>
    <dgm:cxn modelId="{546F3DEA-872A-4F1F-96A7-D2DE2A20657D}" type="presOf" srcId="{CC1A4EBB-A5C7-4AFC-9CC2-2A465CA24435}" destId="{145F4D65-DC37-4AE3-9BA9-A7B5B8D350DF}" srcOrd="1" destOrd="0" presId="urn:microsoft.com/office/officeart/2008/layout/NameandTitleOrganizationalChart"/>
    <dgm:cxn modelId="{C8D9E4EB-C4AF-46F8-AFC6-449F4929394B}" type="presOf" srcId="{17C9C4C0-F2DF-4172-A207-AB8CF12D4C0B}" destId="{17A041A4-2A72-427E-82B4-8BD6FF863646}" srcOrd="0" destOrd="0" presId="urn:microsoft.com/office/officeart/2008/layout/NameandTitleOrganizationalChart"/>
    <dgm:cxn modelId="{AE10D6EE-CFDC-44EC-BD1B-65C23E42962C}" srcId="{0E940499-8913-4F10-9CD8-4E29070D6C7A}" destId="{CC1A4EBB-A5C7-4AFC-9CC2-2A465CA24435}" srcOrd="3" destOrd="0" parTransId="{17C9C4C0-F2DF-4172-A207-AB8CF12D4C0B}" sibTransId="{A0BAFE3C-0A66-4C2D-99D8-752B9697D950}"/>
    <dgm:cxn modelId="{5A1AB420-27E2-4F6F-B678-37121F8E37C3}" type="presParOf" srcId="{DD8B84B5-C27B-4A14-B5F5-B5942D5E3EA9}" destId="{627B8021-F1C7-42D8-AD85-325D1CF74694}" srcOrd="0" destOrd="0" presId="urn:microsoft.com/office/officeart/2008/layout/NameandTitleOrganizationalChart"/>
    <dgm:cxn modelId="{84D33554-A756-4766-B8D1-261E6E29D0B3}" type="presParOf" srcId="{627B8021-F1C7-42D8-AD85-325D1CF74694}" destId="{69F559DD-77D4-4C3D-A6A2-244FF30F8F27}" srcOrd="0" destOrd="0" presId="urn:microsoft.com/office/officeart/2008/layout/NameandTitleOrganizationalChart"/>
    <dgm:cxn modelId="{47E1C88A-A8DC-4FF6-860D-191F913E3CF5}" type="presParOf" srcId="{69F559DD-77D4-4C3D-A6A2-244FF30F8F27}" destId="{ABDCA29E-CE18-441C-8F56-CEC42804163E}" srcOrd="0" destOrd="0" presId="urn:microsoft.com/office/officeart/2008/layout/NameandTitleOrganizationalChart"/>
    <dgm:cxn modelId="{D0189F7F-78C2-456F-980A-AE9F797A919B}" type="presParOf" srcId="{69F559DD-77D4-4C3D-A6A2-244FF30F8F27}" destId="{9ADD0247-70CB-4D70-93AE-36E1EDE9B9A8}" srcOrd="1" destOrd="0" presId="urn:microsoft.com/office/officeart/2008/layout/NameandTitleOrganizationalChart"/>
    <dgm:cxn modelId="{302F56CE-25D3-44A3-A14E-0BEFF05ECB0B}" type="presParOf" srcId="{69F559DD-77D4-4C3D-A6A2-244FF30F8F27}" destId="{9A46C449-6B62-45CC-B8BC-D28C47B2CDCC}" srcOrd="2" destOrd="0" presId="urn:microsoft.com/office/officeart/2008/layout/NameandTitleOrganizationalChart"/>
    <dgm:cxn modelId="{119E47DA-80D3-428D-BED6-EB6AD529C562}" type="presParOf" srcId="{627B8021-F1C7-42D8-AD85-325D1CF74694}" destId="{8FD1FEFE-ED62-4547-9C29-20A21B9DAE8D}" srcOrd="1" destOrd="0" presId="urn:microsoft.com/office/officeart/2008/layout/NameandTitleOrganizationalChart"/>
    <dgm:cxn modelId="{CD175AE0-60D9-4029-A047-3530DC63DC11}" type="presParOf" srcId="{8FD1FEFE-ED62-4547-9C29-20A21B9DAE8D}" destId="{3DD9D4D6-940F-4BB0-9613-35A956D67D0B}" srcOrd="0" destOrd="0" presId="urn:microsoft.com/office/officeart/2008/layout/NameandTitleOrganizationalChart"/>
    <dgm:cxn modelId="{5AAFCC08-6B8D-453B-B4BA-62CC53E32CDD}" type="presParOf" srcId="{8FD1FEFE-ED62-4547-9C29-20A21B9DAE8D}" destId="{06D03520-CB1D-4544-83C4-E36B5B8578D8}" srcOrd="1" destOrd="0" presId="urn:microsoft.com/office/officeart/2008/layout/NameandTitleOrganizationalChart"/>
    <dgm:cxn modelId="{ABBA3AE0-6A63-4D83-B300-CEC264583F35}" type="presParOf" srcId="{06D03520-CB1D-4544-83C4-E36B5B8578D8}" destId="{039514DD-DEC1-4E0E-BB7E-1D57FBDA8C4D}" srcOrd="0" destOrd="0" presId="urn:microsoft.com/office/officeart/2008/layout/NameandTitleOrganizationalChart"/>
    <dgm:cxn modelId="{8DCFF7C6-A96B-402A-99B7-4F86229786AE}" type="presParOf" srcId="{039514DD-DEC1-4E0E-BB7E-1D57FBDA8C4D}" destId="{BDD2DE81-D07F-484F-961E-38E5C95F5D54}" srcOrd="0" destOrd="0" presId="urn:microsoft.com/office/officeart/2008/layout/NameandTitleOrganizationalChart"/>
    <dgm:cxn modelId="{0CC7A99F-B606-426E-8E43-F90D8BFFCEB0}" type="presParOf" srcId="{039514DD-DEC1-4E0E-BB7E-1D57FBDA8C4D}" destId="{EB73548C-7AE5-4B06-85AE-EBA1DB090AD4}" srcOrd="1" destOrd="0" presId="urn:microsoft.com/office/officeart/2008/layout/NameandTitleOrganizationalChart"/>
    <dgm:cxn modelId="{2666CC75-C606-48F7-BECC-8BBED883EF77}" type="presParOf" srcId="{039514DD-DEC1-4E0E-BB7E-1D57FBDA8C4D}" destId="{A4A61170-4B68-4203-8563-FB4DDE2CE0A0}" srcOrd="2" destOrd="0" presId="urn:microsoft.com/office/officeart/2008/layout/NameandTitleOrganizationalChart"/>
    <dgm:cxn modelId="{5EFB7427-C5FD-4A5A-9B68-FF716F3164BA}" type="presParOf" srcId="{06D03520-CB1D-4544-83C4-E36B5B8578D8}" destId="{03AEF608-8C54-4F77-A053-73B28586BBFD}" srcOrd="1" destOrd="0" presId="urn:microsoft.com/office/officeart/2008/layout/NameandTitleOrganizationalChart"/>
    <dgm:cxn modelId="{EBA9D986-DF3C-4197-8B11-C23B229CA37F}" type="presParOf" srcId="{06D03520-CB1D-4544-83C4-E36B5B8578D8}" destId="{4E26EB5A-29D7-438A-9166-97D8BBDFA4A2}" srcOrd="2" destOrd="0" presId="urn:microsoft.com/office/officeart/2008/layout/NameandTitleOrganizationalChart"/>
    <dgm:cxn modelId="{55509262-3999-4AAC-9A7A-ABD7797E80FE}" type="presParOf" srcId="{8FD1FEFE-ED62-4547-9C29-20A21B9DAE8D}" destId="{E615B91B-093D-45DF-909E-A515D142E05E}" srcOrd="2" destOrd="0" presId="urn:microsoft.com/office/officeart/2008/layout/NameandTitleOrganizationalChart"/>
    <dgm:cxn modelId="{AF94E09F-EA1C-4E1A-8E3D-12F1553DD566}" type="presParOf" srcId="{8FD1FEFE-ED62-4547-9C29-20A21B9DAE8D}" destId="{98780C10-AA1F-4641-A3E0-F2B4DF23BB28}" srcOrd="3" destOrd="0" presId="urn:microsoft.com/office/officeart/2008/layout/NameandTitleOrganizationalChart"/>
    <dgm:cxn modelId="{95FD87E0-5348-47B4-AE12-38AB2304AE1D}" type="presParOf" srcId="{98780C10-AA1F-4641-A3E0-F2B4DF23BB28}" destId="{B7DF4FD1-44DF-4BCB-93C6-ECB5509D53A4}" srcOrd="0" destOrd="0" presId="urn:microsoft.com/office/officeart/2008/layout/NameandTitleOrganizationalChart"/>
    <dgm:cxn modelId="{42934272-CB79-4B57-BCCD-28AFB55815F6}" type="presParOf" srcId="{B7DF4FD1-44DF-4BCB-93C6-ECB5509D53A4}" destId="{72F22623-1BC5-4D5F-ADBD-969075903A51}" srcOrd="0" destOrd="0" presId="urn:microsoft.com/office/officeart/2008/layout/NameandTitleOrganizationalChart"/>
    <dgm:cxn modelId="{1579F8E1-7501-4D86-B90C-9D205DBE3544}" type="presParOf" srcId="{B7DF4FD1-44DF-4BCB-93C6-ECB5509D53A4}" destId="{32A76272-9E49-496F-A151-2FF09D8F4C55}" srcOrd="1" destOrd="0" presId="urn:microsoft.com/office/officeart/2008/layout/NameandTitleOrganizationalChart"/>
    <dgm:cxn modelId="{10295C7F-9888-4B7B-B884-6497F4EC855C}" type="presParOf" srcId="{B7DF4FD1-44DF-4BCB-93C6-ECB5509D53A4}" destId="{087E3CC2-D83B-4226-9B70-654FBB7221D0}" srcOrd="2" destOrd="0" presId="urn:microsoft.com/office/officeart/2008/layout/NameandTitleOrganizationalChart"/>
    <dgm:cxn modelId="{AE9C4581-6E62-43BD-90B9-46441E563D47}" type="presParOf" srcId="{98780C10-AA1F-4641-A3E0-F2B4DF23BB28}" destId="{96CA7740-F3B4-4470-BAE0-026EF2011DC7}" srcOrd="1" destOrd="0" presId="urn:microsoft.com/office/officeart/2008/layout/NameandTitleOrganizationalChart"/>
    <dgm:cxn modelId="{FAE294B4-2D2D-4DB0-9CB5-97D30FC3CE4F}" type="presParOf" srcId="{98780C10-AA1F-4641-A3E0-F2B4DF23BB28}" destId="{647281F7-F4C6-4F9E-8652-8369FC0A247D}" srcOrd="2" destOrd="0" presId="urn:microsoft.com/office/officeart/2008/layout/NameandTitleOrganizationalChart"/>
    <dgm:cxn modelId="{EE3D2476-D485-451B-A00A-7BB6027FE647}" type="presParOf" srcId="{8FD1FEFE-ED62-4547-9C29-20A21B9DAE8D}" destId="{50B865DF-5D84-4C4E-A515-093139DB7081}" srcOrd="4" destOrd="0" presId="urn:microsoft.com/office/officeart/2008/layout/NameandTitleOrganizationalChart"/>
    <dgm:cxn modelId="{E81DE56F-A9B1-4AD0-9351-A27878D6DF0F}" type="presParOf" srcId="{8FD1FEFE-ED62-4547-9C29-20A21B9DAE8D}" destId="{A2CDEE94-EF7F-4A24-B9FD-4FA6B39A6CCC}" srcOrd="5" destOrd="0" presId="urn:microsoft.com/office/officeart/2008/layout/NameandTitleOrganizationalChart"/>
    <dgm:cxn modelId="{2D82E4FF-6934-4BE4-9A9B-60644DF3A953}" type="presParOf" srcId="{A2CDEE94-EF7F-4A24-B9FD-4FA6B39A6CCC}" destId="{78E2F148-EF7B-4BFC-9ACA-6EF17101FC2E}" srcOrd="0" destOrd="0" presId="urn:microsoft.com/office/officeart/2008/layout/NameandTitleOrganizationalChart"/>
    <dgm:cxn modelId="{754250D6-7431-4C36-9989-D67297FC7B48}" type="presParOf" srcId="{78E2F148-EF7B-4BFC-9ACA-6EF17101FC2E}" destId="{2373B881-9F7A-4D31-8CA7-C9F47C7E0CAA}" srcOrd="0" destOrd="0" presId="urn:microsoft.com/office/officeart/2008/layout/NameandTitleOrganizationalChart"/>
    <dgm:cxn modelId="{E8AB0206-3153-4460-8A81-35AA7340FBD0}" type="presParOf" srcId="{78E2F148-EF7B-4BFC-9ACA-6EF17101FC2E}" destId="{99D4BADF-3E2D-4967-8622-57EF488432BC}" srcOrd="1" destOrd="0" presId="urn:microsoft.com/office/officeart/2008/layout/NameandTitleOrganizationalChart"/>
    <dgm:cxn modelId="{31542443-56A2-4E5E-AB96-C1E91B1E3919}" type="presParOf" srcId="{78E2F148-EF7B-4BFC-9ACA-6EF17101FC2E}" destId="{9AC8E97A-FB94-40D4-B84F-BD974B523AAF}" srcOrd="2" destOrd="0" presId="urn:microsoft.com/office/officeart/2008/layout/NameandTitleOrganizationalChart"/>
    <dgm:cxn modelId="{A0BBA6FF-CF7F-4D81-81C2-7BD46BAE46AD}" type="presParOf" srcId="{A2CDEE94-EF7F-4A24-B9FD-4FA6B39A6CCC}" destId="{5EFB0F4A-D190-40C5-9A83-BA6E7D1DD7E7}" srcOrd="1" destOrd="0" presId="urn:microsoft.com/office/officeart/2008/layout/NameandTitleOrganizationalChart"/>
    <dgm:cxn modelId="{146EFFAF-7B84-4BD8-8B1C-0DCD43D7CE63}" type="presParOf" srcId="{A2CDEE94-EF7F-4A24-B9FD-4FA6B39A6CCC}" destId="{20366057-D6B3-41A9-9EC3-2FD29140E1D3}" srcOrd="2" destOrd="0" presId="urn:microsoft.com/office/officeart/2008/layout/NameandTitleOrganizationalChart"/>
    <dgm:cxn modelId="{B3CEB082-B86F-4692-899E-F3C0AF5B4FF1}" type="presParOf" srcId="{8FD1FEFE-ED62-4547-9C29-20A21B9DAE8D}" destId="{17A041A4-2A72-427E-82B4-8BD6FF863646}" srcOrd="6" destOrd="0" presId="urn:microsoft.com/office/officeart/2008/layout/NameandTitleOrganizationalChart"/>
    <dgm:cxn modelId="{9C2AED8F-CD19-4A44-9059-B3D4CB52B34C}" type="presParOf" srcId="{8FD1FEFE-ED62-4547-9C29-20A21B9DAE8D}" destId="{63BF1A0F-BB63-46DD-913D-08C1FED6241F}" srcOrd="7" destOrd="0" presId="urn:microsoft.com/office/officeart/2008/layout/NameandTitleOrganizationalChart"/>
    <dgm:cxn modelId="{ECD4B180-675C-4DA0-A232-F04A2A08E846}" type="presParOf" srcId="{63BF1A0F-BB63-46DD-913D-08C1FED6241F}" destId="{F5418F90-9FC1-42CF-9668-931AC83AE8B5}" srcOrd="0" destOrd="0" presId="urn:microsoft.com/office/officeart/2008/layout/NameandTitleOrganizationalChart"/>
    <dgm:cxn modelId="{FC645283-4F83-4E6A-A6E5-3E1D4B5D0595}" type="presParOf" srcId="{F5418F90-9FC1-42CF-9668-931AC83AE8B5}" destId="{E1A2814E-00AF-45FA-A764-DAAD560BFCBE}" srcOrd="0" destOrd="0" presId="urn:microsoft.com/office/officeart/2008/layout/NameandTitleOrganizationalChart"/>
    <dgm:cxn modelId="{98212AD3-5232-4488-9E0A-30C66F4F7545}" type="presParOf" srcId="{F5418F90-9FC1-42CF-9668-931AC83AE8B5}" destId="{1F8D5F11-8910-46E1-B068-44E45FF3E6FF}" srcOrd="1" destOrd="0" presId="urn:microsoft.com/office/officeart/2008/layout/NameandTitleOrganizationalChart"/>
    <dgm:cxn modelId="{534D8946-3B99-4397-97C7-3AA84206E993}" type="presParOf" srcId="{F5418F90-9FC1-42CF-9668-931AC83AE8B5}" destId="{145F4D65-DC37-4AE3-9BA9-A7B5B8D350DF}" srcOrd="2" destOrd="0" presId="urn:microsoft.com/office/officeart/2008/layout/NameandTitleOrganizationalChart"/>
    <dgm:cxn modelId="{135B6B0B-7446-4D72-B0D8-798272B0E545}" type="presParOf" srcId="{63BF1A0F-BB63-46DD-913D-08C1FED6241F}" destId="{2A71A4D5-9B72-421E-9B6E-EB78A1BBE4B1}" srcOrd="1" destOrd="0" presId="urn:microsoft.com/office/officeart/2008/layout/NameandTitleOrganizationalChart"/>
    <dgm:cxn modelId="{A01A82A7-D5BC-42B6-B60E-7819045DF0B0}" type="presParOf" srcId="{63BF1A0F-BB63-46DD-913D-08C1FED6241F}" destId="{337697E0-27AE-417C-B3E4-70E3D0D4C181}" srcOrd="2" destOrd="0" presId="urn:microsoft.com/office/officeart/2008/layout/NameandTitleOrganizationalChart"/>
    <dgm:cxn modelId="{0EA9C03A-15AA-46D2-A27C-55ADC8B7E676}" type="presParOf" srcId="{8FD1FEFE-ED62-4547-9C29-20A21B9DAE8D}" destId="{C874307D-377B-44BE-A3D6-31858804619E}" srcOrd="8" destOrd="0" presId="urn:microsoft.com/office/officeart/2008/layout/NameandTitleOrganizationalChart"/>
    <dgm:cxn modelId="{3768DDA8-1FDD-4E1A-A93D-BBADA0C4240A}" type="presParOf" srcId="{8FD1FEFE-ED62-4547-9C29-20A21B9DAE8D}" destId="{71959E1F-44EF-44DC-8185-861FC5981A34}" srcOrd="9" destOrd="0" presId="urn:microsoft.com/office/officeart/2008/layout/NameandTitleOrganizationalChart"/>
    <dgm:cxn modelId="{F37BF84B-0F55-4B58-A79F-3EE5DA4DFCE4}" type="presParOf" srcId="{71959E1F-44EF-44DC-8185-861FC5981A34}" destId="{1A762C78-A9E8-4112-A5B4-F4E479A7344F}" srcOrd="0" destOrd="0" presId="urn:microsoft.com/office/officeart/2008/layout/NameandTitleOrganizationalChart"/>
    <dgm:cxn modelId="{DE1CC3B8-F590-4168-9C74-30D55B5D0B4F}" type="presParOf" srcId="{1A762C78-A9E8-4112-A5B4-F4E479A7344F}" destId="{CFEFEC0D-446F-499C-8192-A96275E4D758}" srcOrd="0" destOrd="0" presId="urn:microsoft.com/office/officeart/2008/layout/NameandTitleOrganizationalChart"/>
    <dgm:cxn modelId="{7CF151A1-62C2-4361-A45C-FE5C627333E9}" type="presParOf" srcId="{1A762C78-A9E8-4112-A5B4-F4E479A7344F}" destId="{0E752C1A-A122-4566-B257-E4AEEFE31CAB}" srcOrd="1" destOrd="0" presId="urn:microsoft.com/office/officeart/2008/layout/NameandTitleOrganizationalChart"/>
    <dgm:cxn modelId="{5782033F-D2C0-4323-9EFD-384D85F5491C}" type="presParOf" srcId="{1A762C78-A9E8-4112-A5B4-F4E479A7344F}" destId="{83366F2D-07D3-40C0-B170-1261A6537C06}" srcOrd="2" destOrd="0" presId="urn:microsoft.com/office/officeart/2008/layout/NameandTitleOrganizationalChart"/>
    <dgm:cxn modelId="{141AC32E-B9C3-41CD-B7F7-4B9C4AB88E2E}" type="presParOf" srcId="{71959E1F-44EF-44DC-8185-861FC5981A34}" destId="{2D5EBD27-A3C9-4809-BB64-555CCC246F7F}" srcOrd="1" destOrd="0" presId="urn:microsoft.com/office/officeart/2008/layout/NameandTitleOrganizationalChart"/>
    <dgm:cxn modelId="{F5722DD2-5F6C-49BE-A2B4-3D7DB3CF1C00}" type="presParOf" srcId="{71959E1F-44EF-44DC-8185-861FC5981A34}" destId="{3C0F1BFA-2995-4BDC-8978-FFAA54DCC6CD}" srcOrd="2" destOrd="0" presId="urn:microsoft.com/office/officeart/2008/layout/NameandTitleOrganizationalChart"/>
    <dgm:cxn modelId="{C46B93F9-7A0F-47C5-B05C-68220CDCF299}" type="presParOf" srcId="{627B8021-F1C7-42D8-AD85-325D1CF74694}" destId="{73C9C004-6F86-45CF-ADA1-44F46B6E113E}"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4307D-377B-44BE-A3D6-31858804619E}">
      <dsp:nvSpPr>
        <dsp:cNvPr id="0" name=""/>
        <dsp:cNvSpPr/>
      </dsp:nvSpPr>
      <dsp:spPr>
        <a:xfrm>
          <a:off x="5109171" y="2149316"/>
          <a:ext cx="4277445" cy="433339"/>
        </a:xfrm>
        <a:custGeom>
          <a:avLst/>
          <a:gdLst/>
          <a:ahLst/>
          <a:cxnLst/>
          <a:rect l="0" t="0" r="0" b="0"/>
          <a:pathLst>
            <a:path>
              <a:moveTo>
                <a:pt x="0" y="0"/>
              </a:moveTo>
              <a:lnTo>
                <a:pt x="0" y="258336"/>
              </a:lnTo>
              <a:lnTo>
                <a:pt x="4277445" y="258336"/>
              </a:lnTo>
              <a:lnTo>
                <a:pt x="4277445"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041A4-2A72-427E-82B4-8BD6FF863646}">
      <dsp:nvSpPr>
        <dsp:cNvPr id="0" name=""/>
        <dsp:cNvSpPr/>
      </dsp:nvSpPr>
      <dsp:spPr>
        <a:xfrm>
          <a:off x="5109171" y="2149316"/>
          <a:ext cx="2220435" cy="433339"/>
        </a:xfrm>
        <a:custGeom>
          <a:avLst/>
          <a:gdLst/>
          <a:ahLst/>
          <a:cxnLst/>
          <a:rect l="0" t="0" r="0" b="0"/>
          <a:pathLst>
            <a:path>
              <a:moveTo>
                <a:pt x="0" y="0"/>
              </a:moveTo>
              <a:lnTo>
                <a:pt x="0" y="258336"/>
              </a:lnTo>
              <a:lnTo>
                <a:pt x="2220435" y="258336"/>
              </a:lnTo>
              <a:lnTo>
                <a:pt x="2220435"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865DF-5D84-4C4E-A515-093139DB7081}">
      <dsp:nvSpPr>
        <dsp:cNvPr id="0" name=""/>
        <dsp:cNvSpPr/>
      </dsp:nvSpPr>
      <dsp:spPr>
        <a:xfrm>
          <a:off x="5109171" y="2149316"/>
          <a:ext cx="155588" cy="433339"/>
        </a:xfrm>
        <a:custGeom>
          <a:avLst/>
          <a:gdLst/>
          <a:ahLst/>
          <a:cxnLst/>
          <a:rect l="0" t="0" r="0" b="0"/>
          <a:pathLst>
            <a:path>
              <a:moveTo>
                <a:pt x="0" y="0"/>
              </a:moveTo>
              <a:lnTo>
                <a:pt x="0" y="258336"/>
              </a:lnTo>
              <a:lnTo>
                <a:pt x="155588" y="258336"/>
              </a:lnTo>
              <a:lnTo>
                <a:pt x="155588"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15B91B-093D-45DF-909E-A515D142E05E}">
      <dsp:nvSpPr>
        <dsp:cNvPr id="0" name=""/>
        <dsp:cNvSpPr/>
      </dsp:nvSpPr>
      <dsp:spPr>
        <a:xfrm>
          <a:off x="3072350" y="2149316"/>
          <a:ext cx="2036820" cy="433339"/>
        </a:xfrm>
        <a:custGeom>
          <a:avLst/>
          <a:gdLst/>
          <a:ahLst/>
          <a:cxnLst/>
          <a:rect l="0" t="0" r="0" b="0"/>
          <a:pathLst>
            <a:path>
              <a:moveTo>
                <a:pt x="2036820" y="0"/>
              </a:moveTo>
              <a:lnTo>
                <a:pt x="2036820" y="258336"/>
              </a:lnTo>
              <a:lnTo>
                <a:pt x="0" y="258336"/>
              </a:lnTo>
              <a:lnTo>
                <a:pt x="0"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9D4D6-940F-4BB0-9613-35A956D67D0B}">
      <dsp:nvSpPr>
        <dsp:cNvPr id="0" name=""/>
        <dsp:cNvSpPr/>
      </dsp:nvSpPr>
      <dsp:spPr>
        <a:xfrm>
          <a:off x="931996" y="2149316"/>
          <a:ext cx="4177174" cy="433339"/>
        </a:xfrm>
        <a:custGeom>
          <a:avLst/>
          <a:gdLst/>
          <a:ahLst/>
          <a:cxnLst/>
          <a:rect l="0" t="0" r="0" b="0"/>
          <a:pathLst>
            <a:path>
              <a:moveTo>
                <a:pt x="4177174" y="0"/>
              </a:moveTo>
              <a:lnTo>
                <a:pt x="4177174" y="258336"/>
              </a:lnTo>
              <a:lnTo>
                <a:pt x="0" y="258336"/>
              </a:lnTo>
              <a:lnTo>
                <a:pt x="0"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CA29E-CE18-441C-8F56-CEC42804163E}">
      <dsp:nvSpPr>
        <dsp:cNvPr id="0" name=""/>
        <dsp:cNvSpPr/>
      </dsp:nvSpPr>
      <dsp:spPr>
        <a:xfrm>
          <a:off x="4384881" y="1399306"/>
          <a:ext cx="1448579" cy="7500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05835"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Gill Sans MT" panose="020B0502020104020203" pitchFamily="34" charset="0"/>
            </a:rPr>
            <a:t>RECOURS AUX SOINS</a:t>
          </a:r>
        </a:p>
      </dsp:txBody>
      <dsp:txXfrm>
        <a:off x="4384881" y="1399306"/>
        <a:ext cx="1448579" cy="750010"/>
      </dsp:txXfrm>
    </dsp:sp>
    <dsp:sp modelId="{9ADD0247-70CB-4D70-93AE-36E1EDE9B9A8}">
      <dsp:nvSpPr>
        <dsp:cNvPr id="0" name=""/>
        <dsp:cNvSpPr/>
      </dsp:nvSpPr>
      <dsp:spPr>
        <a:xfrm>
          <a:off x="4863871" y="2035983"/>
          <a:ext cx="1303721" cy="25000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fr-FR" sz="1100" kern="1200" dirty="0">
            <a:latin typeface="Gill Sans MT" panose="020B0502020104020203" pitchFamily="34" charset="0"/>
          </a:endParaRPr>
        </a:p>
      </dsp:txBody>
      <dsp:txXfrm>
        <a:off x="4863871" y="2035983"/>
        <a:ext cx="1303721" cy="250003"/>
      </dsp:txXfrm>
    </dsp:sp>
    <dsp:sp modelId="{BDD2DE81-D07F-484F-961E-38E5C95F5D54}">
      <dsp:nvSpPr>
        <dsp:cNvPr id="0" name=""/>
        <dsp:cNvSpPr/>
      </dsp:nvSpPr>
      <dsp:spPr>
        <a:xfrm>
          <a:off x="107435" y="2582655"/>
          <a:ext cx="1649120" cy="105632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65-79 ans (chroniques)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18-35 ans (sporadiques)</a:t>
          </a:r>
          <a:endParaRPr lang="fr-FR" sz="1100" kern="1200" dirty="0">
            <a:latin typeface="Gill Sans MT" panose="020B0502020104020203" pitchFamily="34" charset="0"/>
          </a:endParaRPr>
        </a:p>
      </dsp:txBody>
      <dsp:txXfrm>
        <a:off x="107435" y="2582655"/>
        <a:ext cx="1649120" cy="1056321"/>
      </dsp:txXfrm>
    </dsp:sp>
    <dsp:sp modelId="{EB73548C-7AE5-4B06-85AE-EBA1DB090AD4}">
      <dsp:nvSpPr>
        <dsp:cNvPr id="0" name=""/>
        <dsp:cNvSpPr/>
      </dsp:nvSpPr>
      <dsp:spPr>
        <a:xfrm>
          <a:off x="442913" y="3523542"/>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Age</a:t>
          </a:r>
        </a:p>
      </dsp:txBody>
      <dsp:txXfrm>
        <a:off x="442913" y="3523542"/>
        <a:ext cx="1303721" cy="250003"/>
      </dsp:txXfrm>
    </dsp:sp>
    <dsp:sp modelId="{72F22623-1BC5-4D5F-ADBD-969075903A51}">
      <dsp:nvSpPr>
        <dsp:cNvPr id="0" name=""/>
        <dsp:cNvSpPr/>
      </dsp:nvSpPr>
      <dsp:spPr>
        <a:xfrm>
          <a:off x="2151148" y="2582655"/>
          <a:ext cx="1842404" cy="1030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a:latin typeface="Gill Sans MT" panose="020B0502020104020203" pitchFamily="34" charset="0"/>
            </a:rPr>
            <a:t>↑ Négative</a:t>
          </a:r>
          <a:br>
            <a:rPr lang="fr-FR" sz="1100" b="1" kern="1200">
              <a:latin typeface="Gill Sans MT" panose="020B0502020104020203" pitchFamily="34" charset="0"/>
            </a:rPr>
          </a:br>
          <a:br>
            <a:rPr lang="fr-FR" sz="1100" b="1" kern="1200">
              <a:latin typeface="Gill Sans MT" panose="020B0502020104020203" pitchFamily="34" charset="0"/>
            </a:rPr>
          </a:br>
          <a:r>
            <a:rPr lang="fr-FR" sz="1100" b="1" kern="1200">
              <a:latin typeface="Gill Sans MT" panose="020B0502020104020203" pitchFamily="34" charset="0"/>
            </a:rPr>
            <a:t>↓ Positive</a:t>
          </a:r>
          <a:endParaRPr lang="fr-FR" sz="1100" kern="1200" dirty="0">
            <a:latin typeface="Gill Sans MT" panose="020B0502020104020203" pitchFamily="34" charset="0"/>
          </a:endParaRPr>
        </a:p>
      </dsp:txBody>
      <dsp:txXfrm>
        <a:off x="2151148" y="2582655"/>
        <a:ext cx="1842404" cy="1030386"/>
      </dsp:txXfrm>
    </dsp:sp>
    <dsp:sp modelId="{32A76272-9E49-496F-A151-2FF09D8F4C55}">
      <dsp:nvSpPr>
        <dsp:cNvPr id="0" name=""/>
        <dsp:cNvSpPr/>
      </dsp:nvSpPr>
      <dsp:spPr>
        <a:xfrm>
          <a:off x="2611650" y="3544280"/>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Perception de la santé</a:t>
          </a:r>
        </a:p>
      </dsp:txBody>
      <dsp:txXfrm>
        <a:off x="2611650" y="3544280"/>
        <a:ext cx="1303721" cy="250003"/>
      </dsp:txXfrm>
    </dsp:sp>
    <dsp:sp modelId="{2373B881-9F7A-4D31-8CA7-C9F47C7E0CAA}">
      <dsp:nvSpPr>
        <dsp:cNvPr id="0" name=""/>
        <dsp:cNvSpPr/>
      </dsp:nvSpPr>
      <dsp:spPr>
        <a:xfrm>
          <a:off x="4343557" y="2582655"/>
          <a:ext cx="1842404" cy="1030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Revenus Elevés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Précarités (obstacles)</a:t>
          </a:r>
          <a:endParaRPr lang="fr-FR" sz="1100" kern="1200" dirty="0">
            <a:latin typeface="Gill Sans MT" panose="020B0502020104020203" pitchFamily="34" charset="0"/>
          </a:endParaRPr>
        </a:p>
      </dsp:txBody>
      <dsp:txXfrm>
        <a:off x="4343557" y="2582655"/>
        <a:ext cx="1842404" cy="1030386"/>
      </dsp:txXfrm>
    </dsp:sp>
    <dsp:sp modelId="{99D4BADF-3E2D-4967-8622-57EF488432BC}">
      <dsp:nvSpPr>
        <dsp:cNvPr id="0" name=""/>
        <dsp:cNvSpPr/>
      </dsp:nvSpPr>
      <dsp:spPr>
        <a:xfrm>
          <a:off x="4769014" y="3501000"/>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Statut Socio-Eco</a:t>
          </a:r>
        </a:p>
      </dsp:txBody>
      <dsp:txXfrm>
        <a:off x="4769014" y="3501000"/>
        <a:ext cx="1303721" cy="250003"/>
      </dsp:txXfrm>
    </dsp:sp>
    <dsp:sp modelId="{E1A2814E-00AF-45FA-A764-DAAD560BFCBE}">
      <dsp:nvSpPr>
        <dsp:cNvPr id="0" name=""/>
        <dsp:cNvSpPr/>
      </dsp:nvSpPr>
      <dsp:spPr>
        <a:xfrm>
          <a:off x="6535966" y="2582655"/>
          <a:ext cx="1587280" cy="100859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Femmes (préventif)</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Hommes (sous-utilisent)</a:t>
          </a:r>
          <a:endParaRPr lang="fr-FR" sz="1100" kern="1200" dirty="0">
            <a:latin typeface="Gill Sans MT" panose="020B0502020104020203" pitchFamily="34" charset="0"/>
          </a:endParaRPr>
        </a:p>
      </dsp:txBody>
      <dsp:txXfrm>
        <a:off x="6535966" y="2582655"/>
        <a:ext cx="1587280" cy="1008598"/>
      </dsp:txXfrm>
    </dsp:sp>
    <dsp:sp modelId="{1F8D5F11-8910-46E1-B068-44E45FF3E6FF}">
      <dsp:nvSpPr>
        <dsp:cNvPr id="0" name=""/>
        <dsp:cNvSpPr/>
      </dsp:nvSpPr>
      <dsp:spPr>
        <a:xfrm>
          <a:off x="6764569" y="3500998"/>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Sexe</a:t>
          </a:r>
        </a:p>
      </dsp:txBody>
      <dsp:txXfrm>
        <a:off x="6764569" y="3500998"/>
        <a:ext cx="1303721" cy="250003"/>
      </dsp:txXfrm>
    </dsp:sp>
    <dsp:sp modelId="{CFEFEC0D-446F-499C-8192-A96275E4D758}">
      <dsp:nvSpPr>
        <dsp:cNvPr id="0" name=""/>
        <dsp:cNvSpPr/>
      </dsp:nvSpPr>
      <dsp:spPr>
        <a:xfrm>
          <a:off x="8548758" y="2582655"/>
          <a:ext cx="1675716" cy="100142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Zones urbaines (denses)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Zones rurales (déserts médicaux)</a:t>
          </a:r>
          <a:endParaRPr lang="fr-FR" sz="1100" kern="1200" dirty="0">
            <a:latin typeface="Gill Sans MT" panose="020B0502020104020203" pitchFamily="34" charset="0"/>
          </a:endParaRPr>
        </a:p>
      </dsp:txBody>
      <dsp:txXfrm>
        <a:off x="8548758" y="2582655"/>
        <a:ext cx="1675716" cy="1001420"/>
      </dsp:txXfrm>
    </dsp:sp>
    <dsp:sp modelId="{0E752C1A-A122-4566-B257-E4AEEFE31CAB}">
      <dsp:nvSpPr>
        <dsp:cNvPr id="0" name=""/>
        <dsp:cNvSpPr/>
      </dsp:nvSpPr>
      <dsp:spPr>
        <a:xfrm>
          <a:off x="8780329" y="3501000"/>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Accès Géographique</a:t>
          </a:r>
        </a:p>
      </dsp:txBody>
      <dsp:txXfrm>
        <a:off x="8780329" y="3501000"/>
        <a:ext cx="1303721" cy="250003"/>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28/04/2025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28/04/2025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16</a:t>
            </a:fld>
            <a:endParaRPr lang="fr-FR"/>
          </a:p>
        </p:txBody>
      </p:sp>
    </p:spTree>
    <p:extLst>
      <p:ext uri="{BB962C8B-B14F-4D97-AF65-F5344CB8AC3E}">
        <p14:creationId xmlns:p14="http://schemas.microsoft.com/office/powerpoint/2010/main" val="99116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18</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3754391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taux de consultations observés et prédits présentent une </a:t>
            </a:r>
            <a:r>
              <a:rPr lang="fr-FR" b="1" dirty="0"/>
              <a:t>structure spatiale globalement similaire</a:t>
            </a:r>
            <a:r>
              <a:rPr lang="fr-FR" dirty="0"/>
              <a:t>. Certaines zones, notamment </a:t>
            </a:r>
            <a:r>
              <a:rPr lang="fr-FR" b="1" dirty="0"/>
              <a:t>au sud-est et au nord-ouest</a:t>
            </a:r>
            <a:r>
              <a:rPr lang="fr-FR" dirty="0"/>
              <a:t>, mettent toutefois en évidence des divergences marquées entre les valeurs observées et prédites.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24</a:t>
            </a:fld>
            <a:endParaRPr lang="fr-FR"/>
          </a:p>
        </p:txBody>
      </p:sp>
    </p:spTree>
    <p:extLst>
      <p:ext uri="{BB962C8B-B14F-4D97-AF65-F5344CB8AC3E}">
        <p14:creationId xmlns:p14="http://schemas.microsoft.com/office/powerpoint/2010/main" val="3227107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26</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27</a:t>
            </a:fld>
            <a:endParaRPr lang="fr-FR"/>
          </a:p>
        </p:txBody>
      </p:sp>
    </p:spTree>
    <p:extLst>
      <p:ext uri="{BB962C8B-B14F-4D97-AF65-F5344CB8AC3E}">
        <p14:creationId xmlns:p14="http://schemas.microsoft.com/office/powerpoint/2010/main" val="181409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a:t>
            </a:fld>
            <a:endParaRPr lang="fr-FR"/>
          </a:p>
        </p:txBody>
      </p:sp>
    </p:spTree>
    <p:extLst>
      <p:ext uri="{BB962C8B-B14F-4D97-AF65-F5344CB8AC3E}">
        <p14:creationId xmlns:p14="http://schemas.microsoft.com/office/powerpoint/2010/main" val="237353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7</a:t>
            </a:fld>
            <a:endParaRPr lang="fr-FR"/>
          </a:p>
        </p:txBody>
      </p:sp>
    </p:spTree>
    <p:extLst>
      <p:ext uri="{BB962C8B-B14F-4D97-AF65-F5344CB8AC3E}">
        <p14:creationId xmlns:p14="http://schemas.microsoft.com/office/powerpoint/2010/main" val="377831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9</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10</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modèles de régression spatiale : le modèle SAR qui prend en compte la dépendance spatiale endogène, le modèle prenant en compte la dépendance exogène, le modèle de dépendance dans les erreurs et le modèle SDM qui prend en compte à la fois les dépendances endogène et exogène.</a:t>
            </a:r>
          </a:p>
          <a:p>
            <a:endParaRPr lang="fr-FR" dirty="0"/>
          </a:p>
          <a:p>
            <a:r>
              <a:rPr lang="fr-FR" dirty="0"/>
              <a:t>Et un modèle de régression linéaire pour la réalisation des tests d’autocorrélation spatiale.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11</a:t>
            </a:fld>
            <a:endParaRPr lang="fr-FR"/>
          </a:p>
        </p:txBody>
      </p:sp>
    </p:spTree>
    <p:extLst>
      <p:ext uri="{BB962C8B-B14F-4D97-AF65-F5344CB8AC3E}">
        <p14:creationId xmlns:p14="http://schemas.microsoft.com/office/powerpoint/2010/main" val="319830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lgn="just">
              <a:buFont typeface="Wingdings" panose="05000000000000000000" pitchFamily="2" charset="2"/>
              <a:buChar char="ü"/>
            </a:pPr>
            <a:r>
              <a:rPr lang="fr-FR" sz="1200" dirty="0">
                <a:solidFill>
                  <a:schemeClr val="bg1"/>
                </a:solidFill>
              </a:rPr>
              <a:t>Une base étroite (0-20 ans), indiquant une faible natalité récente.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corps large et uniforme (20-60 ans), signe d'une population adulte importante, </a:t>
            </a:r>
            <a:r>
              <a:rPr lang="fr-FR" dirty="0"/>
              <a:t>probablement dû aux effets des générations du baby-boom tardif (années 1960-70) et aux flux migratoires.</a:t>
            </a:r>
            <a:endParaRPr lang="fr-FR" sz="1200" dirty="0">
              <a:solidFill>
                <a:schemeClr val="bg1"/>
              </a:solidFill>
            </a:endParaRP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élargissement notable au-delà de 60 ans, traduisant le vieillissement démographique.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Au-dessus de 80 ans, on observe une nette prédominance des femmes sur les hommes, ce qui est cohérent avec l'espérance de vie plus longue des femmes.</a:t>
            </a:r>
          </a:p>
          <a:p>
            <a:pPr marL="342900" indent="-342900" algn="just">
              <a:buFont typeface="Wingdings" panose="05000000000000000000" pitchFamily="2" charset="2"/>
              <a:buChar char="ü"/>
            </a:pPr>
            <a:endParaRPr lang="fr-FR" sz="1200" dirty="0">
              <a:solidFill>
                <a:schemeClr val="bg1"/>
              </a:solidFill>
            </a:endParaRPr>
          </a:p>
          <a:p>
            <a:pPr>
              <a:buNone/>
            </a:pPr>
            <a:r>
              <a:rPr lang="fr-FR" dirty="0"/>
              <a:t>La forme générale, </a:t>
            </a:r>
            <a:r>
              <a:rPr lang="fr-FR" b="1" dirty="0"/>
              <a:t>presque en cœur</a:t>
            </a:r>
            <a:r>
              <a:rPr lang="fr-FR" dirty="0"/>
              <a:t>, confirme que la France est dans une </a:t>
            </a:r>
            <a:r>
              <a:rPr lang="fr-FR" b="1" dirty="0"/>
              <a:t>phase avancée de transition démographique</a:t>
            </a:r>
            <a:r>
              <a:rPr lang="fr-FR" dirty="0"/>
              <a:t> : faible natalité, forte proportion de personnes âgées.</a:t>
            </a:r>
            <a:endParaRPr lang="fr-FR" sz="1200" dirty="0">
              <a:solidFill>
                <a:schemeClr val="bg1"/>
              </a:solidFill>
            </a:endParaRP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3681943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neutraliser l'effet de taille des communes et comparer de manière pertinente l'intensité du recours aux soins entre territoires de tailles démographiques différentes, nous sommes passés du nombre absolu de consultations au taux de consultations rapporté à la population.</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14</a:t>
            </a:fld>
            <a:endParaRPr lang="fr-FR"/>
          </a:p>
        </p:txBody>
      </p:sp>
    </p:spTree>
    <p:extLst>
      <p:ext uri="{BB962C8B-B14F-4D97-AF65-F5344CB8AC3E}">
        <p14:creationId xmlns:p14="http://schemas.microsoft.com/office/powerpoint/2010/main" val="77757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15</a:t>
            </a:fld>
            <a:endParaRPr lang="fr-FR"/>
          </a:p>
        </p:txBody>
      </p:sp>
    </p:spTree>
    <p:extLst>
      <p:ext uri="{BB962C8B-B14F-4D97-AF65-F5344CB8AC3E}">
        <p14:creationId xmlns:p14="http://schemas.microsoft.com/office/powerpoint/2010/main" val="166277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28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Sèjro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10</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72608"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5" name="Bulle narrative : rectangle 24">
            <a:extLst>
              <a:ext uri="{FF2B5EF4-FFF2-40B4-BE49-F238E27FC236}">
                <a16:creationId xmlns:a16="http://schemas.microsoft.com/office/drawing/2014/main" id="{03741D8F-5252-3C14-6EB1-393B79A58E2E}"/>
              </a:ext>
            </a:extLst>
          </p:cNvPr>
          <p:cNvSpPr/>
          <p:nvPr/>
        </p:nvSpPr>
        <p:spPr>
          <a:xfrm>
            <a:off x="8954677" y="5171417"/>
            <a:ext cx="2116463" cy="646331"/>
          </a:xfrm>
          <a:prstGeom prst="wedgeRectCallout">
            <a:avLst>
              <a:gd name="adj1" fmla="val -13594"/>
              <a:gd name="adj2" fmla="val -164963"/>
            </a:avLst>
          </a:prstGeom>
          <a:solidFill>
            <a:srgbClr val="0A9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dans les erreurs</a:t>
            </a:r>
          </a:p>
        </p:txBody>
      </p:sp>
      <p:sp>
        <p:nvSpPr>
          <p:cNvPr id="23" name="Bulle narrative : rectangle 22">
            <a:extLst>
              <a:ext uri="{FF2B5EF4-FFF2-40B4-BE49-F238E27FC236}">
                <a16:creationId xmlns:a16="http://schemas.microsoft.com/office/drawing/2014/main" id="{51920941-C001-044B-CB30-EA4A2208698B}"/>
              </a:ext>
            </a:extLst>
          </p:cNvPr>
          <p:cNvSpPr/>
          <p:nvPr/>
        </p:nvSpPr>
        <p:spPr>
          <a:xfrm>
            <a:off x="342074" y="1882607"/>
            <a:ext cx="2116463" cy="646331"/>
          </a:xfrm>
          <a:prstGeom prst="wedgeRectCallout">
            <a:avLst>
              <a:gd name="adj1" fmla="val -27995"/>
              <a:gd name="adj2" fmla="val 170199"/>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endogène</a:t>
            </a:r>
          </a:p>
        </p:txBody>
      </p:sp>
      <p:sp>
        <p:nvSpPr>
          <p:cNvPr id="24" name="Bulle narrative : rectangle 23">
            <a:extLst>
              <a:ext uri="{FF2B5EF4-FFF2-40B4-BE49-F238E27FC236}">
                <a16:creationId xmlns:a16="http://schemas.microsoft.com/office/drawing/2014/main" id="{D50EEF8E-CAA7-D265-A7F5-1294CBCA85CB}"/>
              </a:ext>
            </a:extLst>
          </p:cNvPr>
          <p:cNvSpPr/>
          <p:nvPr/>
        </p:nvSpPr>
        <p:spPr>
          <a:xfrm>
            <a:off x="8150365" y="1961069"/>
            <a:ext cx="2116463" cy="646331"/>
          </a:xfrm>
          <a:prstGeom prst="wedgeRectCallout">
            <a:avLst>
              <a:gd name="adj1" fmla="val -161208"/>
              <a:gd name="adj2" fmla="val 17356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a:t>
            </a:r>
            <a:r>
              <a:rPr lang="fr-FR" sz="2000" dirty="0">
                <a:latin typeface="Gill Sans MT" panose="020B0502020104020203" pitchFamily="34" charset="0"/>
              </a:rPr>
              <a:t>exo</a:t>
            </a:r>
            <a:r>
              <a:rPr lang="fr-FR" sz="2000" noProof="0" dirty="0">
                <a:latin typeface="Gill Sans MT" panose="020B0502020104020203" pitchFamily="34" charset="0"/>
              </a:rPr>
              <a:t>gène</a:t>
            </a:r>
          </a:p>
        </p:txBody>
      </p:sp>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11</a:t>
            </a:fld>
            <a:endParaRPr lang="fr-FR" dirty="0"/>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4446319" y="1649189"/>
            <a:ext cx="3585236" cy="461665"/>
          </a:xfrm>
          <a:prstGeom prst="rect">
            <a:avLst/>
          </a:prstGeom>
          <a:noFill/>
        </p:spPr>
        <p:txBody>
          <a:bodyPr wrap="square" rtlCol="0">
            <a:spAutoFit/>
          </a:bodyPr>
          <a:lstStyle/>
          <a:p>
            <a:r>
              <a:rPr lang="fr-FR" sz="2400" b="1" dirty="0">
                <a:solidFill>
                  <a:srgbClr val="006A5A"/>
                </a:solidFill>
                <a:latin typeface="Gill Sans MT" panose="020B0502020104020203" pitchFamily="34" charset="0"/>
              </a:rPr>
              <a:t>MCO</a:t>
            </a:r>
            <a:r>
              <a:rPr lang="fr-FR" sz="2400" dirty="0">
                <a:solidFill>
                  <a:srgbClr val="006A5A"/>
                </a:solidFill>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342074" y="331913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4">
                    <a:lumMod val="75000"/>
                  </a:schemeClr>
                </a:solidFill>
              </a:rPr>
              <a:t>SAR </a:t>
            </a:r>
            <a:r>
              <a:rPr lang="fr-FR" dirty="0">
                <a:solidFill>
                  <a:schemeClr val="accent4">
                    <a:lumMod val="75000"/>
                  </a:schemeClr>
                </a:solidFill>
              </a:rPr>
              <a:t>(</a:t>
            </a:r>
            <a:r>
              <a:rPr lang="fr-FR" b="1" dirty="0">
                <a:solidFill>
                  <a:schemeClr val="accent4">
                    <a:lumMod val="75000"/>
                  </a:schemeClr>
                </a:solidFill>
              </a:rPr>
              <a:t>S</a:t>
            </a:r>
            <a:r>
              <a:rPr lang="fr-FR" dirty="0">
                <a:solidFill>
                  <a:schemeClr val="accent4">
                    <a:lumMod val="75000"/>
                  </a:schemeClr>
                </a:solidFill>
              </a:rPr>
              <a:t>patial </a:t>
            </a:r>
            <a:r>
              <a:rPr lang="fr-FR" b="1" dirty="0" err="1">
                <a:solidFill>
                  <a:schemeClr val="accent4">
                    <a:lumMod val="75000"/>
                  </a:schemeClr>
                </a:solidFill>
              </a:rPr>
              <a:t>A</a:t>
            </a:r>
            <a:r>
              <a:rPr lang="fr-FR" dirty="0" err="1">
                <a:solidFill>
                  <a:schemeClr val="accent4">
                    <a:lumMod val="75000"/>
                  </a:schemeClr>
                </a:solidFill>
              </a:rPr>
              <a:t>uto</a:t>
            </a:r>
            <a:r>
              <a:rPr lang="fr-FR" b="1" dirty="0" err="1">
                <a:solidFill>
                  <a:schemeClr val="accent4">
                    <a:lumMod val="75000"/>
                  </a:schemeClr>
                </a:solidFill>
              </a:rPr>
              <a:t>R</a:t>
            </a:r>
            <a:r>
              <a:rPr lang="fr-FR" dirty="0" err="1">
                <a:solidFill>
                  <a:schemeClr val="accent4">
                    <a:lumMod val="75000"/>
                  </a:schemeClr>
                </a:solidFill>
              </a:rPr>
              <a:t>egresif</a:t>
            </a:r>
            <a:r>
              <a:rPr lang="fr-FR" dirty="0">
                <a:solidFill>
                  <a:schemeClr val="accent4">
                    <a:lumMod val="75000"/>
                  </a:schemeClr>
                </a:solidFill>
              </a:rPr>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8711502" y="3330668"/>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1"/>
                </a:solidFill>
              </a:rPr>
              <a:t>SEM</a:t>
            </a:r>
            <a:r>
              <a:rPr lang="fr-FR" dirty="0">
                <a:solidFill>
                  <a:schemeClr val="accent1"/>
                </a:solidFill>
              </a:rPr>
              <a:t>(</a:t>
            </a:r>
            <a:r>
              <a:rPr lang="fr-FR" b="1" dirty="0">
                <a:solidFill>
                  <a:schemeClr val="accent1"/>
                </a:solidFill>
              </a:rPr>
              <a:t>S</a:t>
            </a:r>
            <a:r>
              <a:rPr lang="fr-FR" dirty="0">
                <a:solidFill>
                  <a:schemeClr val="accent1"/>
                </a:solidFill>
              </a:rPr>
              <a:t>patial </a:t>
            </a:r>
            <a:r>
              <a:rPr lang="fr-FR" b="1" dirty="0" err="1">
                <a:solidFill>
                  <a:schemeClr val="accent1"/>
                </a:solidFill>
              </a:rPr>
              <a:t>E</a:t>
            </a:r>
            <a:r>
              <a:rPr lang="fr-FR" dirty="0" err="1">
                <a:solidFill>
                  <a:schemeClr val="accent1"/>
                </a:solidFill>
              </a:rPr>
              <a:t>rror</a:t>
            </a:r>
            <a:r>
              <a:rPr lang="fr-FR" dirty="0">
                <a:solidFill>
                  <a:schemeClr val="accent1"/>
                </a:solidFill>
              </a:rPr>
              <a:t> </a:t>
            </a:r>
            <a:r>
              <a:rPr lang="fr-FR" b="1" dirty="0">
                <a:solidFill>
                  <a:schemeClr val="accent1"/>
                </a:solidFill>
              </a:rPr>
              <a:t>M</a:t>
            </a:r>
            <a:r>
              <a:rPr lang="fr-FR" dirty="0">
                <a:solidFill>
                  <a:schemeClr val="accent1"/>
                </a:solidFill>
              </a:rPr>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4446319" y="3335274"/>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C00000"/>
                </a:solidFill>
              </a:rPr>
              <a:t>SLX</a:t>
            </a:r>
            <a:r>
              <a:rPr lang="fr-FR" dirty="0">
                <a:solidFill>
                  <a:srgbClr val="C00000"/>
                </a:solidFill>
              </a:rPr>
              <a:t>(</a:t>
            </a:r>
            <a:r>
              <a:rPr lang="fr-FR" b="1" dirty="0">
                <a:solidFill>
                  <a:srgbClr val="C00000"/>
                </a:solidFill>
              </a:rPr>
              <a:t>S</a:t>
            </a:r>
            <a:r>
              <a:rPr lang="fr-FR" dirty="0">
                <a:solidFill>
                  <a:srgbClr val="C00000"/>
                </a:solidFill>
              </a:rPr>
              <a:t>patial </a:t>
            </a:r>
            <a:r>
              <a:rPr lang="fr-FR" b="1" dirty="0">
                <a:solidFill>
                  <a:srgbClr val="C00000"/>
                </a:solidFill>
              </a:rPr>
              <a:t>L</a:t>
            </a:r>
            <a:r>
              <a:rPr lang="fr-FR" dirty="0">
                <a:solidFill>
                  <a:srgbClr val="C00000"/>
                </a:solidFill>
              </a:rPr>
              <a:t>ag of </a:t>
            </a:r>
            <a:r>
              <a:rPr lang="fr-FR" b="1" dirty="0">
                <a:solidFill>
                  <a:srgbClr val="C00000"/>
                </a:solidFill>
              </a:rPr>
              <a:t>X</a:t>
            </a:r>
            <a:r>
              <a:rPr lang="fr-FR" dirty="0">
                <a:solidFill>
                  <a:srgbClr val="C00000"/>
                </a:solidFill>
              </a:rPr>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2417174" y="5185314"/>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7030A0"/>
                </a:solidFill>
              </a:rPr>
              <a:t>SDM</a:t>
            </a:r>
            <a:r>
              <a:rPr lang="fr-FR" dirty="0">
                <a:solidFill>
                  <a:srgbClr val="7030A0"/>
                </a:solidFill>
              </a:rPr>
              <a:t>(</a:t>
            </a:r>
            <a:r>
              <a:rPr lang="fr-FR" b="1" dirty="0">
                <a:solidFill>
                  <a:srgbClr val="7030A0"/>
                </a:solidFill>
              </a:rPr>
              <a:t>S</a:t>
            </a:r>
            <a:r>
              <a:rPr lang="fr-FR" dirty="0">
                <a:solidFill>
                  <a:srgbClr val="7030A0"/>
                </a:solidFill>
              </a:rPr>
              <a:t>patial </a:t>
            </a:r>
            <a:r>
              <a:rPr lang="fr-FR" b="1" dirty="0">
                <a:solidFill>
                  <a:srgbClr val="7030A0"/>
                </a:solidFill>
              </a:rPr>
              <a:t>D</a:t>
            </a:r>
            <a:r>
              <a:rPr lang="fr-FR" dirty="0">
                <a:solidFill>
                  <a:srgbClr val="7030A0"/>
                </a:solidFill>
              </a:rPr>
              <a:t>urbin </a:t>
            </a:r>
            <a:r>
              <a:rPr lang="fr-FR" b="1" dirty="0">
                <a:solidFill>
                  <a:srgbClr val="7030A0"/>
                </a:solidFill>
              </a:rPr>
              <a:t>M</a:t>
            </a:r>
            <a:r>
              <a:rPr lang="fr-FR" dirty="0">
                <a:solidFill>
                  <a:srgbClr val="7030A0"/>
                </a:solidFill>
              </a:rPr>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4193049" y="1802801"/>
            <a:ext cx="203931" cy="197353"/>
          </a:xfrm>
          <a:prstGeom prst="rect">
            <a:avLst/>
          </a:prstGeom>
          <a:solidFill>
            <a:srgbClr val="006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6A5A"/>
              </a:solidFill>
            </a:endParaRPr>
          </a:p>
        </p:txBody>
      </p:sp>
      <p:sp>
        <p:nvSpPr>
          <p:cNvPr id="11" name="Rectangle 10">
            <a:extLst>
              <a:ext uri="{FF2B5EF4-FFF2-40B4-BE49-F238E27FC236}">
                <a16:creationId xmlns:a16="http://schemas.microsoft.com/office/drawing/2014/main" id="{1D4F0291-506F-4EF2-9B91-4B4432012D97}"/>
              </a:ext>
            </a:extLst>
          </p:cNvPr>
          <p:cNvSpPr/>
          <p:nvPr/>
        </p:nvSpPr>
        <p:spPr>
          <a:xfrm>
            <a:off x="88803" y="3451288"/>
            <a:ext cx="203931" cy="19735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12" name="Rectangle 11">
            <a:extLst>
              <a:ext uri="{FF2B5EF4-FFF2-40B4-BE49-F238E27FC236}">
                <a16:creationId xmlns:a16="http://schemas.microsoft.com/office/drawing/2014/main" id="{9178589A-CC7E-473B-884D-A479078A8174}"/>
              </a:ext>
            </a:extLst>
          </p:cNvPr>
          <p:cNvSpPr/>
          <p:nvPr/>
        </p:nvSpPr>
        <p:spPr>
          <a:xfrm>
            <a:off x="8458233" y="3494356"/>
            <a:ext cx="203931" cy="197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solidFill>
            </a:endParaRPr>
          </a:p>
        </p:txBody>
      </p:sp>
      <p:sp>
        <p:nvSpPr>
          <p:cNvPr id="13" name="Rectangle 12">
            <a:extLst>
              <a:ext uri="{FF2B5EF4-FFF2-40B4-BE49-F238E27FC236}">
                <a16:creationId xmlns:a16="http://schemas.microsoft.com/office/drawing/2014/main" id="{B4E803D5-3B40-440D-8151-5EF4C6E7C9CA}"/>
              </a:ext>
            </a:extLst>
          </p:cNvPr>
          <p:cNvSpPr/>
          <p:nvPr/>
        </p:nvSpPr>
        <p:spPr>
          <a:xfrm>
            <a:off x="4193049" y="3467429"/>
            <a:ext cx="203931" cy="1973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14" name="Rectangle 13">
            <a:extLst>
              <a:ext uri="{FF2B5EF4-FFF2-40B4-BE49-F238E27FC236}">
                <a16:creationId xmlns:a16="http://schemas.microsoft.com/office/drawing/2014/main" id="{1421FB3C-83A0-4FCD-904A-42050F6EBA00}"/>
              </a:ext>
            </a:extLst>
          </p:cNvPr>
          <p:cNvSpPr/>
          <p:nvPr/>
        </p:nvSpPr>
        <p:spPr>
          <a:xfrm>
            <a:off x="2093276" y="5328644"/>
            <a:ext cx="203931" cy="1973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7030A0"/>
              </a:solidFill>
            </a:endParaRP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4837733" y="2242797"/>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rgbClr val="006A5A"/>
                          </a:solidFill>
                          <a:latin typeface="Cambria Math" panose="02040503050406030204" pitchFamily="18" charset="0"/>
                        </a:rPr>
                        <m:t>𝑌</m:t>
                      </m:r>
                      <m:r>
                        <a:rPr lang="fr-FR" sz="2800" b="0" i="1" smtClean="0">
                          <a:solidFill>
                            <a:srgbClr val="006A5A"/>
                          </a:solidFill>
                          <a:latin typeface="Cambria Math" panose="02040503050406030204" pitchFamily="18" charset="0"/>
                        </a:rPr>
                        <m:t>=</m:t>
                      </m:r>
                      <m:r>
                        <a:rPr lang="fr-FR" sz="2800" b="0" i="1" smtClean="0">
                          <a:solidFill>
                            <a:srgbClr val="006A5A"/>
                          </a:solidFill>
                          <a:latin typeface="Cambria Math" panose="02040503050406030204" pitchFamily="18" charset="0"/>
                        </a:rPr>
                        <m:t>𝑋</m:t>
                      </m:r>
                      <m:r>
                        <a:rPr lang="fr-FR" sz="2800" b="0" i="1" smtClean="0">
                          <a:solidFill>
                            <a:srgbClr val="006A5A"/>
                          </a:solidFill>
                          <a:latin typeface="Cambria Math" panose="02040503050406030204" pitchFamily="18" charset="0"/>
                          <a:ea typeface="Cambria Math" panose="02040503050406030204" pitchFamily="18" charset="0"/>
                        </a:rPr>
                        <m:t>𝛽</m:t>
                      </m:r>
                      <m:r>
                        <a:rPr lang="fr-FR" sz="2800" b="0" i="1" smtClean="0">
                          <a:solidFill>
                            <a:srgbClr val="006A5A"/>
                          </a:solidFill>
                          <a:latin typeface="Cambria Math" panose="02040503050406030204" pitchFamily="18" charset="0"/>
                          <a:ea typeface="Cambria Math" panose="02040503050406030204" pitchFamily="18" charset="0"/>
                        </a:rPr>
                        <m:t>+ </m:t>
                      </m:r>
                      <m:r>
                        <a:rPr lang="fr-FR" sz="2800" b="0" i="1" smtClean="0">
                          <a:solidFill>
                            <a:srgbClr val="006A5A"/>
                          </a:solidFill>
                          <a:latin typeface="Cambria Math" panose="02040503050406030204" pitchFamily="18" charset="0"/>
                          <a:ea typeface="Cambria Math" panose="02040503050406030204" pitchFamily="18" charset="0"/>
                        </a:rPr>
                        <m:t>𝜀</m:t>
                      </m:r>
                    </m:oMath>
                  </m:oMathPara>
                </a14:m>
                <a:endParaRPr lang="fr-FR" sz="2800" dirty="0">
                  <a:solidFill>
                    <a:srgbClr val="006A5A"/>
                  </a:solidFill>
                </a:endParaRPr>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4837733" y="2242797"/>
                <a:ext cx="195887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292734" y="3851724"/>
                <a:ext cx="317798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4">
                              <a:lumMod val="75000"/>
                            </a:schemeClr>
                          </a:solidFill>
                          <a:latin typeface="Cambria Math" panose="02040503050406030204" pitchFamily="18" charset="0"/>
                        </a:rPr>
                        <m:t>𝜌</m:t>
                      </m:r>
                      <m:r>
                        <a:rPr lang="fr-FR" sz="2800" b="0" i="1" smtClean="0">
                          <a:solidFill>
                            <a:schemeClr val="accent4">
                              <a:lumMod val="75000"/>
                            </a:schemeClr>
                          </a:solidFill>
                          <a:latin typeface="Cambria Math" panose="02040503050406030204" pitchFamily="18" charset="0"/>
                        </a:rPr>
                        <m:t>𝑊𝑌</m:t>
                      </m:r>
                      <m:r>
                        <a:rPr lang="fr-FR" sz="2800" b="0" i="1" smtClean="0">
                          <a:solidFill>
                            <a:schemeClr val="accent4">
                              <a:lumMod val="75000"/>
                            </a:schemeClr>
                          </a:solidFill>
                          <a:latin typeface="Cambria Math" panose="02040503050406030204" pitchFamily="18" charset="0"/>
                        </a:rPr>
                        <m:t>+</m:t>
                      </m:r>
                      <m:r>
                        <a:rPr lang="fr-FR" sz="2800" b="0" i="1" smtClean="0">
                          <a:solidFill>
                            <a:schemeClr val="tx1"/>
                          </a:solidFill>
                          <a:latin typeface="Cambria Math" panose="02040503050406030204" pitchFamily="18" charset="0"/>
                        </a:rPr>
                        <m:t>𝑋</m:t>
                      </m:r>
                      <m:r>
                        <a:rPr lang="fr-FR" sz="2800" b="0" i="1" smtClean="0">
                          <a:solidFill>
                            <a:schemeClr val="tx1"/>
                          </a:solidFill>
                          <a:latin typeface="Cambria Math" panose="02040503050406030204" pitchFamily="18" charset="0"/>
                        </a:rPr>
                        <m:t>𝛽</m:t>
                      </m:r>
                      <m:r>
                        <a:rPr lang="fr-FR" sz="2800" b="0" i="1" smtClean="0">
                          <a:solidFill>
                            <a:schemeClr val="tx1"/>
                          </a:solidFill>
                          <a:latin typeface="Cambria Math" panose="02040503050406030204" pitchFamily="18" charset="0"/>
                        </a:rPr>
                        <m:t>+ </m:t>
                      </m:r>
                      <m:r>
                        <a:rPr lang="fr-FR" sz="2800" b="0" i="1" smtClean="0">
                          <a:solidFill>
                            <a:schemeClr val="tx1"/>
                          </a:solidFill>
                          <a:latin typeface="Cambria Math" panose="02040503050406030204" pitchFamily="18" charset="0"/>
                        </a:rPr>
                        <m:t>𝜖</m:t>
                      </m:r>
                    </m:oMath>
                  </m:oMathPara>
                </a14:m>
                <a:endParaRPr lang="fr-FR" sz="2800" i="1" dirty="0">
                  <a:solidFill>
                    <a:schemeClr val="accent4">
                      <a:lumMod val="75000"/>
                    </a:schemeClr>
                  </a:solidFill>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292734" y="3851724"/>
                <a:ext cx="317798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8780574" y="3930171"/>
                <a:ext cx="29942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1"/>
                          </a:solidFill>
                          <a:latin typeface="Cambria Math" panose="02040503050406030204" pitchFamily="18" charset="0"/>
                          <a:ea typeface="Cambria Math" panose="02040503050406030204" pitchFamily="18" charset="0"/>
                        </a:rPr>
                        <m:t>𝜆</m:t>
                      </m:r>
                      <m:r>
                        <a:rPr lang="fr-FR" sz="2800" b="0" i="1" smtClean="0">
                          <a:solidFill>
                            <a:schemeClr val="accent1"/>
                          </a:solidFill>
                          <a:latin typeface="Cambria Math" panose="02040503050406030204" pitchFamily="18" charset="0"/>
                          <a:ea typeface="Cambria Math" panose="02040503050406030204" pitchFamily="18" charset="0"/>
                        </a:rPr>
                        <m:t>𝑊</m:t>
                      </m:r>
                      <m:r>
                        <a:rPr lang="fr-FR" sz="2800" b="0" i="1" smtClean="0">
                          <a:solidFill>
                            <a:schemeClr val="accent1"/>
                          </a:solidFill>
                          <a:latin typeface="Cambria Math" panose="02040503050406030204" pitchFamily="18" charset="0"/>
                          <a:ea typeface="Cambria Math" panose="02040503050406030204" pitchFamily="18" charset="0"/>
                        </a:rPr>
                        <m:t>𝜇</m:t>
                      </m:r>
                      <m:r>
                        <a:rPr lang="fr-FR" sz="2800" b="0" i="1" smtClean="0">
                          <a:solidFill>
                            <a:schemeClr val="accent1"/>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smtClean="0">
                          <a:solidFill>
                            <a:schemeClr val="tx1"/>
                          </a:solidFill>
                          <a:latin typeface="Cambria Math" panose="02040503050406030204" pitchFamily="18" charset="0"/>
                          <a:ea typeface="Cambria Math" panose="02040503050406030204" pitchFamily="18" charset="0"/>
                        </a:rPr>
                        <m:t>𝜀</m:t>
                      </m:r>
                    </m:oMath>
                  </m:oMathPara>
                </a14:m>
                <a:endParaRPr lang="fr-FR" sz="2800" i="1" dirty="0">
                  <a:solidFill>
                    <a:schemeClr val="accent1"/>
                  </a:solidFill>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8780574" y="3930171"/>
                <a:ext cx="299428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4515391" y="4005557"/>
                <a:ext cx="30463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solidFill>
                            <a:schemeClr val="tx1"/>
                          </a:solidFill>
                          <a:latin typeface="Cambria Math" panose="02040503050406030204" pitchFamily="18" charset="0"/>
                        </a:rPr>
                        <m:t>𝑌</m:t>
                      </m:r>
                      <m:r>
                        <a:rPr lang="fr-FR" sz="2800" i="1" smtClean="0">
                          <a:solidFill>
                            <a:schemeClr val="tx1"/>
                          </a:solidFill>
                          <a:latin typeface="Cambria Math" panose="02040503050406030204" pitchFamily="18" charset="0"/>
                        </a:rPr>
                        <m:t>=</m:t>
                      </m:r>
                      <m:r>
                        <a:rPr lang="fr-FR" sz="2800" i="1">
                          <a:solidFill>
                            <a:srgbClr val="C00000"/>
                          </a:solidFill>
                          <a:latin typeface="Cambria Math" panose="02040503050406030204" pitchFamily="18" charset="0"/>
                          <a:ea typeface="Cambria Math" panose="02040503050406030204" pitchFamily="18" charset="0"/>
                        </a:rPr>
                        <m:t>𝜃</m:t>
                      </m:r>
                      <m:r>
                        <a:rPr lang="fr-FR" sz="2800" i="1">
                          <a:solidFill>
                            <a:srgbClr val="C00000"/>
                          </a:solidFill>
                          <a:latin typeface="Cambria Math" panose="02040503050406030204" pitchFamily="18" charset="0"/>
                          <a:ea typeface="Cambria Math" panose="02040503050406030204" pitchFamily="18" charset="0"/>
                        </a:rPr>
                        <m:t>𝑊𝑋</m:t>
                      </m:r>
                      <m:r>
                        <a:rPr lang="fr-FR" sz="2800" i="1">
                          <a:solidFill>
                            <a:srgbClr val="C0000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i="1">
                          <a:solidFill>
                            <a:schemeClr val="tx1"/>
                          </a:solidFill>
                          <a:latin typeface="Cambria Math" panose="02040503050406030204" pitchFamily="18" charset="0"/>
                        </a:rPr>
                        <m:t>𝜖</m:t>
                      </m:r>
                    </m:oMath>
                  </m:oMathPara>
                </a14:m>
                <a:endParaRPr lang="fr-FR" sz="2800" i="1" dirty="0">
                  <a:solidFill>
                    <a:srgbClr val="C00000"/>
                  </a:solidFill>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4515391" y="4005557"/>
                <a:ext cx="3046347"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2465103" y="5861342"/>
                <a:ext cx="42421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rgbClr val="7030A0"/>
                          </a:solidFill>
                          <a:latin typeface="Cambria Math" panose="02040503050406030204" pitchFamily="18" charset="0"/>
                        </a:rPr>
                        <m:t>𝜌</m:t>
                      </m:r>
                      <m:r>
                        <a:rPr lang="fr-FR" sz="2800" b="0" i="1" smtClean="0">
                          <a:solidFill>
                            <a:srgbClr val="7030A0"/>
                          </a:solidFill>
                          <a:latin typeface="Cambria Math" panose="02040503050406030204" pitchFamily="18" charset="0"/>
                        </a:rPr>
                        <m:t>𝑊𝑌</m:t>
                      </m:r>
                      <m:r>
                        <a:rPr lang="fr-FR" sz="2800" b="0" i="1" smtClean="0">
                          <a:solidFill>
                            <a:srgbClr val="7030A0"/>
                          </a:solidFill>
                          <a:latin typeface="Cambria Math" panose="02040503050406030204" pitchFamily="18" charset="0"/>
                        </a:rPr>
                        <m:t>+</m:t>
                      </m:r>
                      <m:r>
                        <a:rPr lang="fr-FR" sz="2800" b="0" i="1">
                          <a:solidFill>
                            <a:srgbClr val="7030A0"/>
                          </a:solidFill>
                          <a:latin typeface="Cambria Math" panose="02040503050406030204" pitchFamily="18" charset="0"/>
                          <a:ea typeface="Cambria Math" panose="02040503050406030204" pitchFamily="18" charset="0"/>
                        </a:rPr>
                        <m:t>𝜃</m:t>
                      </m:r>
                      <m:r>
                        <a:rPr lang="fr-FR" sz="2800" b="0" i="1">
                          <a:solidFill>
                            <a:srgbClr val="7030A0"/>
                          </a:solidFill>
                          <a:latin typeface="Cambria Math" panose="02040503050406030204" pitchFamily="18" charset="0"/>
                          <a:ea typeface="Cambria Math" panose="02040503050406030204" pitchFamily="18" charset="0"/>
                        </a:rPr>
                        <m:t>𝑊𝑋</m:t>
                      </m:r>
                      <m:r>
                        <a:rPr lang="fr-FR" sz="2800" b="0" i="1" smtClean="0">
                          <a:solidFill>
                            <a:srgbClr val="7030A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a:solidFill>
                            <a:schemeClr val="tx1"/>
                          </a:solidFill>
                          <a:latin typeface="Cambria Math" panose="02040503050406030204" pitchFamily="18" charset="0"/>
                        </a:rPr>
                        <m:t>𝜖</m:t>
                      </m:r>
                    </m:oMath>
                  </m:oMathPara>
                </a14:m>
                <a:endParaRPr lang="fr-FR" sz="2800" i="1" dirty="0">
                  <a:solidFill>
                    <a:srgbClr val="7030A0"/>
                  </a:solidFill>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2465103" y="5861342"/>
                <a:ext cx="4242187" cy="430887"/>
              </a:xfrm>
              <a:prstGeom prst="rect">
                <a:avLst/>
              </a:prstGeom>
              <a:blipFill>
                <a:blip r:embed="rId9"/>
                <a:stretch>
                  <a:fillRect/>
                </a:stretch>
              </a:blipFill>
            </p:spPr>
            <p:txBody>
              <a:bodyPr/>
              <a:lstStyle/>
              <a:p>
                <a:r>
                  <a:rPr lang="en-US">
                    <a:noFill/>
                  </a:rPr>
                  <a:t> </a:t>
                </a:r>
              </a:p>
            </p:txBody>
          </p:sp>
        </mc:Fallback>
      </mc:AlternateContent>
      <p:sp>
        <p:nvSpPr>
          <p:cNvPr id="17" name="Accolade ouvrante 16">
            <a:extLst>
              <a:ext uri="{FF2B5EF4-FFF2-40B4-BE49-F238E27FC236}">
                <a16:creationId xmlns:a16="http://schemas.microsoft.com/office/drawing/2014/main" id="{8886E1FE-D408-8CAF-1F80-3BD6700215FD}"/>
              </a:ext>
            </a:extLst>
          </p:cNvPr>
          <p:cNvSpPr/>
          <p:nvPr/>
        </p:nvSpPr>
        <p:spPr>
          <a:xfrm rot="5400000">
            <a:off x="6011849" y="-2913489"/>
            <a:ext cx="232435" cy="11670666"/>
          </a:xfrm>
          <a:prstGeom prst="leftBrace">
            <a:avLst/>
          </a:prstGeom>
          <a:ln w="3810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ccolade ouvrante 17">
            <a:extLst>
              <a:ext uri="{FF2B5EF4-FFF2-40B4-BE49-F238E27FC236}">
                <a16:creationId xmlns:a16="http://schemas.microsoft.com/office/drawing/2014/main" id="{EF163844-05CC-82EB-876E-B652D30B0ABC}"/>
              </a:ext>
            </a:extLst>
          </p:cNvPr>
          <p:cNvSpPr/>
          <p:nvPr/>
        </p:nvSpPr>
        <p:spPr>
          <a:xfrm rot="16200000">
            <a:off x="4228936" y="1798315"/>
            <a:ext cx="166991" cy="629934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10750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12</a:t>
            </a:fld>
            <a:endParaRPr lang="fr-FR"/>
          </a:p>
        </p:txBody>
      </p:sp>
    </p:spTree>
    <p:extLst>
      <p:ext uri="{BB962C8B-B14F-4D97-AF65-F5344CB8AC3E}">
        <p14:creationId xmlns:p14="http://schemas.microsoft.com/office/powerpoint/2010/main" val="4943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13</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7909" y="1445569"/>
            <a:ext cx="6827165" cy="4910781"/>
          </a:xfrm>
          <a:prstGeom prst="rect">
            <a:avLst/>
          </a:prstGeom>
        </p:spPr>
      </p:pic>
      <p:sp>
        <p:nvSpPr>
          <p:cNvPr id="12" name="ZoneTexte 11">
            <a:extLst>
              <a:ext uri="{FF2B5EF4-FFF2-40B4-BE49-F238E27FC236}">
                <a16:creationId xmlns:a16="http://schemas.microsoft.com/office/drawing/2014/main" id="{A8B122C9-4CA4-909D-68E9-7453BE0C9CDB}"/>
              </a:ext>
            </a:extLst>
          </p:cNvPr>
          <p:cNvSpPr txBox="1"/>
          <p:nvPr/>
        </p:nvSpPr>
        <p:spPr>
          <a:xfrm>
            <a:off x="0" y="5435593"/>
            <a:ext cx="3920771" cy="830997"/>
          </a:xfrm>
          <a:prstGeom prst="rect">
            <a:avLst/>
          </a:prstGeom>
          <a:noFill/>
        </p:spPr>
        <p:txBody>
          <a:bodyPr wrap="square">
            <a:spAutoFit/>
          </a:bodyPr>
          <a:lstStyle/>
          <a:p>
            <a:r>
              <a:rPr lang="fr-FR" sz="2400" b="1" dirty="0">
                <a:latin typeface="Gill Sans MT" panose="020B0502020104020203" pitchFamily="34" charset="0"/>
              </a:rPr>
              <a:t>Phase avancée de transition démographique</a:t>
            </a:r>
            <a:endParaRPr lang="fr-FR" sz="2400" dirty="0">
              <a:latin typeface="Gill Sans MT" panose="020B0502020104020203" pitchFamily="34" charset="0"/>
            </a:endParaRPr>
          </a:p>
        </p:txBody>
      </p:sp>
      <p:sp>
        <p:nvSpPr>
          <p:cNvPr id="19" name="ZoneTexte 18">
            <a:extLst>
              <a:ext uri="{FF2B5EF4-FFF2-40B4-BE49-F238E27FC236}">
                <a16:creationId xmlns:a16="http://schemas.microsoft.com/office/drawing/2014/main" id="{8D55B29F-ED2E-CC8B-8A14-F0E8437FF441}"/>
              </a:ext>
            </a:extLst>
          </p:cNvPr>
          <p:cNvSpPr txBox="1"/>
          <p:nvPr/>
        </p:nvSpPr>
        <p:spPr>
          <a:xfrm>
            <a:off x="43491" y="1466018"/>
            <a:ext cx="4475849" cy="3046988"/>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Faible natalité récente.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adulte importante.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Vieillissement démographique.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Espérance de vie plus longue des femmes.</a:t>
            </a:r>
          </a:p>
        </p:txBody>
      </p:sp>
    </p:spTree>
    <p:extLst>
      <p:ext uri="{BB962C8B-B14F-4D97-AF65-F5344CB8AC3E}">
        <p14:creationId xmlns:p14="http://schemas.microsoft.com/office/powerpoint/2010/main" val="371606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5"/>
          <a:stretch>
            <a:fillRect/>
          </a:stretch>
        </p:blipFill>
        <p:spPr>
          <a:xfrm>
            <a:off x="2984682" y="1399733"/>
            <a:ext cx="3606279" cy="3829078"/>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6"/>
          <a:stretch>
            <a:fillRect/>
          </a:stretch>
        </p:blipFill>
        <p:spPr>
          <a:xfrm>
            <a:off x="8074296" y="1399733"/>
            <a:ext cx="3606279" cy="3829078"/>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b="1" dirty="0">
                <a:solidFill>
                  <a:schemeClr val="bg1"/>
                </a:solidFill>
                <a:latin typeface="DeepSeek-CJK-patch"/>
              </a:rPr>
              <a:t>Forte a</a:t>
            </a:r>
            <a:r>
              <a:rPr lang="fr-FR" sz="2400" b="1" i="0" dirty="0">
                <a:solidFill>
                  <a:schemeClr val="bg1"/>
                </a:solidFill>
                <a:effectLst/>
                <a:latin typeface="DeepSeek-CJK-patch"/>
              </a:rPr>
              <a:t>symétrie à droite (moyenne = 19 130 vs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438557" y="5486670"/>
            <a:ext cx="5601039"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a:t>
            </a:r>
            <a:endParaRPr lang="en-US" sz="2400" dirty="0">
              <a:solidFill>
                <a:schemeClr val="bg1"/>
              </a:solidFill>
            </a:endParaRPr>
          </a:p>
        </p:txBody>
      </p:sp>
    </p:spTree>
    <p:extLst>
      <p:ext uri="{BB962C8B-B14F-4D97-AF65-F5344CB8AC3E}">
        <p14:creationId xmlns:p14="http://schemas.microsoft.com/office/powerpoint/2010/main" val="355063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318731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73" y="1537255"/>
            <a:ext cx="4857748" cy="3363056"/>
          </a:xfrm>
          <a:prstGeom prst="rect">
            <a:avLst/>
          </a:prstGeom>
        </p:spPr>
      </p:pic>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 coins arrondis 11">
            <a:extLst>
              <a:ext uri="{FF2B5EF4-FFF2-40B4-BE49-F238E27FC236}">
                <a16:creationId xmlns:a16="http://schemas.microsoft.com/office/drawing/2014/main" id="{FF1B1DD5-82F3-4307-900C-93026CE0C189}"/>
              </a:ext>
            </a:extLst>
          </p:cNvPr>
          <p:cNvSpPr/>
          <p:nvPr/>
        </p:nvSpPr>
        <p:spPr>
          <a:xfrm>
            <a:off x="6574399" y="4987796"/>
            <a:ext cx="4960883" cy="1209306"/>
          </a:xfrm>
          <a:prstGeom prst="roundRect">
            <a:avLst>
              <a:gd name="adj" fmla="val 4801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Gill Sans MT" panose="020B0502020104020203" pitchFamily="34" charset="0"/>
              </a:rPr>
              <a:t>La plupart des communes sont entourées de communes à taux similaires</a:t>
            </a:r>
          </a:p>
        </p:txBody>
      </p:sp>
      <p:sp>
        <p:nvSpPr>
          <p:cNvPr id="12" name="Rectangle : coins arrondis 11">
            <a:extLst>
              <a:ext uri="{FF2B5EF4-FFF2-40B4-BE49-F238E27FC236}">
                <a16:creationId xmlns:a16="http://schemas.microsoft.com/office/drawing/2014/main" id="{280B9EF0-841B-484D-A7B2-D925A3546349}"/>
              </a:ext>
            </a:extLst>
          </p:cNvPr>
          <p:cNvSpPr/>
          <p:nvPr/>
        </p:nvSpPr>
        <p:spPr>
          <a:xfrm>
            <a:off x="184628" y="4987796"/>
            <a:ext cx="4960883" cy="1209306"/>
          </a:xfrm>
          <a:prstGeom prst="roundRect">
            <a:avLst>
              <a:gd name="adj" fmla="val 4801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Gill Sans MT" panose="020B0502020104020203" pitchFamily="34" charset="0"/>
              </a:rPr>
              <a:t>Par exemple Saint Jacques de la Lande est à taux élevées et a pour voisins des communes à taux faibles.  </a:t>
            </a:r>
          </a:p>
        </p:txBody>
      </p:sp>
      <p:pic>
        <p:nvPicPr>
          <p:cNvPr id="6" name="Image 5">
            <a:extLst>
              <a:ext uri="{FF2B5EF4-FFF2-40B4-BE49-F238E27FC236}">
                <a16:creationId xmlns:a16="http://schemas.microsoft.com/office/drawing/2014/main" id="{60ABAD3C-3CFD-A885-CA0A-CBCEDDE00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4738" y="1521918"/>
            <a:ext cx="4690544" cy="3589608"/>
          </a:xfrm>
          <a:prstGeom prst="rect">
            <a:avLst/>
          </a:prstGeom>
        </p:spPr>
      </p:pic>
    </p:spTree>
    <p:extLst>
      <p:ext uri="{BB962C8B-B14F-4D97-AF65-F5344CB8AC3E}">
        <p14:creationId xmlns:p14="http://schemas.microsoft.com/office/powerpoint/2010/main" val="112334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17</a:t>
            </a:fld>
            <a:endParaRPr lang="fr-FR"/>
          </a:p>
        </p:txBody>
      </p:sp>
    </p:spTree>
    <p:extLst>
      <p:ext uri="{BB962C8B-B14F-4D97-AF65-F5344CB8AC3E}">
        <p14:creationId xmlns:p14="http://schemas.microsoft.com/office/powerpoint/2010/main" val="177450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19</a:t>
            </a:fld>
            <a:endParaRPr lang="fr-FR" dirty="0"/>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6" name="Tableau 6">
            <a:extLst>
              <a:ext uri="{FF2B5EF4-FFF2-40B4-BE49-F238E27FC236}">
                <a16:creationId xmlns:a16="http://schemas.microsoft.com/office/drawing/2014/main" id="{41163AAB-78A7-4168-9615-1CEFC22A6FD3}"/>
              </a:ext>
            </a:extLst>
          </p:cNvPr>
          <p:cNvGraphicFramePr>
            <a:graphicFrameLocks noGrp="1"/>
          </p:cNvGraphicFramePr>
          <p:nvPr/>
        </p:nvGraphicFramePr>
        <p:xfrm>
          <a:off x="6288621" y="2239949"/>
          <a:ext cx="5667852" cy="2377440"/>
        </p:xfrm>
        <a:graphic>
          <a:graphicData uri="http://schemas.openxmlformats.org/drawingml/2006/table">
            <a:tbl>
              <a:tblPr firstRow="1" bandRow="1">
                <a:tableStyleId>{C083E6E3-FA7D-4D7B-A595-EF9225AFEA82}</a:tableStyleId>
              </a:tblPr>
              <a:tblGrid>
                <a:gridCol w="1416963">
                  <a:extLst>
                    <a:ext uri="{9D8B030D-6E8A-4147-A177-3AD203B41FA5}">
                      <a16:colId xmlns:a16="http://schemas.microsoft.com/office/drawing/2014/main" val="3779222157"/>
                    </a:ext>
                  </a:extLst>
                </a:gridCol>
                <a:gridCol w="1416963">
                  <a:extLst>
                    <a:ext uri="{9D8B030D-6E8A-4147-A177-3AD203B41FA5}">
                      <a16:colId xmlns:a16="http://schemas.microsoft.com/office/drawing/2014/main" val="118586844"/>
                    </a:ext>
                  </a:extLst>
                </a:gridCol>
                <a:gridCol w="1416963">
                  <a:extLst>
                    <a:ext uri="{9D8B030D-6E8A-4147-A177-3AD203B41FA5}">
                      <a16:colId xmlns:a16="http://schemas.microsoft.com/office/drawing/2014/main" val="907235389"/>
                    </a:ext>
                  </a:extLst>
                </a:gridCol>
                <a:gridCol w="1416963">
                  <a:extLst>
                    <a:ext uri="{9D8B030D-6E8A-4147-A177-3AD203B41FA5}">
                      <a16:colId xmlns:a16="http://schemas.microsoft.com/office/drawing/2014/main" val="2776099443"/>
                    </a:ext>
                  </a:extLst>
                </a:gridCol>
              </a:tblGrid>
              <a:tr h="370840">
                <a:tc>
                  <a:txBody>
                    <a:bodyPr/>
                    <a:lstStyle/>
                    <a:p>
                      <a:r>
                        <a:rPr lang="fr-FR" sz="2000" dirty="0"/>
                        <a:t>Statistique</a:t>
                      </a:r>
                      <a:endParaRPr lang="fr-FR" sz="2000" dirty="0">
                        <a:latin typeface="Gill Sans MT" panose="020B0502020104020203" pitchFamily="34" charset="0"/>
                      </a:endParaRPr>
                    </a:p>
                  </a:txBody>
                  <a:tcPr/>
                </a:tc>
                <a:tc>
                  <a:txBody>
                    <a:bodyPr/>
                    <a:lstStyle/>
                    <a:p>
                      <a:pPr algn="ctr"/>
                      <a:r>
                        <a:rPr lang="fr-FR" sz="2000" dirty="0"/>
                        <a:t>Valeur</a:t>
                      </a:r>
                      <a:endParaRPr lang="fr-FR" sz="2000" dirty="0">
                        <a:latin typeface="Gill Sans MT" panose="020B0502020104020203" pitchFamily="34" charset="0"/>
                      </a:endParaRPr>
                    </a:p>
                  </a:txBody>
                  <a:tcPr/>
                </a:tc>
                <a:tc>
                  <a:txBody>
                    <a:bodyPr/>
                    <a:lstStyle/>
                    <a:p>
                      <a:pPr algn="ctr"/>
                      <a:r>
                        <a:rPr lang="fr-FR" sz="2000" dirty="0"/>
                        <a:t>P-value</a:t>
                      </a:r>
                      <a:endParaRPr lang="fr-FR" sz="2000" dirty="0">
                        <a:latin typeface="Gill Sans MT" panose="020B0502020104020203" pitchFamily="34" charset="0"/>
                      </a:endParaRPr>
                    </a:p>
                  </a:txBody>
                  <a:tcPr/>
                </a:tc>
                <a:tc>
                  <a:txBody>
                    <a:bodyPr/>
                    <a:lstStyle/>
                    <a:p>
                      <a:pPr algn="ctr"/>
                      <a:r>
                        <a:rPr lang="fr-FR" sz="2000" dirty="0"/>
                        <a:t>df</a:t>
                      </a:r>
                      <a:endParaRPr lang="fr-FR" sz="2000" dirty="0">
                        <a:latin typeface="Gill Sans MT" panose="020B0502020104020203" pitchFamily="34" charset="0"/>
                      </a:endParaRPr>
                    </a:p>
                  </a:txBody>
                  <a:tcPr/>
                </a:tc>
                <a:extLst>
                  <a:ext uri="{0D108BD9-81ED-4DB2-BD59-A6C34878D82A}">
                    <a16:rowId xmlns:a16="http://schemas.microsoft.com/office/drawing/2014/main" val="461027112"/>
                  </a:ext>
                </a:extLst>
              </a:tr>
              <a:tr h="370840">
                <a:tc>
                  <a:txBody>
                    <a:bodyPr/>
                    <a:lstStyle/>
                    <a:p>
                      <a:r>
                        <a:rPr lang="fr-FR" sz="2000" dirty="0" err="1"/>
                        <a:t>RSerr</a:t>
                      </a:r>
                      <a:endParaRPr lang="fr-FR" sz="2000" dirty="0">
                        <a:latin typeface="Gill Sans MT" panose="020B0502020104020203" pitchFamily="34" charset="0"/>
                      </a:endParaRPr>
                    </a:p>
                  </a:txBody>
                  <a:tcPr/>
                </a:tc>
                <a:tc>
                  <a:txBody>
                    <a:bodyPr/>
                    <a:lstStyle/>
                    <a:p>
                      <a:pPr algn="ctr"/>
                      <a:r>
                        <a:rPr lang="fr-FR" sz="2000" dirty="0"/>
                        <a:t>6643.03037</a:t>
                      </a:r>
                      <a:endParaRPr lang="fr-FR" sz="2000" dirty="0">
                        <a:latin typeface="Gill Sans MT" panose="020B0502020104020203" pitchFamily="34" charset="0"/>
                      </a:endParaRPr>
                    </a:p>
                  </a:txBody>
                  <a:tcPr/>
                </a:tc>
                <a:tc>
                  <a:txBody>
                    <a:bodyPr/>
                    <a:lstStyle/>
                    <a:p>
                      <a:pPr algn="ct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51348923"/>
                  </a:ext>
                </a:extLst>
              </a:tr>
              <a:tr h="370840">
                <a:tc>
                  <a:txBody>
                    <a:bodyPr/>
                    <a:lstStyle/>
                    <a:p>
                      <a:r>
                        <a:rPr lang="fr-FR" sz="2000" dirty="0" err="1"/>
                        <a:t>RSlag</a:t>
                      </a:r>
                      <a:endParaRPr lang="fr-FR" sz="2000" dirty="0">
                        <a:latin typeface="Gill Sans MT" panose="020B0502020104020203" pitchFamily="34" charset="0"/>
                      </a:endParaRPr>
                    </a:p>
                  </a:txBody>
                  <a:tcPr/>
                </a:tc>
                <a:tc>
                  <a:txBody>
                    <a:bodyPr/>
                    <a:lstStyle/>
                    <a:p>
                      <a:pPr algn="ctr"/>
                      <a:r>
                        <a:rPr lang="fr-FR" sz="2000" dirty="0"/>
                        <a:t>1356.47586</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20206527"/>
                  </a:ext>
                </a:extLst>
              </a:tr>
              <a:tr h="370840">
                <a:tc>
                  <a:txBody>
                    <a:bodyPr/>
                    <a:lstStyle/>
                    <a:p>
                      <a:r>
                        <a:rPr lang="fr-FR" sz="2000" dirty="0" err="1"/>
                        <a:t>adjRserr</a:t>
                      </a:r>
                      <a:endParaRPr lang="fr-FR" sz="2000" dirty="0">
                        <a:latin typeface="Gill Sans MT" panose="020B0502020104020203" pitchFamily="34" charset="0"/>
                      </a:endParaRPr>
                    </a:p>
                  </a:txBody>
                  <a:tcPr/>
                </a:tc>
                <a:tc>
                  <a:txBody>
                    <a:bodyPr/>
                    <a:lstStyle/>
                    <a:p>
                      <a:pPr algn="ctr"/>
                      <a:r>
                        <a:rPr lang="fr-FR" sz="2000" dirty="0"/>
                        <a:t>5309.52308</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413646511"/>
                  </a:ext>
                </a:extLst>
              </a:tr>
              <a:tr h="370840">
                <a:tc>
                  <a:txBody>
                    <a:bodyPr/>
                    <a:lstStyle/>
                    <a:p>
                      <a:r>
                        <a:rPr lang="fr-FR" sz="2000" dirty="0" err="1"/>
                        <a:t>adjRSlag</a:t>
                      </a:r>
                      <a:endParaRPr lang="fr-FR" sz="2000" dirty="0">
                        <a:latin typeface="Gill Sans MT" panose="020B0502020104020203" pitchFamily="34" charset="0"/>
                      </a:endParaRPr>
                    </a:p>
                  </a:txBody>
                  <a:tcPr/>
                </a:tc>
                <a:tc>
                  <a:txBody>
                    <a:bodyPr/>
                    <a:lstStyle/>
                    <a:p>
                      <a:pPr algn="ctr"/>
                      <a:r>
                        <a:rPr lang="fr-FR" sz="2000" dirty="0"/>
                        <a:t>22.96857</a:t>
                      </a:r>
                      <a:endParaRPr lang="fr-FR" sz="2000" dirty="0">
                        <a:latin typeface="Gill Sans MT" panose="020B0502020104020203" pitchFamily="34" charset="0"/>
                      </a:endParaRPr>
                    </a:p>
                  </a:txBody>
                  <a:tcPr/>
                </a:tc>
                <a:tc>
                  <a:txBody>
                    <a:bodyPr/>
                    <a:lstStyle/>
                    <a:p>
                      <a:pPr algn="ctr"/>
                      <a:r>
                        <a:rPr lang="fr-FR" sz="2000" dirty="0"/>
                        <a:t>1.647e-06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087405980"/>
                  </a:ext>
                </a:extLst>
              </a:tr>
              <a:tr h="370840">
                <a:tc>
                  <a:txBody>
                    <a:bodyPr/>
                    <a:lstStyle/>
                    <a:p>
                      <a:r>
                        <a:rPr lang="fr-FR" sz="2000" dirty="0"/>
                        <a:t>SARMA</a:t>
                      </a:r>
                      <a:endParaRPr lang="fr-FR" sz="2000" dirty="0">
                        <a:latin typeface="Gill Sans MT" panose="020B0502020104020203" pitchFamily="34" charset="0"/>
                      </a:endParaRPr>
                    </a:p>
                  </a:txBody>
                  <a:tcPr/>
                </a:tc>
                <a:tc>
                  <a:txBody>
                    <a:bodyPr/>
                    <a:lstStyle/>
                    <a:p>
                      <a:pPr algn="ctr"/>
                      <a:r>
                        <a:rPr lang="fr-FR" sz="2000" dirty="0"/>
                        <a:t>6665.99894</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2</a:t>
                      </a:r>
                      <a:endParaRPr lang="fr-FR" sz="2000" dirty="0">
                        <a:latin typeface="Gill Sans MT" panose="020B0502020104020203" pitchFamily="34" charset="0"/>
                      </a:endParaRPr>
                    </a:p>
                  </a:txBody>
                  <a:tcPr/>
                </a:tc>
                <a:extLst>
                  <a:ext uri="{0D108BD9-81ED-4DB2-BD59-A6C34878D82A}">
                    <a16:rowId xmlns:a16="http://schemas.microsoft.com/office/drawing/2014/main" val="4224023318"/>
                  </a:ext>
                </a:extLst>
              </a:tr>
            </a:tbl>
          </a:graphicData>
        </a:graphic>
      </p:graphicFrame>
      <p:graphicFrame>
        <p:nvGraphicFramePr>
          <p:cNvPr id="18" name="Tableau 18">
            <a:extLst>
              <a:ext uri="{FF2B5EF4-FFF2-40B4-BE49-F238E27FC236}">
                <a16:creationId xmlns:a16="http://schemas.microsoft.com/office/drawing/2014/main" id="{41081142-63E1-4FA2-915E-2AA29439753C}"/>
              </a:ext>
            </a:extLst>
          </p:cNvPr>
          <p:cNvGraphicFramePr>
            <a:graphicFrameLocks noGrp="1"/>
          </p:cNvGraphicFramePr>
          <p:nvPr/>
        </p:nvGraphicFramePr>
        <p:xfrm>
          <a:off x="314035" y="2501900"/>
          <a:ext cx="4271819" cy="1981200"/>
        </p:xfrm>
        <a:graphic>
          <a:graphicData uri="http://schemas.openxmlformats.org/drawingml/2006/table">
            <a:tbl>
              <a:tblPr bandRow="1">
                <a:tableStyleId>{C083E6E3-FA7D-4D7B-A595-EF9225AFEA82}</a:tableStyleId>
              </a:tblPr>
              <a:tblGrid>
                <a:gridCol w="2841867">
                  <a:extLst>
                    <a:ext uri="{9D8B030D-6E8A-4147-A177-3AD203B41FA5}">
                      <a16:colId xmlns:a16="http://schemas.microsoft.com/office/drawing/2014/main" val="3515936695"/>
                    </a:ext>
                  </a:extLst>
                </a:gridCol>
                <a:gridCol w="1429952">
                  <a:extLst>
                    <a:ext uri="{9D8B030D-6E8A-4147-A177-3AD203B41FA5}">
                      <a16:colId xmlns:a16="http://schemas.microsoft.com/office/drawing/2014/main" val="1368002904"/>
                    </a:ext>
                  </a:extLst>
                </a:gridCol>
              </a:tblGrid>
              <a:tr h="370840">
                <a:tc>
                  <a:txBody>
                    <a:bodyPr/>
                    <a:lstStyle/>
                    <a:p>
                      <a:pPr algn="l"/>
                      <a:r>
                        <a:rPr lang="fr-FR" sz="2000" dirty="0" err="1">
                          <a:latin typeface="Gill Sans MT" panose="020B0502020104020203" pitchFamily="34" charset="0"/>
                        </a:rPr>
                        <a:t>Observed</a:t>
                      </a:r>
                      <a:r>
                        <a:rPr lang="fr-FR" sz="2000" dirty="0">
                          <a:latin typeface="Gill Sans MT" panose="020B0502020104020203" pitchFamily="34" charset="0"/>
                        </a:rPr>
                        <a:t> Moran I</a:t>
                      </a:r>
                    </a:p>
                  </a:txBody>
                  <a:tcPr/>
                </a:tc>
                <a:tc>
                  <a:txBody>
                    <a:bodyPr/>
                    <a:lstStyle/>
                    <a:p>
                      <a:pPr algn="ctr"/>
                      <a:r>
                        <a:rPr lang="fr-FR" sz="2000" dirty="0">
                          <a:latin typeface="Gill Sans MT" panose="020B0502020104020203" pitchFamily="34" charset="0"/>
                        </a:rPr>
                        <a:t>0.1597993</a:t>
                      </a:r>
                    </a:p>
                  </a:txBody>
                  <a:tcPr/>
                </a:tc>
                <a:extLst>
                  <a:ext uri="{0D108BD9-81ED-4DB2-BD59-A6C34878D82A}">
                    <a16:rowId xmlns:a16="http://schemas.microsoft.com/office/drawing/2014/main" val="2893546417"/>
                  </a:ext>
                </a:extLst>
              </a:tr>
              <a:tr h="370840">
                <a:tc>
                  <a:txBody>
                    <a:bodyPr/>
                    <a:lstStyle/>
                    <a:p>
                      <a:pPr algn="l"/>
                      <a:r>
                        <a:rPr lang="fr-FR" sz="2000" dirty="0" err="1">
                          <a:latin typeface="Gill Sans MT" panose="020B0502020104020203" pitchFamily="34" charset="0"/>
                        </a:rPr>
                        <a:t>Excpectation</a:t>
                      </a:r>
                      <a:endParaRPr lang="fr-FR" sz="2000" dirty="0">
                        <a:latin typeface="Gill Sans MT" panose="020B0502020104020203" pitchFamily="34" charset="0"/>
                      </a:endParaRPr>
                    </a:p>
                  </a:txBody>
                  <a:tcPr/>
                </a:tc>
                <a:tc>
                  <a:txBody>
                    <a:bodyPr/>
                    <a:lstStyle/>
                    <a:p>
                      <a:pPr algn="ctr"/>
                      <a:r>
                        <a:rPr lang="fr-FR" sz="2000" dirty="0">
                          <a:latin typeface="Gill Sans MT" panose="020B0502020104020203" pitchFamily="34" charset="0"/>
                        </a:rPr>
                        <a:t>-0.0005762</a:t>
                      </a:r>
                    </a:p>
                  </a:txBody>
                  <a:tcPr/>
                </a:tc>
                <a:extLst>
                  <a:ext uri="{0D108BD9-81ED-4DB2-BD59-A6C34878D82A}">
                    <a16:rowId xmlns:a16="http://schemas.microsoft.com/office/drawing/2014/main" val="1269124689"/>
                  </a:ext>
                </a:extLst>
              </a:tr>
              <a:tr h="370840">
                <a:tc>
                  <a:txBody>
                    <a:bodyPr/>
                    <a:lstStyle/>
                    <a:p>
                      <a:pPr algn="l"/>
                      <a:r>
                        <a:rPr lang="fr-FR" sz="2000" dirty="0">
                          <a:latin typeface="Gill Sans MT" panose="020B0502020104020203" pitchFamily="34" charset="0"/>
                        </a:rPr>
                        <a:t>Variance</a:t>
                      </a:r>
                    </a:p>
                  </a:txBody>
                  <a:tcPr/>
                </a:tc>
                <a:tc>
                  <a:txBody>
                    <a:bodyPr/>
                    <a:lstStyle/>
                    <a:p>
                      <a:pPr algn="ctr"/>
                      <a:r>
                        <a:rPr lang="fr-FR" sz="2000" dirty="0">
                          <a:latin typeface="Gill Sans MT" panose="020B0502020104020203" pitchFamily="34" charset="0"/>
                        </a:rPr>
                        <a:t>3.52e-06</a:t>
                      </a:r>
                    </a:p>
                  </a:txBody>
                  <a:tcPr/>
                </a:tc>
                <a:extLst>
                  <a:ext uri="{0D108BD9-81ED-4DB2-BD59-A6C34878D82A}">
                    <a16:rowId xmlns:a16="http://schemas.microsoft.com/office/drawing/2014/main" val="580035877"/>
                  </a:ext>
                </a:extLst>
              </a:tr>
              <a:tr h="370840">
                <a:tc>
                  <a:txBody>
                    <a:bodyPr/>
                    <a:lstStyle/>
                    <a:p>
                      <a:pPr algn="l"/>
                      <a:r>
                        <a:rPr lang="fr-FR" sz="2000" dirty="0" err="1">
                          <a:latin typeface="Gill Sans MT" panose="020B0502020104020203" pitchFamily="34" charset="0"/>
                        </a:rPr>
                        <a:t>statistic</a:t>
                      </a:r>
                      <a:r>
                        <a:rPr lang="fr-FR" sz="2000" dirty="0">
                          <a:latin typeface="Gill Sans MT" panose="020B0502020104020203" pitchFamily="34" charset="0"/>
                        </a:rPr>
                        <a:t> standard </a:t>
                      </a:r>
                      <a:r>
                        <a:rPr lang="fr-FR" sz="2000" dirty="0" err="1">
                          <a:latin typeface="Gill Sans MT" panose="020B0502020104020203" pitchFamily="34" charset="0"/>
                        </a:rPr>
                        <a:t>deviate</a:t>
                      </a:r>
                      <a:endParaRPr lang="fr-FR" sz="2000" dirty="0">
                        <a:latin typeface="Gill Sans MT" panose="020B0502020104020203" pitchFamily="34" charset="0"/>
                      </a:endParaRPr>
                    </a:p>
                  </a:txBody>
                  <a:tcPr/>
                </a:tc>
                <a:tc>
                  <a:txBody>
                    <a:bodyPr/>
                    <a:lstStyle/>
                    <a:p>
                      <a:pPr algn="ctr"/>
                      <a:r>
                        <a:rPr lang="fr-FR" sz="2000" dirty="0">
                          <a:latin typeface="Gill Sans MT" panose="020B0502020104020203" pitchFamily="34" charset="0"/>
                        </a:rPr>
                        <a:t>85.43473</a:t>
                      </a:r>
                    </a:p>
                  </a:txBody>
                  <a:tcPr/>
                </a:tc>
                <a:extLst>
                  <a:ext uri="{0D108BD9-81ED-4DB2-BD59-A6C34878D82A}">
                    <a16:rowId xmlns:a16="http://schemas.microsoft.com/office/drawing/2014/main" val="1245637835"/>
                  </a:ext>
                </a:extLst>
              </a:tr>
              <a:tr h="370840">
                <a:tc>
                  <a:txBody>
                    <a:bodyPr/>
                    <a:lstStyle/>
                    <a:p>
                      <a:pPr algn="l"/>
                      <a:r>
                        <a:rPr lang="fr-FR" sz="20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Gill Sans MT" panose="020B0502020104020203" pitchFamily="34" charset="0"/>
                        </a:rPr>
                        <a:t>&lt; 2.2e-16</a:t>
                      </a:r>
                    </a:p>
                  </a:txBody>
                  <a:tcPr/>
                </a:tc>
                <a:extLst>
                  <a:ext uri="{0D108BD9-81ED-4DB2-BD59-A6C34878D82A}">
                    <a16:rowId xmlns:a16="http://schemas.microsoft.com/office/drawing/2014/main" val="2435526101"/>
                  </a:ext>
                </a:extLst>
              </a:tr>
            </a:tbl>
          </a:graphicData>
        </a:graphic>
      </p:graphicFrame>
      <p:sp>
        <p:nvSpPr>
          <p:cNvPr id="20" name="ZoneTexte 19">
            <a:extLst>
              <a:ext uri="{FF2B5EF4-FFF2-40B4-BE49-F238E27FC236}">
                <a16:creationId xmlns:a16="http://schemas.microsoft.com/office/drawing/2014/main" id="{911238F6-1579-4060-8C99-A4343358024F}"/>
              </a:ext>
            </a:extLst>
          </p:cNvPr>
          <p:cNvSpPr txBox="1"/>
          <p:nvPr/>
        </p:nvSpPr>
        <p:spPr>
          <a:xfrm>
            <a:off x="1171607" y="1486792"/>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sp>
        <p:nvSpPr>
          <p:cNvPr id="21" name="Rectangle 20">
            <a:extLst>
              <a:ext uri="{FF2B5EF4-FFF2-40B4-BE49-F238E27FC236}">
                <a16:creationId xmlns:a16="http://schemas.microsoft.com/office/drawing/2014/main" id="{E159F90B-4F07-43BC-93C2-B4DC697C30A3}"/>
              </a:ext>
            </a:extLst>
          </p:cNvPr>
          <p:cNvSpPr/>
          <p:nvPr/>
        </p:nvSpPr>
        <p:spPr>
          <a:xfrm>
            <a:off x="967676" y="164972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1BB4949-2C07-4E69-9522-34E945CD7DA5}"/>
              </a:ext>
            </a:extLst>
          </p:cNvPr>
          <p:cNvSpPr txBox="1"/>
          <p:nvPr/>
        </p:nvSpPr>
        <p:spPr>
          <a:xfrm>
            <a:off x="7271792" y="148075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23" name="Rectangle 22">
            <a:extLst>
              <a:ext uri="{FF2B5EF4-FFF2-40B4-BE49-F238E27FC236}">
                <a16:creationId xmlns:a16="http://schemas.microsoft.com/office/drawing/2014/main" id="{E32A2D87-8D60-415C-B094-94CEBED81669}"/>
              </a:ext>
            </a:extLst>
          </p:cNvPr>
          <p:cNvSpPr/>
          <p:nvPr/>
        </p:nvSpPr>
        <p:spPr>
          <a:xfrm>
            <a:off x="7067861" y="165738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FFFF1E66-5868-4A32-A832-82DA800F3713}"/>
              </a:ext>
            </a:extLst>
          </p:cNvPr>
          <p:cNvSpPr txBox="1"/>
          <p:nvPr/>
        </p:nvSpPr>
        <p:spPr>
          <a:xfrm>
            <a:off x="422564" y="4959927"/>
            <a:ext cx="4163290" cy="1015663"/>
          </a:xfrm>
          <a:prstGeom prst="rect">
            <a:avLst/>
          </a:prstGeom>
          <a:noFill/>
        </p:spPr>
        <p:txBody>
          <a:bodyPr wrap="square" rtlCol="0">
            <a:spAutoFit/>
          </a:bodyPr>
          <a:lstStyle/>
          <a:p>
            <a:r>
              <a:rPr lang="fr-FR" sz="2000" dirty="0">
                <a:latin typeface="Gill Sans MT" panose="020B0502020104020203" pitchFamily="34" charset="0"/>
              </a:rPr>
              <a:t>L’indice de Moran </a:t>
            </a:r>
            <a:r>
              <a:rPr lang="fr-FR" sz="2000" b="1" dirty="0">
                <a:latin typeface="Gill Sans MT" panose="020B0502020104020203" pitchFamily="34" charset="0"/>
              </a:rPr>
              <a:t>I = 0.1598 &gt; 0 </a:t>
            </a:r>
            <a:r>
              <a:rPr lang="fr-FR" sz="2000" dirty="0">
                <a:latin typeface="Gill Sans MT" panose="020B0502020104020203" pitchFamily="34" charset="0"/>
              </a:rPr>
              <a:t>indique une autocorrélation spatiale positive</a:t>
            </a:r>
          </a:p>
        </p:txBody>
      </p:sp>
      <p:sp>
        <p:nvSpPr>
          <p:cNvPr id="25" name="ZoneTexte 24">
            <a:extLst>
              <a:ext uri="{FF2B5EF4-FFF2-40B4-BE49-F238E27FC236}">
                <a16:creationId xmlns:a16="http://schemas.microsoft.com/office/drawing/2014/main" id="{C4C38F74-2973-4959-95E8-A326DE8B430E}"/>
              </a:ext>
            </a:extLst>
          </p:cNvPr>
          <p:cNvSpPr txBox="1"/>
          <p:nvPr/>
        </p:nvSpPr>
        <p:spPr>
          <a:xfrm>
            <a:off x="6288621" y="4959927"/>
            <a:ext cx="5570870" cy="1015663"/>
          </a:xfrm>
          <a:prstGeom prst="rect">
            <a:avLst/>
          </a:prstGeom>
          <a:noFill/>
        </p:spPr>
        <p:txBody>
          <a:bodyPr wrap="square" rtlCol="0">
            <a:spAutoFit/>
          </a:bodyPr>
          <a:lstStyle/>
          <a:p>
            <a:r>
              <a:rPr lang="fr-FR" sz="2000" dirty="0">
                <a:latin typeface="Gill Sans MT" panose="020B0502020104020203" pitchFamily="34" charset="0"/>
              </a:rPr>
              <a:t>L’ensemble des tests d’autocorrélation spatiale menés à partir des résidus du modèle MCO sont rejetés. </a:t>
            </a:r>
          </a:p>
        </p:txBody>
      </p:sp>
    </p:spTree>
    <p:extLst>
      <p:ext uri="{BB962C8B-B14F-4D97-AF65-F5344CB8AC3E}">
        <p14:creationId xmlns:p14="http://schemas.microsoft.com/office/powerpoint/2010/main" val="162264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graphicFrame>
        <p:nvGraphicFramePr>
          <p:cNvPr id="5" name="Tableau 7">
            <a:extLst>
              <a:ext uri="{FF2B5EF4-FFF2-40B4-BE49-F238E27FC236}">
                <a16:creationId xmlns:a16="http://schemas.microsoft.com/office/drawing/2014/main" id="{E7C48B49-1EEC-46A5-9B82-D94A738B97EE}"/>
              </a:ext>
            </a:extLst>
          </p:cNvPr>
          <p:cNvGraphicFramePr>
            <a:graphicFrameLocks noGrp="1"/>
          </p:cNvGraphicFramePr>
          <p:nvPr/>
        </p:nvGraphicFramePr>
        <p:xfrm>
          <a:off x="3225223" y="1866900"/>
          <a:ext cx="5627832" cy="3124200"/>
        </p:xfrm>
        <a:graphic>
          <a:graphicData uri="http://schemas.openxmlformats.org/drawingml/2006/table">
            <a:tbl>
              <a:tblPr firstRow="1" bandRow="1">
                <a:tableStyleId>{C083E6E3-FA7D-4D7B-A595-EF9225AFEA82}</a:tableStyleId>
              </a:tblPr>
              <a:tblGrid>
                <a:gridCol w="1875944">
                  <a:extLst>
                    <a:ext uri="{9D8B030D-6E8A-4147-A177-3AD203B41FA5}">
                      <a16:colId xmlns:a16="http://schemas.microsoft.com/office/drawing/2014/main" val="2514074644"/>
                    </a:ext>
                  </a:extLst>
                </a:gridCol>
                <a:gridCol w="1875944">
                  <a:extLst>
                    <a:ext uri="{9D8B030D-6E8A-4147-A177-3AD203B41FA5}">
                      <a16:colId xmlns:a16="http://schemas.microsoft.com/office/drawing/2014/main" val="2552475894"/>
                    </a:ext>
                  </a:extLst>
                </a:gridCol>
                <a:gridCol w="1875944">
                  <a:extLst>
                    <a:ext uri="{9D8B030D-6E8A-4147-A177-3AD203B41FA5}">
                      <a16:colId xmlns:a16="http://schemas.microsoft.com/office/drawing/2014/main" val="3269518569"/>
                    </a:ext>
                  </a:extLst>
                </a:gridCol>
              </a:tblGrid>
              <a:tr h="520700">
                <a:tc>
                  <a:txBody>
                    <a:bodyPr/>
                    <a:lstStyle/>
                    <a:p>
                      <a:pPr algn="ctr"/>
                      <a:r>
                        <a:rPr lang="fr-FR" sz="2800" dirty="0">
                          <a:latin typeface="Gill Sans MT" panose="020B0502020104020203" pitchFamily="34" charset="0"/>
                        </a:rPr>
                        <a:t>Model</a:t>
                      </a:r>
                    </a:p>
                  </a:txBody>
                  <a:tcPr/>
                </a:tc>
                <a:tc>
                  <a:txBody>
                    <a:bodyPr/>
                    <a:lstStyle/>
                    <a:p>
                      <a:pPr algn="ctr"/>
                      <a:r>
                        <a:rPr lang="fr-FR" sz="2800" dirty="0">
                          <a:latin typeface="Gill Sans MT" panose="020B0502020104020203" pitchFamily="34" charset="0"/>
                        </a:rPr>
                        <a:t>AIC</a:t>
                      </a:r>
                    </a:p>
                  </a:txBody>
                  <a:tcPr/>
                </a:tc>
                <a:tc>
                  <a:txBody>
                    <a:bodyPr/>
                    <a:lstStyle/>
                    <a:p>
                      <a:pPr algn="ctr"/>
                      <a:r>
                        <a:rPr lang="fr-FR" sz="2800" dirty="0" err="1">
                          <a:latin typeface="Gill Sans MT" panose="020B0502020104020203" pitchFamily="34" charset="0"/>
                        </a:rPr>
                        <a:t>LogLik</a:t>
                      </a:r>
                      <a:endParaRPr lang="fr-FR" sz="2800" dirty="0">
                        <a:latin typeface="Gill Sans MT" panose="020B0502020104020203" pitchFamily="34" charset="0"/>
                      </a:endParaRPr>
                    </a:p>
                  </a:txBody>
                  <a:tcPr/>
                </a:tc>
                <a:extLst>
                  <a:ext uri="{0D108BD9-81ED-4DB2-BD59-A6C34878D82A}">
                    <a16:rowId xmlns:a16="http://schemas.microsoft.com/office/drawing/2014/main" val="2489175527"/>
                  </a:ext>
                </a:extLst>
              </a:tr>
              <a:tr h="520700">
                <a:tc>
                  <a:txBody>
                    <a:bodyPr/>
                    <a:lstStyle/>
                    <a:p>
                      <a:pPr algn="ctr"/>
                      <a:r>
                        <a:rPr lang="fr-FR" sz="2800" dirty="0">
                          <a:latin typeface="Gill Sans MT" panose="020B0502020104020203" pitchFamily="34" charset="0"/>
                        </a:rPr>
                        <a:t>MCO</a:t>
                      </a:r>
                    </a:p>
                  </a:txBody>
                  <a:tcPr/>
                </a:tc>
                <a:tc>
                  <a:txBody>
                    <a:bodyPr/>
                    <a:lstStyle/>
                    <a:p>
                      <a:pPr algn="ctr"/>
                      <a:r>
                        <a:rPr lang="fr-FR" sz="2800" dirty="0">
                          <a:latin typeface="Gill Sans MT" panose="020B0502020104020203" pitchFamily="34" charset="0"/>
                        </a:rPr>
                        <a:t>1429.8742</a:t>
                      </a:r>
                    </a:p>
                  </a:txBody>
                  <a:tcPr/>
                </a:tc>
                <a:tc>
                  <a:txBody>
                    <a:bodyPr/>
                    <a:lstStyle/>
                    <a:p>
                      <a:pPr algn="ctr"/>
                      <a:r>
                        <a:rPr lang="fr-FR" sz="2800" dirty="0">
                          <a:latin typeface="Gill Sans MT" panose="020B0502020104020203" pitchFamily="34" charset="0"/>
                        </a:rPr>
                        <a:t>-704.93708</a:t>
                      </a:r>
                    </a:p>
                  </a:txBody>
                  <a:tcPr/>
                </a:tc>
                <a:extLst>
                  <a:ext uri="{0D108BD9-81ED-4DB2-BD59-A6C34878D82A}">
                    <a16:rowId xmlns:a16="http://schemas.microsoft.com/office/drawing/2014/main" val="2497708941"/>
                  </a:ext>
                </a:extLst>
              </a:tr>
              <a:tr h="520700">
                <a:tc>
                  <a:txBody>
                    <a:bodyPr/>
                    <a:lstStyle/>
                    <a:p>
                      <a:pPr algn="ctr"/>
                      <a:r>
                        <a:rPr lang="fr-FR" sz="2800" dirty="0">
                          <a:latin typeface="Gill Sans MT" panose="020B0502020104020203" pitchFamily="34" charset="0"/>
                        </a:rPr>
                        <a:t>SEM</a:t>
                      </a:r>
                    </a:p>
                  </a:txBody>
                  <a:tcPr/>
                </a:tc>
                <a:tc>
                  <a:txBody>
                    <a:bodyPr/>
                    <a:lstStyle/>
                    <a:p>
                      <a:pPr algn="ctr"/>
                      <a:r>
                        <a:rPr lang="fr-FR" sz="2800" dirty="0">
                          <a:latin typeface="Gill Sans MT" panose="020B0502020104020203" pitchFamily="34" charset="0"/>
                        </a:rPr>
                        <a:t>422.1136</a:t>
                      </a:r>
                    </a:p>
                  </a:txBody>
                  <a:tcPr/>
                </a:tc>
                <a:tc>
                  <a:txBody>
                    <a:bodyPr/>
                    <a:lstStyle/>
                    <a:p>
                      <a:pPr algn="ctr"/>
                      <a:r>
                        <a:rPr lang="fr-FR" sz="2800" dirty="0">
                          <a:latin typeface="Gill Sans MT" panose="020B0502020104020203" pitchFamily="34" charset="0"/>
                        </a:rPr>
                        <a:t>-200.05679</a:t>
                      </a:r>
                    </a:p>
                  </a:txBody>
                  <a:tcPr/>
                </a:tc>
                <a:extLst>
                  <a:ext uri="{0D108BD9-81ED-4DB2-BD59-A6C34878D82A}">
                    <a16:rowId xmlns:a16="http://schemas.microsoft.com/office/drawing/2014/main" val="2509373316"/>
                  </a:ext>
                </a:extLst>
              </a:tr>
              <a:tr h="520700">
                <a:tc>
                  <a:txBody>
                    <a:bodyPr/>
                    <a:lstStyle/>
                    <a:p>
                      <a:pPr algn="ctr"/>
                      <a:r>
                        <a:rPr lang="fr-FR" sz="2800" dirty="0">
                          <a:latin typeface="Gill Sans MT" panose="020B0502020104020203" pitchFamily="34" charset="0"/>
                        </a:rPr>
                        <a:t>SAR</a:t>
                      </a:r>
                    </a:p>
                  </a:txBody>
                  <a:tcPr/>
                </a:tc>
                <a:tc>
                  <a:txBody>
                    <a:bodyPr/>
                    <a:lstStyle/>
                    <a:p>
                      <a:pPr algn="ctr"/>
                      <a:r>
                        <a:rPr lang="fr-FR" sz="2800" dirty="0">
                          <a:latin typeface="Gill Sans MT" panose="020B0502020104020203" pitchFamily="34" charset="0"/>
                        </a:rPr>
                        <a:t>729.5523</a:t>
                      </a:r>
                    </a:p>
                  </a:txBody>
                  <a:tcPr/>
                </a:tc>
                <a:tc>
                  <a:txBody>
                    <a:bodyPr/>
                    <a:lstStyle/>
                    <a:p>
                      <a:pPr algn="ctr"/>
                      <a:r>
                        <a:rPr lang="fr-FR" sz="2800" dirty="0">
                          <a:latin typeface="Gill Sans MT" panose="020B0502020104020203" pitchFamily="34" charset="0"/>
                        </a:rPr>
                        <a:t>-353.77613</a:t>
                      </a:r>
                    </a:p>
                  </a:txBody>
                  <a:tcPr/>
                </a:tc>
                <a:extLst>
                  <a:ext uri="{0D108BD9-81ED-4DB2-BD59-A6C34878D82A}">
                    <a16:rowId xmlns:a16="http://schemas.microsoft.com/office/drawing/2014/main" val="265592906"/>
                  </a:ext>
                </a:extLst>
              </a:tr>
              <a:tr h="520700">
                <a:tc>
                  <a:txBody>
                    <a:bodyPr/>
                    <a:lstStyle/>
                    <a:p>
                      <a:pPr algn="ctr"/>
                      <a:r>
                        <a:rPr lang="fr-FR" sz="2800" dirty="0">
                          <a:latin typeface="Gill Sans MT" panose="020B0502020104020203" pitchFamily="34" charset="0"/>
                        </a:rPr>
                        <a:t>SLX</a:t>
                      </a:r>
                    </a:p>
                  </a:txBody>
                  <a:tcPr/>
                </a:tc>
                <a:tc>
                  <a:txBody>
                    <a:bodyPr/>
                    <a:lstStyle/>
                    <a:p>
                      <a:pPr algn="ctr"/>
                      <a:r>
                        <a:rPr lang="fr-FR" sz="2800" dirty="0">
                          <a:latin typeface="Gill Sans MT" panose="020B0502020104020203" pitchFamily="34" charset="0"/>
                        </a:rPr>
                        <a:t>749.5969</a:t>
                      </a:r>
                    </a:p>
                  </a:txBody>
                  <a:tcPr/>
                </a:tc>
                <a:tc>
                  <a:txBody>
                    <a:bodyPr/>
                    <a:lstStyle/>
                    <a:p>
                      <a:pPr algn="ctr"/>
                      <a:r>
                        <a:rPr lang="fr-FR" sz="2800" dirty="0">
                          <a:latin typeface="Gill Sans MT" panose="020B0502020104020203" pitchFamily="34" charset="0"/>
                        </a:rPr>
                        <a:t>-356.79846</a:t>
                      </a:r>
                    </a:p>
                  </a:txBody>
                  <a:tcPr/>
                </a:tc>
                <a:extLst>
                  <a:ext uri="{0D108BD9-81ED-4DB2-BD59-A6C34878D82A}">
                    <a16:rowId xmlns:a16="http://schemas.microsoft.com/office/drawing/2014/main" val="803825188"/>
                  </a:ext>
                </a:extLst>
              </a:tr>
              <a:tr h="520700">
                <a:tc>
                  <a:txBody>
                    <a:bodyPr/>
                    <a:lstStyle/>
                    <a:p>
                      <a:pPr algn="ctr"/>
                      <a:r>
                        <a:rPr lang="fr-FR" sz="2800" dirty="0">
                          <a:latin typeface="Gill Sans MT" panose="020B0502020104020203" pitchFamily="34" charset="0"/>
                        </a:rPr>
                        <a:t>SDM</a:t>
                      </a:r>
                    </a:p>
                  </a:txBody>
                  <a:tcPr/>
                </a:tc>
                <a:tc>
                  <a:txBody>
                    <a:bodyPr/>
                    <a:lstStyle/>
                    <a:p>
                      <a:pPr algn="ctr"/>
                      <a:r>
                        <a:rPr lang="fr-FR" sz="2800" dirty="0">
                          <a:latin typeface="Gill Sans MT" panose="020B0502020104020203" pitchFamily="34" charset="0"/>
                        </a:rPr>
                        <a:t>205.1882</a:t>
                      </a:r>
                    </a:p>
                  </a:txBody>
                  <a:tcPr/>
                </a:tc>
                <a:tc>
                  <a:txBody>
                    <a:bodyPr/>
                    <a:lstStyle/>
                    <a:p>
                      <a:pPr algn="ctr"/>
                      <a:r>
                        <a:rPr lang="fr-FR" sz="2800" dirty="0">
                          <a:latin typeface="Gill Sans MT" panose="020B0502020104020203" pitchFamily="34" charset="0"/>
                        </a:rPr>
                        <a:t>-83.59411</a:t>
                      </a:r>
                    </a:p>
                  </a:txBody>
                  <a:tcPr/>
                </a:tc>
                <a:extLst>
                  <a:ext uri="{0D108BD9-81ED-4DB2-BD59-A6C34878D82A}">
                    <a16:rowId xmlns:a16="http://schemas.microsoft.com/office/drawing/2014/main" val="3258615647"/>
                  </a:ext>
                </a:extLst>
              </a:tr>
            </a:tbl>
          </a:graphicData>
        </a:graphic>
      </p:graphicFrame>
    </p:spTree>
    <p:extLst>
      <p:ext uri="{BB962C8B-B14F-4D97-AF65-F5344CB8AC3E}">
        <p14:creationId xmlns:p14="http://schemas.microsoft.com/office/powerpoint/2010/main" val="160055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final(1/2)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5" name="Tableau 6">
            <a:extLst>
              <a:ext uri="{FF2B5EF4-FFF2-40B4-BE49-F238E27FC236}">
                <a16:creationId xmlns:a16="http://schemas.microsoft.com/office/drawing/2014/main" id="{D6EAFB14-C239-42F9-B946-39390A875EDB}"/>
              </a:ext>
            </a:extLst>
          </p:cNvPr>
          <p:cNvGraphicFramePr>
            <a:graphicFrameLocks noGrp="1"/>
          </p:cNvGraphicFramePr>
          <p:nvPr>
            <p:extLst>
              <p:ext uri="{D42A27DB-BD31-4B8C-83A1-F6EECF244321}">
                <p14:modId xmlns:p14="http://schemas.microsoft.com/office/powerpoint/2010/main" val="2297553324"/>
              </p:ext>
            </p:extLst>
          </p:nvPr>
        </p:nvGraphicFramePr>
        <p:xfrm>
          <a:off x="965431" y="1258552"/>
          <a:ext cx="10261138" cy="5015776"/>
        </p:xfrm>
        <a:graphic>
          <a:graphicData uri="http://schemas.openxmlformats.org/drawingml/2006/table">
            <a:tbl>
              <a:tblPr firstRow="1" bandRow="1">
                <a:tableStyleId>{2D5ABB26-0587-4C30-8999-92F81FD0307C}</a:tableStyleId>
              </a:tblPr>
              <a:tblGrid>
                <a:gridCol w="5286238">
                  <a:extLst>
                    <a:ext uri="{9D8B030D-6E8A-4147-A177-3AD203B41FA5}">
                      <a16:colId xmlns:a16="http://schemas.microsoft.com/office/drawing/2014/main" val="4058233838"/>
                    </a:ext>
                  </a:extLst>
                </a:gridCol>
                <a:gridCol w="1243725">
                  <a:extLst>
                    <a:ext uri="{9D8B030D-6E8A-4147-A177-3AD203B41FA5}">
                      <a16:colId xmlns:a16="http://schemas.microsoft.com/office/drawing/2014/main" val="1279771122"/>
                    </a:ext>
                  </a:extLst>
                </a:gridCol>
                <a:gridCol w="1243725">
                  <a:extLst>
                    <a:ext uri="{9D8B030D-6E8A-4147-A177-3AD203B41FA5}">
                      <a16:colId xmlns:a16="http://schemas.microsoft.com/office/drawing/2014/main" val="930768813"/>
                    </a:ext>
                  </a:extLst>
                </a:gridCol>
                <a:gridCol w="1243725">
                  <a:extLst>
                    <a:ext uri="{9D8B030D-6E8A-4147-A177-3AD203B41FA5}">
                      <a16:colId xmlns:a16="http://schemas.microsoft.com/office/drawing/2014/main" val="1094455488"/>
                    </a:ext>
                  </a:extLst>
                </a:gridCol>
                <a:gridCol w="1243725">
                  <a:extLst>
                    <a:ext uri="{9D8B030D-6E8A-4147-A177-3AD203B41FA5}">
                      <a16:colId xmlns:a16="http://schemas.microsoft.com/office/drawing/2014/main" val="748538119"/>
                    </a:ext>
                  </a:extLst>
                </a:gridCol>
              </a:tblGrid>
              <a:tr h="313486">
                <a:tc>
                  <a:txBody>
                    <a:bodyPr/>
                    <a:lstStyle/>
                    <a:p>
                      <a:pPr>
                        <a:lnSpc>
                          <a:spcPct val="115000"/>
                        </a:lnSpc>
                        <a:spcAft>
                          <a:spcPts val="1000"/>
                        </a:spcAft>
                      </a:pPr>
                      <a:r>
                        <a:rPr lang="en-US" sz="1600" b="1" dirty="0">
                          <a:effectLst/>
                          <a:latin typeface="Gill Sans MT" panose="020B0502020104020203" pitchFamily="34" charset="0"/>
                        </a:rPr>
                        <a:t>Variables</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a:effectLst/>
                          <a:latin typeface="Gill Sans MT" panose="020B0502020104020203" pitchFamily="34" charset="0"/>
                        </a:rPr>
                        <a:t>Estimate</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a:effectLst/>
                          <a:latin typeface="Gill Sans MT" panose="020B0502020104020203" pitchFamily="34" charset="0"/>
                        </a:rPr>
                        <a:t>Std. Error</a:t>
                      </a:r>
                      <a:endParaRPr lang="fr-FR" sz="1600" b="1">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a:effectLst/>
                          <a:latin typeface="Gill Sans MT" panose="020B0502020104020203" pitchFamily="34" charset="0"/>
                        </a:rPr>
                        <a:t>t value</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err="1">
                          <a:effectLst/>
                          <a:latin typeface="Gill Sans MT" panose="020B0502020104020203" pitchFamily="34" charset="0"/>
                        </a:rPr>
                        <a:t>Pr</a:t>
                      </a:r>
                      <a:r>
                        <a:rPr lang="en-US" sz="1600" b="1" dirty="0">
                          <a:effectLst/>
                          <a:latin typeface="Gill Sans MT" panose="020B0502020104020203" pitchFamily="34" charset="0"/>
                        </a:rPr>
                        <a:t>(&gt;|t|)</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1507252365"/>
                  </a:ext>
                </a:extLst>
              </a:tr>
              <a:tr h="313486">
                <a:tc>
                  <a:txBody>
                    <a:bodyPr/>
                    <a:lstStyle/>
                    <a:p>
                      <a:pPr>
                        <a:lnSpc>
                          <a:spcPct val="115000"/>
                        </a:lnSpc>
                        <a:spcAft>
                          <a:spcPts val="1000"/>
                        </a:spcAft>
                      </a:pPr>
                      <a:r>
                        <a:rPr lang="en-US" sz="1600" dirty="0">
                          <a:effectLst/>
                          <a:latin typeface="Gill Sans MT" panose="020B0502020104020203" pitchFamily="34" charset="0"/>
                        </a:rPr>
                        <a:t>(Intercept)</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7.9121986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1.4026624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5.640843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1.692e-08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82681986"/>
                  </a:ext>
                </a:extLst>
              </a:tr>
              <a:tr h="313486">
                <a:tc>
                  <a:txBody>
                    <a:bodyPr/>
                    <a:lstStyle/>
                    <a:p>
                      <a:pPr>
                        <a:lnSpc>
                          <a:spcPct val="115000"/>
                        </a:lnSpc>
                        <a:spcAft>
                          <a:spcPts val="1000"/>
                        </a:spcAft>
                      </a:pPr>
                      <a:r>
                        <a:rPr lang="en-US" sz="1600">
                          <a:effectLst/>
                          <a:latin typeface="Gill Sans MT" panose="020B0502020104020203" pitchFamily="34" charset="0"/>
                        </a:rPr>
                        <a:t>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-0.0136882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0.0021707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-6.305993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2.864e-10</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32466880"/>
                  </a:ext>
                </a:extLst>
              </a:tr>
              <a:tr h="313486">
                <a:tc>
                  <a:txBody>
                    <a:bodyPr/>
                    <a:lstStyle/>
                    <a:p>
                      <a:pPr>
                        <a:lnSpc>
                          <a:spcPct val="115000"/>
                        </a:lnSpc>
                        <a:spcAft>
                          <a:spcPts val="1000"/>
                        </a:spcAft>
                      </a:pPr>
                      <a:r>
                        <a:rPr lang="en-US" sz="1600" b="1" dirty="0">
                          <a:solidFill>
                            <a:schemeClr val="bg1"/>
                          </a:solidFill>
                          <a:effectLst/>
                          <a:latin typeface="Gill Sans MT" panose="020B0502020104020203" pitchFamily="34" charset="0"/>
                        </a:rPr>
                        <a:t>pct_pop_65_plus</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-0.0251166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0.0015417</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-16.291218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&lt; 2.2e-16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860682075"/>
                  </a:ext>
                </a:extLst>
              </a:tr>
              <a:tr h="313486">
                <a:tc>
                  <a:txBody>
                    <a:bodyPr/>
                    <a:lstStyle/>
                    <a:p>
                      <a:pPr>
                        <a:lnSpc>
                          <a:spcPct val="115000"/>
                        </a:lnSpc>
                        <a:spcAft>
                          <a:spcPts val="1000"/>
                        </a:spcAft>
                      </a:pPr>
                      <a:r>
                        <a:rPr lang="en-US" sz="1600" dirty="0" err="1">
                          <a:effectLst/>
                          <a:latin typeface="Gill Sans MT" panose="020B0502020104020203" pitchFamily="34" charset="0"/>
                        </a:rPr>
                        <a:t>pct_union_libre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-0.0216354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0.003338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-6.481541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9.079e-11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7354943"/>
                  </a:ext>
                </a:extLst>
              </a:tr>
              <a:tr h="313486">
                <a:tc>
                  <a:txBody>
                    <a:bodyPr/>
                    <a:lstStyle/>
                    <a:p>
                      <a:pPr>
                        <a:lnSpc>
                          <a:spcPct val="115000"/>
                        </a:lnSpc>
                        <a:spcAft>
                          <a:spcPts val="1000"/>
                        </a:spcAft>
                      </a:pPr>
                      <a:r>
                        <a:rPr lang="en-US" sz="1600">
                          <a:effectLst/>
                          <a:latin typeface="Gill Sans MT" panose="020B0502020104020203" pitchFamily="34" charset="0"/>
                        </a:rPr>
                        <a:t>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-0.0110614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0.0019103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-5.790438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7.020e-09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9166984"/>
                  </a:ext>
                </a:extLst>
              </a:tr>
              <a:tr h="313486">
                <a:tc>
                  <a:txBody>
                    <a:bodyPr/>
                    <a:lstStyle/>
                    <a:p>
                      <a:pPr>
                        <a:lnSpc>
                          <a:spcPct val="115000"/>
                        </a:lnSpc>
                        <a:spcAft>
                          <a:spcPts val="1000"/>
                        </a:spcAft>
                      </a:pPr>
                      <a:r>
                        <a:rPr lang="en-US" sz="1600" dirty="0" err="1">
                          <a:effectLst/>
                          <a:latin typeface="Gill Sans MT" panose="020B0502020104020203" pitchFamily="34" charset="0"/>
                        </a:rPr>
                        <a:t>pct_sans_emploi</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-0.0063356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0.0013535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-4.680834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2.857e-06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08835832"/>
                  </a:ext>
                </a:extLst>
              </a:tr>
              <a:tr h="313486">
                <a:tc>
                  <a:txBody>
                    <a:bodyPr/>
                    <a:lstStyle/>
                    <a:p>
                      <a:pPr>
                        <a:lnSpc>
                          <a:spcPct val="115000"/>
                        </a:lnSpc>
                        <a:spcAft>
                          <a:spcPts val="1000"/>
                        </a:spcAft>
                      </a:pPr>
                      <a:r>
                        <a:rPr lang="en-US" sz="1600" dirty="0">
                          <a:effectLst/>
                          <a:latin typeface="Gill Sans MT" panose="020B0502020104020203" pitchFamily="34" charset="0"/>
                        </a:rPr>
                        <a:t>pct_fam_3_enfants_plus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-0.0046316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0.0027472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-1.685924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0.0918104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79440414"/>
                  </a:ext>
                </a:extLst>
              </a:tr>
              <a:tr h="313486">
                <a:tc>
                  <a:txBody>
                    <a:bodyPr/>
                    <a:lstStyle/>
                    <a:p>
                      <a:pPr>
                        <a:lnSpc>
                          <a:spcPct val="115000"/>
                        </a:lnSpc>
                        <a:spcAft>
                          <a:spcPts val="1000"/>
                        </a:spcAft>
                      </a:pPr>
                      <a:r>
                        <a:rPr lang="en-US" sz="1600" b="1" dirty="0" err="1">
                          <a:solidFill>
                            <a:schemeClr val="bg1"/>
                          </a:solidFill>
                          <a:effectLst/>
                          <a:latin typeface="Gill Sans MT" panose="020B0502020104020203" pitchFamily="34" charset="0"/>
                        </a:rPr>
                        <a:t>taux_de_natalite_annuel_moyen</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0.0641966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0.0030226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21.23868</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&lt; 2.2e-16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830049012"/>
                  </a:ext>
                </a:extLst>
              </a:tr>
              <a:tr h="313486">
                <a:tc>
                  <a:txBody>
                    <a:bodyPr/>
                    <a:lstStyle/>
                    <a:p>
                      <a:pPr>
                        <a:lnSpc>
                          <a:spcPct val="115000"/>
                        </a:lnSpc>
                        <a:spcAft>
                          <a:spcPts val="1000"/>
                        </a:spcAft>
                      </a:pPr>
                      <a:r>
                        <a:rPr lang="en-US" sz="1600">
                          <a:effectLst/>
                          <a:latin typeface="Gill Sans MT" panose="020B0502020104020203" pitchFamily="34" charset="0"/>
                        </a:rPr>
                        <a:t>lag.pct_pop_25_64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-0.0919607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0.0200256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-4.592151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4.387e-06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45885517"/>
                  </a:ext>
                </a:extLst>
              </a:tr>
              <a:tr h="313486">
                <a:tc>
                  <a:txBody>
                    <a:bodyPr/>
                    <a:lstStyle/>
                    <a:p>
                      <a:pPr>
                        <a:lnSpc>
                          <a:spcPct val="115000"/>
                        </a:lnSpc>
                        <a:spcAft>
                          <a:spcPts val="1000"/>
                        </a:spcAft>
                      </a:pPr>
                      <a:r>
                        <a:rPr lang="en-US" sz="1600" b="1" dirty="0">
                          <a:solidFill>
                            <a:schemeClr val="bg1"/>
                          </a:solidFill>
                          <a:effectLst/>
                          <a:latin typeface="Gill Sans MT" panose="020B0502020104020203" pitchFamily="34" charset="0"/>
                        </a:rPr>
                        <a:t>lag.pct_pop_65_plus</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-0.0802855</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0.0145221</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-5.528498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3.230e-08</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745327878"/>
                  </a:ext>
                </a:extLst>
              </a:tr>
              <a:tr h="313486">
                <a:tc>
                  <a:txBody>
                    <a:bodyPr/>
                    <a:lstStyle/>
                    <a:p>
                      <a:pPr>
                        <a:lnSpc>
                          <a:spcPct val="115000"/>
                        </a:lnSpc>
                        <a:spcAft>
                          <a:spcPts val="1000"/>
                        </a:spcAft>
                      </a:pPr>
                      <a:r>
                        <a:rPr lang="en-US" sz="1600">
                          <a:effectLst/>
                          <a:latin typeface="Gill Sans MT" panose="020B0502020104020203" pitchFamily="34" charset="0"/>
                        </a:rPr>
                        <a:t>lag.pct_union_libre</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0.0334492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0.0181204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1.845939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0.0649011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134171893"/>
                  </a:ext>
                </a:extLst>
              </a:tr>
              <a:tr h="313486">
                <a:tc>
                  <a:txBody>
                    <a:bodyPr/>
                    <a:lstStyle/>
                    <a:p>
                      <a:pPr>
                        <a:lnSpc>
                          <a:spcPct val="115000"/>
                        </a:lnSpc>
                        <a:spcAft>
                          <a:spcPts val="1000"/>
                        </a:spcAft>
                      </a:pPr>
                      <a:r>
                        <a:rPr lang="en-US" sz="1600">
                          <a:effectLst/>
                          <a:latin typeface="Gill Sans MT" panose="020B0502020104020203" pitchFamily="34" charset="0"/>
                        </a:rPr>
                        <a:t>lag.pct_ouvriers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0.0320869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0.0089915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3.568581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0.0003589</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55278930"/>
                  </a:ext>
                </a:extLst>
              </a:tr>
              <a:tr h="313486">
                <a:tc>
                  <a:txBody>
                    <a:bodyPr/>
                    <a:lstStyle/>
                    <a:p>
                      <a:pPr>
                        <a:lnSpc>
                          <a:spcPct val="115000"/>
                        </a:lnSpc>
                        <a:spcAft>
                          <a:spcPts val="1000"/>
                        </a:spcAft>
                      </a:pPr>
                      <a:r>
                        <a:rPr lang="en-US" sz="1600">
                          <a:effectLst/>
                          <a:latin typeface="Gill Sans MT" panose="020B0502020104020203" pitchFamily="34" charset="0"/>
                        </a:rPr>
                        <a:t>lag.pct_sans_emploi</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0.0551488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0.0051154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10.78092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&lt; 2.2e-16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8230506"/>
                  </a:ext>
                </a:extLst>
              </a:tr>
              <a:tr h="313486">
                <a:tc>
                  <a:txBody>
                    <a:bodyPr/>
                    <a:lstStyle/>
                    <a:p>
                      <a:pPr>
                        <a:lnSpc>
                          <a:spcPct val="115000"/>
                        </a:lnSpc>
                        <a:spcAft>
                          <a:spcPts val="1000"/>
                        </a:spcAft>
                      </a:pPr>
                      <a:r>
                        <a:rPr lang="en-US" sz="1600">
                          <a:effectLst/>
                          <a:latin typeface="Gill Sans MT" panose="020B0502020104020203" pitchFamily="34" charset="0"/>
                        </a:rPr>
                        <a:t>lag.pct_fam_3_enfants_plus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-0.103986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0.0184588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-5.633394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1.767e-08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95292262"/>
                  </a:ext>
                </a:extLst>
              </a:tr>
              <a:tr h="313486">
                <a:tc>
                  <a:txBody>
                    <a:bodyPr/>
                    <a:lstStyle/>
                    <a:p>
                      <a:pPr>
                        <a:lnSpc>
                          <a:spcPct val="115000"/>
                        </a:lnSpc>
                        <a:spcAft>
                          <a:spcPts val="1000"/>
                        </a:spcAft>
                      </a:pPr>
                      <a:r>
                        <a:rPr lang="en-US" sz="1600" b="1" dirty="0" err="1">
                          <a:solidFill>
                            <a:schemeClr val="bg1"/>
                          </a:solidFill>
                          <a:effectLst/>
                          <a:latin typeface="Gill Sans MT" panose="020B0502020104020203" pitchFamily="34" charset="0"/>
                        </a:rPr>
                        <a:t>lag.taux_de_natalite_annuel_moyen</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-0.1117246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0.0295648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-3.77898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0.0001575</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119279071"/>
                  </a:ext>
                </a:extLst>
              </a:tr>
            </a:tbl>
          </a:graphicData>
        </a:graphic>
      </p:graphicFrame>
    </p:spTree>
    <p:extLst>
      <p:ext uri="{BB962C8B-B14F-4D97-AF65-F5344CB8AC3E}">
        <p14:creationId xmlns:p14="http://schemas.microsoft.com/office/powerpoint/2010/main" val="187202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22</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final(2/2)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36321" y="4574851"/>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estimé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36321" y="4574851"/>
                <a:ext cx="10387321" cy="1200329"/>
              </a:xfrm>
              <a:prstGeom prst="rect">
                <a:avLst/>
              </a:prstGeom>
              <a:blipFill>
                <a:blip r:embed="rId4"/>
                <a:stretch>
                  <a:fillRect l="-880" t="-4061" r="-939" b="-10660"/>
                </a:stretch>
              </a:blipFill>
            </p:spPr>
            <p:txBody>
              <a:bodyPr/>
              <a:lstStyle/>
              <a:p>
                <a:r>
                  <a:rPr lang="fr-FR">
                    <a:noFill/>
                  </a:rPr>
                  <a:t> </a:t>
                </a:r>
              </a:p>
            </p:txBody>
          </p:sp>
        </mc:Fallback>
      </mc:AlternateContent>
      <p:graphicFrame>
        <p:nvGraphicFramePr>
          <p:cNvPr id="9" name="Tableau 9">
            <a:extLst>
              <a:ext uri="{FF2B5EF4-FFF2-40B4-BE49-F238E27FC236}">
                <a16:creationId xmlns:a16="http://schemas.microsoft.com/office/drawing/2014/main" id="{C2009E60-4C85-4C9F-A07C-82C45C27A2D4}"/>
              </a:ext>
            </a:extLst>
          </p:cNvPr>
          <p:cNvGraphicFramePr>
            <a:graphicFrameLocks noGrp="1"/>
          </p:cNvGraphicFramePr>
          <p:nvPr/>
        </p:nvGraphicFramePr>
        <p:xfrm>
          <a:off x="3088932" y="2107455"/>
          <a:ext cx="6014136" cy="2072640"/>
        </p:xfrm>
        <a:graphic>
          <a:graphicData uri="http://schemas.openxmlformats.org/drawingml/2006/table">
            <a:tbl>
              <a:tblPr bandRow="1">
                <a:tableStyleId>{C083E6E3-FA7D-4D7B-A595-EF9225AFEA82}</a:tableStyleId>
              </a:tblPr>
              <a:tblGrid>
                <a:gridCol w="4178409">
                  <a:extLst>
                    <a:ext uri="{9D8B030D-6E8A-4147-A177-3AD203B41FA5}">
                      <a16:colId xmlns:a16="http://schemas.microsoft.com/office/drawing/2014/main" val="3589781340"/>
                    </a:ext>
                  </a:extLst>
                </a:gridCol>
                <a:gridCol w="1835727">
                  <a:extLst>
                    <a:ext uri="{9D8B030D-6E8A-4147-A177-3AD203B41FA5}">
                      <a16:colId xmlns:a16="http://schemas.microsoft.com/office/drawing/2014/main" val="2502687889"/>
                    </a:ext>
                  </a:extLst>
                </a:gridCol>
              </a:tblGrid>
              <a:tr h="370840">
                <a:tc>
                  <a:txBody>
                    <a:bodyPr/>
                    <a:lstStyle/>
                    <a:p>
                      <a:pPr algn="l"/>
                      <a:r>
                        <a:rPr lang="fr-FR" sz="2800" dirty="0">
                          <a:latin typeface="Gill Sans MT" panose="020B0502020104020203" pitchFamily="34" charset="0"/>
                        </a:rPr>
                        <a:t>Rho</a:t>
                      </a:r>
                    </a:p>
                  </a:txBody>
                  <a:tcPr/>
                </a:tc>
                <a:tc>
                  <a:txBody>
                    <a:bodyPr/>
                    <a:lstStyle/>
                    <a:p>
                      <a:pPr algn="ctr"/>
                      <a:r>
                        <a:rPr lang="fr-FR" sz="2800" dirty="0">
                          <a:latin typeface="Gill Sans MT" panose="020B0502020104020203" pitchFamily="34" charset="0"/>
                        </a:rPr>
                        <a:t>0.9947686</a:t>
                      </a:r>
                    </a:p>
                  </a:txBody>
                  <a:tcPr/>
                </a:tc>
                <a:extLst>
                  <a:ext uri="{0D108BD9-81ED-4DB2-BD59-A6C34878D82A}">
                    <a16:rowId xmlns:a16="http://schemas.microsoft.com/office/drawing/2014/main" val="2353644177"/>
                  </a:ext>
                </a:extLst>
              </a:tr>
              <a:tr h="442262">
                <a:tc>
                  <a:txBody>
                    <a:bodyPr/>
                    <a:lstStyle/>
                    <a:p>
                      <a:pPr algn="l"/>
                      <a:r>
                        <a:rPr lang="fr-FR" sz="2800" dirty="0">
                          <a:latin typeface="Gill Sans MT" panose="020B0502020104020203" pitchFamily="34" charset="0"/>
                        </a:rPr>
                        <a:t>LR test value</a:t>
                      </a:r>
                    </a:p>
                  </a:txBody>
                  <a:tcPr/>
                </a:tc>
                <a:tc>
                  <a:txBody>
                    <a:bodyPr/>
                    <a:lstStyle/>
                    <a:p>
                      <a:pPr algn="ctr"/>
                      <a:r>
                        <a:rPr lang="fr-FR" sz="2800" dirty="0">
                          <a:latin typeface="Gill Sans MT" panose="020B0502020104020203" pitchFamily="34" charset="0"/>
                        </a:rPr>
                        <a:t>555.0326</a:t>
                      </a:r>
                    </a:p>
                  </a:txBody>
                  <a:tcPr/>
                </a:tc>
                <a:extLst>
                  <a:ext uri="{0D108BD9-81ED-4DB2-BD59-A6C34878D82A}">
                    <a16:rowId xmlns:a16="http://schemas.microsoft.com/office/drawing/2014/main" val="1018985115"/>
                  </a:ext>
                </a:extLst>
              </a:tr>
              <a:tr h="370840">
                <a:tc>
                  <a:txBody>
                    <a:bodyPr/>
                    <a:lstStyle/>
                    <a:p>
                      <a:pPr algn="l"/>
                      <a:r>
                        <a:rPr lang="fr-FR" sz="28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latin typeface="Gill Sans MT" panose="020B0502020104020203" pitchFamily="34" charset="0"/>
                        </a:rPr>
                        <a:t>&lt; 2.2e-16</a:t>
                      </a:r>
                    </a:p>
                  </a:txBody>
                  <a:tcPr/>
                </a:tc>
                <a:extLst>
                  <a:ext uri="{0D108BD9-81ED-4DB2-BD59-A6C34878D82A}">
                    <a16:rowId xmlns:a16="http://schemas.microsoft.com/office/drawing/2014/main" val="355930459"/>
                  </a:ext>
                </a:extLst>
              </a:tr>
              <a:tr h="370840">
                <a:tc>
                  <a:txBody>
                    <a:bodyPr/>
                    <a:lstStyle/>
                    <a:p>
                      <a:pPr algn="l"/>
                      <a:r>
                        <a:rPr lang="fr-FR" sz="2800" dirty="0" err="1">
                          <a:latin typeface="Gill Sans MT" panose="020B0502020104020203" pitchFamily="34" charset="0"/>
                        </a:rPr>
                        <a:t>Asymptotic</a:t>
                      </a:r>
                      <a:r>
                        <a:rPr lang="fr-FR" sz="2800" dirty="0">
                          <a:latin typeface="Gill Sans MT" panose="020B0502020104020203" pitchFamily="34" charset="0"/>
                        </a:rPr>
                        <a:t> </a:t>
                      </a:r>
                      <a:r>
                        <a:rPr lang="fr-FR" sz="2800" dirty="0" err="1">
                          <a:latin typeface="Gill Sans MT" panose="020B0502020104020203" pitchFamily="34" charset="0"/>
                        </a:rPr>
                        <a:t>stantard</a:t>
                      </a:r>
                      <a:r>
                        <a:rPr lang="fr-FR" sz="2800" dirty="0">
                          <a:latin typeface="Gill Sans MT" panose="020B0502020104020203" pitchFamily="34" charset="0"/>
                        </a:rPr>
                        <a:t> </a:t>
                      </a:r>
                      <a:r>
                        <a:rPr lang="fr-FR" sz="2800" dirty="0" err="1">
                          <a:latin typeface="Gill Sans MT" panose="020B0502020104020203" pitchFamily="34" charset="0"/>
                        </a:rPr>
                        <a:t>error</a:t>
                      </a:r>
                      <a:endParaRPr lang="fr-FR" sz="2800" dirty="0">
                        <a:latin typeface="Gill Sans MT" panose="020B0502020104020203" pitchFamily="34" charset="0"/>
                      </a:endParaRPr>
                    </a:p>
                  </a:txBody>
                  <a:tcPr/>
                </a:tc>
                <a:tc>
                  <a:txBody>
                    <a:bodyPr/>
                    <a:lstStyle/>
                    <a:p>
                      <a:pPr algn="ctr"/>
                      <a:r>
                        <a:rPr lang="fr-FR" sz="2800" dirty="0">
                          <a:latin typeface="Gill Sans MT" panose="020B0502020104020203" pitchFamily="34" charset="0"/>
                        </a:rPr>
                        <a:t>0.003269</a:t>
                      </a:r>
                    </a:p>
                  </a:txBody>
                  <a:tcPr/>
                </a:tc>
                <a:extLst>
                  <a:ext uri="{0D108BD9-81ED-4DB2-BD59-A6C34878D82A}">
                    <a16:rowId xmlns:a16="http://schemas.microsoft.com/office/drawing/2014/main" val="1630266566"/>
                  </a:ext>
                </a:extLst>
              </a:tr>
            </a:tbl>
          </a:graphicData>
        </a:graphic>
      </p:graphicFrame>
    </p:spTree>
    <p:extLst>
      <p:ext uri="{BB962C8B-B14F-4D97-AF65-F5344CB8AC3E}">
        <p14:creationId xmlns:p14="http://schemas.microsoft.com/office/powerpoint/2010/main" val="217992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34" name="Nuage 33">
            <a:extLst>
              <a:ext uri="{FF2B5EF4-FFF2-40B4-BE49-F238E27FC236}">
                <a16:creationId xmlns:a16="http://schemas.microsoft.com/office/drawing/2014/main" id="{AF588447-C583-EED6-6B7F-F4A8E6A4343E}"/>
              </a:ext>
            </a:extLst>
          </p:cNvPr>
          <p:cNvSpPr/>
          <p:nvPr/>
        </p:nvSpPr>
        <p:spPr>
          <a:xfrm>
            <a:off x="592913" y="5419373"/>
            <a:ext cx="10485782" cy="995073"/>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 coins arrondis 4">
            <a:extLst>
              <a:ext uri="{FF2B5EF4-FFF2-40B4-BE49-F238E27FC236}">
                <a16:creationId xmlns:a16="http://schemas.microsoft.com/office/drawing/2014/main" id="{AFEC8FFA-5C5C-0E9C-7F4A-45E9F67E4E54}"/>
              </a:ext>
            </a:extLst>
          </p:cNvPr>
          <p:cNvSpPr/>
          <p:nvPr/>
        </p:nvSpPr>
        <p:spPr>
          <a:xfrm>
            <a:off x="592910" y="1437159"/>
            <a:ext cx="3255759" cy="97849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580898" y="5514930"/>
            <a:ext cx="9194549" cy="830997"/>
          </a:xfrm>
          <a:prstGeom prst="rect">
            <a:avLst/>
          </a:prstGeom>
          <a:noFill/>
        </p:spPr>
        <p:txBody>
          <a:bodyPr wrap="square" rtlCol="0">
            <a:spAutoFit/>
          </a:bodyPr>
          <a:lstStyle/>
          <a:p>
            <a:pPr algn="just"/>
            <a:r>
              <a:rPr lang="fr-FR" sz="2400" b="1" dirty="0">
                <a:solidFill>
                  <a:schemeClr val="bg1"/>
                </a:solidFill>
                <a:latin typeface="Gill Sans MT" panose="020B0502020104020203" pitchFamily="34" charset="0"/>
              </a:rPr>
              <a:t>Influence marquée des caractéristiques des communes voisines</a:t>
            </a:r>
            <a:r>
              <a:rPr lang="fr-FR" sz="2400" dirty="0">
                <a:solidFill>
                  <a:schemeClr val="bg1"/>
                </a:solidFill>
                <a:latin typeface="Gill Sans MT" panose="020B0502020104020203" pitchFamily="34" charset="0"/>
              </a:rPr>
              <a:t> sur le taux de consultations.</a:t>
            </a:r>
          </a:p>
        </p:txBody>
      </p:sp>
      <p:pic>
        <p:nvPicPr>
          <p:cNvPr id="33" name="Image 32">
            <a:extLst>
              <a:ext uri="{FF2B5EF4-FFF2-40B4-BE49-F238E27FC236}">
                <a16:creationId xmlns:a16="http://schemas.microsoft.com/office/drawing/2014/main" id="{D23AC962-1BBC-5893-FA64-FBBF3CB72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910" y="1261182"/>
            <a:ext cx="10182537" cy="4106805"/>
          </a:xfrm>
          <a:prstGeom prst="rect">
            <a:avLst/>
          </a:prstGeom>
        </p:spPr>
      </p:pic>
      <p:cxnSp>
        <p:nvCxnSpPr>
          <p:cNvPr id="36" name="Connecteur : en angle 35">
            <a:extLst>
              <a:ext uri="{FF2B5EF4-FFF2-40B4-BE49-F238E27FC236}">
                <a16:creationId xmlns:a16="http://schemas.microsoft.com/office/drawing/2014/main" id="{05557227-D437-34B3-9423-088F4B501833}"/>
              </a:ext>
            </a:extLst>
          </p:cNvPr>
          <p:cNvCxnSpPr>
            <a:cxnSpLocks/>
          </p:cNvCxnSpPr>
          <p:nvPr/>
        </p:nvCxnSpPr>
        <p:spPr>
          <a:xfrm rot="16200000" flipH="1">
            <a:off x="-1460493" y="3685190"/>
            <a:ext cx="4106805" cy="297892"/>
          </a:xfrm>
          <a:prstGeom prst="bentConnector2">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96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46" name="Nuage 45">
            <a:extLst>
              <a:ext uri="{FF2B5EF4-FFF2-40B4-BE49-F238E27FC236}">
                <a16:creationId xmlns:a16="http://schemas.microsoft.com/office/drawing/2014/main" id="{D47236CC-B57E-9CE7-2B2F-A50E9B5BA8A6}"/>
              </a:ext>
            </a:extLst>
          </p:cNvPr>
          <p:cNvSpPr/>
          <p:nvPr/>
        </p:nvSpPr>
        <p:spPr>
          <a:xfrm>
            <a:off x="5431809" y="6259810"/>
            <a:ext cx="4973623" cy="476012"/>
          </a:xfrm>
          <a:prstGeom prst="cloud">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Nuage 44">
            <a:extLst>
              <a:ext uri="{FF2B5EF4-FFF2-40B4-BE49-F238E27FC236}">
                <a16:creationId xmlns:a16="http://schemas.microsoft.com/office/drawing/2014/main" id="{292B2018-E5E0-8B96-F15A-A0DBBB3D6A75}"/>
              </a:ext>
            </a:extLst>
          </p:cNvPr>
          <p:cNvSpPr/>
          <p:nvPr/>
        </p:nvSpPr>
        <p:spPr>
          <a:xfrm>
            <a:off x="2609778" y="1367688"/>
            <a:ext cx="8035476" cy="416899"/>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5"/>
          <a:stretch>
            <a:fillRect/>
          </a:stretch>
        </p:blipFill>
        <p:spPr>
          <a:xfrm>
            <a:off x="232727" y="1928209"/>
            <a:ext cx="6069398" cy="4220714"/>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6"/>
          <a:stretch>
            <a:fillRect/>
          </a:stretch>
        </p:blipFill>
        <p:spPr>
          <a:xfrm>
            <a:off x="5704427" y="1928209"/>
            <a:ext cx="6366969" cy="4220714"/>
          </a:xfrm>
          <a:prstGeom prst="rect">
            <a:avLst/>
          </a:prstGeom>
        </p:spPr>
      </p:pic>
      <p:sp>
        <p:nvSpPr>
          <p:cNvPr id="6" name="ZoneTexte 5">
            <a:extLst>
              <a:ext uri="{FF2B5EF4-FFF2-40B4-BE49-F238E27FC236}">
                <a16:creationId xmlns:a16="http://schemas.microsoft.com/office/drawing/2014/main" id="{EA141030-7B20-852C-FF52-8B3FA1C96E4C}"/>
              </a:ext>
            </a:extLst>
          </p:cNvPr>
          <p:cNvSpPr txBox="1"/>
          <p:nvPr/>
        </p:nvSpPr>
        <p:spPr>
          <a:xfrm>
            <a:off x="3912802" y="1322922"/>
            <a:ext cx="6069398" cy="461665"/>
          </a:xfrm>
          <a:prstGeom prst="rect">
            <a:avLst/>
          </a:prstGeom>
          <a:noFill/>
        </p:spPr>
        <p:txBody>
          <a:bodyPr wrap="square">
            <a:spAutoFit/>
          </a:bodyPr>
          <a:lstStyle/>
          <a:p>
            <a:r>
              <a:rPr lang="fr-FR" sz="2400" b="1" dirty="0">
                <a:effectLst/>
                <a:latin typeface="Gill Sans MT" panose="020B0502020104020203" pitchFamily="34" charset="0"/>
                <a:ea typeface="Calibri" panose="020F0502020204030204" pitchFamily="34" charset="0"/>
              </a:rPr>
              <a:t>Structure spatiale globalement similaire</a:t>
            </a:r>
            <a:endParaRPr lang="fr-FR" sz="2400" dirty="0">
              <a:latin typeface="Gill Sans MT" panose="020B0502020104020203" pitchFamily="34" charset="0"/>
            </a:endParaRPr>
          </a:p>
        </p:txBody>
      </p:sp>
      <p:sp>
        <p:nvSpPr>
          <p:cNvPr id="10" name="ZoneTexte 9">
            <a:extLst>
              <a:ext uri="{FF2B5EF4-FFF2-40B4-BE49-F238E27FC236}">
                <a16:creationId xmlns:a16="http://schemas.microsoft.com/office/drawing/2014/main" id="{8E9409B9-4717-7962-7725-FF8C2CCDE0BD}"/>
              </a:ext>
            </a:extLst>
          </p:cNvPr>
          <p:cNvSpPr txBox="1"/>
          <p:nvPr/>
        </p:nvSpPr>
        <p:spPr>
          <a:xfrm>
            <a:off x="6123965" y="6259810"/>
            <a:ext cx="3525673" cy="461665"/>
          </a:xfrm>
          <a:prstGeom prst="rect">
            <a:avLst/>
          </a:prstGeom>
          <a:noFill/>
        </p:spPr>
        <p:txBody>
          <a:bodyPr wrap="square">
            <a:spAutoFit/>
          </a:bodyPr>
          <a:lstStyle/>
          <a:p>
            <a:r>
              <a:rPr lang="fr-FR" sz="2400" b="1" dirty="0">
                <a:latin typeface="Gill Sans MT" panose="020B0502020104020203" pitchFamily="34" charset="0"/>
                <a:ea typeface="Calibri" panose="020F0502020204030204" pitchFamily="34" charset="0"/>
              </a:rPr>
              <a:t>D</a:t>
            </a:r>
            <a:r>
              <a:rPr lang="fr-FR" sz="2400" b="1" dirty="0">
                <a:effectLst/>
                <a:latin typeface="Gill Sans MT" panose="020B0502020104020203" pitchFamily="34" charset="0"/>
                <a:ea typeface="Calibri" panose="020F0502020204030204" pitchFamily="34" charset="0"/>
              </a:rPr>
              <a:t>ivergences marquées</a:t>
            </a:r>
            <a:r>
              <a:rPr lang="fr-FR" sz="2400" dirty="0">
                <a:effectLst/>
                <a:latin typeface="Gill Sans MT" panose="020B0502020104020203" pitchFamily="34" charset="0"/>
                <a:ea typeface="Calibri" panose="020F0502020204030204" pitchFamily="34" charset="0"/>
              </a:rPr>
              <a:t> </a:t>
            </a:r>
            <a:endParaRPr lang="fr-FR" sz="2400" dirty="0">
              <a:latin typeface="Gill Sans MT" panose="020B0502020104020203" pitchFamily="34" charset="0"/>
            </a:endParaRPr>
          </a:p>
        </p:txBody>
      </p:sp>
      <p:sp>
        <p:nvSpPr>
          <p:cNvPr id="11" name="Ellipse 10">
            <a:extLst>
              <a:ext uri="{FF2B5EF4-FFF2-40B4-BE49-F238E27FC236}">
                <a16:creationId xmlns:a16="http://schemas.microsoft.com/office/drawing/2014/main" id="{8DC4AF19-9425-09D6-8744-DD60A96F0D6B}"/>
              </a:ext>
            </a:extLst>
          </p:cNvPr>
          <p:cNvSpPr/>
          <p:nvPr/>
        </p:nvSpPr>
        <p:spPr>
          <a:xfrm>
            <a:off x="3267426"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2CB7A681-8C89-2EC1-E2D3-68D54ED880D8}"/>
              </a:ext>
            </a:extLst>
          </p:cNvPr>
          <p:cNvSpPr/>
          <p:nvPr/>
        </p:nvSpPr>
        <p:spPr>
          <a:xfrm>
            <a:off x="8887911"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4" name="Connecteur droit avec flèche 13">
            <a:extLst>
              <a:ext uri="{FF2B5EF4-FFF2-40B4-BE49-F238E27FC236}">
                <a16:creationId xmlns:a16="http://schemas.microsoft.com/office/drawing/2014/main" id="{59EC19DD-7110-9F47-98F9-E5E125BE533B}"/>
              </a:ext>
            </a:extLst>
          </p:cNvPr>
          <p:cNvCxnSpPr>
            <a:cxnSpLocks/>
            <a:stCxn id="10" idx="0"/>
            <a:endCxn id="11" idx="5"/>
          </p:cNvCxnSpPr>
          <p:nvPr/>
        </p:nvCxnSpPr>
        <p:spPr>
          <a:xfrm flipH="1" flipV="1">
            <a:off x="4047915" y="5293557"/>
            <a:ext cx="3838887"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BB88D393-B1E7-E906-6DB4-80247FB2DED0}"/>
              </a:ext>
            </a:extLst>
          </p:cNvPr>
          <p:cNvCxnSpPr>
            <a:cxnSpLocks/>
            <a:stCxn id="10" idx="0"/>
            <a:endCxn id="12" idx="3"/>
          </p:cNvCxnSpPr>
          <p:nvPr/>
        </p:nvCxnSpPr>
        <p:spPr>
          <a:xfrm flipV="1">
            <a:off x="7886802" y="5293557"/>
            <a:ext cx="1135020"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Accolade ouvrante 30">
            <a:extLst>
              <a:ext uri="{FF2B5EF4-FFF2-40B4-BE49-F238E27FC236}">
                <a16:creationId xmlns:a16="http://schemas.microsoft.com/office/drawing/2014/main" id="{66DDA998-10B2-1B1E-068B-BF660541BA75}"/>
              </a:ext>
            </a:extLst>
          </p:cNvPr>
          <p:cNvSpPr/>
          <p:nvPr/>
        </p:nvSpPr>
        <p:spPr>
          <a:xfrm rot="5400000">
            <a:off x="5941403" y="-3918502"/>
            <a:ext cx="365124" cy="11681770"/>
          </a:xfrm>
          <a:prstGeom prst="leftBrac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8" name="Ellipse 37">
            <a:extLst>
              <a:ext uri="{FF2B5EF4-FFF2-40B4-BE49-F238E27FC236}">
                <a16:creationId xmlns:a16="http://schemas.microsoft.com/office/drawing/2014/main" id="{399BE038-9C7C-059E-876E-6D0F5D55AD98}"/>
              </a:ext>
            </a:extLst>
          </p:cNvPr>
          <p:cNvSpPr/>
          <p:nvPr/>
        </p:nvSpPr>
        <p:spPr>
          <a:xfrm>
            <a:off x="1299942"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Ellipse 38">
            <a:extLst>
              <a:ext uri="{FF2B5EF4-FFF2-40B4-BE49-F238E27FC236}">
                <a16:creationId xmlns:a16="http://schemas.microsoft.com/office/drawing/2014/main" id="{19E25E9B-D5B8-1A40-F74B-8A46278AC5C9}"/>
              </a:ext>
            </a:extLst>
          </p:cNvPr>
          <p:cNvSpPr/>
          <p:nvPr/>
        </p:nvSpPr>
        <p:spPr>
          <a:xfrm>
            <a:off x="6920427"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Connecteur droit avec flèche 39">
            <a:extLst>
              <a:ext uri="{FF2B5EF4-FFF2-40B4-BE49-F238E27FC236}">
                <a16:creationId xmlns:a16="http://schemas.microsoft.com/office/drawing/2014/main" id="{66636E20-B700-C977-090A-5B8E0F2A2536}"/>
              </a:ext>
            </a:extLst>
          </p:cNvPr>
          <p:cNvCxnSpPr>
            <a:cxnSpLocks/>
            <a:stCxn id="10" idx="0"/>
            <a:endCxn id="38" idx="5"/>
          </p:cNvCxnSpPr>
          <p:nvPr/>
        </p:nvCxnSpPr>
        <p:spPr>
          <a:xfrm flipH="1" flipV="1">
            <a:off x="2080431" y="3860447"/>
            <a:ext cx="5806371" cy="2399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712FD341-501B-1DC8-7C69-ECAFF4A9334D}"/>
              </a:ext>
            </a:extLst>
          </p:cNvPr>
          <p:cNvCxnSpPr>
            <a:cxnSpLocks/>
            <a:stCxn id="10" idx="0"/>
            <a:endCxn id="39" idx="4"/>
          </p:cNvCxnSpPr>
          <p:nvPr/>
        </p:nvCxnSpPr>
        <p:spPr>
          <a:xfrm flipH="1" flipV="1">
            <a:off x="7377627" y="3936396"/>
            <a:ext cx="509175" cy="232341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2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25</a:t>
            </a:fld>
            <a:endParaRPr lang="fr-FR"/>
          </a:p>
        </p:txBody>
      </p:sp>
    </p:spTree>
    <p:extLst>
      <p:ext uri="{BB962C8B-B14F-4D97-AF65-F5344CB8AC3E}">
        <p14:creationId xmlns:p14="http://schemas.microsoft.com/office/powerpoint/2010/main" val="26843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26</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Grands déterminants de l’accès aux soins de santé</a:t>
              </a:r>
            </a:p>
          </p:txBody>
        </p:sp>
      </p:grpSp>
    </p:spTree>
    <p:extLst>
      <p:ext uri="{BB962C8B-B14F-4D97-AF65-F5344CB8AC3E}">
        <p14:creationId xmlns:p14="http://schemas.microsoft.com/office/powerpoint/2010/main" val="274384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27</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28</a:t>
            </a:fld>
            <a:endParaRPr lang="fr-FR"/>
          </a:p>
        </p:txBody>
      </p:sp>
    </p:spTree>
    <p:extLst>
      <p:ext uri="{BB962C8B-B14F-4D97-AF65-F5344CB8AC3E}">
        <p14:creationId xmlns:p14="http://schemas.microsoft.com/office/powerpoint/2010/main" val="49971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30</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90648" y="3198167"/>
            <a:ext cx="3446062" cy="461665"/>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390647" y="1606501"/>
                <a:ext cx="5834743" cy="115659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endParaRPr lang="fr-FR" sz="2400" dirty="0">
                  <a:latin typeface="Gill Sans MT" panose="020B0502020104020203" pitchFamily="34"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390647" y="1606501"/>
                <a:ext cx="5834743" cy="1156598"/>
              </a:xfrm>
              <a:prstGeom prst="rect">
                <a:avLst/>
              </a:prstGeom>
              <a:blipFill>
                <a:blip r:embed="rId4"/>
                <a:stretch>
                  <a:fillRect l="-1358" t="-42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C5E080-9BA5-0202-4544-2E5F62BBF121}"/>
                  </a:ext>
                </a:extLst>
              </p:cNvPr>
              <p:cNvSpPr txBox="1"/>
              <p:nvPr/>
            </p:nvSpPr>
            <p:spPr>
              <a:xfrm>
                <a:off x="390647" y="4477319"/>
                <a:ext cx="10308771" cy="165070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endParaRPr lang="fr-FR"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p:txBody>
          </p:sp>
        </mc:Choice>
        <mc:Fallback xmlns="">
          <p:sp>
            <p:nvSpPr>
              <p:cNvPr id="7" name="ZoneTexte 6">
                <a:extLst>
                  <a:ext uri="{FF2B5EF4-FFF2-40B4-BE49-F238E27FC236}">
                    <a16:creationId xmlns:a16="http://schemas.microsoft.com/office/drawing/2014/main" id="{20C5E080-9BA5-0202-4544-2E5F62BBF121}"/>
                  </a:ext>
                </a:extLst>
              </p:cNvPr>
              <p:cNvSpPr txBox="1">
                <a:spLocks noRot="1" noChangeAspect="1" noMove="1" noResize="1" noEditPoints="1" noAdjustHandles="1" noChangeArrowheads="1" noChangeShapeType="1" noTextEdit="1"/>
              </p:cNvSpPr>
              <p:nvPr/>
            </p:nvSpPr>
            <p:spPr>
              <a:xfrm>
                <a:off x="390647" y="4477319"/>
                <a:ext cx="10308771" cy="1650708"/>
              </a:xfrm>
              <a:prstGeom prst="rect">
                <a:avLst/>
              </a:prstGeom>
              <a:blipFill>
                <a:blip r:embed="rId5"/>
                <a:stretch>
                  <a:fillRect l="-769" t="-2952"/>
                </a:stretch>
              </a:blipFill>
            </p:spPr>
            <p:txBody>
              <a:bodyPr/>
              <a:lstStyle/>
              <a:p>
                <a:r>
                  <a:rPr lang="fr-FR">
                    <a:noFill/>
                  </a:rPr>
                  <a:t> </a:t>
                </a:r>
              </a:p>
            </p:txBody>
          </p:sp>
        </mc:Fallback>
      </mc:AlternateContent>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graphicFrame>
        <p:nvGraphicFramePr>
          <p:cNvPr id="9" name="Diagram 8">
            <a:extLst>
              <a:ext uri="{FF2B5EF4-FFF2-40B4-BE49-F238E27FC236}">
                <a16:creationId xmlns:a16="http://schemas.microsoft.com/office/drawing/2014/main" id="{A13B4CA0-C84A-4D2C-A8B4-632F6B9BE12F}"/>
              </a:ext>
            </a:extLst>
          </p:cNvPr>
          <p:cNvGraphicFramePr/>
          <p:nvPr>
            <p:extLst>
              <p:ext uri="{D42A27DB-BD31-4B8C-83A1-F6EECF244321}">
                <p14:modId xmlns:p14="http://schemas.microsoft.com/office/powerpoint/2010/main" val="4006748103"/>
              </p:ext>
            </p:extLst>
          </p:nvPr>
        </p:nvGraphicFramePr>
        <p:xfrm>
          <a:off x="838200" y="1553016"/>
          <a:ext cx="10363200" cy="50382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7D171D18-1D36-4581-A069-C462A253FFF1}"/>
              </a:ext>
            </a:extLst>
          </p:cNvPr>
          <p:cNvSpPr txBox="1"/>
          <p:nvPr/>
        </p:nvSpPr>
        <p:spPr>
          <a:xfrm>
            <a:off x="3204604" y="5678700"/>
            <a:ext cx="5630392" cy="646331"/>
          </a:xfrm>
          <a:prstGeom prst="rect">
            <a:avLst/>
          </a:prstGeom>
          <a:noFill/>
          <a:ln>
            <a:solidFill>
              <a:srgbClr val="002060"/>
            </a:solidFill>
          </a:ln>
        </p:spPr>
        <p:txBody>
          <a:bodyPr wrap="square" rtlCol="0">
            <a:spAutoFit/>
          </a:bodyPr>
          <a:lstStyle/>
          <a:p>
            <a:r>
              <a:rPr lang="fr-FR" dirty="0">
                <a:solidFill>
                  <a:srgbClr val="404040"/>
                </a:solidFill>
                <a:latin typeface="Gill Sans MT" panose="020B0502020104020203" pitchFamily="34" charset="0"/>
              </a:rPr>
              <a:t>3,1 % des Français renoncent (8× plus chez les pauvres en zones sous-dotées).</a:t>
            </a:r>
            <a:endParaRPr lang="fr-FR" dirty="0"/>
          </a:p>
        </p:txBody>
      </p:sp>
    </p:spTree>
    <p:extLst>
      <p:ext uri="{BB962C8B-B14F-4D97-AF65-F5344CB8AC3E}">
        <p14:creationId xmlns:p14="http://schemas.microsoft.com/office/powerpoint/2010/main" val="383638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8</a:t>
            </a:fld>
            <a:endParaRPr lang="fr-FR"/>
          </a:p>
        </p:txBody>
      </p:sp>
    </p:spTree>
    <p:extLst>
      <p:ext uri="{BB962C8B-B14F-4D97-AF65-F5344CB8AC3E}">
        <p14:creationId xmlns:p14="http://schemas.microsoft.com/office/powerpoint/2010/main" val="131268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9</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a:solidFill>
                  <a:schemeClr val="tx1"/>
                </a:solidFill>
                <a:latin typeface="Gill Sans MT" panose="020B0502020104020203" pitchFamily="34" charset="0"/>
              </a:rPr>
              <a:t>initiaux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6275</TotalTime>
  <Words>2109</Words>
  <Application>Microsoft Office PowerPoint</Application>
  <PresentationFormat>Grand écran</PresentationFormat>
  <Paragraphs>361</Paragraphs>
  <Slides>30</Slides>
  <Notes>15</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30</vt:i4>
      </vt:variant>
    </vt:vector>
  </HeadingPairs>
  <TitlesOfParts>
    <vt:vector size="42"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Toussaint BOCO</cp:lastModifiedBy>
  <cp:revision>413</cp:revision>
  <dcterms:created xsi:type="dcterms:W3CDTF">2025-03-13T02:34:52Z</dcterms:created>
  <dcterms:modified xsi:type="dcterms:W3CDTF">2025-04-28T19:39:34Z</dcterms:modified>
</cp:coreProperties>
</file>