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38"/>
  </p:notesMasterIdLst>
  <p:handoutMasterIdLst>
    <p:handoutMasterId r:id="rId39"/>
  </p:handoutMasterIdLst>
  <p:sldIdLst>
    <p:sldId id="257" r:id="rId6"/>
    <p:sldId id="259" r:id="rId7"/>
    <p:sldId id="260" r:id="rId8"/>
    <p:sldId id="295" r:id="rId9"/>
    <p:sldId id="263" r:id="rId10"/>
    <p:sldId id="264" r:id="rId11"/>
    <p:sldId id="275" r:id="rId12"/>
    <p:sldId id="293" r:id="rId13"/>
    <p:sldId id="265" r:id="rId14"/>
    <p:sldId id="266" r:id="rId15"/>
    <p:sldId id="277" r:id="rId16"/>
    <p:sldId id="278" r:id="rId17"/>
    <p:sldId id="267" r:id="rId18"/>
    <p:sldId id="301" r:id="rId19"/>
    <p:sldId id="302" r:id="rId20"/>
    <p:sldId id="303" r:id="rId21"/>
    <p:sldId id="304" r:id="rId22"/>
    <p:sldId id="305" r:id="rId23"/>
    <p:sldId id="269" r:id="rId24"/>
    <p:sldId id="270" r:id="rId25"/>
    <p:sldId id="282" r:id="rId26"/>
    <p:sldId id="283" r:id="rId27"/>
    <p:sldId id="284" r:id="rId28"/>
    <p:sldId id="298" r:id="rId29"/>
    <p:sldId id="285" r:id="rId30"/>
    <p:sldId id="299" r:id="rId31"/>
    <p:sldId id="272" r:id="rId32"/>
    <p:sldId id="271" r:id="rId33"/>
    <p:sldId id="297" r:id="rId34"/>
    <p:sldId id="261" r:id="rId35"/>
    <p:sldId id="273" r:id="rId36"/>
    <p:sldId id="274"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3883" autoAdjust="0"/>
  </p:normalViewPr>
  <p:slideViewPr>
    <p:cSldViewPr snapToGrid="0">
      <p:cViewPr varScale="1">
        <p:scale>
          <a:sx n="68" d="100"/>
          <a:sy n="68" d="100"/>
        </p:scale>
        <p:origin x="6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26/04/2025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26/04/2025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10</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11</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20</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28</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29</a:t>
            </a:fld>
            <a:endParaRPr lang="fr-FR"/>
          </a:p>
        </p:txBody>
      </p:sp>
    </p:spTree>
    <p:extLst>
      <p:ext uri="{BB962C8B-B14F-4D97-AF65-F5344CB8AC3E}">
        <p14:creationId xmlns:p14="http://schemas.microsoft.com/office/powerpoint/2010/main" val="181409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26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30.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10</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a:solidFill>
                  <a:schemeClr val="tx1"/>
                </a:solidFill>
                <a:latin typeface="Gill Sans MT" panose="020B0502020104020203" pitchFamily="34" charset="0"/>
              </a:rPr>
              <a:t>initiaux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11</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72608"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12</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570676" y="1664256"/>
            <a:ext cx="3585236" cy="461665"/>
          </a:xfrm>
          <a:prstGeom prst="rect">
            <a:avLst/>
          </a:prstGeom>
          <a:noFill/>
        </p:spPr>
        <p:txBody>
          <a:bodyPr wrap="square" rtlCol="0">
            <a:spAutoFit/>
          </a:bodyPr>
          <a:lstStyle/>
          <a:p>
            <a:r>
              <a:rPr lang="fr-FR" sz="2400" b="1" dirty="0">
                <a:latin typeface="Gill Sans MT" panose="020B0502020104020203" pitchFamily="34" charset="0"/>
              </a:rPr>
              <a:t>MCO</a:t>
            </a:r>
            <a:r>
              <a:rPr lang="fr-FR" sz="2400" dirty="0">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570676" y="326470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SAR </a:t>
            </a:r>
            <a:r>
              <a:rPr lang="fr-FR" dirty="0"/>
              <a:t>(</a:t>
            </a:r>
            <a:r>
              <a:rPr lang="fr-FR" b="1" dirty="0">
                <a:solidFill>
                  <a:srgbClr val="006A5A"/>
                </a:solidFill>
              </a:rPr>
              <a:t>S</a:t>
            </a:r>
            <a:r>
              <a:rPr lang="fr-FR" dirty="0"/>
              <a:t>patial </a:t>
            </a:r>
            <a:r>
              <a:rPr lang="fr-FR" b="1" dirty="0" err="1">
                <a:solidFill>
                  <a:srgbClr val="006A5A"/>
                </a:solidFill>
              </a:rPr>
              <a:t>A</a:t>
            </a:r>
            <a:r>
              <a:rPr lang="fr-FR" dirty="0" err="1"/>
              <a:t>uto</a:t>
            </a:r>
            <a:r>
              <a:rPr lang="fr-FR" b="1" dirty="0" err="1">
                <a:solidFill>
                  <a:srgbClr val="006A5A"/>
                </a:solidFill>
              </a:rPr>
              <a:t>R</a:t>
            </a:r>
            <a:r>
              <a:rPr lang="fr-FR" dirty="0" err="1"/>
              <a:t>egresif</a:t>
            </a:r>
            <a:r>
              <a:rPr lang="fr-FR" dirty="0"/>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7309260" y="1658361"/>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SEM</a:t>
            </a:r>
            <a:r>
              <a:rPr lang="fr-FR" dirty="0"/>
              <a:t>(</a:t>
            </a:r>
            <a:r>
              <a:rPr lang="fr-FR" b="1" dirty="0">
                <a:solidFill>
                  <a:srgbClr val="006A5A"/>
                </a:solidFill>
              </a:rPr>
              <a:t>S</a:t>
            </a:r>
            <a:r>
              <a:rPr lang="fr-FR" dirty="0"/>
              <a:t>patial </a:t>
            </a:r>
            <a:r>
              <a:rPr lang="fr-FR" b="1" dirty="0" err="1">
                <a:solidFill>
                  <a:srgbClr val="006A5A"/>
                </a:solidFill>
              </a:rPr>
              <a:t>E</a:t>
            </a:r>
            <a:r>
              <a:rPr lang="fr-FR" dirty="0" err="1"/>
              <a:t>rror</a:t>
            </a:r>
            <a:r>
              <a:rPr lang="fr-FR" dirty="0"/>
              <a:t> </a:t>
            </a:r>
            <a:r>
              <a:rPr lang="fr-FR" b="1" dirty="0">
                <a:solidFill>
                  <a:srgbClr val="006A5A"/>
                </a:solidFill>
              </a:rPr>
              <a:t>M</a:t>
            </a:r>
            <a:r>
              <a:rPr lang="fr-FR" dirty="0"/>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7309260" y="3127011"/>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SLX</a:t>
            </a:r>
            <a:r>
              <a:rPr lang="fr-FR" dirty="0"/>
              <a:t>(</a:t>
            </a:r>
            <a:r>
              <a:rPr lang="fr-FR" b="1" dirty="0">
                <a:solidFill>
                  <a:srgbClr val="006A5A"/>
                </a:solidFill>
              </a:rPr>
              <a:t>S</a:t>
            </a:r>
            <a:r>
              <a:rPr lang="fr-FR" dirty="0"/>
              <a:t>patial </a:t>
            </a:r>
            <a:r>
              <a:rPr lang="fr-FR" b="1" dirty="0">
                <a:solidFill>
                  <a:srgbClr val="006A5A"/>
                </a:solidFill>
              </a:rPr>
              <a:t>L</a:t>
            </a:r>
            <a:r>
              <a:rPr lang="fr-FR" dirty="0"/>
              <a:t>ag of </a:t>
            </a:r>
            <a:r>
              <a:rPr lang="fr-FR" b="1" dirty="0">
                <a:solidFill>
                  <a:srgbClr val="006A5A"/>
                </a:solidFill>
              </a:rPr>
              <a:t>X</a:t>
            </a:r>
            <a:r>
              <a:rPr lang="fr-FR" dirty="0"/>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4267746" y="4967598"/>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SDM</a:t>
            </a:r>
            <a:r>
              <a:rPr lang="fr-FR" dirty="0"/>
              <a:t>(</a:t>
            </a:r>
            <a:r>
              <a:rPr lang="fr-FR" b="1" dirty="0">
                <a:solidFill>
                  <a:srgbClr val="006A5A"/>
                </a:solidFill>
              </a:rPr>
              <a:t>S</a:t>
            </a:r>
            <a:r>
              <a:rPr lang="fr-FR" dirty="0"/>
              <a:t>patial </a:t>
            </a:r>
            <a:r>
              <a:rPr lang="fr-FR" b="1" dirty="0">
                <a:solidFill>
                  <a:srgbClr val="006A5A"/>
                </a:solidFill>
              </a:rPr>
              <a:t>D</a:t>
            </a:r>
            <a:r>
              <a:rPr lang="fr-FR" dirty="0"/>
              <a:t>urbin </a:t>
            </a:r>
            <a:r>
              <a:rPr lang="fr-FR" b="1" dirty="0">
                <a:solidFill>
                  <a:srgbClr val="006A5A"/>
                </a:solidFill>
              </a:rPr>
              <a:t>M</a:t>
            </a:r>
            <a:r>
              <a:rPr lang="fr-FR" dirty="0"/>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317406" y="181786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1D4F0291-506F-4EF2-9B91-4B4432012D97}"/>
              </a:ext>
            </a:extLst>
          </p:cNvPr>
          <p:cNvSpPr/>
          <p:nvPr/>
        </p:nvSpPr>
        <p:spPr>
          <a:xfrm>
            <a:off x="317405" y="339685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9178589A-CC7E-473B-884D-A479078A8174}"/>
              </a:ext>
            </a:extLst>
          </p:cNvPr>
          <p:cNvSpPr/>
          <p:nvPr/>
        </p:nvSpPr>
        <p:spPr>
          <a:xfrm>
            <a:off x="7055991" y="182204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4E803D5-3B40-440D-8151-5EF4C6E7C9CA}"/>
              </a:ext>
            </a:extLst>
          </p:cNvPr>
          <p:cNvSpPr/>
          <p:nvPr/>
        </p:nvSpPr>
        <p:spPr>
          <a:xfrm>
            <a:off x="7055990" y="325916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1421FB3C-83A0-4FCD-904A-42050F6EBA00}"/>
              </a:ext>
            </a:extLst>
          </p:cNvPr>
          <p:cNvSpPr/>
          <p:nvPr/>
        </p:nvSpPr>
        <p:spPr>
          <a:xfrm>
            <a:off x="3943848" y="511092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962090" y="2257864"/>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ea typeface="Cambria Math" panose="02040503050406030204" pitchFamily="18" charset="0"/>
                        </a:rPr>
                        <m:t>𝛽</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dirty="0"/>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962090" y="2257864"/>
                <a:ext cx="1958870" cy="43088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521336" y="3797294"/>
                <a:ext cx="31779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a:latin typeface="Cambria Math" panose="02040503050406030204" pitchFamily="18" charset="0"/>
                        </a:rPr>
                        <m:t>𝑌</m:t>
                      </m:r>
                      <m:r>
                        <a:rPr lang="fr-FR" sz="2800" b="0" i="1">
                          <a:latin typeface="Cambria Math" panose="02040503050406030204" pitchFamily="18" charset="0"/>
                        </a:rPr>
                        <m:t>=</m:t>
                      </m:r>
                      <m:r>
                        <a:rPr lang="fr-FR" sz="2800" b="0" i="1">
                          <a:latin typeface="Cambria Math" panose="02040503050406030204" pitchFamily="18" charset="0"/>
                        </a:rPr>
                        <m:t>𝜌</m:t>
                      </m:r>
                      <m:r>
                        <a:rPr lang="fr-FR" sz="2800" b="0" i="1">
                          <a:latin typeface="Cambria Math" panose="02040503050406030204" pitchFamily="18" charset="0"/>
                        </a:rPr>
                        <m:t>𝑊𝑌</m:t>
                      </m:r>
                      <m:r>
                        <a:rPr lang="fr-FR" sz="2800" b="0" i="1">
                          <a:latin typeface="Cambria Math" panose="02040503050406030204" pitchFamily="18" charset="0"/>
                        </a:rPr>
                        <m:t>+</m:t>
                      </m:r>
                      <m:r>
                        <a:rPr lang="fr-FR" sz="2800" b="0" i="1">
                          <a:latin typeface="Cambria Math" panose="02040503050406030204" pitchFamily="18" charset="0"/>
                        </a:rPr>
                        <m:t>𝑋</m:t>
                      </m:r>
                      <m:r>
                        <a:rPr lang="fr-FR" sz="2800" b="0" i="1">
                          <a:latin typeface="Cambria Math" panose="02040503050406030204" pitchFamily="18" charset="0"/>
                        </a:rPr>
                        <m:t>𝛽</m:t>
                      </m:r>
                      <m:r>
                        <a:rPr lang="fr-FR" sz="2800" b="0" i="1">
                          <a:latin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521336" y="3797294"/>
                <a:ext cx="3177986" cy="430887"/>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7378332" y="2257864"/>
                <a:ext cx="32421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𝜆</m:t>
                      </m:r>
                      <m:r>
                        <a:rPr lang="fr-FR" sz="2800" b="0" i="1" smtClean="0">
                          <a:latin typeface="Cambria Math" panose="02040503050406030204" pitchFamily="18" charset="0"/>
                          <a:ea typeface="Cambria Math" panose="02040503050406030204" pitchFamily="18" charset="0"/>
                        </a:rPr>
                        <m:t>𝑊</m:t>
                      </m:r>
                      <m:r>
                        <a:rPr lang="fr-FR" sz="2800" b="0" i="1" smtClean="0">
                          <a:latin typeface="Cambria Math" panose="02040503050406030204" pitchFamily="18" charset="0"/>
                          <a:ea typeface="Cambria Math" panose="02040503050406030204" pitchFamily="18" charset="0"/>
                        </a:rPr>
                        <m:t>𝜇</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i="1" dirty="0">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7378332" y="2257864"/>
                <a:ext cx="3242105" cy="430887"/>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7378332" y="3797294"/>
                <a:ext cx="31248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latin typeface="Cambria Math" panose="02040503050406030204" pitchFamily="18" charset="0"/>
                        </a:rPr>
                        <m:t>𝑌</m:t>
                      </m:r>
                      <m:r>
                        <a:rPr lang="fr-FR" sz="2800" i="1" smtClean="0">
                          <a:latin typeface="Cambria Math" panose="02040503050406030204" pitchFamily="18" charset="0"/>
                        </a:rPr>
                        <m:t>=</m:t>
                      </m:r>
                      <m:r>
                        <a:rPr lang="fr-FR" sz="2800" i="1" smtClean="0">
                          <a:latin typeface="Cambria Math" panose="02040503050406030204" pitchFamily="18" charset="0"/>
                        </a:rPr>
                        <m:t>𝑋</m:t>
                      </m:r>
                      <m:r>
                        <a:rPr lang="fr-FR" sz="2800" i="1" smtClean="0">
                          <a:latin typeface="Cambria Math" panose="02040503050406030204" pitchFamily="18" charset="0"/>
                        </a:rPr>
                        <m:t>𝛽</m:t>
                      </m:r>
                      <m:r>
                        <a:rPr lang="fr-FR" sz="2800" i="1" smtClean="0">
                          <a:latin typeface="Cambria Math" panose="02040503050406030204" pitchFamily="18" charset="0"/>
                        </a:rPr>
                        <m:t>+</m:t>
                      </m:r>
                      <m:r>
                        <a:rPr lang="fr-FR" sz="2800" i="1" smtClean="0">
                          <a:latin typeface="Cambria Math" panose="02040503050406030204" pitchFamily="18" charset="0"/>
                          <a:ea typeface="Cambria Math" panose="02040503050406030204" pitchFamily="18" charset="0"/>
                        </a:rPr>
                        <m:t>𝜃</m:t>
                      </m:r>
                      <m:r>
                        <a:rPr lang="fr-FR" sz="2800" b="0" i="1" smtClean="0">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7378332" y="3797294"/>
                <a:ext cx="3124894" cy="430887"/>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3662532" y="5643626"/>
                <a:ext cx="44307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𝜌</m:t>
                      </m:r>
                      <m:r>
                        <a:rPr lang="fr-FR" sz="2800" b="0" i="1" smtClean="0">
                          <a:latin typeface="Cambria Math" panose="02040503050406030204" pitchFamily="18" charset="0"/>
                        </a:rPr>
                        <m:t>𝑊𝑌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m:t>
                      </m:r>
                      <m:r>
                        <a:rPr lang="fr-FR" sz="2800" b="0" i="1">
                          <a:latin typeface="Cambria Math" panose="02040503050406030204" pitchFamily="18" charset="0"/>
                          <a:ea typeface="Cambria Math" panose="02040503050406030204" pitchFamily="18" charset="0"/>
                        </a:rPr>
                        <m:t>𝜃</m:t>
                      </m:r>
                      <m:r>
                        <a:rPr lang="fr-FR" sz="2800" b="0" i="1">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3662532" y="5643626"/>
                <a:ext cx="4430765" cy="430887"/>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61096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13</a:t>
            </a:fld>
            <a:endParaRPr lang="fr-FR"/>
          </a:p>
        </p:txBody>
      </p:sp>
    </p:spTree>
    <p:extLst>
      <p:ext uri="{BB962C8B-B14F-4D97-AF65-F5344CB8AC3E}">
        <p14:creationId xmlns:p14="http://schemas.microsoft.com/office/powerpoint/2010/main" val="494346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1044" y="1433994"/>
            <a:ext cx="6204030" cy="4910781"/>
          </a:xfrm>
          <a:prstGeom prst="rect">
            <a:avLst/>
          </a:prstGeom>
        </p:spPr>
      </p:pic>
      <p:sp>
        <p:nvSpPr>
          <p:cNvPr id="8" name="ZoneTexte 7">
            <a:extLst>
              <a:ext uri="{FF2B5EF4-FFF2-40B4-BE49-F238E27FC236}">
                <a16:creationId xmlns:a16="http://schemas.microsoft.com/office/drawing/2014/main" id="{3DA8EC54-449C-F632-FC88-43B124E3F748}"/>
              </a:ext>
            </a:extLst>
          </p:cNvPr>
          <p:cNvSpPr txBox="1"/>
          <p:nvPr/>
        </p:nvSpPr>
        <p:spPr>
          <a:xfrm>
            <a:off x="347241" y="1431599"/>
            <a:ext cx="5069711" cy="4893647"/>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rPr>
              <a:t>Population assez homogène en matière d’âge.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Beaucoup de jeunes (&lt;= forte natalité)</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Population active plus grande, mais elle diminue progressivement avec l’âge à cause de la mortalité naturelle.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Les femmes vivent plus longtemps que les hommes</a:t>
            </a:r>
            <a:endParaRPr lang="en-US" sz="2400" dirty="0">
              <a:solidFill>
                <a:schemeClr val="bg1"/>
              </a:solidFill>
            </a:endParaRPr>
          </a:p>
        </p:txBody>
      </p:sp>
      <p:sp>
        <p:nvSpPr>
          <p:cNvPr id="10" name="Accolade ouvrante 9">
            <a:extLst>
              <a:ext uri="{FF2B5EF4-FFF2-40B4-BE49-F238E27FC236}">
                <a16:creationId xmlns:a16="http://schemas.microsoft.com/office/drawing/2014/main" id="{52B25F2D-5007-2525-A862-DEB592ED1978}"/>
              </a:ext>
            </a:extLst>
          </p:cNvPr>
          <p:cNvSpPr/>
          <p:nvPr/>
        </p:nvSpPr>
        <p:spPr>
          <a:xfrm>
            <a:off x="5457463" y="1717116"/>
            <a:ext cx="243068" cy="4322611"/>
          </a:xfrm>
          <a:prstGeom prst="leftBrace">
            <a:avLst/>
          </a:prstGeom>
          <a:ln w="1905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9528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4"/>
          <a:stretch>
            <a:fillRect/>
          </a:stretch>
        </p:blipFill>
        <p:spPr>
          <a:xfrm>
            <a:off x="2984682" y="1399733"/>
            <a:ext cx="3606279" cy="3417973"/>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5"/>
          <a:stretch>
            <a:fillRect/>
          </a:stretch>
        </p:blipFill>
        <p:spPr>
          <a:xfrm>
            <a:off x="8074296" y="1399733"/>
            <a:ext cx="3606279" cy="3417973"/>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t>Effet taille</a:t>
            </a:r>
            <a:endParaRPr lang="en-US" sz="2400" dirty="0"/>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49081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dirty="0">
                <a:solidFill>
                  <a:schemeClr val="bg1"/>
                </a:solidFill>
                <a:latin typeface="DeepSeek-CJK-patch"/>
              </a:rPr>
              <a:t>Forte a</a:t>
            </a:r>
            <a:r>
              <a:rPr lang="fr-FR" sz="2400" b="0" i="0" dirty="0">
                <a:solidFill>
                  <a:schemeClr val="bg1"/>
                </a:solidFill>
                <a:effectLst/>
                <a:latin typeface="DeepSeek-CJK-patch"/>
              </a:rPr>
              <a:t>symétrie à droite (moyenne = 19 130 </a:t>
            </a:r>
            <a:r>
              <a:rPr lang="fr-FR" sz="2400" b="1" i="0" dirty="0">
                <a:solidFill>
                  <a:schemeClr val="bg1"/>
                </a:solidFill>
                <a:effectLst/>
                <a:latin typeface="DeepSeek-CJK-patch"/>
              </a:rPr>
              <a:t>vs</a:t>
            </a:r>
            <a:r>
              <a:rPr lang="fr-FR" sz="2400" b="0" i="0" dirty="0">
                <a:solidFill>
                  <a:schemeClr val="bg1"/>
                </a:solidFill>
                <a:effectLst/>
                <a:latin typeface="DeepSeek-CJK-patch"/>
              </a:rPr>
              <a:t>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42935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Valeurs extrêmes tirant la distribution vers le haut</a:t>
            </a:r>
            <a:endParaRPr lang="en-US" sz="2400" dirty="0">
              <a:solidFill>
                <a:schemeClr val="bg1"/>
              </a:solidFill>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48667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Ecart considérable entre les consultations par an (min = 1 037 et max = 76 5833)</a:t>
            </a:r>
            <a:endParaRPr lang="en-US" sz="2400" dirty="0">
              <a:solidFill>
                <a:schemeClr val="bg1"/>
              </a:solidFill>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302864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501968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096000" y="5139173"/>
            <a:ext cx="5910800" cy="1200329"/>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Distribution, centrée autour de la moyenne, légèrement asymétrique à droite (quelques zones à taux de consultation très élevé).</a:t>
            </a:r>
            <a:endParaRPr lang="en-US" sz="2400" dirty="0">
              <a:solidFill>
                <a:schemeClr val="bg1"/>
              </a:solidFill>
            </a:endParaRPr>
          </a:p>
        </p:txBody>
      </p:sp>
    </p:spTree>
    <p:extLst>
      <p:ext uri="{BB962C8B-B14F-4D97-AF65-F5344CB8AC3E}">
        <p14:creationId xmlns:p14="http://schemas.microsoft.com/office/powerpoint/2010/main" val="3853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endParaRPr>
          </a:p>
        </p:txBody>
      </p:sp>
    </p:spTree>
    <p:extLst>
      <p:ext uri="{BB962C8B-B14F-4D97-AF65-F5344CB8AC3E}">
        <p14:creationId xmlns:p14="http://schemas.microsoft.com/office/powerpoint/2010/main" val="251220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17</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096" y="1783483"/>
            <a:ext cx="6105007" cy="4226543"/>
          </a:xfrm>
          <a:prstGeom prst="rect">
            <a:avLst/>
          </a:prstGeom>
        </p:spPr>
      </p:pic>
      <p:sp>
        <p:nvSpPr>
          <p:cNvPr id="5" name="ZoneTexte 4">
            <a:extLst>
              <a:ext uri="{FF2B5EF4-FFF2-40B4-BE49-F238E27FC236}">
                <a16:creationId xmlns:a16="http://schemas.microsoft.com/office/drawing/2014/main" id="{9912AF2E-7928-9F06-8444-90D702511281}"/>
              </a:ext>
            </a:extLst>
          </p:cNvPr>
          <p:cNvSpPr txBox="1"/>
          <p:nvPr/>
        </p:nvSpPr>
        <p:spPr>
          <a:xfrm>
            <a:off x="179408" y="1637811"/>
            <a:ext cx="4971326" cy="4077117"/>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endParaRPr lang="fr-FR" sz="2400" dirty="0">
              <a:solidFill>
                <a:schemeClr val="bg1"/>
              </a:solidFill>
            </a:endParaRPr>
          </a:p>
          <a:p>
            <a:pPr algn="ctr"/>
            <a:r>
              <a:rPr lang="fr-FR" sz="2400" b="1" u="sng" dirty="0">
                <a:solidFill>
                  <a:schemeClr val="bg1"/>
                </a:solidFill>
              </a:rPr>
              <a:t>Diagramme de Moran </a:t>
            </a:r>
          </a:p>
          <a:p>
            <a:pPr algn="just"/>
            <a:endParaRPr lang="fr-FR" sz="2400" dirty="0">
              <a:solidFill>
                <a:schemeClr val="bg1"/>
              </a:solidFill>
            </a:endParaRPr>
          </a:p>
          <a:p>
            <a:pPr algn="just"/>
            <a:r>
              <a:rPr lang="fr-FR" sz="2400" dirty="0">
                <a:solidFill>
                  <a:schemeClr val="bg1"/>
                </a:solidFill>
              </a:rPr>
              <a:t>Autocorrélation spatiale positive des taux de consultations</a:t>
            </a:r>
          </a:p>
          <a:p>
            <a:pPr algn="ctr"/>
            <a:endParaRPr lang="fr-FR" sz="2400" dirty="0">
              <a:solidFill>
                <a:schemeClr val="bg1"/>
              </a:solidFill>
            </a:endParaRPr>
          </a:p>
          <a:p>
            <a:pPr algn="just"/>
            <a:r>
              <a:rPr lang="fr-FR" sz="2400" dirty="0">
                <a:solidFill>
                  <a:schemeClr val="bg1"/>
                </a:solidFill>
              </a:rPr>
              <a:t>Regroupements de communes à taux élevés (High-High) ou faibles (Low-Low).</a:t>
            </a:r>
          </a:p>
        </p:txBody>
      </p:sp>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2334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C0218-4730-E7FC-389E-E2DFB35D845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A0CA7D5-9545-5F30-1B00-C339B55C4A5A}"/>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0744BEE0-ACF6-7AA0-7C96-ACBDE12D1D3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494D4D24-E698-F55E-9951-D464D56B1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8" name="Image 7">
            <a:extLst>
              <a:ext uri="{FF2B5EF4-FFF2-40B4-BE49-F238E27FC236}">
                <a16:creationId xmlns:a16="http://schemas.microsoft.com/office/drawing/2014/main" id="{A4506E19-AFB1-D647-C157-3C009B0B7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853" y="1437159"/>
            <a:ext cx="6386141" cy="4887224"/>
          </a:xfrm>
          <a:prstGeom prst="rect">
            <a:avLst/>
          </a:prstGeom>
        </p:spPr>
      </p:pic>
      <p:sp>
        <p:nvSpPr>
          <p:cNvPr id="5" name="ZoneTexte 4">
            <a:extLst>
              <a:ext uri="{FF2B5EF4-FFF2-40B4-BE49-F238E27FC236}">
                <a16:creationId xmlns:a16="http://schemas.microsoft.com/office/drawing/2014/main" id="{13B2C0AE-A2A3-8663-6EAF-C726A47FCB31}"/>
              </a:ext>
            </a:extLst>
          </p:cNvPr>
          <p:cNvSpPr txBox="1"/>
          <p:nvPr/>
        </p:nvSpPr>
        <p:spPr>
          <a:xfrm>
            <a:off x="179408" y="1637811"/>
            <a:ext cx="4971326" cy="4517886"/>
          </a:xfrm>
          <a:prstGeom prst="snip2DiagRect">
            <a:avLst/>
          </a:prstGeom>
          <a:solidFill>
            <a:schemeClr val="accent6">
              <a:lumMod val="20000"/>
              <a:lumOff val="80000"/>
            </a:schemeClr>
          </a:solidFill>
          <a:ln>
            <a:solidFill>
              <a:srgbClr val="006A5A"/>
            </a:solidFill>
          </a:ln>
        </p:spPr>
        <p:txBody>
          <a:bodyPr wrap="square">
            <a:spAutoFit/>
          </a:bodyPr>
          <a:lstStyle/>
          <a:p>
            <a:pPr algn="ctr"/>
            <a:r>
              <a:rPr lang="fr-FR" sz="2400" b="1" u="sng" dirty="0"/>
              <a:t>Analyse LISA</a:t>
            </a:r>
          </a:p>
          <a:p>
            <a:pPr algn="just"/>
            <a:endParaRPr lang="fr-FR" sz="2400" dirty="0"/>
          </a:p>
          <a:p>
            <a:pPr algn="just"/>
            <a:r>
              <a:rPr lang="fr-FR" sz="2400" b="1" dirty="0">
                <a:solidFill>
                  <a:srgbClr val="C00000"/>
                </a:solidFill>
              </a:rPr>
              <a:t>La majorité des communes appartiennent au cluster HH</a:t>
            </a:r>
            <a:r>
              <a:rPr lang="fr-FR" sz="2400" dirty="0">
                <a:solidFill>
                  <a:schemeClr val="bg1"/>
                </a:solidFill>
              </a:rPr>
              <a:t>, </a:t>
            </a:r>
            <a:r>
              <a:rPr lang="fr-FR" sz="2400" dirty="0"/>
              <a:t>suivi du </a:t>
            </a:r>
            <a:r>
              <a:rPr lang="fr-FR" sz="2400" b="1" dirty="0">
                <a:solidFill>
                  <a:srgbClr val="006A5A"/>
                </a:solidFill>
              </a:rPr>
              <a:t>cluster LH</a:t>
            </a:r>
            <a:r>
              <a:rPr lang="fr-FR" sz="2400" dirty="0"/>
              <a:t>, indiquant des </a:t>
            </a:r>
            <a:r>
              <a:rPr lang="fr-FR" sz="2400" dirty="0">
                <a:solidFill>
                  <a:srgbClr val="C00000"/>
                </a:solidFill>
              </a:rPr>
              <a:t>zones à taux élevés entourées de communes également à taux élevés</a:t>
            </a:r>
            <a:r>
              <a:rPr lang="fr-FR" sz="2400" dirty="0"/>
              <a:t>, ou à </a:t>
            </a:r>
            <a:r>
              <a:rPr lang="fr-FR" sz="2400" dirty="0">
                <a:solidFill>
                  <a:srgbClr val="006A5A"/>
                </a:solidFill>
              </a:rPr>
              <a:t>taux bas proches de zones à taux élevés.</a:t>
            </a:r>
            <a:endParaRPr lang="fr-FR" sz="2400" dirty="0">
              <a:solidFill>
                <a:schemeClr val="bg1"/>
              </a:solidFill>
            </a:endParaRPr>
          </a:p>
        </p:txBody>
      </p:sp>
    </p:spTree>
    <p:extLst>
      <p:ext uri="{BB962C8B-B14F-4D97-AF65-F5344CB8AC3E}">
        <p14:creationId xmlns:p14="http://schemas.microsoft.com/office/powerpoint/2010/main" val="99864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19</a:t>
            </a:fld>
            <a:endParaRPr lang="fr-FR"/>
          </a:p>
        </p:txBody>
      </p:sp>
    </p:spTree>
    <p:extLst>
      <p:ext uri="{BB962C8B-B14F-4D97-AF65-F5344CB8AC3E}">
        <p14:creationId xmlns:p14="http://schemas.microsoft.com/office/powerpoint/2010/main" val="177450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704B0C7A-5B25-4AE4-8E8E-19A15F8207F7}"/>
              </a:ext>
            </a:extLst>
          </p:cNvPr>
          <p:cNvSpPr txBox="1"/>
          <p:nvPr/>
        </p:nvSpPr>
        <p:spPr>
          <a:xfrm>
            <a:off x="1289370" y="1743281"/>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pic>
        <p:nvPicPr>
          <p:cNvPr id="8" name="Image 7">
            <a:extLst>
              <a:ext uri="{FF2B5EF4-FFF2-40B4-BE49-F238E27FC236}">
                <a16:creationId xmlns:a16="http://schemas.microsoft.com/office/drawing/2014/main" id="{08FA61C8-F3E5-4D0E-8AC3-E41D36977808}"/>
              </a:ext>
            </a:extLst>
          </p:cNvPr>
          <p:cNvPicPr>
            <a:picLocks noChangeAspect="1"/>
          </p:cNvPicPr>
          <p:nvPr/>
        </p:nvPicPr>
        <p:blipFill>
          <a:blip r:embed="rId4"/>
          <a:stretch>
            <a:fillRect/>
          </a:stretch>
        </p:blipFill>
        <p:spPr>
          <a:xfrm>
            <a:off x="1470782" y="2310037"/>
            <a:ext cx="7842653" cy="1341457"/>
          </a:xfrm>
          <a:prstGeom prst="rect">
            <a:avLst/>
          </a:prstGeom>
        </p:spPr>
      </p:pic>
      <p:pic>
        <p:nvPicPr>
          <p:cNvPr id="10" name="Image 9">
            <a:extLst>
              <a:ext uri="{FF2B5EF4-FFF2-40B4-BE49-F238E27FC236}">
                <a16:creationId xmlns:a16="http://schemas.microsoft.com/office/drawing/2014/main" id="{C796B334-C348-4ACD-8FBD-AEDD7BFB61B0}"/>
              </a:ext>
            </a:extLst>
          </p:cNvPr>
          <p:cNvPicPr>
            <a:picLocks noChangeAspect="1"/>
          </p:cNvPicPr>
          <p:nvPr/>
        </p:nvPicPr>
        <p:blipFill>
          <a:blip r:embed="rId5"/>
          <a:stretch>
            <a:fillRect/>
          </a:stretch>
        </p:blipFill>
        <p:spPr>
          <a:xfrm>
            <a:off x="5037970" y="4277697"/>
            <a:ext cx="5226637" cy="2261215"/>
          </a:xfrm>
          <a:prstGeom prst="rect">
            <a:avLst/>
          </a:prstGeom>
        </p:spPr>
      </p:pic>
      <p:sp>
        <p:nvSpPr>
          <p:cNvPr id="11" name="ZoneTexte 10">
            <a:extLst>
              <a:ext uri="{FF2B5EF4-FFF2-40B4-BE49-F238E27FC236}">
                <a16:creationId xmlns:a16="http://schemas.microsoft.com/office/drawing/2014/main" id="{877CA3D4-7B64-4FB5-A37A-84CBA3A5AEEC}"/>
              </a:ext>
            </a:extLst>
          </p:cNvPr>
          <p:cNvSpPr txBox="1"/>
          <p:nvPr/>
        </p:nvSpPr>
        <p:spPr>
          <a:xfrm>
            <a:off x="1289369" y="413636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12" name="Rectangle 11">
            <a:extLst>
              <a:ext uri="{FF2B5EF4-FFF2-40B4-BE49-F238E27FC236}">
                <a16:creationId xmlns:a16="http://schemas.microsoft.com/office/drawing/2014/main" id="{0CEA0246-CBE8-4B01-AE2A-041B3EB8346B}"/>
              </a:ext>
            </a:extLst>
          </p:cNvPr>
          <p:cNvSpPr/>
          <p:nvPr/>
        </p:nvSpPr>
        <p:spPr>
          <a:xfrm>
            <a:off x="1085439" y="1906214"/>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668954D-80E0-460A-8E90-45E67C0C68D4}"/>
              </a:ext>
            </a:extLst>
          </p:cNvPr>
          <p:cNvSpPr/>
          <p:nvPr/>
        </p:nvSpPr>
        <p:spPr>
          <a:xfrm>
            <a:off x="1085438" y="431299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1653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22</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2AB6183B-8184-4CBD-84AD-63536C0BD4D0}"/>
              </a:ext>
            </a:extLst>
          </p:cNvPr>
          <p:cNvPicPr>
            <a:picLocks noChangeAspect="1"/>
          </p:cNvPicPr>
          <p:nvPr/>
        </p:nvPicPr>
        <p:blipFill>
          <a:blip r:embed="rId4"/>
          <a:stretch>
            <a:fillRect/>
          </a:stretch>
        </p:blipFill>
        <p:spPr>
          <a:xfrm>
            <a:off x="3197112" y="1694988"/>
            <a:ext cx="5473242" cy="3765098"/>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spTree>
    <p:extLst>
      <p:ext uri="{BB962C8B-B14F-4D97-AF65-F5344CB8AC3E}">
        <p14:creationId xmlns:p14="http://schemas.microsoft.com/office/powerpoint/2010/main" val="3979927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AF2CAB-204D-446D-8D79-22F35F4C799C}"/>
              </a:ext>
            </a:extLst>
          </p:cNvPr>
          <p:cNvPicPr>
            <a:picLocks noChangeAspect="1"/>
          </p:cNvPicPr>
          <p:nvPr/>
        </p:nvPicPr>
        <p:blipFill>
          <a:blip r:embed="rId4"/>
          <a:stretch>
            <a:fillRect/>
          </a:stretch>
        </p:blipFill>
        <p:spPr>
          <a:xfrm>
            <a:off x="1145428" y="1517834"/>
            <a:ext cx="9506439" cy="4807197"/>
          </a:xfrm>
          <a:prstGeom prst="rect">
            <a:avLst/>
          </a:prstGeom>
        </p:spPr>
      </p:pic>
    </p:spTree>
    <p:extLst>
      <p:ext uri="{BB962C8B-B14F-4D97-AF65-F5344CB8AC3E}">
        <p14:creationId xmlns:p14="http://schemas.microsoft.com/office/powerpoint/2010/main" val="345233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85E00EB5-86B6-4B6D-81B2-AB61329BBD07}"/>
              </a:ext>
            </a:extLst>
          </p:cNvPr>
          <p:cNvPicPr>
            <a:picLocks noChangeAspect="1"/>
          </p:cNvPicPr>
          <p:nvPr/>
        </p:nvPicPr>
        <p:blipFill>
          <a:blip r:embed="rId4"/>
          <a:stretch>
            <a:fillRect/>
          </a:stretch>
        </p:blipFill>
        <p:spPr>
          <a:xfrm>
            <a:off x="2074958" y="2153004"/>
            <a:ext cx="7029571" cy="1754576"/>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70957" y="4238099"/>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70957" y="4238099"/>
                <a:ext cx="10387321" cy="1200329"/>
              </a:xfrm>
              <a:prstGeom prst="rect">
                <a:avLst/>
              </a:prstGeom>
              <a:blipFill>
                <a:blip r:embed="rId5"/>
                <a:stretch>
                  <a:fillRect l="-880" t="-4061" r="-939" b="-10660"/>
                </a:stretch>
              </a:blipFill>
            </p:spPr>
            <p:txBody>
              <a:bodyPr/>
              <a:lstStyle/>
              <a:p>
                <a:r>
                  <a:rPr lang="fr-FR">
                    <a:noFill/>
                  </a:rPr>
                  <a:t> </a:t>
                </a:r>
              </a:p>
            </p:txBody>
          </p:sp>
        </mc:Fallback>
      </mc:AlternateContent>
    </p:spTree>
    <p:extLst>
      <p:ext uri="{BB962C8B-B14F-4D97-AF65-F5344CB8AC3E}">
        <p14:creationId xmlns:p14="http://schemas.microsoft.com/office/powerpoint/2010/main" val="302296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25</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3AC962-1BBC-5893-FA64-FBBF3CB72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954" y="1288381"/>
            <a:ext cx="8690090" cy="4106805"/>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750955" y="5642832"/>
            <a:ext cx="8690089" cy="830997"/>
          </a:xfrm>
          <a:prstGeom prst="rect">
            <a:avLst/>
          </a:prstGeom>
          <a:noFill/>
        </p:spPr>
        <p:txBody>
          <a:bodyPr wrap="square" rtlCol="0">
            <a:spAutoFit/>
          </a:bodyPr>
          <a:lstStyle/>
          <a:p>
            <a:pPr algn="just"/>
            <a:r>
              <a:rPr lang="fr-FR" sz="2400" dirty="0">
                <a:latin typeface="Gill Sans MT" panose="020B0502020104020203" pitchFamily="34" charset="0"/>
              </a:rPr>
              <a:t>Le graphique montre l’influence marquée des caractéristiques des communes voisines sur le taux de consultations</a:t>
            </a:r>
          </a:p>
        </p:txBody>
      </p:sp>
    </p:spTree>
    <p:extLst>
      <p:ext uri="{BB962C8B-B14F-4D97-AF65-F5344CB8AC3E}">
        <p14:creationId xmlns:p14="http://schemas.microsoft.com/office/powerpoint/2010/main" val="21883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26</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4"/>
          <a:stretch>
            <a:fillRect/>
          </a:stretch>
        </p:blipFill>
        <p:spPr>
          <a:xfrm>
            <a:off x="232727" y="1437159"/>
            <a:ext cx="6069398" cy="4193966"/>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5"/>
          <a:stretch>
            <a:fillRect/>
          </a:stretch>
        </p:blipFill>
        <p:spPr>
          <a:xfrm>
            <a:off x="5704427" y="1437159"/>
            <a:ext cx="6366969" cy="4193966"/>
          </a:xfrm>
          <a:prstGeom prst="rect">
            <a:avLst/>
          </a:prstGeom>
        </p:spPr>
      </p:pic>
    </p:spTree>
    <p:extLst>
      <p:ext uri="{BB962C8B-B14F-4D97-AF65-F5344CB8AC3E}">
        <p14:creationId xmlns:p14="http://schemas.microsoft.com/office/powerpoint/2010/main" val="33810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27</a:t>
            </a:fld>
            <a:endParaRPr lang="fr-FR"/>
          </a:p>
        </p:txBody>
      </p:sp>
    </p:spTree>
    <p:extLst>
      <p:ext uri="{BB962C8B-B14F-4D97-AF65-F5344CB8AC3E}">
        <p14:creationId xmlns:p14="http://schemas.microsoft.com/office/powerpoint/2010/main" val="2684318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28</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Inégalités territoriales</a:t>
              </a:r>
            </a:p>
          </p:txBody>
        </p:sp>
      </p:grpSp>
    </p:spTree>
    <p:extLst>
      <p:ext uri="{BB962C8B-B14F-4D97-AF65-F5344CB8AC3E}">
        <p14:creationId xmlns:p14="http://schemas.microsoft.com/office/powerpoint/2010/main" val="2743845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29</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30</a:t>
            </a:fld>
            <a:endParaRPr lang="fr-FR"/>
          </a:p>
        </p:txBody>
      </p:sp>
    </p:spTree>
    <p:extLst>
      <p:ext uri="{BB962C8B-B14F-4D97-AF65-F5344CB8AC3E}">
        <p14:creationId xmlns:p14="http://schemas.microsoft.com/office/powerpoint/2010/main" val="499719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31</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32</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90648" y="3198167"/>
            <a:ext cx="3446062" cy="461665"/>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16044062-2647-3BDD-6E66-9E907B89CFA5}"/>
                  </a:ext>
                </a:extLst>
              </p:cNvPr>
              <p:cNvSpPr txBox="1"/>
              <p:nvPr/>
            </p:nvSpPr>
            <p:spPr>
              <a:xfrm>
                <a:off x="390647" y="1606501"/>
                <a:ext cx="5834743" cy="115659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endParaRPr lang="fr-FR" sz="2400" dirty="0">
                  <a:latin typeface="Gill Sans MT" panose="020B0502020104020203" pitchFamily="34"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390647" y="1606501"/>
                <a:ext cx="5834743" cy="1156598"/>
              </a:xfrm>
              <a:prstGeom prst="rect">
                <a:avLst/>
              </a:prstGeom>
              <a:blipFill>
                <a:blip r:embed="rId4"/>
                <a:stretch>
                  <a:fillRect l="-1358" t="-423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20C5E080-9BA5-0202-4544-2E5F62BBF121}"/>
                  </a:ext>
                </a:extLst>
              </p:cNvPr>
              <p:cNvSpPr txBox="1"/>
              <p:nvPr/>
            </p:nvSpPr>
            <p:spPr>
              <a:xfrm>
                <a:off x="390647" y="4477319"/>
                <a:ext cx="10308771" cy="165070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endParaRPr lang="fr-FR" sz="24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p:txBody>
          </p:sp>
        </mc:Choice>
        <mc:Fallback>
          <p:sp>
            <p:nvSpPr>
              <p:cNvPr id="7" name="ZoneTexte 6">
                <a:extLst>
                  <a:ext uri="{FF2B5EF4-FFF2-40B4-BE49-F238E27FC236}">
                    <a16:creationId xmlns:a16="http://schemas.microsoft.com/office/drawing/2014/main" id="{20C5E080-9BA5-0202-4544-2E5F62BBF121}"/>
                  </a:ext>
                </a:extLst>
              </p:cNvPr>
              <p:cNvSpPr txBox="1">
                <a:spLocks noRot="1" noChangeAspect="1" noMove="1" noResize="1" noEditPoints="1" noAdjustHandles="1" noChangeArrowheads="1" noChangeShapeType="1" noTextEdit="1"/>
              </p:cNvSpPr>
              <p:nvPr/>
            </p:nvSpPr>
            <p:spPr>
              <a:xfrm>
                <a:off x="390647" y="4477319"/>
                <a:ext cx="10308771" cy="1650708"/>
              </a:xfrm>
              <a:prstGeom prst="rect">
                <a:avLst/>
              </a:prstGeom>
              <a:blipFill>
                <a:blip r:embed="rId5"/>
                <a:stretch>
                  <a:fillRect l="-769" t="-2952"/>
                </a:stretch>
              </a:blipFill>
            </p:spPr>
            <p:txBody>
              <a:bodyPr/>
              <a:lstStyle/>
              <a:p>
                <a:r>
                  <a:rPr lang="fr-FR">
                    <a:noFill/>
                  </a:rPr>
                  <a:t> </a:t>
                </a:r>
              </a:p>
            </p:txBody>
          </p:sp>
        </mc:Fallback>
      </mc:AlternateContent>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32DE9D35-86E6-8037-6D4A-D1034D2D0BEF}"/>
              </a:ext>
            </a:extLst>
          </p:cNvPr>
          <p:cNvSpPr txBox="1"/>
          <p:nvPr/>
        </p:nvSpPr>
        <p:spPr>
          <a:xfrm>
            <a:off x="0" y="2276736"/>
            <a:ext cx="12191999" cy="4235583"/>
          </a:xfrm>
          <a:prstGeom prst="rect">
            <a:avLst/>
          </a:prstGeom>
          <a:noFill/>
        </p:spPr>
        <p:txBody>
          <a:bodyPr wrap="square">
            <a:spAutoFit/>
          </a:bodyPr>
          <a:lstStyle/>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rPr>
              <a:t>Facteurs démographiques</a:t>
            </a:r>
            <a:endParaRPr lang="fr-FR" sz="2400" b="0" i="0" dirty="0">
              <a:solidFill>
                <a:srgbClr val="404040"/>
              </a:solidFill>
              <a:effectLst/>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rPr>
              <a:t>Âge</a:t>
            </a:r>
            <a:r>
              <a:rPr lang="fr-FR" sz="2400" b="0" i="0" dirty="0">
                <a:solidFill>
                  <a:srgbClr val="404040"/>
                </a:solidFill>
                <a:effectLst/>
              </a:rPr>
              <a:t> (</a:t>
            </a:r>
            <a:r>
              <a:rPr lang="fr-FR" sz="2400" dirty="0"/>
              <a:t>Ministère de la Santé et des Services sociaux Québec, 2014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Consultation fréquente chez les 65-79 ans (maladies chroniques).</a:t>
            </a:r>
            <a:br>
              <a:rPr lang="fr-FR" sz="2400" b="0" i="0" dirty="0">
                <a:solidFill>
                  <a:srgbClr val="404040"/>
                </a:solidFill>
                <a:effectLst/>
              </a:rPr>
            </a:br>
            <a:r>
              <a:rPr lang="fr-FR" sz="2400" b="0" i="0" dirty="0">
                <a:solidFill>
                  <a:srgbClr val="404040"/>
                </a:solidFill>
                <a:effectLst/>
              </a:rPr>
              <a:t>↘ Jeunes adultes (18-35 ans) : recours sporadique.</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rPr>
              <a:t>Sexe</a:t>
            </a:r>
            <a:r>
              <a:rPr lang="fr-FR" sz="2400" b="0" i="0" dirty="0">
                <a:solidFill>
                  <a:srgbClr val="404040"/>
                </a:solidFill>
                <a:effectLst/>
              </a:rPr>
              <a:t> (</a:t>
            </a:r>
            <a:r>
              <a:rPr lang="fr-FR" sz="2400" dirty="0"/>
              <a:t>Office fédéral de la santé publique, 2024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Femmes consultent davantage (santé reproductive, prévention).</a:t>
            </a:r>
            <a:br>
              <a:rPr lang="fr-FR" sz="2400" b="0" i="0" dirty="0">
                <a:solidFill>
                  <a:srgbClr val="404040"/>
                </a:solidFill>
                <a:effectLst/>
              </a:rPr>
            </a:br>
            <a:r>
              <a:rPr lang="fr-FR" sz="2400" b="0" i="0" dirty="0">
                <a:solidFill>
                  <a:srgbClr val="404040"/>
                </a:solidFill>
                <a:effectLst/>
              </a:rPr>
              <a:t>↘ Hommes sous-utilisent les services (diagnostics tardifs).</a:t>
            </a:r>
            <a:endParaRPr lang="fr-FR" sz="2400" dirty="0">
              <a:solidFill>
                <a:srgbClr val="404040"/>
              </a:solidFill>
            </a:endParaRPr>
          </a:p>
          <a:p>
            <a:pPr algn="l">
              <a:lnSpc>
                <a:spcPts val="2143"/>
              </a:lnSpc>
              <a:spcBef>
                <a:spcPts val="300"/>
              </a:spcBef>
              <a:spcAft>
                <a:spcPts val="1029"/>
              </a:spcAft>
            </a:pPr>
            <a:endParaRPr lang="fr-FR" sz="2400" dirty="0">
              <a:solidFill>
                <a:srgbClr val="404040"/>
              </a:solidFill>
            </a:endParaRPr>
          </a:p>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Statut socio-économique </a:t>
            </a:r>
            <a:r>
              <a:rPr lang="fr-FR" sz="2400" i="0" dirty="0">
                <a:solidFill>
                  <a:srgbClr val="404040"/>
                </a:solidFill>
                <a:effectLst/>
                <a:latin typeface="DeepSeek-CJK-patch"/>
              </a:rPr>
              <a:t>(</a:t>
            </a:r>
            <a:r>
              <a:rPr lang="fr-FR" sz="2400" dirty="0"/>
              <a:t>BVS Santé, 2023)</a:t>
            </a:r>
            <a:br>
              <a:rPr lang="fr-FR" sz="2400" b="0" i="0" dirty="0">
                <a:solidFill>
                  <a:srgbClr val="404040"/>
                </a:solidFill>
                <a:effectLst/>
                <a:latin typeface="DeepSeek-CJK-patch"/>
              </a:rPr>
            </a:br>
            <a:r>
              <a:rPr lang="fr-FR" sz="2400" b="0" i="0" dirty="0">
                <a:solidFill>
                  <a:srgbClr val="404040"/>
                </a:solidFill>
                <a:effectLst/>
                <a:latin typeface="DeepSeek-CJK-patch"/>
              </a:rPr>
              <a:t>↗ Revenus élevés = meilleur accès (couverture sociale).</a:t>
            </a:r>
            <a:br>
              <a:rPr lang="fr-FR" sz="2400" b="0" i="0" dirty="0">
                <a:solidFill>
                  <a:srgbClr val="404040"/>
                </a:solidFill>
                <a:effectLst/>
                <a:latin typeface="DeepSeek-CJK-patch"/>
              </a:rPr>
            </a:br>
            <a:r>
              <a:rPr lang="fr-FR" sz="2400" b="0" i="0" dirty="0">
                <a:solidFill>
                  <a:srgbClr val="404040"/>
                </a:solidFill>
                <a:effectLst/>
                <a:latin typeface="DeepSeek-CJK-patch"/>
              </a:rPr>
              <a:t>↘ Précarité = obstacles financiers/culturels.</a:t>
            </a:r>
            <a:br>
              <a:rPr lang="fr-FR" sz="2400" b="0" i="0" dirty="0">
                <a:solidFill>
                  <a:srgbClr val="404040"/>
                </a:solidFill>
                <a:effectLst/>
                <a:latin typeface="DeepSeek-CJK-patch"/>
              </a:rPr>
            </a:br>
            <a:r>
              <a:rPr lang="fr-FR" sz="2400" b="0" i="0" dirty="0">
                <a:solidFill>
                  <a:srgbClr val="404040"/>
                </a:solidFill>
                <a:effectLst/>
                <a:latin typeface="DeepSeek-CJK-patch"/>
              </a:rPr>
              <a:t>↗ Niveau d’éducation élevé = recours préventif accru.</a:t>
            </a:r>
          </a:p>
        </p:txBody>
      </p:sp>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Tree>
    <p:extLst>
      <p:ext uri="{BB962C8B-B14F-4D97-AF65-F5344CB8AC3E}">
        <p14:creationId xmlns:p14="http://schemas.microsoft.com/office/powerpoint/2010/main" val="373544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0AD3D-343A-C379-EDB0-F2C8E19E28E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FB11F8-ACFC-836C-4375-31E29B73C366}"/>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8</a:t>
            </a:fld>
            <a:endParaRPr lang="fr-FR"/>
          </a:p>
        </p:txBody>
      </p:sp>
      <p:sp>
        <p:nvSpPr>
          <p:cNvPr id="2" name="ZoneTexte 1">
            <a:extLst>
              <a:ext uri="{FF2B5EF4-FFF2-40B4-BE49-F238E27FC236}">
                <a16:creationId xmlns:a16="http://schemas.microsoft.com/office/drawing/2014/main" id="{1C98E2B9-A4CA-A865-4233-15D3C187F1F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AB73524E-1DA0-D3E7-AEEC-E55EB1E9DC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F65E87B2-1646-2D2B-B06A-82C9C68AE0F6}"/>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
        <p:nvSpPr>
          <p:cNvPr id="11" name="ZoneTexte 10">
            <a:extLst>
              <a:ext uri="{FF2B5EF4-FFF2-40B4-BE49-F238E27FC236}">
                <a16:creationId xmlns:a16="http://schemas.microsoft.com/office/drawing/2014/main" id="{3D32B540-2C92-2D78-5A95-A4AC0AF32766}"/>
              </a:ext>
            </a:extLst>
          </p:cNvPr>
          <p:cNvSpPr txBox="1"/>
          <p:nvPr/>
        </p:nvSpPr>
        <p:spPr>
          <a:xfrm>
            <a:off x="0" y="2269359"/>
            <a:ext cx="12191999" cy="4120167"/>
          </a:xfrm>
          <a:prstGeom prst="rect">
            <a:avLst/>
          </a:prstGeom>
          <a:noFill/>
        </p:spPr>
        <p:txBody>
          <a:bodyPr wrap="square">
            <a:spAutoFit/>
          </a:bodyPr>
          <a:lstStyle/>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Accès géographique</a:t>
            </a:r>
            <a:endParaRPr lang="fr-FR" sz="2400" b="0" i="0" dirty="0">
              <a:solidFill>
                <a:srgbClr val="404040"/>
              </a:solidFill>
              <a:effectLst/>
              <a:latin typeface="DeepSeek-CJK-patch"/>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latin typeface="DeepSeek-CJK-patch"/>
              </a:rPr>
              <a:t>Densité médicale</a:t>
            </a:r>
            <a:r>
              <a:rPr lang="fr-FR" sz="2400" b="0" i="0" dirty="0">
                <a:solidFill>
                  <a:srgbClr val="404040"/>
                </a:solidFill>
                <a:effectLst/>
                <a:latin typeface="DeepSeek-CJK-patch"/>
              </a:rPr>
              <a:t> (</a:t>
            </a:r>
            <a:r>
              <a:rPr lang="fr-FR" sz="2400" dirty="0" err="1"/>
              <a:t>Irdes</a:t>
            </a:r>
            <a:r>
              <a:rPr lang="fr-FR" sz="2400" dirty="0"/>
              <a:t>, 2020) </a:t>
            </a:r>
            <a:r>
              <a:rPr lang="fr-FR" sz="2400" b="0" i="0" dirty="0">
                <a:solidFill>
                  <a:srgbClr val="404040"/>
                </a:solidFill>
                <a:effectLst/>
                <a:latin typeface="DeepSeek-CJK-patch"/>
              </a:rPr>
              <a:t>:</a:t>
            </a:r>
            <a:br>
              <a:rPr lang="fr-FR" sz="2400" b="0" i="0" dirty="0">
                <a:solidFill>
                  <a:srgbClr val="404040"/>
                </a:solidFill>
                <a:effectLst/>
                <a:latin typeface="DeepSeek-CJK-patch"/>
              </a:rPr>
            </a:br>
            <a:r>
              <a:rPr lang="fr-FR" sz="2400" b="0" i="0" dirty="0">
                <a:solidFill>
                  <a:srgbClr val="404040"/>
                </a:solidFill>
                <a:effectLst/>
                <a:latin typeface="DeepSeek-CJK-patch"/>
              </a:rPr>
              <a:t>↗ Zones urbaines = accès facilité.</a:t>
            </a:r>
            <a:br>
              <a:rPr lang="fr-FR" sz="2400" b="0" i="0" dirty="0">
                <a:solidFill>
                  <a:srgbClr val="404040"/>
                </a:solidFill>
                <a:effectLst/>
                <a:latin typeface="DeepSeek-CJK-patch"/>
              </a:rPr>
            </a:br>
            <a:r>
              <a:rPr lang="fr-FR" sz="2400" b="0" i="0" dirty="0">
                <a:solidFill>
                  <a:srgbClr val="404040"/>
                </a:solidFill>
                <a:effectLst/>
                <a:latin typeface="DeepSeek-CJK-patch"/>
              </a:rPr>
              <a:t>↘ Zones rurales = déserts médicaux (distance, délais).</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latin typeface="DeepSeek-CJK-patch"/>
              </a:rPr>
              <a:t>Renoncement aux soins</a:t>
            </a:r>
            <a:r>
              <a:rPr lang="fr-FR" sz="2400" b="0" i="0" dirty="0">
                <a:solidFill>
                  <a:srgbClr val="404040"/>
                </a:solidFill>
                <a:effectLst/>
                <a:latin typeface="DeepSeek-CJK-patch"/>
              </a:rPr>
              <a:t> (</a:t>
            </a:r>
            <a:r>
              <a:rPr lang="fr-FR" sz="2400" dirty="0"/>
              <a:t>Ministère des Solidarités et de la Santé, 2021) :</a:t>
            </a:r>
            <a:br>
              <a:rPr lang="fr-FR" sz="2400" b="0" i="0" dirty="0">
                <a:solidFill>
                  <a:srgbClr val="404040"/>
                </a:solidFill>
                <a:effectLst/>
                <a:latin typeface="DeepSeek-CJK-patch"/>
              </a:rPr>
            </a:br>
            <a:r>
              <a:rPr lang="fr-FR" sz="2400" b="0" i="0" dirty="0">
                <a:solidFill>
                  <a:srgbClr val="404040"/>
                </a:solidFill>
                <a:effectLst/>
                <a:latin typeface="DeepSeek-CJK-patch"/>
              </a:rPr>
              <a:t>3,1 % des Français renoncent (8× plus chez les pauvres en zones sous-dotées).</a:t>
            </a:r>
          </a:p>
          <a:p>
            <a:pPr algn="l">
              <a:lnSpc>
                <a:spcPts val="2143"/>
              </a:lnSpc>
              <a:spcBef>
                <a:spcPts val="300"/>
              </a:spcBef>
              <a:spcAft>
                <a:spcPts val="1029"/>
              </a:spcAft>
            </a:pPr>
            <a:endParaRPr lang="fr-FR" sz="2400" dirty="0">
              <a:solidFill>
                <a:srgbClr val="404040"/>
              </a:solidFill>
            </a:endParaRPr>
          </a:p>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Perception de la santé </a:t>
            </a:r>
            <a:r>
              <a:rPr lang="fr-FR" sz="2400" i="0" dirty="0">
                <a:solidFill>
                  <a:srgbClr val="404040"/>
                </a:solidFill>
                <a:effectLst/>
                <a:latin typeface="DeepSeek-CJK-patch"/>
              </a:rPr>
              <a:t>(</a:t>
            </a:r>
            <a:r>
              <a:rPr lang="fr-FR" sz="2400" dirty="0"/>
              <a:t>Statistique Canada, 2022</a:t>
            </a:r>
            <a:r>
              <a:rPr lang="fr-FR" sz="2400" i="0" dirty="0">
                <a:solidFill>
                  <a:srgbClr val="404040"/>
                </a:solidFill>
                <a:effectLst/>
                <a:latin typeface="DeepSeek-CJK-patch"/>
              </a:rPr>
              <a:t>)</a:t>
            </a:r>
            <a:endParaRPr lang="fr-FR" sz="2400" b="0" i="0" dirty="0">
              <a:solidFill>
                <a:srgbClr val="404040"/>
              </a:solidFill>
              <a:effectLst/>
              <a:latin typeface="DeepSeek-CJK-patch"/>
            </a:endParaRPr>
          </a:p>
          <a:p>
            <a:pPr lvl="1">
              <a:lnSpc>
                <a:spcPts val="2143"/>
              </a:lnSpc>
              <a:spcBef>
                <a:spcPts val="1029"/>
              </a:spcBef>
              <a:spcAft>
                <a:spcPts val="1029"/>
              </a:spcAft>
            </a:pPr>
            <a:r>
              <a:rPr lang="fr-FR" sz="2400" b="0" i="0" dirty="0">
                <a:solidFill>
                  <a:srgbClr val="404040"/>
                </a:solidFill>
                <a:effectLst/>
                <a:latin typeface="DeepSeek-CJK-patch"/>
              </a:rPr>
              <a:t>↗ Auto-évaluation négative = consultations fréquentes.</a:t>
            </a:r>
          </a:p>
          <a:p>
            <a:pPr lvl="1">
              <a:lnSpc>
                <a:spcPts val="2143"/>
              </a:lnSpc>
              <a:spcBef>
                <a:spcPts val="300"/>
              </a:spcBef>
              <a:spcAft>
                <a:spcPts val="1029"/>
              </a:spcAft>
            </a:pPr>
            <a:r>
              <a:rPr lang="fr-FR" sz="2400" b="0" i="0" dirty="0">
                <a:solidFill>
                  <a:srgbClr val="404040"/>
                </a:solidFill>
                <a:effectLst/>
                <a:latin typeface="DeepSeek-CJK-patch"/>
              </a:rPr>
              <a:t>↘ Santé perçue comme bonne = moins de recours.</a:t>
            </a:r>
          </a:p>
        </p:txBody>
      </p:sp>
    </p:spTree>
    <p:extLst>
      <p:ext uri="{BB962C8B-B14F-4D97-AF65-F5344CB8AC3E}">
        <p14:creationId xmlns:p14="http://schemas.microsoft.com/office/powerpoint/2010/main" val="167407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9</a:t>
            </a:fld>
            <a:endParaRPr lang="fr-FR"/>
          </a:p>
        </p:txBody>
      </p:sp>
    </p:spTree>
    <p:extLst>
      <p:ext uri="{BB962C8B-B14F-4D97-AF65-F5344CB8AC3E}">
        <p14:creationId xmlns:p14="http://schemas.microsoft.com/office/powerpoint/2010/main" val="1312687224"/>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5449</TotalTime>
  <Words>1695</Words>
  <Application>Microsoft Office PowerPoint</Application>
  <PresentationFormat>Grand écran</PresentationFormat>
  <Paragraphs>202</Paragraphs>
  <Slides>32</Slides>
  <Notes>6</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32</vt:i4>
      </vt:variant>
    </vt:vector>
  </HeadingPairs>
  <TitlesOfParts>
    <vt:vector size="44" baseType="lpstr">
      <vt:lpstr>Arial</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Toussaint BOCO</cp:lastModifiedBy>
  <cp:revision>397</cp:revision>
  <dcterms:created xsi:type="dcterms:W3CDTF">2025-03-13T02:34:52Z</dcterms:created>
  <dcterms:modified xsi:type="dcterms:W3CDTF">2025-04-27T12:58:59Z</dcterms:modified>
</cp:coreProperties>
</file>