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32" y="-1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D38A0-6625-420E-984B-5040EA439569}" type="datetimeFigureOut">
              <a:rPr lang="fr-FR" smtClean="0"/>
              <a:t>03/04/2025</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FE062-06CE-419A-B575-7B25C7B229EB}" type="slidenum">
              <a:rPr lang="fr-FR" smtClean="0"/>
              <a:t>‹N°›</a:t>
            </a:fld>
            <a:endParaRPr lang="fr-FR"/>
          </a:p>
        </p:txBody>
      </p:sp>
    </p:spTree>
    <p:extLst>
      <p:ext uri="{BB962C8B-B14F-4D97-AF65-F5344CB8AC3E}">
        <p14:creationId xmlns:p14="http://schemas.microsoft.com/office/powerpoint/2010/main" val="623734238"/>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338388" y="1143000"/>
            <a:ext cx="2181225"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74FE062-06CE-419A-B575-7B25C7B229EB}" type="slidenum">
              <a:rPr lang="fr-FR" smtClean="0"/>
              <a:t>1</a:t>
            </a:fld>
            <a:endParaRPr lang="fr-FR"/>
          </a:p>
        </p:txBody>
      </p:sp>
    </p:spTree>
    <p:extLst>
      <p:ext uri="{BB962C8B-B14F-4D97-AF65-F5344CB8AC3E}">
        <p14:creationId xmlns:p14="http://schemas.microsoft.com/office/powerpoint/2010/main" val="285437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fr-FR"/>
              <a:t>Modifiez le style du titre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03/04/2025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55637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03/04/2025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40169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03/04/2025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20909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03/04/2025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56528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fr-FR"/>
              <a:t>Modifiez le style du titre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C50A28-6A05-4D1F-9987-845550122DAD}" type="datetimeFigureOut">
              <a:rPr lang="fr-FR" smtClean="0"/>
              <a:t>03/04/2025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7579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9C50A28-6A05-4D1F-9987-845550122DAD}" type="datetimeFigureOut">
              <a:rPr lang="fr-FR" smtClean="0"/>
              <a:t>03/04/2025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01227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fr-FR"/>
              <a:t>Modifiez le style du titre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4" name="Content Placeholder 3"/>
          <p:cNvSpPr>
            <a:spLocks noGrp="1"/>
          </p:cNvSpPr>
          <p:nvPr>
            <p:ph sz="half" idx="2"/>
          </p:nvPr>
        </p:nvSpPr>
        <p:spPr>
          <a:xfrm>
            <a:off x="1472912" y="11058863"/>
            <a:ext cx="9046274"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6" name="Content Placeholder 5"/>
          <p:cNvSpPr>
            <a:spLocks noGrp="1"/>
          </p:cNvSpPr>
          <p:nvPr>
            <p:ph sz="quarter" idx="4"/>
          </p:nvPr>
        </p:nvSpPr>
        <p:spPr>
          <a:xfrm>
            <a:off x="10825461" y="11058863"/>
            <a:ext cx="9090826"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C50A28-6A05-4D1F-9987-845550122DAD}" type="datetimeFigureOut">
              <a:rPr lang="fr-FR" smtClean="0"/>
              <a:t>03/04/2025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68678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9C50A28-6A05-4D1F-9987-845550122DAD}" type="datetimeFigureOut">
              <a:rPr lang="fr-FR" smtClean="0"/>
              <a:t>03/04/2025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97998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50A28-6A05-4D1F-9987-845550122DAD}" type="datetimeFigureOut">
              <a:rPr lang="fr-FR" smtClean="0"/>
              <a:t>03/04/2025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84332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03/04/2025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33912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fr-FR"/>
              <a:t>Cliquez sur l'icône pour ajouter une image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03/04/2025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56883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9C50A28-6A05-4D1F-9987-845550122DAD}" type="datetimeFigureOut">
              <a:rPr lang="fr-FR" smtClean="0"/>
              <a:t>03/04/2025</a:t>
            </a:fld>
            <a:endParaRPr lang="fr-F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EAA3FBA-36EB-4F7D-B88C-591C143858BF}" type="slidenum">
              <a:rPr lang="fr-FR" smtClean="0"/>
              <a:t>‹N°›</a:t>
            </a:fld>
            <a:endParaRPr lang="fr-FR"/>
          </a:p>
        </p:txBody>
      </p:sp>
    </p:spTree>
    <p:extLst>
      <p:ext uri="{BB962C8B-B14F-4D97-AF65-F5344CB8AC3E}">
        <p14:creationId xmlns:p14="http://schemas.microsoft.com/office/powerpoint/2010/main" val="556469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D6C4BEB-2FE4-3D11-5C65-2E8895C54CD5}"/>
              </a:ext>
            </a:extLst>
          </p:cNvPr>
          <p:cNvSpPr txBox="1"/>
          <p:nvPr/>
        </p:nvSpPr>
        <p:spPr>
          <a:xfrm>
            <a:off x="2815532" y="500707"/>
            <a:ext cx="16828973" cy="400110"/>
          </a:xfrm>
          <a:prstGeom prst="rect">
            <a:avLst/>
          </a:prstGeom>
          <a:noFill/>
        </p:spPr>
        <p:txBody>
          <a:bodyPr wrap="square" rtlCol="0">
            <a:spAutoFit/>
          </a:bodyPr>
          <a:lstStyle/>
          <a:p>
            <a:pPr algn="ctr"/>
            <a:r>
              <a:rPr lang="fr-FR" sz="2000" b="1" dirty="0">
                <a:solidFill>
                  <a:srgbClr val="002060"/>
                </a:solidFill>
                <a:latin typeface="Gill Sans MT" panose="020B0502020104020203" pitchFamily="34" charset="0"/>
              </a:rPr>
              <a:t>MODELISATION DU TAUX DE CONSULTATIONS EN MEDECINE DE VILLE : APPROCHE PAR MODELES D’ECONOMETRIE SPATIALE </a:t>
            </a:r>
          </a:p>
        </p:txBody>
      </p:sp>
      <p:pic>
        <p:nvPicPr>
          <p:cNvPr id="6" name="Image 5">
            <a:extLst>
              <a:ext uri="{FF2B5EF4-FFF2-40B4-BE49-F238E27FC236}">
                <a16:creationId xmlns:a16="http://schemas.microsoft.com/office/drawing/2014/main" id="{77709106-5F96-5C44-766F-0AC5535F6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86" y="188054"/>
            <a:ext cx="2233032" cy="1265361"/>
          </a:xfrm>
          <a:prstGeom prst="rect">
            <a:avLst/>
          </a:prstGeom>
        </p:spPr>
      </p:pic>
      <p:pic>
        <p:nvPicPr>
          <p:cNvPr id="8" name="Image 7">
            <a:extLst>
              <a:ext uri="{FF2B5EF4-FFF2-40B4-BE49-F238E27FC236}">
                <a16:creationId xmlns:a16="http://schemas.microsoft.com/office/drawing/2014/main" id="{B20B20DC-D15A-E824-E5BF-75A0B8DAB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6325" y="188054"/>
            <a:ext cx="1617014" cy="1436253"/>
          </a:xfrm>
          <a:prstGeom prst="rect">
            <a:avLst/>
          </a:prstGeom>
        </p:spPr>
      </p:pic>
      <p:sp>
        <p:nvSpPr>
          <p:cNvPr id="10" name="ZoneTexte 9">
            <a:extLst>
              <a:ext uri="{FF2B5EF4-FFF2-40B4-BE49-F238E27FC236}">
                <a16:creationId xmlns:a16="http://schemas.microsoft.com/office/drawing/2014/main" id="{DB602586-E6C6-87EB-069B-876D8E4B03F0}"/>
              </a:ext>
            </a:extLst>
          </p:cNvPr>
          <p:cNvSpPr txBox="1"/>
          <p:nvPr/>
        </p:nvSpPr>
        <p:spPr>
          <a:xfrm>
            <a:off x="4254380" y="1062042"/>
            <a:ext cx="12874861" cy="646331"/>
          </a:xfrm>
          <a:prstGeom prst="rect">
            <a:avLst/>
          </a:prstGeom>
          <a:noFill/>
        </p:spPr>
        <p:txBody>
          <a:bodyPr wrap="square" rtlCol="0">
            <a:spAutoFit/>
          </a:bodyPr>
          <a:lstStyle/>
          <a:p>
            <a:pPr algn="ctr"/>
            <a:r>
              <a:rPr lang="fr-FR" dirty="0">
                <a:latin typeface="Gill Sans MT" panose="020B0502020104020203" pitchFamily="34" charset="0"/>
              </a:rPr>
              <a:t>Rédigé par : Toussaint BOCO, </a:t>
            </a:r>
            <a:r>
              <a:rPr lang="fr-FR" dirty="0" err="1">
                <a:latin typeface="Gill Sans MT" panose="020B0502020104020203" pitchFamily="34" charset="0"/>
              </a:rPr>
              <a:t>Komla</a:t>
            </a:r>
            <a:r>
              <a:rPr lang="fr-FR" dirty="0">
                <a:latin typeface="Gill Sans MT" panose="020B0502020104020203" pitchFamily="34" charset="0"/>
              </a:rPr>
              <a:t> Alex LABOU, Ali Nour </a:t>
            </a:r>
            <a:r>
              <a:rPr lang="fr-FR" dirty="0" err="1">
                <a:latin typeface="Gill Sans MT" panose="020B0502020104020203" pitchFamily="34" charset="0"/>
              </a:rPr>
              <a:t>Guedemi</a:t>
            </a:r>
            <a:r>
              <a:rPr lang="fr-FR" dirty="0">
                <a:latin typeface="Gill Sans MT" panose="020B0502020104020203" pitchFamily="34" charset="0"/>
              </a:rPr>
              <a:t> ABDELWAHID, Komi </a:t>
            </a:r>
            <a:r>
              <a:rPr lang="fr-FR" dirty="0" err="1">
                <a:latin typeface="Gill Sans MT" panose="020B0502020104020203" pitchFamily="34" charset="0"/>
              </a:rPr>
              <a:t>Amégbor</a:t>
            </a:r>
            <a:r>
              <a:rPr lang="fr-FR" dirty="0">
                <a:latin typeface="Gill Sans MT" panose="020B0502020104020203" pitchFamily="34" charset="0"/>
              </a:rPr>
              <a:t> Richard GOZAN</a:t>
            </a:r>
          </a:p>
          <a:p>
            <a:pPr algn="ctr"/>
            <a:r>
              <a:rPr lang="fr-FR" dirty="0">
                <a:latin typeface="Gill Sans MT" panose="020B0502020104020203" pitchFamily="34" charset="0"/>
              </a:rPr>
              <a:t>Tutrice :  Audrey LAVENU</a:t>
            </a:r>
          </a:p>
        </p:txBody>
      </p:sp>
      <p:sp>
        <p:nvSpPr>
          <p:cNvPr id="11" name="Rectangle 10">
            <a:extLst>
              <a:ext uri="{FF2B5EF4-FFF2-40B4-BE49-F238E27FC236}">
                <a16:creationId xmlns:a16="http://schemas.microsoft.com/office/drawing/2014/main" id="{2D5F3467-2AB3-401F-6ADE-29B8C1AA5D10}"/>
              </a:ext>
            </a:extLst>
          </p:cNvPr>
          <p:cNvSpPr/>
          <p:nvPr/>
        </p:nvSpPr>
        <p:spPr>
          <a:xfrm>
            <a:off x="264700" y="1864235"/>
            <a:ext cx="20854220" cy="8700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8FA86A7A-DF33-0916-2F33-AF4E57E1F3BA}"/>
              </a:ext>
            </a:extLst>
          </p:cNvPr>
          <p:cNvSpPr/>
          <p:nvPr/>
        </p:nvSpPr>
        <p:spPr>
          <a:xfrm>
            <a:off x="264700" y="2126229"/>
            <a:ext cx="11753588" cy="2905354"/>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sz="2400" b="1" dirty="0">
                <a:solidFill>
                  <a:srgbClr val="0070C0"/>
                </a:solidFill>
                <a:latin typeface="Gill Sans MT" panose="020B0502020104020203" pitchFamily="34" charset="0"/>
              </a:rPr>
              <a:t>Contexte</a:t>
            </a:r>
            <a:r>
              <a:rPr lang="fr-FR" sz="2400" dirty="0">
                <a:solidFill>
                  <a:schemeClr val="tx1"/>
                </a:solidFill>
                <a:latin typeface="Gill Sans MT" panose="020B0502020104020203" pitchFamily="34" charset="0"/>
              </a:rPr>
              <a:t> :</a:t>
            </a:r>
          </a:p>
          <a:p>
            <a:pPr algn="just"/>
            <a:r>
              <a:rPr lang="fr-FR" sz="2400" dirty="0">
                <a:solidFill>
                  <a:schemeClr val="tx1"/>
                </a:solidFill>
                <a:latin typeface="Gill Sans MT" panose="020B0502020104020203" pitchFamily="34" charset="0"/>
              </a:rPr>
              <a:t>L’accès aux soins en médecine de ville varie selon des disparités géographiques et socio-économiques, influençant la répartition des professionnels de santé et l’efficacité des politiques publiques. Certaines communes disposent d’une forte densité médicale, tandis que d’autres font face à une offre limitée. Cette étude analyse les facteurs influençant le nombre de visites médicales en intégrant les dimensions socio-économiques et spatiales afin d’éclairer les politiques de santé et d’optimiser la répartition des ressources médicales.</a:t>
            </a:r>
          </a:p>
        </p:txBody>
      </p:sp>
      <p:sp>
        <p:nvSpPr>
          <p:cNvPr id="13" name="Rectangle : coins arrondis 12">
            <a:extLst>
              <a:ext uri="{FF2B5EF4-FFF2-40B4-BE49-F238E27FC236}">
                <a16:creationId xmlns:a16="http://schemas.microsoft.com/office/drawing/2014/main" id="{84B4CC26-7E20-D57E-8CAF-F4BCD4162596}"/>
              </a:ext>
            </a:extLst>
          </p:cNvPr>
          <p:cNvSpPr/>
          <p:nvPr/>
        </p:nvSpPr>
        <p:spPr>
          <a:xfrm>
            <a:off x="12225177" y="2126228"/>
            <a:ext cx="8893743" cy="2905353"/>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sz="2400" b="1" dirty="0">
                <a:solidFill>
                  <a:srgbClr val="0070C0"/>
                </a:solidFill>
                <a:latin typeface="Gill Sans MT" panose="020B0502020104020203" pitchFamily="34" charset="0"/>
              </a:rPr>
              <a:t>Objectifs</a:t>
            </a:r>
            <a:r>
              <a:rPr lang="fr-FR" sz="2400" dirty="0">
                <a:solidFill>
                  <a:schemeClr val="tx1"/>
                </a:solidFill>
                <a:latin typeface="Gill Sans MT" panose="020B0502020104020203" pitchFamily="34" charset="0"/>
              </a:rPr>
              <a:t> :</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Analyser les disparités territoriales en matière de consultations médicales.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Évaluer l’influence des caractéristiques socio-économiques et spatiales sur ces consultations.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Utiliser des modèles statistiques pour mieux comprendre ces disparités et proposer des recommandations en santé publique.</a:t>
            </a:r>
          </a:p>
        </p:txBody>
      </p:sp>
      <p:sp>
        <p:nvSpPr>
          <p:cNvPr id="14" name="Rectangle : coins arrondis 13">
            <a:extLst>
              <a:ext uri="{FF2B5EF4-FFF2-40B4-BE49-F238E27FC236}">
                <a16:creationId xmlns:a16="http://schemas.microsoft.com/office/drawing/2014/main" id="{5D5C7C76-8235-D665-373D-760B8FDC5AF8}"/>
              </a:ext>
            </a:extLst>
          </p:cNvPr>
          <p:cNvSpPr/>
          <p:nvPr/>
        </p:nvSpPr>
        <p:spPr>
          <a:xfrm>
            <a:off x="264699" y="5838979"/>
            <a:ext cx="20854220" cy="7205588"/>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7" name="Rectangle : coins arrondis 16">
            <a:extLst>
              <a:ext uri="{FF2B5EF4-FFF2-40B4-BE49-F238E27FC236}">
                <a16:creationId xmlns:a16="http://schemas.microsoft.com/office/drawing/2014/main" id="{AFCCD815-53D2-7E6D-0AEF-672B02D6A653}"/>
              </a:ext>
            </a:extLst>
          </p:cNvPr>
          <p:cNvSpPr/>
          <p:nvPr/>
        </p:nvSpPr>
        <p:spPr>
          <a:xfrm>
            <a:off x="264697" y="25740816"/>
            <a:ext cx="20854219" cy="3718167"/>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pic>
        <p:nvPicPr>
          <p:cNvPr id="30" name="Image 29">
            <a:extLst>
              <a:ext uri="{FF2B5EF4-FFF2-40B4-BE49-F238E27FC236}">
                <a16:creationId xmlns:a16="http://schemas.microsoft.com/office/drawing/2014/main" id="{98DB1150-F77F-B226-21C3-F46E772A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4902" y="15137606"/>
            <a:ext cx="5667032" cy="2638163"/>
          </a:xfrm>
          <a:prstGeom prst="rect">
            <a:avLst/>
          </a:prstGeom>
        </p:spPr>
      </p:pic>
      <p:pic>
        <p:nvPicPr>
          <p:cNvPr id="34" name="Image 33">
            <a:extLst>
              <a:ext uri="{FF2B5EF4-FFF2-40B4-BE49-F238E27FC236}">
                <a16:creationId xmlns:a16="http://schemas.microsoft.com/office/drawing/2014/main" id="{E1AD6551-BC3A-6B1D-D296-7314D95783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86922" y="18560292"/>
            <a:ext cx="4662751" cy="2768719"/>
          </a:xfrm>
          <a:prstGeom prst="rect">
            <a:avLst/>
          </a:prstGeom>
        </p:spPr>
      </p:pic>
      <p:pic>
        <p:nvPicPr>
          <p:cNvPr id="40" name="Image 39">
            <a:extLst>
              <a:ext uri="{FF2B5EF4-FFF2-40B4-BE49-F238E27FC236}">
                <a16:creationId xmlns:a16="http://schemas.microsoft.com/office/drawing/2014/main" id="{754C9DE8-F573-B58E-385E-B5E898A1FB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87774" y="14427682"/>
            <a:ext cx="4561480" cy="2625312"/>
          </a:xfrm>
          <a:prstGeom prst="rect">
            <a:avLst/>
          </a:prstGeom>
        </p:spPr>
      </p:pic>
      <p:sp>
        <p:nvSpPr>
          <p:cNvPr id="55" name="Rectangle : coins arrondis 54">
            <a:extLst>
              <a:ext uri="{FF2B5EF4-FFF2-40B4-BE49-F238E27FC236}">
                <a16:creationId xmlns:a16="http://schemas.microsoft.com/office/drawing/2014/main" id="{97AAFD4F-FFFC-FB83-C881-B2D8C73D9DE2}"/>
              </a:ext>
            </a:extLst>
          </p:cNvPr>
          <p:cNvSpPr/>
          <p:nvPr/>
        </p:nvSpPr>
        <p:spPr>
          <a:xfrm>
            <a:off x="264698" y="13622144"/>
            <a:ext cx="10092943" cy="11546633"/>
          </a:xfrm>
          <a:prstGeom prst="roundRect">
            <a:avLst>
              <a:gd name="adj" fmla="val 9101"/>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58" name="ZoneTexte 57">
            <a:extLst>
              <a:ext uri="{FF2B5EF4-FFF2-40B4-BE49-F238E27FC236}">
                <a16:creationId xmlns:a16="http://schemas.microsoft.com/office/drawing/2014/main" id="{BD3FDE9D-BF92-6A25-26CC-475A8F3C6ED8}"/>
              </a:ext>
            </a:extLst>
          </p:cNvPr>
          <p:cNvSpPr txBox="1"/>
          <p:nvPr/>
        </p:nvSpPr>
        <p:spPr>
          <a:xfrm>
            <a:off x="1093147" y="5934093"/>
            <a:ext cx="19288450" cy="2308324"/>
          </a:xfrm>
          <a:prstGeom prst="rect">
            <a:avLst/>
          </a:prstGeom>
          <a:noFill/>
        </p:spPr>
        <p:txBody>
          <a:bodyPr wrap="square">
            <a:spAutoFit/>
          </a:bodyPr>
          <a:lstStyle/>
          <a:p>
            <a:pPr algn="just"/>
            <a:r>
              <a:rPr lang="fr-FR" sz="2400" b="1" dirty="0">
                <a:solidFill>
                  <a:srgbClr val="0070C0"/>
                </a:solidFill>
                <a:latin typeface="Gill Sans MT" panose="020B0502020104020203" pitchFamily="34" charset="0"/>
              </a:rPr>
              <a:t>Données</a:t>
            </a:r>
            <a:r>
              <a:rPr lang="fr-FR" sz="2400" dirty="0">
                <a:solidFill>
                  <a:schemeClr val="tx1"/>
                </a:solidFill>
                <a:latin typeface="Gill Sans MT" panose="020B0502020104020203" pitchFamily="34" charset="0"/>
              </a:rPr>
              <a:t> </a:t>
            </a:r>
            <a:r>
              <a:rPr lang="fr-FR" sz="2400" b="1" dirty="0">
                <a:solidFill>
                  <a:srgbClr val="0070C0"/>
                </a:solidFill>
                <a:latin typeface="Gill Sans MT" panose="020B0502020104020203" pitchFamily="34" charset="0"/>
              </a:rPr>
              <a:t>et </a:t>
            </a:r>
            <a:r>
              <a:rPr lang="fr-FR" sz="2400" b="1">
                <a:solidFill>
                  <a:srgbClr val="0070C0"/>
                </a:solidFill>
                <a:latin typeface="Gill Sans MT" panose="020B0502020104020203" pitchFamily="34" charset="0"/>
              </a:rPr>
              <a:t>analyses descriptives </a:t>
            </a:r>
            <a:r>
              <a:rPr lang="fr-FR" sz="2400">
                <a:solidFill>
                  <a:schemeClr val="tx1"/>
                </a:solidFill>
                <a:latin typeface="Gill Sans MT" panose="020B0502020104020203" pitchFamily="34" charset="0"/>
              </a:rPr>
              <a:t>:</a:t>
            </a:r>
            <a:endParaRPr lang="fr-FR" sz="2400" dirty="0">
              <a:solidFill>
                <a:schemeClr val="tx1"/>
              </a:solidFill>
              <a:latin typeface="Gill Sans MT" panose="020B0502020104020203" pitchFamily="34" charset="0"/>
            </a:endParaRPr>
          </a:p>
          <a:p>
            <a:pPr algn="just"/>
            <a:r>
              <a:rPr lang="fr-FR" sz="2400" dirty="0">
                <a:solidFill>
                  <a:schemeClr val="tx1"/>
                </a:solidFill>
                <a:latin typeface="Gill Sans MT" panose="020B0502020104020203" pitchFamily="34" charset="0"/>
              </a:rPr>
              <a:t>L’étude s’appuie sur une base de données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p:txBody>
      </p:sp>
      <p:pic>
        <p:nvPicPr>
          <p:cNvPr id="61" name="Image 60">
            <a:extLst>
              <a:ext uri="{FF2B5EF4-FFF2-40B4-BE49-F238E27FC236}">
                <a16:creationId xmlns:a16="http://schemas.microsoft.com/office/drawing/2014/main" id="{90D82231-180F-CF32-C269-801481471C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0018" y="18549224"/>
            <a:ext cx="4152862" cy="2779787"/>
          </a:xfrm>
          <a:prstGeom prst="rect">
            <a:avLst/>
          </a:prstGeom>
          <a:ln w="28575">
            <a:noFill/>
          </a:ln>
        </p:spPr>
      </p:pic>
      <p:pic>
        <p:nvPicPr>
          <p:cNvPr id="62" name="Image 61">
            <a:extLst>
              <a:ext uri="{FF2B5EF4-FFF2-40B4-BE49-F238E27FC236}">
                <a16:creationId xmlns:a16="http://schemas.microsoft.com/office/drawing/2014/main" id="{8EF3F9DF-9E81-D311-A571-7E40AE98F2D4}"/>
              </a:ext>
            </a:extLst>
          </p:cNvPr>
          <p:cNvPicPr>
            <a:picLocks noChangeAspect="1"/>
          </p:cNvPicPr>
          <p:nvPr/>
        </p:nvPicPr>
        <p:blipFill>
          <a:blip r:embed="rId9">
            <a:extLst>
              <a:ext uri="{28A0092B-C50C-407E-A947-70E740481C1C}">
                <a14:useLocalDpi xmlns:a14="http://schemas.microsoft.com/office/drawing/2010/main" val="0"/>
              </a:ext>
            </a:extLst>
          </a:blip>
          <a:srcRect l="51012"/>
          <a:stretch/>
        </p:blipFill>
        <p:spPr>
          <a:xfrm>
            <a:off x="1571156" y="9123490"/>
            <a:ext cx="2508509" cy="2105693"/>
          </a:xfrm>
          <a:prstGeom prst="rect">
            <a:avLst/>
          </a:prstGeom>
          <a:ln w="28575">
            <a:noFill/>
          </a:ln>
        </p:spPr>
      </p:pic>
      <p:pic>
        <p:nvPicPr>
          <p:cNvPr id="64" name="Image 63">
            <a:extLst>
              <a:ext uri="{FF2B5EF4-FFF2-40B4-BE49-F238E27FC236}">
                <a16:creationId xmlns:a16="http://schemas.microsoft.com/office/drawing/2014/main" id="{A621BC81-6C9A-7C66-2469-F3C363B496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0222" y="9087288"/>
            <a:ext cx="2929612" cy="1943798"/>
          </a:xfrm>
          <a:prstGeom prst="rect">
            <a:avLst/>
          </a:prstGeom>
          <a:ln w="28575">
            <a:noFill/>
          </a:ln>
        </p:spPr>
      </p:pic>
      <p:pic>
        <p:nvPicPr>
          <p:cNvPr id="66" name="Image 65">
            <a:extLst>
              <a:ext uri="{FF2B5EF4-FFF2-40B4-BE49-F238E27FC236}">
                <a16:creationId xmlns:a16="http://schemas.microsoft.com/office/drawing/2014/main" id="{1D8D4BAF-6FD6-8445-A995-D45D7705FD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40012" y="9246024"/>
            <a:ext cx="2977324" cy="1969115"/>
          </a:xfrm>
          <a:prstGeom prst="rect">
            <a:avLst/>
          </a:prstGeom>
          <a:ln w="28575">
            <a:noFill/>
          </a:ln>
        </p:spPr>
      </p:pic>
      <p:pic>
        <p:nvPicPr>
          <p:cNvPr id="67" name="Image 66">
            <a:extLst>
              <a:ext uri="{FF2B5EF4-FFF2-40B4-BE49-F238E27FC236}">
                <a16:creationId xmlns:a16="http://schemas.microsoft.com/office/drawing/2014/main" id="{7F914C42-9DF6-E4A9-F2E8-C8C557ABE5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086358" y="9260068"/>
            <a:ext cx="2844277" cy="1969115"/>
          </a:xfrm>
          <a:prstGeom prst="rect">
            <a:avLst/>
          </a:prstGeom>
          <a:ln w="28575">
            <a:noFill/>
          </a:ln>
        </p:spPr>
      </p:pic>
      <p:sp>
        <p:nvSpPr>
          <p:cNvPr id="68" name="Rectangle : coins arrondis 67">
            <a:extLst>
              <a:ext uri="{FF2B5EF4-FFF2-40B4-BE49-F238E27FC236}">
                <a16:creationId xmlns:a16="http://schemas.microsoft.com/office/drawing/2014/main" id="{92179A2C-1836-6AB1-3D1F-1E045BF5F900}"/>
              </a:ext>
            </a:extLst>
          </p:cNvPr>
          <p:cNvSpPr/>
          <p:nvPr/>
        </p:nvSpPr>
        <p:spPr>
          <a:xfrm>
            <a:off x="16465491" y="8814456"/>
            <a:ext cx="4086013" cy="3809367"/>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0" name="Rectangle : coins arrondis 69">
            <a:extLst>
              <a:ext uri="{FF2B5EF4-FFF2-40B4-BE49-F238E27FC236}">
                <a16:creationId xmlns:a16="http://schemas.microsoft.com/office/drawing/2014/main" id="{C2D84267-090B-014A-6229-7DE910143B5C}"/>
              </a:ext>
            </a:extLst>
          </p:cNvPr>
          <p:cNvSpPr/>
          <p:nvPr/>
        </p:nvSpPr>
        <p:spPr>
          <a:xfrm>
            <a:off x="11285668" y="8800412"/>
            <a:ext cx="4086013" cy="3809367"/>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1" name="Rectangle : coins arrondis 70">
            <a:extLst>
              <a:ext uri="{FF2B5EF4-FFF2-40B4-BE49-F238E27FC236}">
                <a16:creationId xmlns:a16="http://schemas.microsoft.com/office/drawing/2014/main" id="{C138938D-AF9F-A161-8F46-F85A92E97287}"/>
              </a:ext>
            </a:extLst>
          </p:cNvPr>
          <p:cNvSpPr/>
          <p:nvPr/>
        </p:nvSpPr>
        <p:spPr>
          <a:xfrm>
            <a:off x="782405" y="8809514"/>
            <a:ext cx="4086013" cy="3809367"/>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2" name="Rectangle : coins arrondis 71">
            <a:extLst>
              <a:ext uri="{FF2B5EF4-FFF2-40B4-BE49-F238E27FC236}">
                <a16:creationId xmlns:a16="http://schemas.microsoft.com/office/drawing/2014/main" id="{7DFA79B5-6BCC-0622-A9F9-FD0399334FC6}"/>
              </a:ext>
            </a:extLst>
          </p:cNvPr>
          <p:cNvSpPr/>
          <p:nvPr/>
        </p:nvSpPr>
        <p:spPr>
          <a:xfrm>
            <a:off x="6012022" y="8819994"/>
            <a:ext cx="4086013" cy="3809367"/>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3" name="Rectangle : coins arrondis 72">
            <a:extLst>
              <a:ext uri="{FF2B5EF4-FFF2-40B4-BE49-F238E27FC236}">
                <a16:creationId xmlns:a16="http://schemas.microsoft.com/office/drawing/2014/main" id="{5CA20EC9-24AD-3ECB-AFC1-EED79B4C2E55}"/>
              </a:ext>
            </a:extLst>
          </p:cNvPr>
          <p:cNvSpPr/>
          <p:nvPr/>
        </p:nvSpPr>
        <p:spPr>
          <a:xfrm>
            <a:off x="11025975" y="13616606"/>
            <a:ext cx="10092943" cy="11552171"/>
          </a:xfrm>
          <a:prstGeom prst="roundRect">
            <a:avLst>
              <a:gd name="adj" fmla="val 9101"/>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4" name="Rectangle : coins arrondis 73">
            <a:extLst>
              <a:ext uri="{FF2B5EF4-FFF2-40B4-BE49-F238E27FC236}">
                <a16:creationId xmlns:a16="http://schemas.microsoft.com/office/drawing/2014/main" id="{476EC412-3F60-D8B5-376F-21CEECECF63E}"/>
              </a:ext>
            </a:extLst>
          </p:cNvPr>
          <p:cNvSpPr/>
          <p:nvPr/>
        </p:nvSpPr>
        <p:spPr>
          <a:xfrm>
            <a:off x="1201678" y="8401543"/>
            <a:ext cx="3253233"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Taux de consultations</a:t>
            </a:r>
          </a:p>
        </p:txBody>
      </p:sp>
      <p:sp>
        <p:nvSpPr>
          <p:cNvPr id="75" name="Rectangle : coins arrondis 74">
            <a:extLst>
              <a:ext uri="{FF2B5EF4-FFF2-40B4-BE49-F238E27FC236}">
                <a16:creationId xmlns:a16="http://schemas.microsoft.com/office/drawing/2014/main" id="{8ACE8931-0E29-C42B-7A20-6CC5326A0D58}"/>
              </a:ext>
            </a:extLst>
          </p:cNvPr>
          <p:cNvSpPr/>
          <p:nvPr/>
        </p:nvSpPr>
        <p:spPr>
          <a:xfrm>
            <a:off x="5372684" y="8401543"/>
            <a:ext cx="5364688"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Nombre de visites et quelques variables</a:t>
            </a:r>
          </a:p>
        </p:txBody>
      </p:sp>
      <p:sp>
        <p:nvSpPr>
          <p:cNvPr id="76" name="Rectangle : coins arrondis 75">
            <a:extLst>
              <a:ext uri="{FF2B5EF4-FFF2-40B4-BE49-F238E27FC236}">
                <a16:creationId xmlns:a16="http://schemas.microsoft.com/office/drawing/2014/main" id="{0EA48E87-54F5-2C80-0400-2E288A6CE648}"/>
              </a:ext>
            </a:extLst>
          </p:cNvPr>
          <p:cNvSpPr/>
          <p:nvPr/>
        </p:nvSpPr>
        <p:spPr>
          <a:xfrm>
            <a:off x="11494885" y="8401543"/>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Analyse spatiale LISA</a:t>
            </a:r>
          </a:p>
        </p:txBody>
      </p:sp>
      <p:sp>
        <p:nvSpPr>
          <p:cNvPr id="77" name="Rectangle : coins arrondis 76">
            <a:extLst>
              <a:ext uri="{FF2B5EF4-FFF2-40B4-BE49-F238E27FC236}">
                <a16:creationId xmlns:a16="http://schemas.microsoft.com/office/drawing/2014/main" id="{C17DE778-2260-580A-7F90-5EA20AB9EAA3}"/>
              </a:ext>
            </a:extLst>
          </p:cNvPr>
          <p:cNvSpPr/>
          <p:nvPr/>
        </p:nvSpPr>
        <p:spPr>
          <a:xfrm>
            <a:off x="16679652" y="8383602"/>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Diagramme de Moran</a:t>
            </a:r>
          </a:p>
        </p:txBody>
      </p:sp>
      <p:sp>
        <p:nvSpPr>
          <p:cNvPr id="78" name="Rectangle : coins arrondis 77">
            <a:extLst>
              <a:ext uri="{FF2B5EF4-FFF2-40B4-BE49-F238E27FC236}">
                <a16:creationId xmlns:a16="http://schemas.microsoft.com/office/drawing/2014/main" id="{6D8955BA-CB62-47B1-35EF-4EFAADDF64C4}"/>
              </a:ext>
            </a:extLst>
          </p:cNvPr>
          <p:cNvSpPr/>
          <p:nvPr/>
        </p:nvSpPr>
        <p:spPr>
          <a:xfrm>
            <a:off x="1595078"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Méthodes employées</a:t>
            </a:r>
          </a:p>
        </p:txBody>
      </p:sp>
      <p:sp>
        <p:nvSpPr>
          <p:cNvPr id="79" name="Rectangle : coins arrondis 78">
            <a:extLst>
              <a:ext uri="{FF2B5EF4-FFF2-40B4-BE49-F238E27FC236}">
                <a16:creationId xmlns:a16="http://schemas.microsoft.com/office/drawing/2014/main" id="{AA2BDF1E-15D7-BEDA-DB90-88FF244D425C}"/>
              </a:ext>
            </a:extLst>
          </p:cNvPr>
          <p:cNvSpPr/>
          <p:nvPr/>
        </p:nvSpPr>
        <p:spPr>
          <a:xfrm>
            <a:off x="12749400"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Résultats obtenus</a:t>
            </a:r>
          </a:p>
        </p:txBody>
      </p:sp>
      <p:sp>
        <p:nvSpPr>
          <p:cNvPr id="80" name="Rectangle : coins arrondis 79">
            <a:extLst>
              <a:ext uri="{FF2B5EF4-FFF2-40B4-BE49-F238E27FC236}">
                <a16:creationId xmlns:a16="http://schemas.microsoft.com/office/drawing/2014/main" id="{B8FC4FA3-E33D-CA7C-C3B8-BC6723B7EF7A}"/>
              </a:ext>
            </a:extLst>
          </p:cNvPr>
          <p:cNvSpPr/>
          <p:nvPr/>
        </p:nvSpPr>
        <p:spPr>
          <a:xfrm>
            <a:off x="6381944" y="25873396"/>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Conclusion et recommandations</a:t>
            </a:r>
          </a:p>
        </p:txBody>
      </p:sp>
    </p:spTree>
    <p:extLst>
      <p:ext uri="{BB962C8B-B14F-4D97-AF65-F5344CB8AC3E}">
        <p14:creationId xmlns:p14="http://schemas.microsoft.com/office/powerpoint/2010/main" val="370171210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1460</TotalTime>
  <Words>285</Words>
  <Application>Microsoft Office PowerPoint</Application>
  <PresentationFormat>Personnalisé</PresentationFormat>
  <Paragraphs>19</Paragraphs>
  <Slides>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Gill Sans MT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Toussaint BOCO</dc:creator>
  <cp:lastModifiedBy>Toussaint BOCO</cp:lastModifiedBy>
  <cp:revision>119</cp:revision>
  <dcterms:created xsi:type="dcterms:W3CDTF">2025-04-03T13:02:53Z</dcterms:created>
  <dcterms:modified xsi:type="dcterms:W3CDTF">2025-04-04T13:23:27Z</dcterms:modified>
</cp:coreProperties>
</file>