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embeddedFontLst>
    <p:embeddedFont>
      <p:font typeface="Aharoni" panose="02010803020104030203" pitchFamily="2" charset="-79"/>
      <p:bold r:id="rId24"/>
    </p:embeddedFont>
    <p:embeddedFont>
      <p:font typeface="Arvo" panose="020B0604020202020204" charset="0"/>
      <p:regular r:id="rId25"/>
      <p:bold r:id="rId26"/>
      <p:italic r:id="rId27"/>
      <p:boldItalic r:id="rId28"/>
    </p:embeddedFont>
    <p:embeddedFont>
      <p:font typeface="Inter" panose="020B0604020202020204" charset="0"/>
      <p:regular r:id="rId29"/>
      <p:bold r:id="rId30"/>
    </p:embeddedFont>
    <p:embeddedFont>
      <p:font typeface="Roboto Condensed" panose="02000000000000000000" pitchFamily="2" charset="0"/>
      <p:regular r:id="rId31"/>
      <p:bold r:id="rId32"/>
      <p:italic r:id="rId33"/>
      <p:boldItalic r:id="rId34"/>
    </p:embeddedFont>
    <p:embeddedFont>
      <p:font typeface="Roboto Condensed Light" panose="02000000000000000000" pitchFamily="2" charset="0"/>
      <p:regular r:id="rId35"/>
      <p:bold r:id="rId36"/>
      <p:italic r:id="rId37"/>
      <p:boldItalic r:id="rId38"/>
    </p:embeddedFont>
    <p:embeddedFont>
      <p:font typeface="Rockwell" panose="02060603020205020403" pitchFamily="18" charset="0"/>
      <p:regular r:id="rId39"/>
      <p:bold r:id="rId40"/>
      <p:italic r:id="rId41"/>
      <p:boldItalic r:id="rId42"/>
    </p:embeddedFont>
    <p:embeddedFont>
      <p:font typeface="Teko" panose="020B060402020202020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7" d="100"/>
          <a:sy n="127" d="100"/>
        </p:scale>
        <p:origin x="108" y="2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9.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8f82e7524b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28f82e7524b_1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
        <p:nvSpPr>
          <p:cNvPr id="154" name="Google Shape;154;g28f82e7524b_1_10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fr" sz="1800" b="0" i="0" u="none" strike="noStrike" cap="none">
                <a:solidFill>
                  <a:srgbClr val="000000"/>
                </a:solidFill>
                <a:latin typeface="Arial"/>
                <a:ea typeface="Arial"/>
                <a:cs typeface="Arial"/>
                <a:sym typeface="Arial"/>
              </a:rPr>
              <a:t>1</a:t>
            </a:fld>
            <a:endParaRPr sz="1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8f82e7524b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28f82e7524b_1_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8f82e7524b_1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g28f82e7524b_1_2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8f82e7524b_1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28f82e7524b_1_2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e46c9ca8b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g2e46c9ca8b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8f82e7524b_1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g28f82e7524b_1_2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8f82e7524b_1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g28f82e7524b_1_2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8f82e7524b_1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g28f82e7524b_1_2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e46c9ca8b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 name="Google Shape;338;g2e46c9ca8b8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8f82e7524b_1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g28f82e7524b_1_2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8f82e7524b_1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g28f82e7524b_1_2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8f82e7524b_1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28f82e7524b_1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8f82e7524b_1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g28f82e7524b_1_3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8f82e7524b_1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28f82e7524b_1_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8f82e7524b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28f82e7524b_1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8f82e7524b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28f82e7524b_1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8f82e7524b_1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28f82e7524b_1_1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8f82e7524b_1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28f82e7524b_1_1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8f82e7524b_1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28f82e7524b_1_1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8f82e7524b_1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28f82e7524b_1_2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54"/>
        <p:cNvGrpSpPr/>
        <p:nvPr/>
      </p:nvGrpSpPr>
      <p:grpSpPr>
        <a:xfrm>
          <a:off x="0" y="0"/>
          <a:ext cx="0" cy="0"/>
          <a:chOff x="0" y="0"/>
          <a:chExt cx="0" cy="0"/>
        </a:xfrm>
      </p:grpSpPr>
      <p:sp>
        <p:nvSpPr>
          <p:cNvPr id="55" name="Google Shape;55;p14"/>
          <p:cNvSpPr/>
          <p:nvPr/>
        </p:nvSpPr>
        <p:spPr>
          <a:xfrm>
            <a:off x="334900" y="2314324"/>
            <a:ext cx="8447150" cy="2478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4"/>
          <p:cNvSpPr txBox="1">
            <a:spLocks noGrp="1"/>
          </p:cNvSpPr>
          <p:nvPr>
            <p:ph type="ctrTitle"/>
          </p:nvPr>
        </p:nvSpPr>
        <p:spPr>
          <a:xfrm>
            <a:off x="435894" y="765324"/>
            <a:ext cx="8245162" cy="110626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000"/>
              <a:buNone/>
              <a:defRPr sz="2700">
                <a:solidFill>
                  <a:schemeClr val="accent1"/>
                </a:solidFill>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7" name="Google Shape;57;p14"/>
          <p:cNvSpPr txBox="1">
            <a:spLocks noGrp="1"/>
          </p:cNvSpPr>
          <p:nvPr>
            <p:ph type="subTitle" idx="1"/>
          </p:nvPr>
        </p:nvSpPr>
        <p:spPr>
          <a:xfrm>
            <a:off x="435895" y="1871584"/>
            <a:ext cx="8245160" cy="442741"/>
          </a:xfrm>
          <a:prstGeom prst="rect">
            <a:avLst/>
          </a:prstGeom>
          <a:noFill/>
          <a:ln>
            <a:noFill/>
          </a:ln>
        </p:spPr>
        <p:txBody>
          <a:bodyPr spcFirstLastPara="1" wrap="square" lIns="91425" tIns="91425" rIns="91425" bIns="91425" anchor="t" anchorCtr="0">
            <a:normAutofit/>
          </a:bodyPr>
          <a:lstStyle>
            <a:lvl1pPr lvl="0" algn="l">
              <a:lnSpc>
                <a:spcPct val="100000"/>
              </a:lnSpc>
              <a:spcBef>
                <a:spcPts val="600"/>
              </a:spcBef>
              <a:spcAft>
                <a:spcPts val="0"/>
              </a:spcAft>
              <a:buSzPts val="2400"/>
              <a:buNone/>
              <a:defRPr sz="1200" cap="none">
                <a:solidFill>
                  <a:schemeClr val="accent2"/>
                </a:solidFill>
              </a:defRPr>
            </a:lvl1pPr>
            <a:lvl2pPr lvl="1" algn="ctr">
              <a:lnSpc>
                <a:spcPct val="100000"/>
              </a:lnSpc>
              <a:spcBef>
                <a:spcPts val="1000"/>
              </a:spcBef>
              <a:spcAft>
                <a:spcPts val="0"/>
              </a:spcAft>
              <a:buSzPts val="2400"/>
              <a:buNone/>
              <a:defRPr>
                <a:solidFill>
                  <a:srgbClr val="888888"/>
                </a:solidFill>
              </a:defRPr>
            </a:lvl2pPr>
            <a:lvl3pPr lvl="2" algn="ctr">
              <a:lnSpc>
                <a:spcPct val="100000"/>
              </a:lnSpc>
              <a:spcBef>
                <a:spcPts val="1000"/>
              </a:spcBef>
              <a:spcAft>
                <a:spcPts val="0"/>
              </a:spcAft>
              <a:buSzPts val="2400"/>
              <a:buNone/>
              <a:defRPr>
                <a:solidFill>
                  <a:srgbClr val="888888"/>
                </a:solidFill>
              </a:defRPr>
            </a:lvl3pPr>
            <a:lvl4pPr lvl="3" algn="ctr">
              <a:lnSpc>
                <a:spcPct val="100000"/>
              </a:lnSpc>
              <a:spcBef>
                <a:spcPts val="1000"/>
              </a:spcBef>
              <a:spcAft>
                <a:spcPts val="0"/>
              </a:spcAft>
              <a:buSzPts val="2400"/>
              <a:buNone/>
              <a:defRPr>
                <a:solidFill>
                  <a:srgbClr val="888888"/>
                </a:solidFill>
              </a:defRPr>
            </a:lvl4pPr>
            <a:lvl5pPr lvl="4" algn="ctr">
              <a:lnSpc>
                <a:spcPct val="100000"/>
              </a:lnSpc>
              <a:spcBef>
                <a:spcPts val="1000"/>
              </a:spcBef>
              <a:spcAft>
                <a:spcPts val="0"/>
              </a:spcAft>
              <a:buSzPts val="2400"/>
              <a:buNone/>
              <a:defRPr>
                <a:solidFill>
                  <a:srgbClr val="888888"/>
                </a:solidFill>
              </a:defRPr>
            </a:lvl5pPr>
            <a:lvl6pPr lvl="5" algn="ctr">
              <a:lnSpc>
                <a:spcPct val="100000"/>
              </a:lnSpc>
              <a:spcBef>
                <a:spcPts val="1000"/>
              </a:spcBef>
              <a:spcAft>
                <a:spcPts val="0"/>
              </a:spcAft>
              <a:buSzPts val="2400"/>
              <a:buNone/>
              <a:defRPr>
                <a:solidFill>
                  <a:srgbClr val="888888"/>
                </a:solidFill>
              </a:defRPr>
            </a:lvl6pPr>
            <a:lvl7pPr lvl="6" algn="ctr">
              <a:lnSpc>
                <a:spcPct val="100000"/>
              </a:lnSpc>
              <a:spcBef>
                <a:spcPts val="1000"/>
              </a:spcBef>
              <a:spcAft>
                <a:spcPts val="0"/>
              </a:spcAft>
              <a:buSzPts val="2400"/>
              <a:buNone/>
              <a:defRPr>
                <a:solidFill>
                  <a:srgbClr val="888888"/>
                </a:solidFill>
              </a:defRPr>
            </a:lvl7pPr>
            <a:lvl8pPr lvl="7" algn="ctr">
              <a:lnSpc>
                <a:spcPct val="100000"/>
              </a:lnSpc>
              <a:spcBef>
                <a:spcPts val="1000"/>
              </a:spcBef>
              <a:spcAft>
                <a:spcPts val="0"/>
              </a:spcAft>
              <a:buSzPts val="2400"/>
              <a:buNone/>
              <a:defRPr>
                <a:solidFill>
                  <a:srgbClr val="888888"/>
                </a:solidFill>
              </a:defRPr>
            </a:lvl8pPr>
            <a:lvl9pPr lvl="8" algn="ctr">
              <a:lnSpc>
                <a:spcPct val="100000"/>
              </a:lnSpc>
              <a:spcBef>
                <a:spcPts val="1000"/>
              </a:spcBef>
              <a:spcAft>
                <a:spcPts val="1000"/>
              </a:spcAft>
              <a:buSzPts val="2400"/>
              <a:buNone/>
              <a:defRPr>
                <a:solidFill>
                  <a:srgbClr val="888888"/>
                </a:solidFill>
              </a:defRPr>
            </a:lvl9pPr>
          </a:lstStyle>
          <a:p>
            <a:endParaRPr/>
          </a:p>
        </p:txBody>
      </p:sp>
      <p:sp>
        <p:nvSpPr>
          <p:cNvPr id="58" name="Google Shape;58;p14"/>
          <p:cNvSpPr txBox="1">
            <a:spLocks noGrp="1"/>
          </p:cNvSpPr>
          <p:nvPr>
            <p:ph type="dt" idx="10"/>
          </p:nvPr>
        </p:nvSpPr>
        <p:spPr>
          <a:xfrm>
            <a:off x="5704463" y="4467103"/>
            <a:ext cx="2133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65A0C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9" name="Google Shape;59;p14"/>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65A0C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Google Shape;60;p14"/>
          <p:cNvSpPr txBox="1">
            <a:spLocks noGrp="1"/>
          </p:cNvSpPr>
          <p:nvPr>
            <p:ph type="sldNum" idx="12"/>
          </p:nvPr>
        </p:nvSpPr>
        <p:spPr>
          <a:xfrm>
            <a:off x="7918725" y="4467103"/>
            <a:ext cx="762330" cy="273844"/>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65A0CF"/>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65A0CF"/>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65A0CF"/>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65A0CF"/>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65A0CF"/>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65A0CF"/>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65A0CF"/>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65A0CF"/>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65A0C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p:cSld name="TITLE 2">
    <p:spTree>
      <p:nvGrpSpPr>
        <p:cNvPr id="1" name="Shape 61"/>
        <p:cNvGrpSpPr/>
        <p:nvPr/>
      </p:nvGrpSpPr>
      <p:grpSpPr>
        <a:xfrm>
          <a:off x="0" y="0"/>
          <a:ext cx="0" cy="0"/>
          <a:chOff x="0" y="0"/>
          <a:chExt cx="0" cy="0"/>
        </a:xfrm>
      </p:grpSpPr>
      <p:sp>
        <p:nvSpPr>
          <p:cNvPr id="62" name="Google Shape;62;p15"/>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63" name="Google Shape;63;p15"/>
          <p:cNvGrpSpPr/>
          <p:nvPr/>
        </p:nvGrpSpPr>
        <p:grpSpPr>
          <a:xfrm>
            <a:off x="0" y="-7088"/>
            <a:ext cx="8661398" cy="5150588"/>
            <a:chOff x="0" y="-7088"/>
            <a:chExt cx="8661398" cy="5150588"/>
          </a:xfrm>
        </p:grpSpPr>
        <p:sp>
          <p:nvSpPr>
            <p:cNvPr id="64" name="Google Shape;64;p15"/>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5"/>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66" name="Google Shape;66;p15"/>
          <p:cNvGrpSpPr/>
          <p:nvPr/>
        </p:nvGrpSpPr>
        <p:grpSpPr>
          <a:xfrm rot="10800000" flipH="1">
            <a:off x="1" y="1090763"/>
            <a:ext cx="8847502" cy="2961975"/>
            <a:chOff x="-8178042" y="-4493254"/>
            <a:chExt cx="19483597" cy="6522736"/>
          </a:xfrm>
        </p:grpSpPr>
        <p:sp>
          <p:nvSpPr>
            <p:cNvPr id="67" name="Google Shape;67;p15"/>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68" name="Google Shape;68;p15"/>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69" name="Google Shape;69;p15"/>
          <p:cNvGrpSpPr/>
          <p:nvPr/>
        </p:nvGrpSpPr>
        <p:grpSpPr>
          <a:xfrm>
            <a:off x="3677236" y="4278349"/>
            <a:ext cx="5480828" cy="432996"/>
            <a:chOff x="5582265" y="4646738"/>
            <a:chExt cx="5480828" cy="432996"/>
          </a:xfrm>
        </p:grpSpPr>
        <p:sp>
          <p:nvSpPr>
            <p:cNvPr id="70" name="Google Shape;70;p15"/>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1" name="Google Shape;71;p15"/>
            <p:cNvGrpSpPr/>
            <p:nvPr/>
          </p:nvGrpSpPr>
          <p:grpSpPr>
            <a:xfrm flipH="1">
              <a:off x="5585232" y="4646738"/>
              <a:ext cx="5477861" cy="304551"/>
              <a:chOff x="-24158748" y="330075"/>
              <a:chExt cx="30568423" cy="1699506"/>
            </a:xfrm>
          </p:grpSpPr>
          <p:sp>
            <p:nvSpPr>
              <p:cNvPr id="72" name="Google Shape;72;p15"/>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5"/>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4" name="Google Shape;74;p15"/>
          <p:cNvSpPr txBox="1">
            <a:spLocks noGrp="1"/>
          </p:cNvSpPr>
          <p:nvPr>
            <p:ph type="ctrTitle"/>
          </p:nvPr>
        </p:nvSpPr>
        <p:spPr>
          <a:xfrm>
            <a:off x="685800" y="1090750"/>
            <a:ext cx="5367900" cy="2961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5"/>
        <p:cNvGrpSpPr/>
        <p:nvPr/>
      </p:nvGrpSpPr>
      <p:grpSpPr>
        <a:xfrm>
          <a:off x="0" y="0"/>
          <a:ext cx="0" cy="0"/>
          <a:chOff x="0" y="0"/>
          <a:chExt cx="0" cy="0"/>
        </a:xfrm>
      </p:grpSpPr>
      <p:sp>
        <p:nvSpPr>
          <p:cNvPr id="76" name="Google Shape;76;p16"/>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77" name="Google Shape;77;p16"/>
          <p:cNvGrpSpPr/>
          <p:nvPr/>
        </p:nvGrpSpPr>
        <p:grpSpPr>
          <a:xfrm>
            <a:off x="0" y="-7088"/>
            <a:ext cx="8661398" cy="5150588"/>
            <a:chOff x="0" y="-7088"/>
            <a:chExt cx="8661398" cy="5150588"/>
          </a:xfrm>
        </p:grpSpPr>
        <p:sp>
          <p:nvSpPr>
            <p:cNvPr id="78" name="Google Shape;78;p16"/>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80" name="Google Shape;80;p16"/>
          <p:cNvGrpSpPr/>
          <p:nvPr/>
        </p:nvGrpSpPr>
        <p:grpSpPr>
          <a:xfrm rot="10800000" flipH="1">
            <a:off x="-2" y="2924826"/>
            <a:ext cx="6589087" cy="2027268"/>
            <a:chOff x="-9894852" y="-4493254"/>
            <a:chExt cx="21200407" cy="6522740"/>
          </a:xfrm>
        </p:grpSpPr>
        <p:sp>
          <p:nvSpPr>
            <p:cNvPr id="81" name="Google Shape;81;p16"/>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82" name="Google Shape;82;p16"/>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83" name="Google Shape;83;p16"/>
          <p:cNvGrpSpPr/>
          <p:nvPr/>
        </p:nvGrpSpPr>
        <p:grpSpPr>
          <a:xfrm>
            <a:off x="6946842" y="4472723"/>
            <a:ext cx="2202830" cy="670795"/>
            <a:chOff x="5575242" y="4472723"/>
            <a:chExt cx="2202830" cy="670795"/>
          </a:xfrm>
        </p:grpSpPr>
        <p:sp>
          <p:nvSpPr>
            <p:cNvPr id="84" name="Google Shape;84;p1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 name="Google Shape;85;p16"/>
            <p:cNvGrpSpPr/>
            <p:nvPr/>
          </p:nvGrpSpPr>
          <p:grpSpPr>
            <a:xfrm flipH="1">
              <a:off x="5734850" y="4472723"/>
              <a:ext cx="2040837" cy="670795"/>
              <a:chOff x="1297954" y="330075"/>
              <a:chExt cx="5169293" cy="1699506"/>
            </a:xfrm>
          </p:grpSpPr>
          <p:sp>
            <p:nvSpPr>
              <p:cNvPr id="86" name="Google Shape;86;p1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16"/>
            <p:cNvGrpSpPr/>
            <p:nvPr/>
          </p:nvGrpSpPr>
          <p:grpSpPr>
            <a:xfrm flipH="1">
              <a:off x="5578209" y="4646738"/>
              <a:ext cx="2199863" cy="304563"/>
              <a:chOff x="-5827153" y="330075"/>
              <a:chExt cx="12276019" cy="1699569"/>
            </a:xfrm>
          </p:grpSpPr>
          <p:sp>
            <p:nvSpPr>
              <p:cNvPr id="89" name="Google Shape;89;p1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1" name="Google Shape;91;p16"/>
          <p:cNvSpPr txBox="1">
            <a:spLocks noGrp="1"/>
          </p:cNvSpPr>
          <p:nvPr>
            <p:ph type="ctrTitle"/>
          </p:nvPr>
        </p:nvSpPr>
        <p:spPr>
          <a:xfrm>
            <a:off x="463525" y="2871148"/>
            <a:ext cx="40944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92" name="Google Shape;92;p16"/>
          <p:cNvSpPr txBox="1">
            <a:spLocks noGrp="1"/>
          </p:cNvSpPr>
          <p:nvPr>
            <p:ph type="subTitle" idx="1"/>
          </p:nvPr>
        </p:nvSpPr>
        <p:spPr>
          <a:xfrm>
            <a:off x="463525" y="3975449"/>
            <a:ext cx="40944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9800"/>
              </a:buClr>
              <a:buSzPts val="2000"/>
              <a:buNone/>
              <a:defRPr sz="2000">
                <a:solidFill>
                  <a:srgbClr val="FF9800"/>
                </a:solidFill>
              </a:defRPr>
            </a:lvl1pPr>
            <a:lvl2pPr lvl="1" algn="l">
              <a:lnSpc>
                <a:spcPct val="100000"/>
              </a:lnSpc>
              <a:spcBef>
                <a:spcPts val="1000"/>
              </a:spcBef>
              <a:spcAft>
                <a:spcPts val="0"/>
              </a:spcAft>
              <a:buClr>
                <a:srgbClr val="FF9800"/>
              </a:buClr>
              <a:buSzPts val="2000"/>
              <a:buNone/>
              <a:defRPr sz="2000">
                <a:solidFill>
                  <a:srgbClr val="FF9800"/>
                </a:solidFill>
              </a:defRPr>
            </a:lvl2pPr>
            <a:lvl3pPr lvl="2" algn="l">
              <a:lnSpc>
                <a:spcPct val="100000"/>
              </a:lnSpc>
              <a:spcBef>
                <a:spcPts val="1000"/>
              </a:spcBef>
              <a:spcAft>
                <a:spcPts val="0"/>
              </a:spcAft>
              <a:buClr>
                <a:srgbClr val="FF9800"/>
              </a:buClr>
              <a:buSzPts val="2000"/>
              <a:buNone/>
              <a:defRPr sz="2000">
                <a:solidFill>
                  <a:srgbClr val="FF9800"/>
                </a:solidFill>
              </a:defRPr>
            </a:lvl3pPr>
            <a:lvl4pPr lvl="3" algn="l">
              <a:lnSpc>
                <a:spcPct val="100000"/>
              </a:lnSpc>
              <a:spcBef>
                <a:spcPts val="1000"/>
              </a:spcBef>
              <a:spcAft>
                <a:spcPts val="0"/>
              </a:spcAft>
              <a:buClr>
                <a:srgbClr val="FF9800"/>
              </a:buClr>
              <a:buSzPts val="2000"/>
              <a:buNone/>
              <a:defRPr sz="2000">
                <a:solidFill>
                  <a:srgbClr val="FF9800"/>
                </a:solidFill>
              </a:defRPr>
            </a:lvl4pPr>
            <a:lvl5pPr lvl="4" algn="l">
              <a:lnSpc>
                <a:spcPct val="100000"/>
              </a:lnSpc>
              <a:spcBef>
                <a:spcPts val="1000"/>
              </a:spcBef>
              <a:spcAft>
                <a:spcPts val="0"/>
              </a:spcAft>
              <a:buClr>
                <a:srgbClr val="FF9800"/>
              </a:buClr>
              <a:buSzPts val="2000"/>
              <a:buNone/>
              <a:defRPr sz="2000">
                <a:solidFill>
                  <a:srgbClr val="FF9800"/>
                </a:solidFill>
              </a:defRPr>
            </a:lvl5pPr>
            <a:lvl6pPr lvl="5" algn="l">
              <a:lnSpc>
                <a:spcPct val="100000"/>
              </a:lnSpc>
              <a:spcBef>
                <a:spcPts val="1000"/>
              </a:spcBef>
              <a:spcAft>
                <a:spcPts val="0"/>
              </a:spcAft>
              <a:buClr>
                <a:srgbClr val="FF9800"/>
              </a:buClr>
              <a:buSzPts val="2000"/>
              <a:buNone/>
              <a:defRPr sz="2000">
                <a:solidFill>
                  <a:srgbClr val="FF9800"/>
                </a:solidFill>
              </a:defRPr>
            </a:lvl6pPr>
            <a:lvl7pPr lvl="6" algn="l">
              <a:lnSpc>
                <a:spcPct val="100000"/>
              </a:lnSpc>
              <a:spcBef>
                <a:spcPts val="1000"/>
              </a:spcBef>
              <a:spcAft>
                <a:spcPts val="0"/>
              </a:spcAft>
              <a:buClr>
                <a:srgbClr val="FF9800"/>
              </a:buClr>
              <a:buSzPts val="2000"/>
              <a:buNone/>
              <a:defRPr sz="2000">
                <a:solidFill>
                  <a:srgbClr val="FF9800"/>
                </a:solidFill>
              </a:defRPr>
            </a:lvl7pPr>
            <a:lvl8pPr lvl="7" algn="l">
              <a:lnSpc>
                <a:spcPct val="100000"/>
              </a:lnSpc>
              <a:spcBef>
                <a:spcPts val="1000"/>
              </a:spcBef>
              <a:spcAft>
                <a:spcPts val="0"/>
              </a:spcAft>
              <a:buClr>
                <a:srgbClr val="FF9800"/>
              </a:buClr>
              <a:buSzPts val="2000"/>
              <a:buNone/>
              <a:defRPr sz="2000">
                <a:solidFill>
                  <a:srgbClr val="FF9800"/>
                </a:solidFill>
              </a:defRPr>
            </a:lvl8pPr>
            <a:lvl9pPr lvl="8" algn="l">
              <a:lnSpc>
                <a:spcPct val="100000"/>
              </a:lnSpc>
              <a:spcBef>
                <a:spcPts val="1000"/>
              </a:spcBef>
              <a:spcAft>
                <a:spcPts val="1000"/>
              </a:spcAft>
              <a:buClr>
                <a:srgbClr val="FF9800"/>
              </a:buClr>
              <a:buSzPts val="2000"/>
              <a:buNone/>
              <a:defRPr sz="2000">
                <a:solidFill>
                  <a:srgbClr val="FF9800"/>
                </a:solidFill>
              </a:defRPr>
            </a:lvl9pPr>
          </a:lstStyle>
          <a:p>
            <a:endParaRPr/>
          </a:p>
        </p:txBody>
      </p:sp>
      <p:sp>
        <p:nvSpPr>
          <p:cNvPr id="93" name="Google Shape;93;p1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4"/>
        <p:cNvGrpSpPr/>
        <p:nvPr/>
      </p:nvGrpSpPr>
      <p:grpSpPr>
        <a:xfrm>
          <a:off x="0" y="0"/>
          <a:ext cx="0" cy="0"/>
          <a:chOff x="0" y="0"/>
          <a:chExt cx="0" cy="0"/>
        </a:xfrm>
      </p:grpSpPr>
      <p:grpSp>
        <p:nvGrpSpPr>
          <p:cNvPr id="95" name="Google Shape;95;p17"/>
          <p:cNvGrpSpPr/>
          <p:nvPr/>
        </p:nvGrpSpPr>
        <p:grpSpPr>
          <a:xfrm>
            <a:off x="-4" y="40"/>
            <a:ext cx="7072430" cy="1327315"/>
            <a:chOff x="-4" y="40"/>
            <a:chExt cx="7072430" cy="1327315"/>
          </a:xfrm>
        </p:grpSpPr>
        <p:sp>
          <p:nvSpPr>
            <p:cNvPr id="96" name="Google Shape;96;p17"/>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97" name="Google Shape;97;p17"/>
            <p:cNvGrpSpPr/>
            <p:nvPr/>
          </p:nvGrpSpPr>
          <p:grpSpPr>
            <a:xfrm rot="10800000" flipH="1">
              <a:off x="3" y="40"/>
              <a:ext cx="6756168" cy="1327315"/>
              <a:chOff x="-2168138" y="330075"/>
              <a:chExt cx="8650663" cy="1699506"/>
            </a:xfrm>
          </p:grpSpPr>
          <p:sp>
            <p:nvSpPr>
              <p:cNvPr id="98" name="Google Shape;98;p17"/>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99" name="Google Shape;99;p17"/>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00" name="Google Shape;100;p17"/>
            <p:cNvGrpSpPr/>
            <p:nvPr/>
          </p:nvGrpSpPr>
          <p:grpSpPr>
            <a:xfrm rot="10800000" flipH="1">
              <a:off x="-4" y="381007"/>
              <a:ext cx="7072430" cy="771744"/>
              <a:chOff x="-9092084" y="330075"/>
              <a:chExt cx="15574609" cy="1699501"/>
            </a:xfrm>
          </p:grpSpPr>
          <p:sp>
            <p:nvSpPr>
              <p:cNvPr id="101" name="Google Shape;101;p17"/>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02" name="Google Shape;102;p17"/>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103" name="Google Shape;103;p17"/>
          <p:cNvGrpSpPr/>
          <p:nvPr/>
        </p:nvGrpSpPr>
        <p:grpSpPr>
          <a:xfrm>
            <a:off x="6946842" y="4472723"/>
            <a:ext cx="2202830" cy="670795"/>
            <a:chOff x="5575242" y="4472723"/>
            <a:chExt cx="2202830" cy="670795"/>
          </a:xfrm>
        </p:grpSpPr>
        <p:sp>
          <p:nvSpPr>
            <p:cNvPr id="104" name="Google Shape;104;p17"/>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5" name="Google Shape;105;p17"/>
            <p:cNvGrpSpPr/>
            <p:nvPr/>
          </p:nvGrpSpPr>
          <p:grpSpPr>
            <a:xfrm flipH="1">
              <a:off x="5734850" y="4472723"/>
              <a:ext cx="2040837" cy="670795"/>
              <a:chOff x="1297954" y="330075"/>
              <a:chExt cx="5169293" cy="1699506"/>
            </a:xfrm>
          </p:grpSpPr>
          <p:sp>
            <p:nvSpPr>
              <p:cNvPr id="106" name="Google Shape;106;p1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7"/>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 name="Google Shape;108;p17"/>
            <p:cNvGrpSpPr/>
            <p:nvPr/>
          </p:nvGrpSpPr>
          <p:grpSpPr>
            <a:xfrm flipH="1">
              <a:off x="5578209" y="4646738"/>
              <a:ext cx="2199863" cy="304563"/>
              <a:chOff x="-5827153" y="330075"/>
              <a:chExt cx="12276019" cy="1699569"/>
            </a:xfrm>
          </p:grpSpPr>
          <p:sp>
            <p:nvSpPr>
              <p:cNvPr id="109" name="Google Shape;109;p1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1" name="Google Shape;111;p17"/>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2" name="Google Shape;112;p17"/>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1000"/>
              </a:spcBef>
              <a:spcAft>
                <a:spcPts val="0"/>
              </a:spcAft>
              <a:buSzPts val="2400"/>
              <a:buChar char="▻"/>
              <a:defRPr/>
            </a:lvl2pPr>
            <a:lvl3pPr marL="1371600" lvl="2" indent="-381000" algn="l">
              <a:lnSpc>
                <a:spcPct val="100000"/>
              </a:lnSpc>
              <a:spcBef>
                <a:spcPts val="1000"/>
              </a:spcBef>
              <a:spcAft>
                <a:spcPts val="0"/>
              </a:spcAft>
              <a:buSzPts val="2400"/>
              <a:buChar char="▻"/>
              <a:defRPr/>
            </a:lvl3pPr>
            <a:lvl4pPr marL="1828800" lvl="3" indent="-381000" algn="l">
              <a:lnSpc>
                <a:spcPct val="100000"/>
              </a:lnSpc>
              <a:spcBef>
                <a:spcPts val="1000"/>
              </a:spcBef>
              <a:spcAft>
                <a:spcPts val="0"/>
              </a:spcAft>
              <a:buSzPts val="2400"/>
              <a:buChar char="▻"/>
              <a:defRPr/>
            </a:lvl4pPr>
            <a:lvl5pPr marL="2286000" lvl="4" indent="-381000" algn="l">
              <a:lnSpc>
                <a:spcPct val="100000"/>
              </a:lnSpc>
              <a:spcBef>
                <a:spcPts val="1000"/>
              </a:spcBef>
              <a:spcAft>
                <a:spcPts val="0"/>
              </a:spcAft>
              <a:buSzPts val="2400"/>
              <a:buChar char="▻"/>
              <a:defRPr/>
            </a:lvl5pPr>
            <a:lvl6pPr marL="2743200" lvl="5" indent="-381000" algn="l">
              <a:lnSpc>
                <a:spcPct val="100000"/>
              </a:lnSpc>
              <a:spcBef>
                <a:spcPts val="1000"/>
              </a:spcBef>
              <a:spcAft>
                <a:spcPts val="0"/>
              </a:spcAft>
              <a:buSzPts val="2400"/>
              <a:buChar char="▻"/>
              <a:defRPr/>
            </a:lvl6pPr>
            <a:lvl7pPr marL="3200400" lvl="6" indent="-381000" algn="l">
              <a:lnSpc>
                <a:spcPct val="100000"/>
              </a:lnSpc>
              <a:spcBef>
                <a:spcPts val="1000"/>
              </a:spcBef>
              <a:spcAft>
                <a:spcPts val="0"/>
              </a:spcAft>
              <a:buSzPts val="2400"/>
              <a:buChar char="▻"/>
              <a:defRPr/>
            </a:lvl7pPr>
            <a:lvl8pPr marL="3657600" lvl="7" indent="-381000" algn="l">
              <a:lnSpc>
                <a:spcPct val="100000"/>
              </a:lnSpc>
              <a:spcBef>
                <a:spcPts val="1000"/>
              </a:spcBef>
              <a:spcAft>
                <a:spcPts val="0"/>
              </a:spcAft>
              <a:buSzPts val="2400"/>
              <a:buChar char="▻"/>
              <a:defRPr/>
            </a:lvl8pPr>
            <a:lvl9pPr marL="4114800" lvl="8" indent="-381000" algn="l">
              <a:lnSpc>
                <a:spcPct val="100000"/>
              </a:lnSpc>
              <a:spcBef>
                <a:spcPts val="1000"/>
              </a:spcBef>
              <a:spcAft>
                <a:spcPts val="1000"/>
              </a:spcAft>
              <a:buSzPts val="2400"/>
              <a:buChar char="▻"/>
              <a:defRPr/>
            </a:lvl9pPr>
          </a:lstStyle>
          <a:p>
            <a:endParaRPr/>
          </a:p>
        </p:txBody>
      </p:sp>
      <p:sp>
        <p:nvSpPr>
          <p:cNvPr id="113" name="Google Shape;113;p1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4"/>
        <p:cNvGrpSpPr/>
        <p:nvPr/>
      </p:nvGrpSpPr>
      <p:grpSpPr>
        <a:xfrm>
          <a:off x="0" y="0"/>
          <a:ext cx="0" cy="0"/>
          <a:chOff x="0" y="0"/>
          <a:chExt cx="0" cy="0"/>
        </a:xfrm>
      </p:grpSpPr>
      <p:sp>
        <p:nvSpPr>
          <p:cNvPr id="115" name="Google Shape;115;p1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fr"/>
              <a:t>‹N°›</a:t>
            </a:fld>
            <a:endParaRPr/>
          </a:p>
        </p:txBody>
      </p:sp>
      <p:grpSp>
        <p:nvGrpSpPr>
          <p:cNvPr id="116" name="Google Shape;116;p18"/>
          <p:cNvGrpSpPr/>
          <p:nvPr/>
        </p:nvGrpSpPr>
        <p:grpSpPr>
          <a:xfrm>
            <a:off x="6946842" y="4472723"/>
            <a:ext cx="2202830" cy="670795"/>
            <a:chOff x="5575242" y="4472723"/>
            <a:chExt cx="2202830" cy="670795"/>
          </a:xfrm>
        </p:grpSpPr>
        <p:sp>
          <p:nvSpPr>
            <p:cNvPr id="117" name="Google Shape;117;p18"/>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 name="Google Shape;118;p18"/>
            <p:cNvGrpSpPr/>
            <p:nvPr/>
          </p:nvGrpSpPr>
          <p:grpSpPr>
            <a:xfrm flipH="1">
              <a:off x="5734850" y="4472723"/>
              <a:ext cx="2040837" cy="670795"/>
              <a:chOff x="1297954" y="330075"/>
              <a:chExt cx="5169293" cy="1699506"/>
            </a:xfrm>
          </p:grpSpPr>
          <p:sp>
            <p:nvSpPr>
              <p:cNvPr id="119" name="Google Shape;119;p1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 name="Google Shape;121;p18"/>
            <p:cNvGrpSpPr/>
            <p:nvPr/>
          </p:nvGrpSpPr>
          <p:grpSpPr>
            <a:xfrm flipH="1">
              <a:off x="5578209" y="4646738"/>
              <a:ext cx="2199863" cy="304563"/>
              <a:chOff x="-5827153" y="330075"/>
              <a:chExt cx="12276019" cy="1699569"/>
            </a:xfrm>
          </p:grpSpPr>
          <p:sp>
            <p:nvSpPr>
              <p:cNvPr id="122" name="Google Shape;122;p1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4" name="Google Shape;124;p18"/>
          <p:cNvGrpSpPr/>
          <p:nvPr/>
        </p:nvGrpSpPr>
        <p:grpSpPr>
          <a:xfrm rot="10800000">
            <a:off x="-8" y="-2"/>
            <a:ext cx="2202830" cy="670795"/>
            <a:chOff x="5575242" y="4472723"/>
            <a:chExt cx="2202830" cy="670795"/>
          </a:xfrm>
        </p:grpSpPr>
        <p:sp>
          <p:nvSpPr>
            <p:cNvPr id="125" name="Google Shape;125;p18"/>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6" name="Google Shape;126;p18"/>
            <p:cNvGrpSpPr/>
            <p:nvPr/>
          </p:nvGrpSpPr>
          <p:grpSpPr>
            <a:xfrm flipH="1">
              <a:off x="5734850" y="4472723"/>
              <a:ext cx="2040837" cy="670795"/>
              <a:chOff x="1297954" y="330075"/>
              <a:chExt cx="5169293" cy="1699506"/>
            </a:xfrm>
          </p:grpSpPr>
          <p:sp>
            <p:nvSpPr>
              <p:cNvPr id="127" name="Google Shape;127;p1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 name="Google Shape;129;p18"/>
            <p:cNvGrpSpPr/>
            <p:nvPr/>
          </p:nvGrpSpPr>
          <p:grpSpPr>
            <a:xfrm flipH="1">
              <a:off x="5578209" y="4646738"/>
              <a:ext cx="2199863" cy="304563"/>
              <a:chOff x="-5827153" y="330075"/>
              <a:chExt cx="12276019" cy="1699569"/>
            </a:xfrm>
          </p:grpSpPr>
          <p:sp>
            <p:nvSpPr>
              <p:cNvPr id="130" name="Google Shape;130;p18"/>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8"/>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32"/>
        <p:cNvGrpSpPr/>
        <p:nvPr/>
      </p:nvGrpSpPr>
      <p:grpSpPr>
        <a:xfrm>
          <a:off x="0" y="0"/>
          <a:ext cx="0" cy="0"/>
          <a:chOff x="0" y="0"/>
          <a:chExt cx="0" cy="0"/>
        </a:xfrm>
      </p:grpSpPr>
      <p:sp>
        <p:nvSpPr>
          <p:cNvPr id="133" name="Google Shape;133;p19"/>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34" name="Google Shape;134;p19"/>
          <p:cNvGrpSpPr/>
          <p:nvPr/>
        </p:nvGrpSpPr>
        <p:grpSpPr>
          <a:xfrm>
            <a:off x="0" y="-7088"/>
            <a:ext cx="8661398" cy="5150588"/>
            <a:chOff x="0" y="-7088"/>
            <a:chExt cx="8661398" cy="5150588"/>
          </a:xfrm>
        </p:grpSpPr>
        <p:sp>
          <p:nvSpPr>
            <p:cNvPr id="135" name="Google Shape;135;p19"/>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9"/>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37" name="Google Shape;137;p19"/>
          <p:cNvGrpSpPr/>
          <p:nvPr/>
        </p:nvGrpSpPr>
        <p:grpSpPr>
          <a:xfrm rot="10800000" flipH="1">
            <a:off x="1" y="1090763"/>
            <a:ext cx="8847502" cy="2961975"/>
            <a:chOff x="-8178042" y="-4493254"/>
            <a:chExt cx="19483597" cy="6522736"/>
          </a:xfrm>
        </p:grpSpPr>
        <p:sp>
          <p:nvSpPr>
            <p:cNvPr id="138" name="Google Shape;138;p19"/>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39" name="Google Shape;139;p19"/>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sp>
        <p:nvSpPr>
          <p:cNvPr id="140" name="Google Shape;140;p19"/>
          <p:cNvSpPr txBox="1">
            <a:spLocks noGrp="1"/>
          </p:cNvSpPr>
          <p:nvPr>
            <p:ph type="body" idx="1"/>
          </p:nvPr>
        </p:nvSpPr>
        <p:spPr>
          <a:xfrm>
            <a:off x="829775" y="1202000"/>
            <a:ext cx="5090700" cy="27450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Clr>
                <a:srgbClr val="FFFFFF"/>
              </a:buClr>
              <a:buSzPts val="3000"/>
              <a:buChar char="▰"/>
              <a:defRPr sz="3000" i="1">
                <a:solidFill>
                  <a:srgbClr val="FFFFFF"/>
                </a:solidFill>
              </a:defRPr>
            </a:lvl1pPr>
            <a:lvl2pPr marL="914400" lvl="1" indent="-419100" algn="l">
              <a:lnSpc>
                <a:spcPct val="100000"/>
              </a:lnSpc>
              <a:spcBef>
                <a:spcPts val="480"/>
              </a:spcBef>
              <a:spcAft>
                <a:spcPts val="0"/>
              </a:spcAft>
              <a:buClr>
                <a:srgbClr val="FFFFFF"/>
              </a:buClr>
              <a:buSzPts val="3000"/>
              <a:buChar char="▻"/>
              <a:defRPr sz="3000" i="1">
                <a:solidFill>
                  <a:srgbClr val="FFFFFF"/>
                </a:solidFill>
              </a:defRPr>
            </a:lvl2pPr>
            <a:lvl3pPr marL="1371600" lvl="2" indent="-419100" algn="l">
              <a:lnSpc>
                <a:spcPct val="100000"/>
              </a:lnSpc>
              <a:spcBef>
                <a:spcPts val="480"/>
              </a:spcBef>
              <a:spcAft>
                <a:spcPts val="0"/>
              </a:spcAft>
              <a:buClr>
                <a:srgbClr val="FFFFFF"/>
              </a:buClr>
              <a:buSzPts val="3000"/>
              <a:buChar char="▻"/>
              <a:defRPr sz="3000" i="1">
                <a:solidFill>
                  <a:srgbClr val="FFFFFF"/>
                </a:solidFill>
              </a:defRPr>
            </a:lvl3pPr>
            <a:lvl4pPr marL="1828800" lvl="3" indent="-419100" algn="l">
              <a:lnSpc>
                <a:spcPct val="100000"/>
              </a:lnSpc>
              <a:spcBef>
                <a:spcPts val="360"/>
              </a:spcBef>
              <a:spcAft>
                <a:spcPts val="0"/>
              </a:spcAft>
              <a:buClr>
                <a:srgbClr val="FFFFFF"/>
              </a:buClr>
              <a:buSzPts val="3000"/>
              <a:buChar char="▻"/>
              <a:defRPr sz="3000" i="1">
                <a:solidFill>
                  <a:srgbClr val="FFFFFF"/>
                </a:solidFill>
              </a:defRPr>
            </a:lvl4pPr>
            <a:lvl5pPr marL="2286000" lvl="4" indent="-419100" algn="l">
              <a:lnSpc>
                <a:spcPct val="100000"/>
              </a:lnSpc>
              <a:spcBef>
                <a:spcPts val="360"/>
              </a:spcBef>
              <a:spcAft>
                <a:spcPts val="0"/>
              </a:spcAft>
              <a:buClr>
                <a:srgbClr val="FFFFFF"/>
              </a:buClr>
              <a:buSzPts val="3000"/>
              <a:buChar char="▻"/>
              <a:defRPr sz="3000" i="1">
                <a:solidFill>
                  <a:srgbClr val="FFFFFF"/>
                </a:solidFill>
              </a:defRPr>
            </a:lvl5pPr>
            <a:lvl6pPr marL="2743200" lvl="5" indent="-419100" algn="l">
              <a:lnSpc>
                <a:spcPct val="100000"/>
              </a:lnSpc>
              <a:spcBef>
                <a:spcPts val="360"/>
              </a:spcBef>
              <a:spcAft>
                <a:spcPts val="0"/>
              </a:spcAft>
              <a:buClr>
                <a:srgbClr val="FFFFFF"/>
              </a:buClr>
              <a:buSzPts val="3000"/>
              <a:buChar char="▻"/>
              <a:defRPr sz="3000" i="1">
                <a:solidFill>
                  <a:srgbClr val="FFFFFF"/>
                </a:solidFill>
              </a:defRPr>
            </a:lvl6pPr>
            <a:lvl7pPr marL="3200400" lvl="6" indent="-419100" algn="l">
              <a:lnSpc>
                <a:spcPct val="100000"/>
              </a:lnSpc>
              <a:spcBef>
                <a:spcPts val="360"/>
              </a:spcBef>
              <a:spcAft>
                <a:spcPts val="0"/>
              </a:spcAft>
              <a:buClr>
                <a:srgbClr val="FFFFFF"/>
              </a:buClr>
              <a:buSzPts val="3000"/>
              <a:buChar char="▻"/>
              <a:defRPr sz="3000" i="1">
                <a:solidFill>
                  <a:srgbClr val="FFFFFF"/>
                </a:solidFill>
              </a:defRPr>
            </a:lvl7pPr>
            <a:lvl8pPr marL="3657600" lvl="7" indent="-419100" algn="l">
              <a:lnSpc>
                <a:spcPct val="100000"/>
              </a:lnSpc>
              <a:spcBef>
                <a:spcPts val="360"/>
              </a:spcBef>
              <a:spcAft>
                <a:spcPts val="0"/>
              </a:spcAft>
              <a:buClr>
                <a:srgbClr val="FFFFFF"/>
              </a:buClr>
              <a:buSzPts val="3000"/>
              <a:buChar char="▻"/>
              <a:defRPr sz="3000" i="1">
                <a:solidFill>
                  <a:srgbClr val="FFFFFF"/>
                </a:solidFill>
              </a:defRPr>
            </a:lvl8pPr>
            <a:lvl9pPr marL="4114800" lvl="8" indent="-419100" algn="l">
              <a:lnSpc>
                <a:spcPct val="100000"/>
              </a:lnSpc>
              <a:spcBef>
                <a:spcPts val="360"/>
              </a:spcBef>
              <a:spcAft>
                <a:spcPts val="0"/>
              </a:spcAft>
              <a:buClr>
                <a:srgbClr val="FFFFFF"/>
              </a:buClr>
              <a:buSzPts val="3000"/>
              <a:buChar char="▻"/>
              <a:defRPr sz="3000" i="1">
                <a:solidFill>
                  <a:srgbClr val="FFFFFF"/>
                </a:solidFill>
              </a:defRPr>
            </a:lvl9pPr>
          </a:lstStyle>
          <a:p>
            <a:endParaRPr/>
          </a:p>
        </p:txBody>
      </p:sp>
      <p:sp>
        <p:nvSpPr>
          <p:cNvPr id="141" name="Google Shape;141;p19"/>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fr" sz="7200" b="1" i="0" u="none" strike="noStrike" cap="none">
                <a:solidFill>
                  <a:srgbClr val="FF9800"/>
                </a:solidFill>
                <a:latin typeface="Arial"/>
                <a:ea typeface="Arial"/>
                <a:cs typeface="Arial"/>
                <a:sym typeface="Arial"/>
              </a:rPr>
              <a:t>“</a:t>
            </a:r>
            <a:endParaRPr sz="7200" b="1" i="0" u="none" strike="noStrike" cap="none">
              <a:solidFill>
                <a:srgbClr val="FF9800"/>
              </a:solidFill>
              <a:latin typeface="Arial"/>
              <a:ea typeface="Arial"/>
              <a:cs typeface="Arial"/>
              <a:sym typeface="Arial"/>
            </a:endParaRPr>
          </a:p>
        </p:txBody>
      </p:sp>
      <p:grpSp>
        <p:nvGrpSpPr>
          <p:cNvPr id="142" name="Google Shape;142;p19"/>
          <p:cNvGrpSpPr/>
          <p:nvPr/>
        </p:nvGrpSpPr>
        <p:grpSpPr>
          <a:xfrm>
            <a:off x="6946842" y="4472723"/>
            <a:ext cx="2202830" cy="670795"/>
            <a:chOff x="5575242" y="4472723"/>
            <a:chExt cx="2202830" cy="670795"/>
          </a:xfrm>
        </p:grpSpPr>
        <p:sp>
          <p:nvSpPr>
            <p:cNvPr id="143" name="Google Shape;143;p19"/>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4" name="Google Shape;144;p19"/>
            <p:cNvGrpSpPr/>
            <p:nvPr/>
          </p:nvGrpSpPr>
          <p:grpSpPr>
            <a:xfrm flipH="1">
              <a:off x="5734850" y="4472723"/>
              <a:ext cx="2040837" cy="670795"/>
              <a:chOff x="1297954" y="330075"/>
              <a:chExt cx="5169293" cy="1699506"/>
            </a:xfrm>
          </p:grpSpPr>
          <p:sp>
            <p:nvSpPr>
              <p:cNvPr id="145" name="Google Shape;145;p19"/>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9"/>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7" name="Google Shape;147;p19"/>
            <p:cNvGrpSpPr/>
            <p:nvPr/>
          </p:nvGrpSpPr>
          <p:grpSpPr>
            <a:xfrm flipH="1">
              <a:off x="5578209" y="4646738"/>
              <a:ext cx="2199863" cy="304563"/>
              <a:chOff x="-5827153" y="330075"/>
              <a:chExt cx="12276019" cy="1699569"/>
            </a:xfrm>
          </p:grpSpPr>
          <p:sp>
            <p:nvSpPr>
              <p:cNvPr id="148" name="Google Shape;148;p19"/>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9"/>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0" name="Google Shape;150;p1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a:p>
        </p:txBody>
      </p:sp>
      <p:sp>
        <p:nvSpPr>
          <p:cNvPr id="52" name="Google Shape;52;p13"/>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endParaRPr/>
          </a:p>
        </p:txBody>
      </p:sp>
      <p:sp>
        <p:nvSpPr>
          <p:cNvPr id="53" name="Google Shape;53;p1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D3E6"/>
        </a:solidFill>
        <a:effectLst/>
      </p:bgPr>
    </p:bg>
    <p:spTree>
      <p:nvGrpSpPr>
        <p:cNvPr id="1" name="Shape 155"/>
        <p:cNvGrpSpPr/>
        <p:nvPr/>
      </p:nvGrpSpPr>
      <p:grpSpPr>
        <a:xfrm>
          <a:off x="0" y="0"/>
          <a:ext cx="0" cy="0"/>
          <a:chOff x="0" y="0"/>
          <a:chExt cx="0" cy="0"/>
        </a:xfrm>
      </p:grpSpPr>
      <p:sp>
        <p:nvSpPr>
          <p:cNvPr id="156" name="Google Shape;156;p20"/>
          <p:cNvSpPr txBox="1"/>
          <p:nvPr/>
        </p:nvSpPr>
        <p:spPr>
          <a:xfrm>
            <a:off x="1437427" y="123535"/>
            <a:ext cx="592953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200000"/>
              </a:lnSpc>
              <a:spcBef>
                <a:spcPts val="0"/>
              </a:spcBef>
              <a:spcAft>
                <a:spcPts val="0"/>
              </a:spcAft>
              <a:buClr>
                <a:srgbClr val="000000"/>
              </a:buClr>
              <a:buSzPts val="1400"/>
              <a:buFont typeface="Arial"/>
              <a:buNone/>
            </a:pPr>
            <a:r>
              <a:rPr lang="fr" sz="1400" b="1" i="0" u="none" strike="noStrike" cap="none">
                <a:solidFill>
                  <a:schemeClr val="dk1"/>
                </a:solidFill>
                <a:latin typeface="Times New Roman"/>
                <a:ea typeface="Times New Roman"/>
                <a:cs typeface="Times New Roman"/>
                <a:sym typeface="Times New Roman"/>
              </a:rPr>
              <a:t>Agence Nationale de la Statistique et Démographique </a:t>
            </a:r>
            <a:endParaRPr/>
          </a:p>
          <a:p>
            <a:pPr marL="0" marR="0" lvl="0" indent="0" algn="ctr" rtl="0">
              <a:lnSpc>
                <a:spcPct val="100000"/>
              </a:lnSpc>
              <a:spcBef>
                <a:spcPts val="0"/>
              </a:spcBef>
              <a:spcAft>
                <a:spcPts val="0"/>
              </a:spcAft>
              <a:buClr>
                <a:srgbClr val="000000"/>
              </a:buClr>
              <a:buSzPts val="1400"/>
              <a:buFont typeface="Arial"/>
              <a:buNone/>
            </a:pPr>
            <a:r>
              <a:rPr lang="fr" sz="1400" b="1" i="0" u="none" strike="noStrike" cap="none">
                <a:solidFill>
                  <a:schemeClr val="dk1"/>
                </a:solidFill>
                <a:latin typeface="Times New Roman"/>
                <a:ea typeface="Times New Roman"/>
                <a:cs typeface="Times New Roman"/>
                <a:sym typeface="Times New Roman"/>
              </a:rPr>
              <a:t>*****************</a:t>
            </a:r>
            <a:endParaRPr/>
          </a:p>
          <a:p>
            <a:pPr marL="0" marR="0" lvl="0" indent="0" algn="ctr" rtl="0">
              <a:lnSpc>
                <a:spcPct val="100000"/>
              </a:lnSpc>
              <a:spcBef>
                <a:spcPts val="0"/>
              </a:spcBef>
              <a:spcAft>
                <a:spcPts val="0"/>
              </a:spcAft>
              <a:buClr>
                <a:srgbClr val="000000"/>
              </a:buClr>
              <a:buSzPts val="1400"/>
              <a:buFont typeface="Arial"/>
              <a:buNone/>
            </a:pPr>
            <a:r>
              <a:rPr lang="fr" sz="1400" b="1" i="0" u="none" strike="noStrike" cap="none">
                <a:solidFill>
                  <a:schemeClr val="dk1"/>
                </a:solidFill>
                <a:latin typeface="Times New Roman"/>
                <a:ea typeface="Times New Roman"/>
                <a:cs typeface="Times New Roman"/>
                <a:sym typeface="Times New Roman"/>
              </a:rPr>
              <a:t>Ecole Nationale de la Statistique et de l’Analyse Economique </a:t>
            </a:r>
            <a:endParaRPr sz="1400" b="0" i="0" u="none" strike="noStrike" cap="none">
              <a:solidFill>
                <a:srgbClr val="000000"/>
              </a:solidFill>
              <a:latin typeface="Times New Roman"/>
              <a:ea typeface="Times New Roman"/>
              <a:cs typeface="Times New Roman"/>
              <a:sym typeface="Times New Roman"/>
            </a:endParaRPr>
          </a:p>
        </p:txBody>
      </p:sp>
      <p:sp>
        <p:nvSpPr>
          <p:cNvPr id="157" name="Google Shape;157;p20"/>
          <p:cNvSpPr txBox="1"/>
          <p:nvPr/>
        </p:nvSpPr>
        <p:spPr>
          <a:xfrm>
            <a:off x="957532" y="1432063"/>
            <a:ext cx="7228936" cy="18801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4400" b="1" i="0" u="none" strike="noStrike" cap="none">
                <a:solidFill>
                  <a:srgbClr val="202124"/>
                </a:solidFill>
                <a:highlight>
                  <a:srgbClr val="FFFFFF"/>
                </a:highlight>
                <a:latin typeface="Inter"/>
                <a:ea typeface="Inter"/>
                <a:cs typeface="Inter"/>
                <a:sym typeface="Inter"/>
              </a:rPr>
              <a:t>Natural Language Processing with Disaster Tweets</a:t>
            </a:r>
            <a:endParaRPr/>
          </a:p>
        </p:txBody>
      </p:sp>
      <p:pic>
        <p:nvPicPr>
          <p:cNvPr id="158" name="Google Shape;158;p20"/>
          <p:cNvPicPr preferRelativeResize="0"/>
          <p:nvPr/>
        </p:nvPicPr>
        <p:blipFill rotWithShape="1">
          <a:blip r:embed="rId3">
            <a:alphaModFix/>
          </a:blip>
          <a:srcRect/>
          <a:stretch/>
        </p:blipFill>
        <p:spPr>
          <a:xfrm>
            <a:off x="7442420" y="63107"/>
            <a:ext cx="1325844" cy="1189465"/>
          </a:xfrm>
          <a:prstGeom prst="rect">
            <a:avLst/>
          </a:prstGeom>
          <a:noFill/>
          <a:ln>
            <a:noFill/>
          </a:ln>
        </p:spPr>
      </p:pic>
      <p:sp>
        <p:nvSpPr>
          <p:cNvPr id="159" name="Google Shape;159;p20"/>
          <p:cNvSpPr txBox="1"/>
          <p:nvPr/>
        </p:nvSpPr>
        <p:spPr>
          <a:xfrm>
            <a:off x="6720677" y="4341307"/>
            <a:ext cx="1985996" cy="3906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fr" sz="1600" b="1" i="0" u="sng" strike="noStrike" cap="none">
                <a:solidFill>
                  <a:schemeClr val="dk1"/>
                </a:solidFill>
                <a:latin typeface="Teko"/>
                <a:ea typeface="Teko"/>
                <a:cs typeface="Teko"/>
                <a:sym typeface="Teko"/>
              </a:rPr>
              <a:t>Formatrice</a:t>
            </a:r>
            <a:r>
              <a:rPr lang="fr" sz="1600" b="1" i="0" u="none" strike="noStrike" cap="none">
                <a:solidFill>
                  <a:schemeClr val="dk1"/>
                </a:solidFill>
                <a:latin typeface="Teko"/>
                <a:ea typeface="Teko"/>
                <a:cs typeface="Teko"/>
                <a:sym typeface="Teko"/>
              </a:rPr>
              <a:t> : Mously DIAW </a:t>
            </a:r>
            <a:endParaRPr/>
          </a:p>
        </p:txBody>
      </p:sp>
      <p:pic>
        <p:nvPicPr>
          <p:cNvPr id="160" name="Google Shape;160;p20"/>
          <p:cNvPicPr preferRelativeResize="0"/>
          <p:nvPr/>
        </p:nvPicPr>
        <p:blipFill rotWithShape="1">
          <a:blip r:embed="rId4">
            <a:alphaModFix/>
          </a:blip>
          <a:srcRect/>
          <a:stretch/>
        </p:blipFill>
        <p:spPr>
          <a:xfrm>
            <a:off x="-96454" y="2000"/>
            <a:ext cx="1751162" cy="1311681"/>
          </a:xfrm>
          <a:prstGeom prst="rect">
            <a:avLst/>
          </a:prstGeom>
          <a:noFill/>
          <a:ln>
            <a:noFill/>
          </a:ln>
        </p:spPr>
      </p:pic>
      <p:sp>
        <p:nvSpPr>
          <p:cNvPr id="161" name="Google Shape;161;p20"/>
          <p:cNvSpPr txBox="1"/>
          <p:nvPr/>
        </p:nvSpPr>
        <p:spPr>
          <a:xfrm>
            <a:off x="437327" y="3562382"/>
            <a:ext cx="1343765"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7D3E6"/>
              </a:buClr>
              <a:buSzPts val="2400"/>
              <a:buFont typeface="Roboto Condensed Light"/>
              <a:buNone/>
            </a:pPr>
            <a:r>
              <a:rPr lang="fr" sz="1400" b="1" i="0" u="sng" strike="noStrike" cap="none">
                <a:solidFill>
                  <a:schemeClr val="lt1"/>
                </a:solidFill>
                <a:latin typeface="Teko"/>
                <a:ea typeface="Teko"/>
                <a:cs typeface="Teko"/>
                <a:sym typeface="Teko"/>
              </a:rPr>
              <a:t>Réalisé par </a:t>
            </a:r>
            <a:r>
              <a:rPr lang="fr" sz="1400" b="1" i="0" u="none" strike="noStrike" cap="none">
                <a:solidFill>
                  <a:schemeClr val="lt1"/>
                </a:solidFill>
                <a:latin typeface="Teko"/>
                <a:ea typeface="Teko"/>
                <a:cs typeface="Teko"/>
                <a:sym typeface="Teko"/>
              </a:rPr>
              <a:t>: </a:t>
            </a:r>
            <a:endParaRPr/>
          </a:p>
          <a:p>
            <a:pPr marL="0" marR="0" lvl="0" indent="0" algn="l" rtl="0">
              <a:lnSpc>
                <a:spcPct val="100000"/>
              </a:lnSpc>
              <a:spcBef>
                <a:spcPts val="0"/>
              </a:spcBef>
              <a:spcAft>
                <a:spcPts val="0"/>
              </a:spcAft>
              <a:buClr>
                <a:srgbClr val="C7D3E6"/>
              </a:buClr>
              <a:buSzPts val="2400"/>
              <a:buFont typeface="Roboto Condensed Light"/>
              <a:buNone/>
            </a:pPr>
            <a:endParaRPr sz="1400" b="1" i="0" u="none" strike="noStrike" cap="none">
              <a:solidFill>
                <a:schemeClr val="lt1"/>
              </a:solidFill>
              <a:latin typeface="Teko"/>
              <a:ea typeface="Teko"/>
              <a:cs typeface="Teko"/>
              <a:sym typeface="Teko"/>
            </a:endParaRPr>
          </a:p>
          <a:p>
            <a:pPr marL="0" marR="0" lvl="0" indent="0" algn="l" rtl="0">
              <a:lnSpc>
                <a:spcPct val="100000"/>
              </a:lnSpc>
              <a:spcBef>
                <a:spcPts val="0"/>
              </a:spcBef>
              <a:spcAft>
                <a:spcPts val="0"/>
              </a:spcAft>
              <a:buClr>
                <a:srgbClr val="C7D3E6"/>
              </a:buClr>
              <a:buSzPts val="2400"/>
              <a:buFont typeface="Roboto Condensed Light"/>
              <a:buNone/>
            </a:pPr>
            <a:r>
              <a:rPr lang="fr" sz="1400" b="1" i="0" u="none" strike="noStrike" cap="none">
                <a:solidFill>
                  <a:schemeClr val="lt1"/>
                </a:solidFill>
                <a:latin typeface="Teko"/>
                <a:ea typeface="Teko"/>
                <a:cs typeface="Teko"/>
                <a:sym typeface="Teko"/>
              </a:rPr>
              <a:t>Richard GOZAN</a:t>
            </a:r>
            <a:endParaRPr/>
          </a:p>
          <a:p>
            <a:pPr marL="0" marR="0" lvl="0" indent="0" algn="l" rtl="0">
              <a:lnSpc>
                <a:spcPct val="100000"/>
              </a:lnSpc>
              <a:spcBef>
                <a:spcPts val="0"/>
              </a:spcBef>
              <a:spcAft>
                <a:spcPts val="0"/>
              </a:spcAft>
              <a:buClr>
                <a:srgbClr val="C7D3E6"/>
              </a:buClr>
              <a:buSzPts val="2400"/>
              <a:buFont typeface="Roboto Condensed Light"/>
              <a:buNone/>
            </a:pPr>
            <a:r>
              <a:rPr lang="fr" sz="1400" b="1" i="0" u="none" strike="noStrike" cap="none">
                <a:solidFill>
                  <a:schemeClr val="lt1"/>
                </a:solidFill>
                <a:latin typeface="Teko"/>
                <a:ea typeface="Teko"/>
                <a:cs typeface="Teko"/>
                <a:sym typeface="Teko"/>
              </a:rPr>
              <a:t>Daniel LARRO</a:t>
            </a:r>
            <a:endParaRPr/>
          </a:p>
          <a:p>
            <a:pPr marL="0" marR="0" lvl="0" indent="0" algn="l" rtl="0">
              <a:lnSpc>
                <a:spcPct val="100000"/>
              </a:lnSpc>
              <a:spcBef>
                <a:spcPts val="0"/>
              </a:spcBef>
              <a:spcAft>
                <a:spcPts val="0"/>
              </a:spcAft>
              <a:buClr>
                <a:srgbClr val="C7D3E6"/>
              </a:buClr>
              <a:buSzPts val="2400"/>
              <a:buFont typeface="Roboto Condensed Light"/>
              <a:buNone/>
            </a:pPr>
            <a:r>
              <a:rPr lang="fr" sz="1400" b="1" i="0" u="none" strike="noStrike" cap="none">
                <a:solidFill>
                  <a:schemeClr val="lt1"/>
                </a:solidFill>
                <a:latin typeface="Teko"/>
                <a:ea typeface="Teko"/>
                <a:cs typeface="Teko"/>
                <a:sym typeface="Teko"/>
              </a:rPr>
              <a:t>Crépin MEDEHOUIN</a:t>
            </a:r>
            <a:endParaRPr/>
          </a:p>
        </p:txBody>
      </p:sp>
      <p:sp>
        <p:nvSpPr>
          <p:cNvPr id="162" name="Google Shape;162;p20"/>
          <p:cNvSpPr txBox="1"/>
          <p:nvPr/>
        </p:nvSpPr>
        <p:spPr>
          <a:xfrm>
            <a:off x="3395212" y="4528669"/>
            <a:ext cx="27988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 sz="1400" b="0" i="0" u="sng" strike="noStrike" cap="none">
                <a:solidFill>
                  <a:schemeClr val="lt1"/>
                </a:solidFill>
                <a:latin typeface="Teko"/>
                <a:ea typeface="Teko"/>
                <a:cs typeface="Teko"/>
                <a:sym typeface="Teko"/>
              </a:rPr>
              <a:t>Année académique </a:t>
            </a:r>
            <a:r>
              <a:rPr lang="fr" sz="1400" b="0" i="0" u="none" strike="noStrike" cap="none">
                <a:solidFill>
                  <a:schemeClr val="lt1"/>
                </a:solidFill>
                <a:latin typeface="Teko"/>
                <a:ea typeface="Teko"/>
                <a:cs typeface="Teko"/>
                <a:sym typeface="Teko"/>
              </a:rPr>
              <a:t>: 2023-2024</a:t>
            </a:r>
            <a:endParaRPr/>
          </a:p>
        </p:txBody>
      </p:sp>
    </p:spTree>
  </p:cSld>
  <p:clrMapOvr>
    <a:masterClrMapping/>
  </p:clrMapOvr>
  <mc:AlternateContent xmlns:mc="http://schemas.openxmlformats.org/markup-compatibility/2006" xmlns:p14="http://schemas.microsoft.com/office/powerpoint/2010/main">
    <mc:Choice Requires="p14">
      <p:transition spd="slow" p14:dur="20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fr" sz="2800"/>
              <a:t>Analyse exploration </a:t>
            </a:r>
            <a:endParaRPr sz="2800"/>
          </a:p>
        </p:txBody>
      </p:sp>
      <p:sp>
        <p:nvSpPr>
          <p:cNvPr id="264" name="Google Shape;264;p2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r>
              <a:rPr lang="fr"/>
              <a:t>5/15</a:t>
            </a:r>
            <a:endParaRPr/>
          </a:p>
        </p:txBody>
      </p:sp>
      <p:grpSp>
        <p:nvGrpSpPr>
          <p:cNvPr id="265" name="Google Shape;265;p29"/>
          <p:cNvGrpSpPr/>
          <p:nvPr/>
        </p:nvGrpSpPr>
        <p:grpSpPr>
          <a:xfrm>
            <a:off x="238541" y="518824"/>
            <a:ext cx="431244" cy="412019"/>
            <a:chOff x="2599525" y="3688600"/>
            <a:chExt cx="428675" cy="351950"/>
          </a:xfrm>
        </p:grpSpPr>
        <p:sp>
          <p:nvSpPr>
            <p:cNvPr id="266" name="Google Shape;266;p29"/>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9"/>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9"/>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9" name="Google Shape;269;p29"/>
          <p:cNvSpPr/>
          <p:nvPr/>
        </p:nvSpPr>
        <p:spPr>
          <a:xfrm>
            <a:off x="5750262" y="580685"/>
            <a:ext cx="795789" cy="389980"/>
          </a:xfrm>
          <a:prstGeom prst="flowChartConnector">
            <a:avLst/>
          </a:prstGeom>
          <a:solidFill>
            <a:srgbClr val="1C405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 sz="2000" b="1" i="0" u="none" strike="noStrike" cap="none">
                <a:solidFill>
                  <a:schemeClr val="lt1"/>
                </a:solidFill>
                <a:latin typeface="Teko"/>
                <a:ea typeface="Teko"/>
                <a:cs typeface="Teko"/>
                <a:sym typeface="Teko"/>
              </a:rPr>
              <a:t>5/7</a:t>
            </a:r>
            <a:endParaRPr/>
          </a:p>
        </p:txBody>
      </p:sp>
      <p:pic>
        <p:nvPicPr>
          <p:cNvPr id="270" name="Google Shape;270;p29"/>
          <p:cNvPicPr preferRelativeResize="0"/>
          <p:nvPr/>
        </p:nvPicPr>
        <p:blipFill rotWithShape="1">
          <a:blip r:embed="rId3">
            <a:alphaModFix/>
          </a:blip>
          <a:srcRect/>
          <a:stretch/>
        </p:blipFill>
        <p:spPr>
          <a:xfrm>
            <a:off x="38600" y="1589775"/>
            <a:ext cx="4381500" cy="3362325"/>
          </a:xfrm>
          <a:prstGeom prst="rect">
            <a:avLst/>
          </a:prstGeom>
          <a:noFill/>
          <a:ln>
            <a:noFill/>
          </a:ln>
        </p:spPr>
      </p:pic>
      <p:pic>
        <p:nvPicPr>
          <p:cNvPr id="271" name="Google Shape;271;p29"/>
          <p:cNvPicPr preferRelativeResize="0"/>
          <p:nvPr/>
        </p:nvPicPr>
        <p:blipFill rotWithShape="1">
          <a:blip r:embed="rId4">
            <a:alphaModFix/>
          </a:blip>
          <a:srcRect/>
          <a:stretch/>
        </p:blipFill>
        <p:spPr>
          <a:xfrm>
            <a:off x="4572000" y="1433776"/>
            <a:ext cx="4572000" cy="2987224"/>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0"/>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fr" sz="2800"/>
              <a:t>Analyse exploration </a:t>
            </a:r>
            <a:endParaRPr sz="2800"/>
          </a:p>
        </p:txBody>
      </p:sp>
      <p:sp>
        <p:nvSpPr>
          <p:cNvPr id="277" name="Google Shape;277;p3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r>
              <a:rPr lang="fr"/>
              <a:t>5/15</a:t>
            </a:r>
            <a:endParaRPr/>
          </a:p>
        </p:txBody>
      </p:sp>
      <p:grpSp>
        <p:nvGrpSpPr>
          <p:cNvPr id="278" name="Google Shape;278;p30"/>
          <p:cNvGrpSpPr/>
          <p:nvPr/>
        </p:nvGrpSpPr>
        <p:grpSpPr>
          <a:xfrm>
            <a:off x="238541" y="518824"/>
            <a:ext cx="431244" cy="412019"/>
            <a:chOff x="2599525" y="3688600"/>
            <a:chExt cx="428675" cy="351950"/>
          </a:xfrm>
        </p:grpSpPr>
        <p:sp>
          <p:nvSpPr>
            <p:cNvPr id="279" name="Google Shape;279;p30"/>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30"/>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0"/>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2" name="Google Shape;282;p30"/>
          <p:cNvSpPr/>
          <p:nvPr/>
        </p:nvSpPr>
        <p:spPr>
          <a:xfrm>
            <a:off x="5750262" y="580685"/>
            <a:ext cx="795789" cy="389980"/>
          </a:xfrm>
          <a:prstGeom prst="flowChartConnector">
            <a:avLst/>
          </a:prstGeom>
          <a:solidFill>
            <a:srgbClr val="1C405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 sz="2000" b="1" i="0" u="none" strike="noStrike" cap="none">
                <a:solidFill>
                  <a:schemeClr val="lt1"/>
                </a:solidFill>
                <a:latin typeface="Teko"/>
                <a:ea typeface="Teko"/>
                <a:cs typeface="Teko"/>
                <a:sym typeface="Teko"/>
              </a:rPr>
              <a:t>6/7</a:t>
            </a:r>
            <a:endParaRPr/>
          </a:p>
        </p:txBody>
      </p:sp>
      <p:pic>
        <p:nvPicPr>
          <p:cNvPr id="283" name="Google Shape;283;p30"/>
          <p:cNvPicPr preferRelativeResize="0"/>
          <p:nvPr/>
        </p:nvPicPr>
        <p:blipFill rotWithShape="1">
          <a:blip r:embed="rId3">
            <a:alphaModFix/>
          </a:blip>
          <a:srcRect/>
          <a:stretch/>
        </p:blipFill>
        <p:spPr>
          <a:xfrm>
            <a:off x="4905956" y="1672587"/>
            <a:ext cx="3694282" cy="2457358"/>
          </a:xfrm>
          <a:prstGeom prst="rect">
            <a:avLst/>
          </a:prstGeom>
          <a:noFill/>
          <a:ln>
            <a:noFill/>
          </a:ln>
        </p:spPr>
      </p:pic>
      <p:sp>
        <p:nvSpPr>
          <p:cNvPr id="284" name="Google Shape;284;p30"/>
          <p:cNvSpPr txBox="1"/>
          <p:nvPr/>
        </p:nvSpPr>
        <p:spPr>
          <a:xfrm>
            <a:off x="238541" y="4304807"/>
            <a:ext cx="6424652" cy="5847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fr" sz="1600" b="0" i="0" u="none" strike="noStrike" cap="none">
                <a:solidFill>
                  <a:srgbClr val="000000"/>
                </a:solidFill>
                <a:latin typeface="Teko"/>
                <a:ea typeface="Teko"/>
                <a:cs typeface="Teko"/>
                <a:sym typeface="Teko"/>
              </a:rPr>
              <a:t>La répartition n'est pas déséquilibrée. Elle est d'ailleurs assez égalitaire par rapport aux 2 cibles (disaster et nodisaster)</a:t>
            </a:r>
            <a:endParaRPr/>
          </a:p>
        </p:txBody>
      </p:sp>
      <p:pic>
        <p:nvPicPr>
          <p:cNvPr id="285" name="Google Shape;285;p30"/>
          <p:cNvPicPr preferRelativeResize="0"/>
          <p:nvPr/>
        </p:nvPicPr>
        <p:blipFill rotWithShape="1">
          <a:blip r:embed="rId4">
            <a:alphaModFix/>
          </a:blip>
          <a:srcRect/>
          <a:stretch/>
        </p:blipFill>
        <p:spPr>
          <a:xfrm>
            <a:off x="143125" y="1494301"/>
            <a:ext cx="3127752" cy="2539436"/>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1"/>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fr" sz="2800"/>
              <a:t>Etapes de préparation du texte </a:t>
            </a:r>
            <a:endParaRPr sz="2800"/>
          </a:p>
        </p:txBody>
      </p:sp>
      <p:sp>
        <p:nvSpPr>
          <p:cNvPr id="291" name="Google Shape;291;p3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r>
              <a:rPr lang="fr"/>
              <a:t>5/15</a:t>
            </a:r>
            <a:endParaRPr/>
          </a:p>
        </p:txBody>
      </p:sp>
      <p:grpSp>
        <p:nvGrpSpPr>
          <p:cNvPr id="292" name="Google Shape;292;p31"/>
          <p:cNvGrpSpPr/>
          <p:nvPr/>
        </p:nvGrpSpPr>
        <p:grpSpPr>
          <a:xfrm>
            <a:off x="238541" y="518824"/>
            <a:ext cx="431244" cy="412019"/>
            <a:chOff x="2599525" y="3688600"/>
            <a:chExt cx="428675" cy="351950"/>
          </a:xfrm>
        </p:grpSpPr>
        <p:sp>
          <p:nvSpPr>
            <p:cNvPr id="293" name="Google Shape;293;p31"/>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1"/>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31"/>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6" name="Google Shape;296;p31"/>
          <p:cNvSpPr/>
          <p:nvPr/>
        </p:nvSpPr>
        <p:spPr>
          <a:xfrm>
            <a:off x="5750262" y="580685"/>
            <a:ext cx="795789" cy="389980"/>
          </a:xfrm>
          <a:prstGeom prst="flowChartConnector">
            <a:avLst/>
          </a:prstGeom>
          <a:solidFill>
            <a:srgbClr val="1C405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 sz="2000" b="1" i="0" u="none" strike="noStrike" cap="none">
                <a:solidFill>
                  <a:schemeClr val="lt1"/>
                </a:solidFill>
                <a:latin typeface="Teko"/>
                <a:ea typeface="Teko"/>
                <a:cs typeface="Teko"/>
                <a:sym typeface="Teko"/>
              </a:rPr>
              <a:t>7/7</a:t>
            </a:r>
            <a:endParaRPr/>
          </a:p>
        </p:txBody>
      </p:sp>
      <p:pic>
        <p:nvPicPr>
          <p:cNvPr id="297" name="Google Shape;297;p31"/>
          <p:cNvPicPr preferRelativeResize="0"/>
          <p:nvPr/>
        </p:nvPicPr>
        <p:blipFill rotWithShape="1">
          <a:blip r:embed="rId3">
            <a:alphaModFix/>
          </a:blip>
          <a:srcRect/>
          <a:stretch/>
        </p:blipFill>
        <p:spPr>
          <a:xfrm>
            <a:off x="230588" y="2001428"/>
            <a:ext cx="4134676" cy="2532505"/>
          </a:xfrm>
          <a:prstGeom prst="rect">
            <a:avLst/>
          </a:prstGeom>
          <a:noFill/>
          <a:ln>
            <a:noFill/>
          </a:ln>
        </p:spPr>
      </p:pic>
      <p:sp>
        <p:nvSpPr>
          <p:cNvPr id="298" name="Google Shape;298;p31"/>
          <p:cNvSpPr txBox="1"/>
          <p:nvPr/>
        </p:nvSpPr>
        <p:spPr>
          <a:xfrm>
            <a:off x="975712" y="1352600"/>
            <a:ext cx="266033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 sz="2800" b="1" i="0" u="none" strike="noStrike" cap="none">
                <a:solidFill>
                  <a:srgbClr val="2B608B"/>
                </a:solidFill>
                <a:latin typeface="Teko"/>
                <a:ea typeface="Teko"/>
                <a:cs typeface="Teko"/>
                <a:sym typeface="Teko"/>
              </a:rPr>
              <a:t>Corpus définitive </a:t>
            </a:r>
            <a:endParaRPr/>
          </a:p>
        </p:txBody>
      </p:sp>
      <p:sp>
        <p:nvSpPr>
          <p:cNvPr id="299" name="Google Shape;299;p31"/>
          <p:cNvSpPr txBox="1"/>
          <p:nvPr/>
        </p:nvSpPr>
        <p:spPr>
          <a:xfrm>
            <a:off x="4778750" y="2667528"/>
            <a:ext cx="4214100" cy="15699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 sz="2400" b="1" i="0" u="none" strike="noStrike" cap="none">
                <a:solidFill>
                  <a:srgbClr val="C00000"/>
                </a:solidFill>
                <a:latin typeface="Teko"/>
                <a:ea typeface="Teko"/>
                <a:cs typeface="Teko"/>
                <a:sym typeface="Teko"/>
              </a:rPr>
              <a:t>Preprocessing du texte - nétoyage, stopwords, lemmatisation, stemmatisation, tokennisation</a:t>
            </a:r>
            <a:endParaRPr sz="2400" b="1" i="0" u="none" strike="noStrike" cap="none">
              <a:solidFill>
                <a:srgbClr val="C00000"/>
              </a:solidFill>
              <a:latin typeface="Teko"/>
              <a:ea typeface="Teko"/>
              <a:cs typeface="Teko"/>
              <a:sym typeface="Teko"/>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2"/>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fr" sz="2800"/>
              <a:t>Etapes de préparation du texte </a:t>
            </a:r>
            <a:endParaRPr sz="2800"/>
          </a:p>
        </p:txBody>
      </p:sp>
      <p:sp>
        <p:nvSpPr>
          <p:cNvPr id="305" name="Google Shape;305;p3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r>
              <a:rPr lang="fr"/>
              <a:t>5/15</a:t>
            </a:r>
            <a:endParaRPr/>
          </a:p>
        </p:txBody>
      </p:sp>
      <p:grpSp>
        <p:nvGrpSpPr>
          <p:cNvPr id="306" name="Google Shape;306;p32"/>
          <p:cNvGrpSpPr/>
          <p:nvPr/>
        </p:nvGrpSpPr>
        <p:grpSpPr>
          <a:xfrm>
            <a:off x="238559" y="518917"/>
            <a:ext cx="431247" cy="412028"/>
            <a:chOff x="2599525" y="3688600"/>
            <a:chExt cx="428675" cy="351950"/>
          </a:xfrm>
        </p:grpSpPr>
        <p:sp>
          <p:nvSpPr>
            <p:cNvPr id="307" name="Google Shape;307;p32"/>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32"/>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2"/>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0" name="Google Shape;310;p32"/>
          <p:cNvSpPr/>
          <p:nvPr/>
        </p:nvSpPr>
        <p:spPr>
          <a:xfrm>
            <a:off x="5750262" y="580685"/>
            <a:ext cx="795900" cy="390000"/>
          </a:xfrm>
          <a:prstGeom prst="flowChartConnector">
            <a:avLst/>
          </a:prstGeom>
          <a:solidFill>
            <a:srgbClr val="1C405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 sz="2000" b="1" i="0" u="none" strike="noStrike" cap="none">
                <a:solidFill>
                  <a:schemeClr val="lt1"/>
                </a:solidFill>
                <a:latin typeface="Teko"/>
                <a:ea typeface="Teko"/>
                <a:cs typeface="Teko"/>
                <a:sym typeface="Teko"/>
              </a:rPr>
              <a:t>7/7</a:t>
            </a:r>
            <a:endParaRPr/>
          </a:p>
        </p:txBody>
      </p:sp>
      <p:sp>
        <p:nvSpPr>
          <p:cNvPr id="311" name="Google Shape;311;p32"/>
          <p:cNvSpPr txBox="1"/>
          <p:nvPr/>
        </p:nvSpPr>
        <p:spPr>
          <a:xfrm>
            <a:off x="271450" y="1546300"/>
            <a:ext cx="8349900" cy="34812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263248"/>
              </a:buClr>
              <a:buSzPts val="2400"/>
              <a:buFont typeface="Roboto Condensed Light"/>
              <a:buChar char="●"/>
            </a:pPr>
            <a:r>
              <a:rPr lang="fr" sz="2400">
                <a:solidFill>
                  <a:srgbClr val="263248"/>
                </a:solidFill>
                <a:latin typeface="Roboto Condensed Light"/>
                <a:ea typeface="Roboto Condensed Light"/>
                <a:cs typeface="Roboto Condensed Light"/>
                <a:sym typeface="Roboto Condensed Light"/>
              </a:rPr>
              <a:t>Nétoyages : elliminer les liens, les mails, les citations, les hashtags, capslock &amp; chain de capslock, les points d’exclamation, d’interrogation, de points, de caratères spéciaux, de chiffres…</a:t>
            </a:r>
            <a:endParaRPr sz="2400">
              <a:solidFill>
                <a:srgbClr val="263248"/>
              </a:solidFill>
              <a:latin typeface="Roboto Condensed Light"/>
              <a:ea typeface="Roboto Condensed Light"/>
              <a:cs typeface="Roboto Condensed Light"/>
              <a:sym typeface="Roboto Condensed Light"/>
            </a:endParaRPr>
          </a:p>
          <a:p>
            <a:pPr marL="457200" lvl="0" indent="-381000" algn="l" rtl="0">
              <a:spcBef>
                <a:spcPts val="0"/>
              </a:spcBef>
              <a:spcAft>
                <a:spcPts val="0"/>
              </a:spcAft>
              <a:buClr>
                <a:srgbClr val="263248"/>
              </a:buClr>
              <a:buSzPts val="2400"/>
              <a:buFont typeface="Roboto Condensed Light"/>
              <a:buChar char="●"/>
            </a:pPr>
            <a:r>
              <a:rPr lang="fr" sz="2400">
                <a:solidFill>
                  <a:srgbClr val="263248"/>
                </a:solidFill>
                <a:latin typeface="Roboto Condensed Light"/>
                <a:ea typeface="Roboto Condensed Light"/>
                <a:cs typeface="Roboto Condensed Light"/>
                <a:sym typeface="Roboto Condensed Light"/>
              </a:rPr>
              <a:t>Récupération des effectifs des caractères du texte : liens, mails, points d’exclamations…</a:t>
            </a:r>
            <a:endParaRPr sz="2400">
              <a:solidFill>
                <a:srgbClr val="263248"/>
              </a:solidFill>
              <a:latin typeface="Roboto Condensed Light"/>
              <a:ea typeface="Roboto Condensed Light"/>
              <a:cs typeface="Roboto Condensed Light"/>
              <a:sym typeface="Roboto Condensed Light"/>
            </a:endParaRPr>
          </a:p>
          <a:p>
            <a:pPr marL="457200" lvl="0" indent="-381000" algn="l" rtl="0">
              <a:spcBef>
                <a:spcPts val="0"/>
              </a:spcBef>
              <a:spcAft>
                <a:spcPts val="0"/>
              </a:spcAft>
              <a:buClr>
                <a:srgbClr val="263248"/>
              </a:buClr>
              <a:buSzPts val="2400"/>
              <a:buFont typeface="Roboto Condensed Light"/>
              <a:buChar char="●"/>
            </a:pPr>
            <a:r>
              <a:rPr lang="fr" sz="2400">
                <a:solidFill>
                  <a:srgbClr val="263248"/>
                </a:solidFill>
                <a:latin typeface="Roboto Condensed Light"/>
                <a:ea typeface="Roboto Condensed Light"/>
                <a:cs typeface="Roboto Condensed Light"/>
                <a:sym typeface="Roboto Condensed Light"/>
              </a:rPr>
              <a:t>Score d’intensité des sentiments du tweet &amp; type de sentiments</a:t>
            </a:r>
            <a:endParaRPr sz="2400">
              <a:solidFill>
                <a:srgbClr val="263248"/>
              </a:solidFill>
              <a:latin typeface="Roboto Condensed Light"/>
              <a:ea typeface="Roboto Condensed Light"/>
              <a:cs typeface="Roboto Condensed Light"/>
              <a:sym typeface="Roboto Condensed Light"/>
            </a:endParaRPr>
          </a:p>
          <a:p>
            <a:pPr marL="457200" lvl="0" indent="-381000" algn="l" rtl="0">
              <a:spcBef>
                <a:spcPts val="0"/>
              </a:spcBef>
              <a:spcAft>
                <a:spcPts val="0"/>
              </a:spcAft>
              <a:buClr>
                <a:srgbClr val="263248"/>
              </a:buClr>
              <a:buSzPts val="2400"/>
              <a:buFont typeface="Roboto Condensed Light"/>
              <a:buChar char="●"/>
            </a:pPr>
            <a:r>
              <a:rPr lang="fr" sz="2400">
                <a:solidFill>
                  <a:srgbClr val="263248"/>
                </a:solidFill>
                <a:latin typeface="Roboto Condensed Light"/>
                <a:ea typeface="Roboto Condensed Light"/>
                <a:cs typeface="Roboto Condensed Light"/>
                <a:sym typeface="Roboto Condensed Light"/>
              </a:rPr>
              <a:t>Elimination des stopwords</a:t>
            </a:r>
            <a:endParaRPr sz="2400">
              <a:solidFill>
                <a:srgbClr val="263248"/>
              </a:solidFill>
              <a:latin typeface="Roboto Condensed Light"/>
              <a:ea typeface="Roboto Condensed Light"/>
              <a:cs typeface="Roboto Condensed Light"/>
              <a:sym typeface="Roboto Condensed Light"/>
            </a:endParaRPr>
          </a:p>
          <a:p>
            <a:pPr marL="457200" lvl="0" indent="-381000" algn="l" rtl="0">
              <a:spcBef>
                <a:spcPts val="0"/>
              </a:spcBef>
              <a:spcAft>
                <a:spcPts val="0"/>
              </a:spcAft>
              <a:buClr>
                <a:srgbClr val="263248"/>
              </a:buClr>
              <a:buSzPts val="2400"/>
              <a:buFont typeface="Roboto Condensed Light"/>
              <a:buChar char="●"/>
            </a:pPr>
            <a:r>
              <a:rPr lang="fr" sz="2400">
                <a:solidFill>
                  <a:srgbClr val="263248"/>
                </a:solidFill>
                <a:latin typeface="Roboto Condensed Light"/>
                <a:ea typeface="Roboto Condensed Light"/>
                <a:cs typeface="Roboto Condensed Light"/>
                <a:sym typeface="Roboto Condensed Light"/>
              </a:rPr>
              <a:t>Normalisation</a:t>
            </a:r>
            <a:endParaRPr sz="2400">
              <a:solidFill>
                <a:srgbClr val="263248"/>
              </a:solidFill>
              <a:latin typeface="Roboto Condensed Light"/>
              <a:ea typeface="Roboto Condensed Light"/>
              <a:cs typeface="Roboto Condensed Light"/>
              <a:sym typeface="Roboto Condensed Light"/>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3"/>
          <p:cNvSpPr txBox="1">
            <a:spLocks noGrp="1"/>
          </p:cNvSpPr>
          <p:nvPr>
            <p:ph type="ctrTitle"/>
          </p:nvPr>
        </p:nvSpPr>
        <p:spPr>
          <a:xfrm>
            <a:off x="463524" y="3136200"/>
            <a:ext cx="5031501"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fr" sz="3600"/>
              <a:t>Modélisation </a:t>
            </a:r>
            <a:endParaRPr sz="3600"/>
          </a:p>
        </p:txBody>
      </p:sp>
      <p:sp>
        <p:nvSpPr>
          <p:cNvPr id="317" name="Google Shape;317;p3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r>
              <a:rPr lang="fr"/>
              <a:t>3/15</a:t>
            </a:r>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4"/>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fr" sz="2800"/>
              <a:t>Vectorisation</a:t>
            </a:r>
            <a:endParaRPr sz="2800"/>
          </a:p>
        </p:txBody>
      </p:sp>
      <p:sp>
        <p:nvSpPr>
          <p:cNvPr id="323" name="Google Shape;323;p3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r>
              <a:rPr lang="fr"/>
              <a:t>8/15</a:t>
            </a:r>
            <a:endParaRPr/>
          </a:p>
        </p:txBody>
      </p:sp>
      <p:sp>
        <p:nvSpPr>
          <p:cNvPr id="324" name="Google Shape;324;p34"/>
          <p:cNvSpPr/>
          <p:nvPr/>
        </p:nvSpPr>
        <p:spPr>
          <a:xfrm>
            <a:off x="269343" y="488392"/>
            <a:ext cx="454143" cy="423821"/>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4"/>
          <p:cNvSpPr/>
          <p:nvPr/>
        </p:nvSpPr>
        <p:spPr>
          <a:xfrm>
            <a:off x="5724386" y="580685"/>
            <a:ext cx="795789" cy="389980"/>
          </a:xfrm>
          <a:prstGeom prst="flowChartConnector">
            <a:avLst/>
          </a:prstGeom>
          <a:solidFill>
            <a:srgbClr val="1C405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 sz="2000" b="1" i="0" u="none" strike="noStrike" cap="none">
                <a:solidFill>
                  <a:schemeClr val="lt1"/>
                </a:solidFill>
                <a:latin typeface="Teko"/>
                <a:ea typeface="Teko"/>
                <a:cs typeface="Teko"/>
                <a:sym typeface="Teko"/>
              </a:rPr>
              <a:t>1/3</a:t>
            </a:r>
            <a:endParaRPr/>
          </a:p>
        </p:txBody>
      </p:sp>
      <p:sp>
        <p:nvSpPr>
          <p:cNvPr id="326" name="Google Shape;326;p34"/>
          <p:cNvSpPr txBox="1"/>
          <p:nvPr/>
        </p:nvSpPr>
        <p:spPr>
          <a:xfrm>
            <a:off x="547733" y="2402472"/>
            <a:ext cx="4575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 sz="1600" b="1" i="0" u="none" strike="noStrike" cap="none">
                <a:solidFill>
                  <a:srgbClr val="000000"/>
                </a:solidFill>
                <a:latin typeface="Teko"/>
                <a:ea typeface="Teko"/>
                <a:cs typeface="Teko"/>
                <a:sym typeface="Teko"/>
              </a:rPr>
              <a:t>Vectoriser : </a:t>
            </a:r>
            <a:r>
              <a:rPr lang="fr" sz="1600" b="0" i="0" u="none" strike="noStrike" cap="none">
                <a:solidFill>
                  <a:srgbClr val="000000"/>
                </a:solidFill>
                <a:latin typeface="Teko"/>
                <a:ea typeface="Teko"/>
                <a:cs typeface="Teko"/>
                <a:sym typeface="Teko"/>
              </a:rPr>
              <a:t> Le Bag of Word </a:t>
            </a:r>
            <a:r>
              <a:rPr lang="fr" sz="1600" b="0" i="0" u="none" strike="noStrike" cap="none">
                <a:solidFill>
                  <a:srgbClr val="000000"/>
                </a:solidFill>
                <a:latin typeface="Aharoni"/>
                <a:ea typeface="Aharoni"/>
                <a:cs typeface="Aharoni"/>
                <a:sym typeface="Aharoni"/>
              </a:rPr>
              <a:t>&amp;</a:t>
            </a:r>
            <a:r>
              <a:rPr lang="fr" sz="1600" b="0" i="0" u="none" strike="noStrike" cap="none">
                <a:solidFill>
                  <a:srgbClr val="000000"/>
                </a:solidFill>
                <a:latin typeface="Teko"/>
                <a:ea typeface="Teko"/>
                <a:cs typeface="Teko"/>
                <a:sym typeface="Teko"/>
              </a:rPr>
              <a:t> TD-IDF</a:t>
            </a:r>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5"/>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fr" sz="2800"/>
              <a:t>Pipeline</a:t>
            </a:r>
            <a:endParaRPr/>
          </a:p>
        </p:txBody>
      </p:sp>
      <p:sp>
        <p:nvSpPr>
          <p:cNvPr id="332" name="Google Shape;332;p3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r>
              <a:rPr lang="fr"/>
              <a:t>8/15</a:t>
            </a:r>
            <a:endParaRPr/>
          </a:p>
        </p:txBody>
      </p:sp>
      <p:sp>
        <p:nvSpPr>
          <p:cNvPr id="333" name="Google Shape;333;p35"/>
          <p:cNvSpPr/>
          <p:nvPr/>
        </p:nvSpPr>
        <p:spPr>
          <a:xfrm>
            <a:off x="269343" y="488392"/>
            <a:ext cx="454143" cy="423821"/>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35"/>
          <p:cNvSpPr/>
          <p:nvPr/>
        </p:nvSpPr>
        <p:spPr>
          <a:xfrm>
            <a:off x="5724386" y="580685"/>
            <a:ext cx="795789" cy="389980"/>
          </a:xfrm>
          <a:prstGeom prst="flowChartConnector">
            <a:avLst/>
          </a:prstGeom>
          <a:solidFill>
            <a:srgbClr val="1C405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 sz="2000" b="1" i="0" u="none" strike="noStrike" cap="none">
                <a:solidFill>
                  <a:schemeClr val="lt1"/>
                </a:solidFill>
                <a:latin typeface="Teko"/>
                <a:ea typeface="Teko"/>
                <a:cs typeface="Teko"/>
                <a:sym typeface="Teko"/>
              </a:rPr>
              <a:t>2/3</a:t>
            </a:r>
            <a:endParaRPr/>
          </a:p>
        </p:txBody>
      </p:sp>
      <p:sp>
        <p:nvSpPr>
          <p:cNvPr id="335" name="Google Shape;335;p35"/>
          <p:cNvSpPr txBox="1"/>
          <p:nvPr/>
        </p:nvSpPr>
        <p:spPr>
          <a:xfrm>
            <a:off x="40324" y="1684595"/>
            <a:ext cx="5240100" cy="3324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 sz="1600">
                <a:latin typeface="Teko"/>
                <a:ea typeface="Teko"/>
                <a:cs typeface="Teko"/>
                <a:sym typeface="Teko"/>
              </a:rPr>
              <a:t>On y a inclut </a:t>
            </a:r>
            <a:endParaRPr sz="1600">
              <a:latin typeface="Teko"/>
              <a:ea typeface="Teko"/>
              <a:cs typeface="Teko"/>
              <a:sym typeface="Teko"/>
            </a:endParaRPr>
          </a:p>
          <a:p>
            <a:pPr marL="457200" marR="0" lvl="0" indent="-330200" algn="l" rtl="0">
              <a:lnSpc>
                <a:spcPct val="100000"/>
              </a:lnSpc>
              <a:spcBef>
                <a:spcPts val="0"/>
              </a:spcBef>
              <a:spcAft>
                <a:spcPts val="0"/>
              </a:spcAft>
              <a:buSzPts val="1600"/>
              <a:buFont typeface="Teko"/>
              <a:buChar char="●"/>
            </a:pPr>
            <a:r>
              <a:rPr lang="fr" sz="1600">
                <a:latin typeface="Teko"/>
                <a:ea typeface="Teko"/>
                <a:cs typeface="Teko"/>
                <a:sym typeface="Teko"/>
              </a:rPr>
              <a:t>le prétraitement, </a:t>
            </a:r>
            <a:endParaRPr sz="1600">
              <a:latin typeface="Teko"/>
              <a:ea typeface="Teko"/>
              <a:cs typeface="Teko"/>
              <a:sym typeface="Teko"/>
            </a:endParaRPr>
          </a:p>
          <a:p>
            <a:pPr marL="457200" marR="0" lvl="0" indent="-330200" algn="l" rtl="0">
              <a:lnSpc>
                <a:spcPct val="100000"/>
              </a:lnSpc>
              <a:spcBef>
                <a:spcPts val="0"/>
              </a:spcBef>
              <a:spcAft>
                <a:spcPts val="0"/>
              </a:spcAft>
              <a:buSzPts val="1600"/>
              <a:buFont typeface="Teko"/>
              <a:buChar char="●"/>
            </a:pPr>
            <a:r>
              <a:rPr lang="fr" sz="1600">
                <a:latin typeface="Teko"/>
                <a:ea typeface="Teko"/>
                <a:cs typeface="Teko"/>
                <a:sym typeface="Teko"/>
              </a:rPr>
              <a:t>la vectorisation </a:t>
            </a:r>
            <a:endParaRPr sz="1600">
              <a:latin typeface="Teko"/>
              <a:ea typeface="Teko"/>
              <a:cs typeface="Teko"/>
              <a:sym typeface="Teko"/>
            </a:endParaRPr>
          </a:p>
          <a:p>
            <a:pPr marL="457200" marR="0" lvl="0" indent="-330200" algn="l" rtl="0">
              <a:lnSpc>
                <a:spcPct val="100000"/>
              </a:lnSpc>
              <a:spcBef>
                <a:spcPts val="0"/>
              </a:spcBef>
              <a:spcAft>
                <a:spcPts val="0"/>
              </a:spcAft>
              <a:buSzPts val="1600"/>
              <a:buFont typeface="Teko"/>
              <a:buChar char="●"/>
            </a:pPr>
            <a:r>
              <a:rPr lang="fr" sz="1600">
                <a:latin typeface="Teko"/>
                <a:ea typeface="Teko"/>
                <a:cs typeface="Teko"/>
                <a:sym typeface="Teko"/>
              </a:rPr>
              <a:t>le modèle</a:t>
            </a:r>
            <a:endParaRPr sz="1600">
              <a:latin typeface="Teko"/>
              <a:ea typeface="Teko"/>
              <a:cs typeface="Teko"/>
              <a:sym typeface="Teko"/>
            </a:endParaRPr>
          </a:p>
          <a:p>
            <a:pPr marL="0" marR="0" lvl="0" indent="0" algn="l" rtl="0">
              <a:lnSpc>
                <a:spcPct val="100000"/>
              </a:lnSpc>
              <a:spcBef>
                <a:spcPts val="0"/>
              </a:spcBef>
              <a:spcAft>
                <a:spcPts val="0"/>
              </a:spcAft>
              <a:buNone/>
            </a:pPr>
            <a:endParaRPr sz="1600">
              <a:latin typeface="Teko"/>
              <a:ea typeface="Teko"/>
              <a:cs typeface="Teko"/>
              <a:sym typeface="Teko"/>
            </a:endParaRPr>
          </a:p>
          <a:p>
            <a:pPr marL="0" lvl="0" indent="0" algn="l" rtl="0">
              <a:lnSpc>
                <a:spcPct val="135714"/>
              </a:lnSpc>
              <a:spcBef>
                <a:spcPts val="0"/>
              </a:spcBef>
              <a:spcAft>
                <a:spcPts val="0"/>
              </a:spcAft>
              <a:buClr>
                <a:schemeClr val="dk1"/>
              </a:buClr>
              <a:buSzPts val="1100"/>
              <a:buFont typeface="Arial"/>
              <a:buNone/>
            </a:pPr>
            <a:r>
              <a:rPr lang="fr" sz="1050">
                <a:solidFill>
                  <a:schemeClr val="dk1"/>
                </a:solidFill>
                <a:highlight>
                  <a:srgbClr val="F7F7F7"/>
                </a:highlight>
                <a:latin typeface="Courier New"/>
                <a:ea typeface="Courier New"/>
                <a:cs typeface="Courier New"/>
                <a:sym typeface="Courier New"/>
              </a:rPr>
              <a:t>WPipeline_NB = Pipeline([</a:t>
            </a:r>
            <a:endParaRPr sz="1050">
              <a:solidFill>
                <a:schemeClr val="dk1"/>
              </a:solidFill>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fr" sz="1050">
                <a:solidFill>
                  <a:schemeClr val="dk1"/>
                </a:solidFill>
                <a:highlight>
                  <a:srgbClr val="F7F7F7"/>
                </a:highlight>
                <a:latin typeface="Courier New"/>
                <a:ea typeface="Courier New"/>
                <a:cs typeface="Courier New"/>
                <a:sym typeface="Courier New"/>
              </a:rPr>
              <a:t>        (</a:t>
            </a:r>
            <a:r>
              <a:rPr lang="fr" sz="1050">
                <a:solidFill>
                  <a:srgbClr val="A31515"/>
                </a:solidFill>
                <a:highlight>
                  <a:srgbClr val="F7F7F7"/>
                </a:highlight>
                <a:latin typeface="Courier New"/>
                <a:ea typeface="Courier New"/>
                <a:cs typeface="Courier New"/>
                <a:sym typeface="Courier New"/>
              </a:rPr>
              <a:t>'preprocessor'</a:t>
            </a:r>
            <a:r>
              <a:rPr lang="fr" sz="1050">
                <a:solidFill>
                  <a:schemeClr val="dk1"/>
                </a:solidFill>
                <a:highlight>
                  <a:srgbClr val="F7F7F7"/>
                </a:highlight>
                <a:latin typeface="Courier New"/>
                <a:ea typeface="Courier New"/>
                <a:cs typeface="Courier New"/>
                <a:sym typeface="Courier New"/>
              </a:rPr>
              <a:t>, TextPreprocessor()),</a:t>
            </a:r>
            <a:endParaRPr sz="1050">
              <a:solidFill>
                <a:schemeClr val="dk1"/>
              </a:solidFill>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fr" sz="1050">
                <a:solidFill>
                  <a:schemeClr val="dk1"/>
                </a:solidFill>
                <a:highlight>
                  <a:srgbClr val="F7F7F7"/>
                </a:highlight>
                <a:latin typeface="Courier New"/>
                <a:ea typeface="Courier New"/>
                <a:cs typeface="Courier New"/>
                <a:sym typeface="Courier New"/>
              </a:rPr>
              <a:t>        (</a:t>
            </a:r>
            <a:r>
              <a:rPr lang="fr" sz="1050">
                <a:solidFill>
                  <a:srgbClr val="A31515"/>
                </a:solidFill>
                <a:highlight>
                  <a:srgbClr val="F7F7F7"/>
                </a:highlight>
                <a:latin typeface="Courier New"/>
                <a:ea typeface="Courier New"/>
                <a:cs typeface="Courier New"/>
                <a:sym typeface="Courier New"/>
              </a:rPr>
              <a:t>'vectorizer'</a:t>
            </a:r>
            <a:r>
              <a:rPr lang="fr" sz="1050">
                <a:solidFill>
                  <a:schemeClr val="dk1"/>
                </a:solidFill>
                <a:highlight>
                  <a:srgbClr val="F7F7F7"/>
                </a:highlight>
                <a:latin typeface="Courier New"/>
                <a:ea typeface="Courier New"/>
                <a:cs typeface="Courier New"/>
                <a:sym typeface="Courier New"/>
              </a:rPr>
              <a:t>, VectorizerSelector_ok()),</a:t>
            </a:r>
            <a:endParaRPr sz="1050">
              <a:solidFill>
                <a:schemeClr val="dk1"/>
              </a:solidFill>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fr" sz="1050">
                <a:solidFill>
                  <a:schemeClr val="dk1"/>
                </a:solidFill>
                <a:highlight>
                  <a:srgbClr val="F7F7F7"/>
                </a:highlight>
                <a:latin typeface="Courier New"/>
                <a:ea typeface="Courier New"/>
                <a:cs typeface="Courier New"/>
                <a:sym typeface="Courier New"/>
              </a:rPr>
              <a:t>        (</a:t>
            </a:r>
            <a:r>
              <a:rPr lang="fr" sz="1050">
                <a:solidFill>
                  <a:srgbClr val="A31515"/>
                </a:solidFill>
                <a:highlight>
                  <a:srgbClr val="F7F7F7"/>
                </a:highlight>
                <a:latin typeface="Courier New"/>
                <a:ea typeface="Courier New"/>
                <a:cs typeface="Courier New"/>
                <a:sym typeface="Courier New"/>
              </a:rPr>
              <a:t>'cat_encoder'</a:t>
            </a:r>
            <a:r>
              <a:rPr lang="fr" sz="1050">
                <a:solidFill>
                  <a:schemeClr val="dk1"/>
                </a:solidFill>
                <a:highlight>
                  <a:srgbClr val="F7F7F7"/>
                </a:highlight>
                <a:latin typeface="Courier New"/>
                <a:ea typeface="Courier New"/>
                <a:cs typeface="Courier New"/>
                <a:sym typeface="Courier New"/>
              </a:rPr>
              <a:t>, make_column_transformer(</a:t>
            </a:r>
            <a:endParaRPr sz="1050">
              <a:solidFill>
                <a:schemeClr val="dk1"/>
              </a:solidFill>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fr" sz="1050">
                <a:solidFill>
                  <a:schemeClr val="dk1"/>
                </a:solidFill>
                <a:highlight>
                  <a:srgbClr val="F7F7F7"/>
                </a:highlight>
                <a:latin typeface="Courier New"/>
                <a:ea typeface="Courier New"/>
                <a:cs typeface="Courier New"/>
                <a:sym typeface="Courier New"/>
              </a:rPr>
              <a:t>            (OneHotEncoder(sparse_output=</a:t>
            </a:r>
            <a:r>
              <a:rPr lang="fr" sz="1050">
                <a:solidFill>
                  <a:srgbClr val="0000FF"/>
                </a:solidFill>
                <a:highlight>
                  <a:srgbClr val="F7F7F7"/>
                </a:highlight>
                <a:latin typeface="Courier New"/>
                <a:ea typeface="Courier New"/>
                <a:cs typeface="Courier New"/>
                <a:sym typeface="Courier New"/>
              </a:rPr>
              <a:t>False</a:t>
            </a:r>
            <a:r>
              <a:rPr lang="fr" sz="1050">
                <a:solidFill>
                  <a:schemeClr val="dk1"/>
                </a:solidFill>
                <a:highlight>
                  <a:srgbClr val="F7F7F7"/>
                </a:highlight>
                <a:latin typeface="Courier New"/>
                <a:ea typeface="Courier New"/>
                <a:cs typeface="Courier New"/>
                <a:sym typeface="Courier New"/>
              </a:rPr>
              <a:t>), [</a:t>
            </a:r>
            <a:r>
              <a:rPr lang="fr" sz="1050">
                <a:solidFill>
                  <a:srgbClr val="A31515"/>
                </a:solidFill>
                <a:highlight>
                  <a:srgbClr val="F7F7F7"/>
                </a:highlight>
                <a:latin typeface="Courier New"/>
                <a:ea typeface="Courier New"/>
                <a:cs typeface="Courier New"/>
                <a:sym typeface="Courier New"/>
              </a:rPr>
              <a:t>'sentiment'</a:t>
            </a:r>
            <a:r>
              <a:rPr lang="fr"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fr" sz="1050">
                <a:solidFill>
                  <a:schemeClr val="dk1"/>
                </a:solidFill>
                <a:highlight>
                  <a:srgbClr val="F7F7F7"/>
                </a:highlight>
                <a:latin typeface="Courier New"/>
                <a:ea typeface="Courier New"/>
                <a:cs typeface="Courier New"/>
                <a:sym typeface="Courier New"/>
              </a:rPr>
              <a:t>        )),</a:t>
            </a:r>
            <a:endParaRPr sz="1050">
              <a:solidFill>
                <a:schemeClr val="dk1"/>
              </a:solidFill>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fr" sz="1050">
                <a:solidFill>
                  <a:schemeClr val="dk1"/>
                </a:solidFill>
                <a:highlight>
                  <a:srgbClr val="F7F7F7"/>
                </a:highlight>
                <a:latin typeface="Courier New"/>
                <a:ea typeface="Courier New"/>
                <a:cs typeface="Courier New"/>
                <a:sym typeface="Courier New"/>
              </a:rPr>
              <a:t>        (</a:t>
            </a:r>
            <a:r>
              <a:rPr lang="fr" sz="1050">
                <a:solidFill>
                  <a:srgbClr val="A31515"/>
                </a:solidFill>
                <a:highlight>
                  <a:srgbClr val="F7F7F7"/>
                </a:highlight>
                <a:latin typeface="Courier New"/>
                <a:ea typeface="Courier New"/>
                <a:cs typeface="Courier New"/>
                <a:sym typeface="Courier New"/>
              </a:rPr>
              <a:t>'classifier'</a:t>
            </a:r>
            <a:r>
              <a:rPr lang="fr" sz="1050">
                <a:solidFill>
                  <a:schemeClr val="dk1"/>
                </a:solidFill>
                <a:highlight>
                  <a:srgbClr val="F7F7F7"/>
                </a:highlight>
                <a:latin typeface="Courier New"/>
                <a:ea typeface="Courier New"/>
                <a:cs typeface="Courier New"/>
                <a:sym typeface="Courier New"/>
              </a:rPr>
              <a:t>, BernoulliNB())</a:t>
            </a:r>
            <a:endParaRPr sz="1050">
              <a:solidFill>
                <a:schemeClr val="dk1"/>
              </a:solidFill>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fr" sz="1050">
                <a:solidFill>
                  <a:schemeClr val="dk1"/>
                </a:solidFill>
                <a:highlight>
                  <a:srgbClr val="F7F7F7"/>
                </a:highlight>
                <a:latin typeface="Courier New"/>
                <a:ea typeface="Courier New"/>
                <a:cs typeface="Courier New"/>
                <a:sym typeface="Courier New"/>
              </a:rPr>
              <a:t>    ])</a:t>
            </a:r>
            <a:endParaRPr sz="1050">
              <a:solidFill>
                <a:schemeClr val="dk1"/>
              </a:solidFill>
              <a:highlight>
                <a:srgbClr val="F7F7F7"/>
              </a:highlight>
              <a:latin typeface="Courier New"/>
              <a:ea typeface="Courier New"/>
              <a:cs typeface="Courier New"/>
              <a:sym typeface="Courier New"/>
            </a:endParaRPr>
          </a:p>
          <a:p>
            <a:pPr marL="0" marR="0" lvl="0" indent="0" algn="l" rtl="0">
              <a:lnSpc>
                <a:spcPct val="100000"/>
              </a:lnSpc>
              <a:spcBef>
                <a:spcPts val="0"/>
              </a:spcBef>
              <a:spcAft>
                <a:spcPts val="0"/>
              </a:spcAft>
              <a:buNone/>
            </a:pPr>
            <a:endParaRPr sz="1600">
              <a:latin typeface="Teko"/>
              <a:ea typeface="Teko"/>
              <a:cs typeface="Teko"/>
              <a:sym typeface="Teko"/>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6"/>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fr" sz="2800"/>
              <a:t>Modèles</a:t>
            </a:r>
            <a:endParaRPr/>
          </a:p>
        </p:txBody>
      </p:sp>
      <p:sp>
        <p:nvSpPr>
          <p:cNvPr id="341" name="Google Shape;341;p3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r>
              <a:rPr lang="fr"/>
              <a:t>8/15</a:t>
            </a:r>
            <a:endParaRPr/>
          </a:p>
        </p:txBody>
      </p:sp>
      <p:sp>
        <p:nvSpPr>
          <p:cNvPr id="342" name="Google Shape;342;p36"/>
          <p:cNvSpPr/>
          <p:nvPr/>
        </p:nvSpPr>
        <p:spPr>
          <a:xfrm>
            <a:off x="269343" y="488392"/>
            <a:ext cx="454121" cy="423808"/>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6"/>
          <p:cNvSpPr/>
          <p:nvPr/>
        </p:nvSpPr>
        <p:spPr>
          <a:xfrm>
            <a:off x="5724386" y="580685"/>
            <a:ext cx="795900" cy="390000"/>
          </a:xfrm>
          <a:prstGeom prst="flowChartConnector">
            <a:avLst/>
          </a:prstGeom>
          <a:solidFill>
            <a:srgbClr val="1C405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 sz="2000" b="1" i="0" u="none" strike="noStrike" cap="none">
                <a:solidFill>
                  <a:schemeClr val="lt1"/>
                </a:solidFill>
                <a:latin typeface="Teko"/>
                <a:ea typeface="Teko"/>
                <a:cs typeface="Teko"/>
                <a:sym typeface="Teko"/>
              </a:rPr>
              <a:t>2/3</a:t>
            </a:r>
            <a:endParaRPr/>
          </a:p>
        </p:txBody>
      </p:sp>
      <p:sp>
        <p:nvSpPr>
          <p:cNvPr id="344" name="Google Shape;344;p36"/>
          <p:cNvSpPr txBox="1"/>
          <p:nvPr/>
        </p:nvSpPr>
        <p:spPr>
          <a:xfrm>
            <a:off x="0" y="1361775"/>
            <a:ext cx="7891800" cy="615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 sz="1800" b="1">
                <a:latin typeface="Teko"/>
                <a:ea typeface="Teko"/>
                <a:cs typeface="Teko"/>
                <a:sym typeface="Teko"/>
              </a:rPr>
              <a:t>On y a inclut </a:t>
            </a:r>
            <a:endParaRPr sz="1800" b="1">
              <a:latin typeface="Teko"/>
              <a:ea typeface="Teko"/>
              <a:cs typeface="Teko"/>
              <a:sym typeface="Teko"/>
            </a:endParaRPr>
          </a:p>
          <a:p>
            <a:pPr marL="0" lvl="0" indent="0" algn="l" rtl="0">
              <a:spcBef>
                <a:spcPts val="0"/>
              </a:spcBef>
              <a:spcAft>
                <a:spcPts val="0"/>
              </a:spcAft>
              <a:buNone/>
            </a:pPr>
            <a:r>
              <a:rPr lang="fr" sz="1600">
                <a:latin typeface="Teko"/>
                <a:ea typeface="Teko"/>
                <a:cs typeface="Teko"/>
                <a:sym typeface="Teko"/>
              </a:rPr>
              <a:t>Logistic Regression, Bernoulli Naives Bayes, KNN Classifier, Perceptron Clasisifier, Decision Tree, Perceptron multicouche</a:t>
            </a:r>
            <a:endParaRPr sz="1600">
              <a:latin typeface="Teko"/>
              <a:ea typeface="Teko"/>
              <a:cs typeface="Teko"/>
              <a:sym typeface="Teko"/>
            </a:endParaRPr>
          </a:p>
        </p:txBody>
      </p:sp>
      <p:pic>
        <p:nvPicPr>
          <p:cNvPr id="345" name="Google Shape;345;p36"/>
          <p:cNvPicPr preferRelativeResize="0"/>
          <p:nvPr/>
        </p:nvPicPr>
        <p:blipFill>
          <a:blip r:embed="rId3">
            <a:alphaModFix/>
          </a:blip>
          <a:stretch>
            <a:fillRect/>
          </a:stretch>
        </p:blipFill>
        <p:spPr>
          <a:xfrm>
            <a:off x="152400" y="2571750"/>
            <a:ext cx="6680399" cy="2538500"/>
          </a:xfrm>
          <a:prstGeom prst="rect">
            <a:avLst/>
          </a:prstGeom>
          <a:noFill/>
          <a:ln>
            <a:noFill/>
          </a:ln>
        </p:spPr>
      </p:pic>
      <p:sp>
        <p:nvSpPr>
          <p:cNvPr id="346" name="Google Shape;346;p36"/>
          <p:cNvSpPr txBox="1"/>
          <p:nvPr/>
        </p:nvSpPr>
        <p:spPr>
          <a:xfrm>
            <a:off x="114400" y="1977375"/>
            <a:ext cx="8384700" cy="3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2400">
                <a:solidFill>
                  <a:srgbClr val="263248"/>
                </a:solidFill>
                <a:latin typeface="Roboto Condensed Light"/>
                <a:ea typeface="Roboto Condensed Light"/>
                <a:cs typeface="Roboto Condensed Light"/>
                <a:sym typeface="Roboto Condensed Light"/>
              </a:rPr>
              <a:t>Après optimisation des hyper paramètres, on a les résultats suivants </a:t>
            </a:r>
            <a:endParaRPr sz="2400">
              <a:solidFill>
                <a:srgbClr val="263248"/>
              </a:solidFill>
              <a:latin typeface="Roboto Condensed Light"/>
              <a:ea typeface="Roboto Condensed Light"/>
              <a:cs typeface="Roboto Condensed Light"/>
              <a:sym typeface="Roboto Condensed Light"/>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7"/>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fr" sz="2800" dirty="0"/>
              <a:t>Meilleur modèle</a:t>
            </a:r>
            <a:endParaRPr dirty="0"/>
          </a:p>
        </p:txBody>
      </p:sp>
      <p:sp>
        <p:nvSpPr>
          <p:cNvPr id="352" name="Google Shape;352;p3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r>
              <a:rPr lang="fr"/>
              <a:t>8/15</a:t>
            </a:r>
            <a:endParaRPr/>
          </a:p>
        </p:txBody>
      </p:sp>
      <p:sp>
        <p:nvSpPr>
          <p:cNvPr id="353" name="Google Shape;353;p37"/>
          <p:cNvSpPr/>
          <p:nvPr/>
        </p:nvSpPr>
        <p:spPr>
          <a:xfrm>
            <a:off x="269343" y="488392"/>
            <a:ext cx="454143" cy="423821"/>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7"/>
          <p:cNvSpPr/>
          <p:nvPr/>
        </p:nvSpPr>
        <p:spPr>
          <a:xfrm>
            <a:off x="5724386" y="580685"/>
            <a:ext cx="795789" cy="389980"/>
          </a:xfrm>
          <a:prstGeom prst="flowChartConnector">
            <a:avLst/>
          </a:prstGeom>
          <a:solidFill>
            <a:srgbClr val="1C405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 sz="2000" b="1" i="0" u="none" strike="noStrike" cap="none">
                <a:solidFill>
                  <a:schemeClr val="lt1"/>
                </a:solidFill>
                <a:latin typeface="Teko"/>
                <a:ea typeface="Teko"/>
                <a:cs typeface="Teko"/>
                <a:sym typeface="Teko"/>
              </a:rPr>
              <a:t>3/3</a:t>
            </a:r>
            <a:endParaRPr/>
          </a:p>
        </p:txBody>
      </p:sp>
      <p:sp>
        <p:nvSpPr>
          <p:cNvPr id="355" name="Google Shape;355;p37"/>
          <p:cNvSpPr txBox="1"/>
          <p:nvPr/>
        </p:nvSpPr>
        <p:spPr>
          <a:xfrm>
            <a:off x="269343" y="1613612"/>
            <a:ext cx="296683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 sz="1800" b="1" i="0" u="sng" strike="noStrike" cap="none" dirty="0">
                <a:solidFill>
                  <a:srgbClr val="C00000"/>
                </a:solidFill>
                <a:latin typeface="Teko"/>
                <a:ea typeface="Teko"/>
                <a:cs typeface="Teko"/>
                <a:sym typeface="Teko"/>
              </a:rPr>
              <a:t>Choix du modèle</a:t>
            </a:r>
            <a:endParaRPr dirty="0"/>
          </a:p>
        </p:txBody>
      </p:sp>
      <p:sp>
        <p:nvSpPr>
          <p:cNvPr id="2" name="ZoneTexte 1">
            <a:extLst>
              <a:ext uri="{FF2B5EF4-FFF2-40B4-BE49-F238E27FC236}">
                <a16:creationId xmlns:a16="http://schemas.microsoft.com/office/drawing/2014/main" id="{3A761628-1BC7-4778-8CEC-80660DE54B83}"/>
              </a:ext>
            </a:extLst>
          </p:cNvPr>
          <p:cNvSpPr txBox="1"/>
          <p:nvPr/>
        </p:nvSpPr>
        <p:spPr>
          <a:xfrm>
            <a:off x="401934" y="2044840"/>
            <a:ext cx="8179358" cy="2179892"/>
          </a:xfrm>
          <a:prstGeom prst="rect">
            <a:avLst/>
          </a:prstGeom>
          <a:noFill/>
        </p:spPr>
        <p:txBody>
          <a:bodyPr wrap="square" rtlCol="0">
            <a:spAutoFit/>
          </a:bodyPr>
          <a:lstStyle/>
          <a:p>
            <a:pPr>
              <a:lnSpc>
                <a:spcPct val="200000"/>
              </a:lnSpc>
            </a:pPr>
            <a:r>
              <a:rPr lang="fr-FR" dirty="0"/>
              <a:t>Nous avons sélectionné le modèle </a:t>
            </a:r>
            <a:r>
              <a:rPr lang="fr-FR" b="1" dirty="0"/>
              <a:t>Bernoulli </a:t>
            </a:r>
            <a:r>
              <a:rPr lang="fr-FR" b="1" dirty="0" err="1"/>
              <a:t>Naive</a:t>
            </a:r>
            <a:r>
              <a:rPr lang="fr-FR" b="1" dirty="0"/>
              <a:t> Bayes </a:t>
            </a:r>
            <a:r>
              <a:rPr lang="fr-FR" dirty="0"/>
              <a:t>comme le plus performant parmi les différents modèles évalués. Ce choix est basé sur son score F-beta élevé de 0.6945 sur l'ensemble de test, surpassant les autres modèles testés. Bien que ce modèle montre un certain degré de surapprentissage, avec un score d'entraînement de 0.8550, il maintient une bonne généralisation sur des données non vues, ce qui est essentiel pour notre objectif</a:t>
            </a: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8"/>
          <p:cNvSpPr txBox="1"/>
          <p:nvPr/>
        </p:nvSpPr>
        <p:spPr>
          <a:xfrm>
            <a:off x="7554205" y="4264361"/>
            <a:ext cx="1487400" cy="315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1" name="Google Shape;361;p38"/>
          <p:cNvSpPr txBox="1"/>
          <p:nvPr/>
        </p:nvSpPr>
        <p:spPr>
          <a:xfrm>
            <a:off x="543140" y="1280961"/>
            <a:ext cx="4496544" cy="213199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fr" sz="3600" b="1" i="0" u="none" strike="noStrike" cap="none">
                <a:solidFill>
                  <a:schemeClr val="lt1"/>
                </a:solidFill>
                <a:latin typeface="Teko"/>
                <a:ea typeface="Teko"/>
                <a:cs typeface="Teko"/>
                <a:sym typeface="Teko"/>
              </a:rPr>
              <a:t>Problématique</a:t>
            </a:r>
            <a:endParaRPr/>
          </a:p>
          <a:p>
            <a:pPr marL="0" marR="0" lvl="0" indent="0" algn="l" rtl="0">
              <a:lnSpc>
                <a:spcPct val="100000"/>
              </a:lnSpc>
              <a:spcBef>
                <a:spcPts val="720"/>
              </a:spcBef>
              <a:spcAft>
                <a:spcPts val="0"/>
              </a:spcAft>
              <a:buClr>
                <a:srgbClr val="000000"/>
              </a:buClr>
              <a:buSzPts val="3600"/>
              <a:buFont typeface="Arial"/>
              <a:buNone/>
            </a:pPr>
            <a:r>
              <a:rPr lang="fr" sz="3600" b="1" i="0" u="none" strike="noStrike" cap="none">
                <a:solidFill>
                  <a:schemeClr val="lt1"/>
                </a:solidFill>
                <a:latin typeface="Teko"/>
                <a:ea typeface="Teko"/>
                <a:cs typeface="Teko"/>
                <a:sym typeface="Teko"/>
              </a:rPr>
              <a:t>Données</a:t>
            </a:r>
            <a:endParaRPr/>
          </a:p>
          <a:p>
            <a:pPr marL="0" marR="0" lvl="0" indent="0" algn="l" rtl="0">
              <a:lnSpc>
                <a:spcPct val="100000"/>
              </a:lnSpc>
              <a:spcBef>
                <a:spcPts val="720"/>
              </a:spcBef>
              <a:spcAft>
                <a:spcPts val="0"/>
              </a:spcAft>
              <a:buClr>
                <a:srgbClr val="000000"/>
              </a:buClr>
              <a:buSzPts val="3600"/>
              <a:buFont typeface="Arial"/>
              <a:buNone/>
            </a:pPr>
            <a:r>
              <a:rPr lang="fr" sz="3600" b="1" i="0" u="none" strike="noStrike" cap="none">
                <a:solidFill>
                  <a:schemeClr val="lt1"/>
                </a:solidFill>
                <a:latin typeface="Teko"/>
                <a:ea typeface="Teko"/>
                <a:cs typeface="Teko"/>
                <a:sym typeface="Teko"/>
              </a:rPr>
              <a:t>Modélisation</a:t>
            </a:r>
            <a:endParaRPr/>
          </a:p>
          <a:p>
            <a:pPr marL="0" marR="0" lvl="0" indent="0" algn="l" rtl="0">
              <a:lnSpc>
                <a:spcPct val="100000"/>
              </a:lnSpc>
              <a:spcBef>
                <a:spcPts val="720"/>
              </a:spcBef>
              <a:spcAft>
                <a:spcPts val="0"/>
              </a:spcAft>
              <a:buClr>
                <a:srgbClr val="000000"/>
              </a:buClr>
              <a:buSzPts val="3600"/>
              <a:buFont typeface="Arial"/>
              <a:buNone/>
            </a:pPr>
            <a:r>
              <a:rPr lang="fr" sz="3600" b="1" i="0" u="none" strike="noStrike" cap="none">
                <a:solidFill>
                  <a:schemeClr val="lt1"/>
                </a:solidFill>
                <a:latin typeface="Teko"/>
                <a:ea typeface="Teko"/>
                <a:cs typeface="Teko"/>
                <a:sym typeface="Teko"/>
              </a:rPr>
              <a:t>Conclusions</a:t>
            </a:r>
            <a:endParaRPr/>
          </a:p>
          <a:p>
            <a:pPr marL="342900" marR="0" lvl="0" indent="-114300" algn="l" rtl="0">
              <a:lnSpc>
                <a:spcPct val="100000"/>
              </a:lnSpc>
              <a:spcBef>
                <a:spcPts val="720"/>
              </a:spcBef>
              <a:spcAft>
                <a:spcPts val="0"/>
              </a:spcAft>
              <a:buClr>
                <a:srgbClr val="000000"/>
              </a:buClr>
              <a:buSzPts val="3600"/>
              <a:buFont typeface="Arial"/>
              <a:buNone/>
            </a:pPr>
            <a:endParaRPr sz="3600" b="0" i="0" u="none" strike="noStrike" cap="none">
              <a:solidFill>
                <a:schemeClr val="lt1"/>
              </a:solidFill>
              <a:latin typeface="Teko"/>
              <a:ea typeface="Teko"/>
              <a:cs typeface="Teko"/>
              <a:sym typeface="Teko"/>
            </a:endParaRPr>
          </a:p>
        </p:txBody>
      </p:sp>
      <p:grpSp>
        <p:nvGrpSpPr>
          <p:cNvPr id="362" name="Google Shape;362;p38"/>
          <p:cNvGrpSpPr/>
          <p:nvPr/>
        </p:nvGrpSpPr>
        <p:grpSpPr>
          <a:xfrm>
            <a:off x="0" y="1410068"/>
            <a:ext cx="222636" cy="2498367"/>
            <a:chOff x="8648390" y="4292733"/>
            <a:chExt cx="144016" cy="864096"/>
          </a:xfrm>
        </p:grpSpPr>
        <p:sp>
          <p:nvSpPr>
            <p:cNvPr id="363" name="Google Shape;363;p38"/>
            <p:cNvSpPr/>
            <p:nvPr/>
          </p:nvSpPr>
          <p:spPr>
            <a:xfrm>
              <a:off x="8648390" y="4292733"/>
              <a:ext cx="144016" cy="216024"/>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4" name="Google Shape;364;p38"/>
            <p:cNvSpPr/>
            <p:nvPr/>
          </p:nvSpPr>
          <p:spPr>
            <a:xfrm>
              <a:off x="8648390" y="4508757"/>
              <a:ext cx="144016" cy="216024"/>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5" name="Google Shape;365;p38"/>
            <p:cNvSpPr/>
            <p:nvPr/>
          </p:nvSpPr>
          <p:spPr>
            <a:xfrm>
              <a:off x="8648390" y="4724781"/>
              <a:ext cx="144016" cy="216024"/>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6" name="Google Shape;366;p38"/>
            <p:cNvSpPr/>
            <p:nvPr/>
          </p:nvSpPr>
          <p:spPr>
            <a:xfrm>
              <a:off x="8648390" y="4940805"/>
              <a:ext cx="144016" cy="216024"/>
            </a:xfrm>
            <a:prstGeom prst="rect">
              <a:avLst/>
            </a:prstGeom>
            <a:solidFill>
              <a:srgbClr val="FF9933"/>
            </a:solid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367" name="Google Shape;367;p38"/>
          <p:cNvSpPr txBox="1"/>
          <p:nvPr/>
        </p:nvSpPr>
        <p:spPr>
          <a:xfrm>
            <a:off x="238538" y="0"/>
            <a:ext cx="4238045"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 sz="5400" b="1" i="0" u="none" strike="noStrike" cap="none">
                <a:solidFill>
                  <a:schemeClr val="lt1"/>
                </a:solidFill>
                <a:latin typeface="Times New Roman"/>
                <a:ea typeface="Times New Roman"/>
                <a:cs typeface="Times New Roman"/>
                <a:sym typeface="Times New Roman"/>
              </a:rPr>
              <a:t>Chronologie</a:t>
            </a:r>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1"/>
          <p:cNvSpPr txBox="1"/>
          <p:nvPr/>
        </p:nvSpPr>
        <p:spPr>
          <a:xfrm>
            <a:off x="7554205" y="4264361"/>
            <a:ext cx="1487400" cy="315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8" name="Google Shape;168;p21"/>
          <p:cNvSpPr txBox="1"/>
          <p:nvPr/>
        </p:nvSpPr>
        <p:spPr>
          <a:xfrm>
            <a:off x="439772" y="1257105"/>
            <a:ext cx="4496544" cy="213199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fr" sz="3600" b="1" i="0" u="none" strike="noStrike" cap="none">
                <a:solidFill>
                  <a:schemeClr val="lt1"/>
                </a:solidFill>
                <a:latin typeface="Teko"/>
                <a:ea typeface="Teko"/>
                <a:cs typeface="Teko"/>
                <a:sym typeface="Teko"/>
              </a:rPr>
              <a:t>Problématique</a:t>
            </a:r>
            <a:endParaRPr/>
          </a:p>
          <a:p>
            <a:pPr marL="0" marR="0" lvl="0" indent="0" algn="l" rtl="0">
              <a:lnSpc>
                <a:spcPct val="100000"/>
              </a:lnSpc>
              <a:spcBef>
                <a:spcPts val="720"/>
              </a:spcBef>
              <a:spcAft>
                <a:spcPts val="0"/>
              </a:spcAft>
              <a:buClr>
                <a:srgbClr val="000000"/>
              </a:buClr>
              <a:buSzPts val="3600"/>
              <a:buFont typeface="Arial"/>
              <a:buNone/>
            </a:pPr>
            <a:r>
              <a:rPr lang="fr" sz="3600" b="1" i="0" u="none" strike="noStrike" cap="none">
                <a:solidFill>
                  <a:schemeClr val="lt1"/>
                </a:solidFill>
                <a:latin typeface="Teko"/>
                <a:ea typeface="Teko"/>
                <a:cs typeface="Teko"/>
                <a:sym typeface="Teko"/>
              </a:rPr>
              <a:t>Données</a:t>
            </a:r>
            <a:endParaRPr/>
          </a:p>
          <a:p>
            <a:pPr marL="0" marR="0" lvl="0" indent="0" algn="l" rtl="0">
              <a:lnSpc>
                <a:spcPct val="100000"/>
              </a:lnSpc>
              <a:spcBef>
                <a:spcPts val="720"/>
              </a:spcBef>
              <a:spcAft>
                <a:spcPts val="0"/>
              </a:spcAft>
              <a:buClr>
                <a:srgbClr val="000000"/>
              </a:buClr>
              <a:buSzPts val="3600"/>
              <a:buFont typeface="Arial"/>
              <a:buNone/>
            </a:pPr>
            <a:r>
              <a:rPr lang="fr" sz="3600" b="1" i="0" u="none" strike="noStrike" cap="none">
                <a:solidFill>
                  <a:schemeClr val="lt1"/>
                </a:solidFill>
                <a:latin typeface="Teko"/>
                <a:ea typeface="Teko"/>
                <a:cs typeface="Teko"/>
                <a:sym typeface="Teko"/>
              </a:rPr>
              <a:t>Modélisation</a:t>
            </a:r>
            <a:endParaRPr/>
          </a:p>
          <a:p>
            <a:pPr marL="0" marR="0" lvl="0" indent="0" algn="l" rtl="0">
              <a:lnSpc>
                <a:spcPct val="100000"/>
              </a:lnSpc>
              <a:spcBef>
                <a:spcPts val="720"/>
              </a:spcBef>
              <a:spcAft>
                <a:spcPts val="0"/>
              </a:spcAft>
              <a:buClr>
                <a:srgbClr val="000000"/>
              </a:buClr>
              <a:buSzPts val="3600"/>
              <a:buFont typeface="Arial"/>
              <a:buNone/>
            </a:pPr>
            <a:r>
              <a:rPr lang="fr" sz="3600" b="1" i="0" u="none" strike="noStrike" cap="none">
                <a:solidFill>
                  <a:schemeClr val="lt1"/>
                </a:solidFill>
                <a:latin typeface="Teko"/>
                <a:ea typeface="Teko"/>
                <a:cs typeface="Teko"/>
                <a:sym typeface="Teko"/>
              </a:rPr>
              <a:t>Conclusions</a:t>
            </a:r>
            <a:endParaRPr/>
          </a:p>
          <a:p>
            <a:pPr marL="342900" marR="0" lvl="0" indent="-114300" algn="l" rtl="0">
              <a:lnSpc>
                <a:spcPct val="100000"/>
              </a:lnSpc>
              <a:spcBef>
                <a:spcPts val="720"/>
              </a:spcBef>
              <a:spcAft>
                <a:spcPts val="0"/>
              </a:spcAft>
              <a:buClr>
                <a:srgbClr val="000000"/>
              </a:buClr>
              <a:buSzPts val="3600"/>
              <a:buFont typeface="Arial"/>
              <a:buNone/>
            </a:pPr>
            <a:endParaRPr sz="3600" b="0" i="0" u="none" strike="noStrike" cap="none">
              <a:solidFill>
                <a:schemeClr val="lt1"/>
              </a:solidFill>
              <a:latin typeface="Teko"/>
              <a:ea typeface="Teko"/>
              <a:cs typeface="Teko"/>
              <a:sym typeface="Teko"/>
            </a:endParaRPr>
          </a:p>
        </p:txBody>
      </p:sp>
      <p:grpSp>
        <p:nvGrpSpPr>
          <p:cNvPr id="169" name="Google Shape;169;p21"/>
          <p:cNvGrpSpPr/>
          <p:nvPr/>
        </p:nvGrpSpPr>
        <p:grpSpPr>
          <a:xfrm>
            <a:off x="0" y="1386212"/>
            <a:ext cx="222636" cy="2498367"/>
            <a:chOff x="8648390" y="4292733"/>
            <a:chExt cx="144016" cy="864096"/>
          </a:xfrm>
        </p:grpSpPr>
        <p:sp>
          <p:nvSpPr>
            <p:cNvPr id="170" name="Google Shape;170;p21"/>
            <p:cNvSpPr/>
            <p:nvPr/>
          </p:nvSpPr>
          <p:spPr>
            <a:xfrm>
              <a:off x="8648390" y="4292733"/>
              <a:ext cx="144016" cy="216024"/>
            </a:xfrm>
            <a:prstGeom prst="rect">
              <a:avLst/>
            </a:prstGeom>
            <a:solidFill>
              <a:srgbClr val="FF9933"/>
            </a:solid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1" name="Google Shape;171;p21"/>
            <p:cNvSpPr/>
            <p:nvPr/>
          </p:nvSpPr>
          <p:spPr>
            <a:xfrm>
              <a:off x="8648390" y="4508757"/>
              <a:ext cx="144016" cy="216024"/>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2" name="Google Shape;172;p21"/>
            <p:cNvSpPr/>
            <p:nvPr/>
          </p:nvSpPr>
          <p:spPr>
            <a:xfrm>
              <a:off x="8648390" y="4724781"/>
              <a:ext cx="144016" cy="216024"/>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3" name="Google Shape;173;p21"/>
            <p:cNvSpPr/>
            <p:nvPr/>
          </p:nvSpPr>
          <p:spPr>
            <a:xfrm>
              <a:off x="8648390" y="4940805"/>
              <a:ext cx="144016" cy="216024"/>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174" name="Google Shape;174;p21"/>
          <p:cNvSpPr txBox="1"/>
          <p:nvPr/>
        </p:nvSpPr>
        <p:spPr>
          <a:xfrm>
            <a:off x="238538" y="0"/>
            <a:ext cx="4238045"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 sz="5400" b="1" i="0" u="none" strike="noStrike" cap="none">
                <a:solidFill>
                  <a:schemeClr val="lt1"/>
                </a:solidFill>
                <a:latin typeface="Times New Roman"/>
                <a:ea typeface="Times New Roman"/>
                <a:cs typeface="Times New Roman"/>
                <a:sym typeface="Times New Roman"/>
              </a:rPr>
              <a:t>Chronologie</a:t>
            </a:r>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9"/>
          <p:cNvSpPr txBox="1">
            <a:spLocks noGrp="1"/>
          </p:cNvSpPr>
          <p:nvPr>
            <p:ph type="ctrTitle" idx="4294967295"/>
          </p:nvPr>
        </p:nvSpPr>
        <p:spPr>
          <a:xfrm>
            <a:off x="1024300" y="2292940"/>
            <a:ext cx="6593700" cy="1021376"/>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2000"/>
              <a:buFont typeface="Roboto Condensed"/>
              <a:buNone/>
            </a:pPr>
            <a:r>
              <a:rPr lang="fr" sz="7200" b="1" i="0" u="none" strike="noStrike" cap="none">
                <a:solidFill>
                  <a:srgbClr val="FF9800"/>
                </a:solidFill>
                <a:latin typeface="Rockwell"/>
                <a:ea typeface="Rockwell"/>
                <a:cs typeface="Rockwell"/>
                <a:sym typeface="Rockwell"/>
              </a:rPr>
              <a:t>MERCI POUR VOTRE ATTENTION !</a:t>
            </a:r>
            <a:endParaRPr sz="7200" b="1" i="0" u="none" strike="noStrike" cap="none">
              <a:solidFill>
                <a:srgbClr val="FF9800"/>
              </a:solidFill>
              <a:latin typeface="Rockwell"/>
              <a:ea typeface="Rockwell"/>
              <a:cs typeface="Rockwell"/>
              <a:sym typeface="Rockwell"/>
            </a:endParaRPr>
          </a:p>
        </p:txBody>
      </p:sp>
      <p:sp>
        <p:nvSpPr>
          <p:cNvPr id="373" name="Google Shape;373;p3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r>
              <a:rPr lang="fr"/>
              <a:t>15/15</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ctrTitle"/>
          </p:nvPr>
        </p:nvSpPr>
        <p:spPr>
          <a:xfrm>
            <a:off x="463524" y="3136200"/>
            <a:ext cx="5031501"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fr" sz="3600"/>
              <a:t>Problématique </a:t>
            </a:r>
            <a:endParaRPr sz="3600"/>
          </a:p>
        </p:txBody>
      </p:sp>
      <p:sp>
        <p:nvSpPr>
          <p:cNvPr id="180" name="Google Shape;180;p2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r>
              <a:rPr lang="fr"/>
              <a:t>3/15</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3"/>
          <p:cNvPicPr preferRelativeResize="0"/>
          <p:nvPr/>
        </p:nvPicPr>
        <p:blipFill rotWithShape="1">
          <a:blip r:embed="rId3">
            <a:alphaModFix/>
          </a:blip>
          <a:srcRect/>
          <a:stretch/>
        </p:blipFill>
        <p:spPr>
          <a:xfrm>
            <a:off x="5623905" y="4262460"/>
            <a:ext cx="1377439" cy="766200"/>
          </a:xfrm>
          <a:prstGeom prst="rect">
            <a:avLst/>
          </a:prstGeom>
          <a:noFill/>
          <a:ln>
            <a:noFill/>
          </a:ln>
        </p:spPr>
      </p:pic>
      <p:sp>
        <p:nvSpPr>
          <p:cNvPr id="186" name="Google Shape;186;p23"/>
          <p:cNvSpPr txBox="1">
            <a:spLocks noGrp="1"/>
          </p:cNvSpPr>
          <p:nvPr>
            <p:ph type="title"/>
          </p:nvPr>
        </p:nvSpPr>
        <p:spPr>
          <a:xfrm>
            <a:off x="1307256" y="372504"/>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fr" sz="4000"/>
              <a:t>Twitter</a:t>
            </a:r>
            <a:endParaRPr sz="4000"/>
          </a:p>
        </p:txBody>
      </p:sp>
      <p:sp>
        <p:nvSpPr>
          <p:cNvPr id="187" name="Google Shape;187;p2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r>
              <a:rPr lang="fr"/>
              <a:t>4/15</a:t>
            </a:r>
            <a:endParaRPr/>
          </a:p>
        </p:txBody>
      </p:sp>
      <p:sp>
        <p:nvSpPr>
          <p:cNvPr id="188" name="Google Shape;188;p23"/>
          <p:cNvSpPr/>
          <p:nvPr/>
        </p:nvSpPr>
        <p:spPr>
          <a:xfrm rot="5400000">
            <a:off x="-803654" y="2723826"/>
            <a:ext cx="2334036" cy="45719"/>
          </a:xfrm>
          <a:custGeom>
            <a:avLst/>
            <a:gdLst/>
            <a:ahLst/>
            <a:cxnLst/>
            <a:rect l="l" t="t" r="r" b="b"/>
            <a:pathLst>
              <a:path w="10230" h="1" fill="none" extrusionOk="0">
                <a:moveTo>
                  <a:pt x="10229" y="1"/>
                </a:moveTo>
                <a:lnTo>
                  <a:pt x="0" y="1"/>
                </a:lnTo>
              </a:path>
            </a:pathLst>
          </a:cu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89" name="Google Shape;189;p23"/>
          <p:cNvSpPr txBox="1"/>
          <p:nvPr/>
        </p:nvSpPr>
        <p:spPr>
          <a:xfrm>
            <a:off x="432723" y="1407627"/>
            <a:ext cx="5638524" cy="255454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fr" sz="1600" b="0" i="0" u="none" strike="noStrike" cap="none">
                <a:solidFill>
                  <a:srgbClr val="000000"/>
                </a:solidFill>
                <a:latin typeface="Teko"/>
                <a:ea typeface="Teko"/>
                <a:cs typeface="Teko"/>
                <a:sym typeface="Teko"/>
              </a:rPr>
              <a:t>Twitter est devenu un important canal de communication en cas d'urgence.</a:t>
            </a:r>
            <a:endParaRPr/>
          </a:p>
          <a:p>
            <a:pPr marL="0" marR="0" lvl="0" indent="0" algn="just" rtl="0">
              <a:lnSpc>
                <a:spcPct val="100000"/>
              </a:lnSpc>
              <a:spcBef>
                <a:spcPts val="0"/>
              </a:spcBef>
              <a:spcAft>
                <a:spcPts val="0"/>
              </a:spcAft>
              <a:buNone/>
            </a:pPr>
            <a:endParaRPr sz="1600" b="0" i="0" u="none" strike="noStrike" cap="none">
              <a:solidFill>
                <a:srgbClr val="000000"/>
              </a:solidFill>
              <a:latin typeface="Teko"/>
              <a:ea typeface="Teko"/>
              <a:cs typeface="Teko"/>
              <a:sym typeface="Teko"/>
            </a:endParaRPr>
          </a:p>
          <a:p>
            <a:pPr marL="0" marR="0" lvl="0" indent="0" algn="just" rtl="0">
              <a:lnSpc>
                <a:spcPct val="100000"/>
              </a:lnSpc>
              <a:spcBef>
                <a:spcPts val="0"/>
              </a:spcBef>
              <a:spcAft>
                <a:spcPts val="0"/>
              </a:spcAft>
              <a:buNone/>
            </a:pPr>
            <a:r>
              <a:rPr lang="fr" sz="1600" b="0" i="0" u="none" strike="noStrike" cap="none">
                <a:solidFill>
                  <a:srgbClr val="000000"/>
                </a:solidFill>
                <a:latin typeface="Teko"/>
                <a:ea typeface="Teko"/>
                <a:cs typeface="Teko"/>
                <a:sym typeface="Teko"/>
              </a:rPr>
              <a:t>L'omniprésence des smartphones permet aux gens d'annoncer une urgence qu'ils observent en temps réel. C'est pourquoi de plus en plus d'organismes s'intéressent à la surveillance programmatique de Twitter (par exemple, les organisations de secours en cas de catastrophe et les agences de presse). </a:t>
            </a:r>
            <a:endParaRPr/>
          </a:p>
          <a:p>
            <a:pPr marL="0" marR="0" lvl="0" indent="0" algn="just" rtl="0">
              <a:lnSpc>
                <a:spcPct val="100000"/>
              </a:lnSpc>
              <a:spcBef>
                <a:spcPts val="0"/>
              </a:spcBef>
              <a:spcAft>
                <a:spcPts val="0"/>
              </a:spcAft>
              <a:buNone/>
            </a:pPr>
            <a:endParaRPr sz="1600" b="0" i="0" u="none" strike="noStrike" cap="none">
              <a:solidFill>
                <a:srgbClr val="000000"/>
              </a:solidFill>
              <a:latin typeface="Teko"/>
              <a:ea typeface="Teko"/>
              <a:cs typeface="Teko"/>
              <a:sym typeface="Teko"/>
            </a:endParaRPr>
          </a:p>
          <a:p>
            <a:pPr marL="0" marR="0" lvl="0" indent="0" algn="just" rtl="0">
              <a:lnSpc>
                <a:spcPct val="100000"/>
              </a:lnSpc>
              <a:spcBef>
                <a:spcPts val="0"/>
              </a:spcBef>
              <a:spcAft>
                <a:spcPts val="0"/>
              </a:spcAft>
              <a:buNone/>
            </a:pPr>
            <a:r>
              <a:rPr lang="fr" sz="1600" b="0" i="0" u="none" strike="noStrike" cap="none">
                <a:solidFill>
                  <a:srgbClr val="000000"/>
                </a:solidFill>
                <a:latin typeface="Teko"/>
                <a:ea typeface="Teko"/>
                <a:cs typeface="Teko"/>
                <a:sym typeface="Teko"/>
              </a:rPr>
              <a:t>Mais il n'est pas toujours évident de savoir si les mots d'une personne annoncent réellement une catastrophe. A cet effet, Twitter souhaite avoir un modèle de détection des tweets qui annoncent des catastrophes</a:t>
            </a:r>
            <a:endParaRPr sz="1600" b="0" i="0" u="none" strike="noStrike" cap="none">
              <a:solidFill>
                <a:srgbClr val="000000"/>
              </a:solidFill>
              <a:latin typeface="Teko"/>
              <a:ea typeface="Teko"/>
              <a:cs typeface="Teko"/>
              <a:sym typeface="Teko"/>
            </a:endParaRPr>
          </a:p>
        </p:txBody>
      </p:sp>
      <p:sp>
        <p:nvSpPr>
          <p:cNvPr id="190" name="Google Shape;190;p23"/>
          <p:cNvSpPr/>
          <p:nvPr/>
        </p:nvSpPr>
        <p:spPr>
          <a:xfrm>
            <a:off x="5767520" y="580685"/>
            <a:ext cx="795789" cy="389980"/>
          </a:xfrm>
          <a:prstGeom prst="flowChartConnector">
            <a:avLst/>
          </a:prstGeom>
          <a:solidFill>
            <a:srgbClr val="1C405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 sz="2000" b="1" i="0" u="none" strike="noStrike" cap="none">
                <a:solidFill>
                  <a:schemeClr val="lt1"/>
                </a:solidFill>
                <a:latin typeface="Teko"/>
                <a:ea typeface="Teko"/>
                <a:cs typeface="Teko"/>
                <a:sym typeface="Teko"/>
              </a:rPr>
              <a:t>1/1</a:t>
            </a:r>
            <a:endParaRPr/>
          </a:p>
        </p:txBody>
      </p:sp>
      <p:pic>
        <p:nvPicPr>
          <p:cNvPr id="191" name="Google Shape;191;p23"/>
          <p:cNvPicPr preferRelativeResize="0"/>
          <p:nvPr/>
        </p:nvPicPr>
        <p:blipFill rotWithShape="1">
          <a:blip r:embed="rId4">
            <a:alphaModFix/>
          </a:blip>
          <a:srcRect/>
          <a:stretch/>
        </p:blipFill>
        <p:spPr>
          <a:xfrm>
            <a:off x="6225870" y="1419761"/>
            <a:ext cx="2911333" cy="2412637"/>
          </a:xfrm>
          <a:prstGeom prst="rect">
            <a:avLst/>
          </a:prstGeom>
          <a:noFill/>
          <a:ln>
            <a:noFill/>
          </a:ln>
        </p:spPr>
      </p:pic>
      <p:grpSp>
        <p:nvGrpSpPr>
          <p:cNvPr id="192" name="Google Shape;192;p23"/>
          <p:cNvGrpSpPr/>
          <p:nvPr/>
        </p:nvGrpSpPr>
        <p:grpSpPr>
          <a:xfrm>
            <a:off x="238541" y="526775"/>
            <a:ext cx="431244" cy="412019"/>
            <a:chOff x="2599525" y="3688600"/>
            <a:chExt cx="428675" cy="351950"/>
          </a:xfrm>
        </p:grpSpPr>
        <p:sp>
          <p:nvSpPr>
            <p:cNvPr id="193" name="Google Shape;193;p23"/>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3"/>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3"/>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6" name="Google Shape;196;p23"/>
          <p:cNvSpPr txBox="1"/>
          <p:nvPr/>
        </p:nvSpPr>
        <p:spPr>
          <a:xfrm>
            <a:off x="340504" y="4187546"/>
            <a:ext cx="5147079" cy="83099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fr" sz="1600" b="0" i="0" u="none" strike="noStrike" cap="none">
                <a:solidFill>
                  <a:srgbClr val="C00000"/>
                </a:solidFill>
                <a:latin typeface="Teko"/>
                <a:ea typeface="Teko"/>
                <a:cs typeface="Teko"/>
                <a:sym typeface="Teko"/>
              </a:rPr>
              <a:t>Dans cette présentation, nous visons à créer un modèle d'apprentissage automatique qui prédit quels Tweets concernent de véritables catastrophes et lesquels ne le sont pas.</a:t>
            </a:r>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additive="base">
                                        <p:cTn id="7" dur="500"/>
                                        <p:tgtEl>
                                          <p:spTgt spid="18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89"/>
                                        </p:tgtEl>
                                        <p:attrNameLst>
                                          <p:attrName>style.visibility</p:attrName>
                                        </p:attrNameLst>
                                      </p:cBhvr>
                                      <p:to>
                                        <p:strVal val="visible"/>
                                      </p:to>
                                    </p:set>
                                    <p:anim calcmode="lin" valueType="num">
                                      <p:cBhvr additive="base">
                                        <p:cTn id="10" dur="500"/>
                                        <p:tgtEl>
                                          <p:spTgt spid="1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ctrTitle"/>
          </p:nvPr>
        </p:nvSpPr>
        <p:spPr>
          <a:xfrm>
            <a:off x="463524" y="3136200"/>
            <a:ext cx="5031501"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fr" sz="3600"/>
              <a:t>Données </a:t>
            </a:r>
            <a:endParaRPr sz="3600"/>
          </a:p>
        </p:txBody>
      </p:sp>
      <p:sp>
        <p:nvSpPr>
          <p:cNvPr id="202" name="Google Shape;202;p2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r>
              <a:rPr lang="fr"/>
              <a:t>3/15</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fr" sz="2800"/>
              <a:t>Description des données</a:t>
            </a:r>
            <a:endParaRPr sz="2800"/>
          </a:p>
        </p:txBody>
      </p:sp>
      <p:sp>
        <p:nvSpPr>
          <p:cNvPr id="208" name="Google Shape;208;p2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r>
              <a:rPr lang="fr"/>
              <a:t>5/15</a:t>
            </a:r>
            <a:endParaRPr/>
          </a:p>
        </p:txBody>
      </p:sp>
      <p:grpSp>
        <p:nvGrpSpPr>
          <p:cNvPr id="209" name="Google Shape;209;p25"/>
          <p:cNvGrpSpPr/>
          <p:nvPr/>
        </p:nvGrpSpPr>
        <p:grpSpPr>
          <a:xfrm>
            <a:off x="238541" y="518824"/>
            <a:ext cx="431244" cy="412019"/>
            <a:chOff x="2599525" y="3688600"/>
            <a:chExt cx="428675" cy="351950"/>
          </a:xfrm>
        </p:grpSpPr>
        <p:sp>
          <p:nvSpPr>
            <p:cNvPr id="210" name="Google Shape;210;p25"/>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5"/>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5"/>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3" name="Google Shape;213;p25"/>
          <p:cNvSpPr/>
          <p:nvPr/>
        </p:nvSpPr>
        <p:spPr>
          <a:xfrm>
            <a:off x="5750262" y="580685"/>
            <a:ext cx="795789" cy="389980"/>
          </a:xfrm>
          <a:prstGeom prst="flowChartConnector">
            <a:avLst/>
          </a:prstGeom>
          <a:solidFill>
            <a:srgbClr val="1C405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 sz="2000" b="1" i="0" u="none" strike="noStrike" cap="none">
                <a:solidFill>
                  <a:schemeClr val="lt1"/>
                </a:solidFill>
                <a:latin typeface="Teko"/>
                <a:ea typeface="Teko"/>
                <a:cs typeface="Teko"/>
                <a:sym typeface="Teko"/>
              </a:rPr>
              <a:t>1/7</a:t>
            </a:r>
            <a:endParaRPr/>
          </a:p>
        </p:txBody>
      </p:sp>
      <p:sp>
        <p:nvSpPr>
          <p:cNvPr id="214" name="Google Shape;214;p25"/>
          <p:cNvSpPr txBox="1"/>
          <p:nvPr/>
        </p:nvSpPr>
        <p:spPr>
          <a:xfrm>
            <a:off x="238541" y="1853215"/>
            <a:ext cx="6307510"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 sz="1800" b="0" i="0" u="none" strike="noStrike" cap="none">
                <a:solidFill>
                  <a:srgbClr val="000000"/>
                </a:solidFill>
                <a:latin typeface="Teko"/>
                <a:ea typeface="Teko"/>
                <a:cs typeface="Teko"/>
                <a:sym typeface="Teko"/>
              </a:rPr>
              <a:t>Cette analyse se base sur des données de Kaggle de tweets composée comme suit : </a:t>
            </a:r>
            <a:endParaRPr/>
          </a:p>
          <a:p>
            <a:pPr marL="0" marR="0" lvl="0" indent="0" algn="l" rtl="0">
              <a:lnSpc>
                <a:spcPct val="100000"/>
              </a:lnSpc>
              <a:spcBef>
                <a:spcPts val="0"/>
              </a:spcBef>
              <a:spcAft>
                <a:spcPts val="0"/>
              </a:spcAft>
              <a:buNone/>
            </a:pPr>
            <a:endParaRPr sz="1800" b="0" i="0" u="none" strike="noStrike" cap="none">
              <a:solidFill>
                <a:srgbClr val="000000"/>
              </a:solidFill>
              <a:latin typeface="Teko"/>
              <a:ea typeface="Teko"/>
              <a:cs typeface="Teko"/>
              <a:sym typeface="Teko"/>
            </a:endParaRPr>
          </a:p>
          <a:p>
            <a:pPr marL="285750" marR="0" lvl="0" indent="-285750" algn="l" rtl="0">
              <a:lnSpc>
                <a:spcPct val="100000"/>
              </a:lnSpc>
              <a:spcBef>
                <a:spcPts val="0"/>
              </a:spcBef>
              <a:spcAft>
                <a:spcPts val="0"/>
              </a:spcAft>
              <a:buClr>
                <a:srgbClr val="000000"/>
              </a:buClr>
              <a:buSzPts val="1800"/>
              <a:buFont typeface="Arial"/>
              <a:buChar char="•"/>
            </a:pPr>
            <a:r>
              <a:rPr lang="fr" sz="1800" b="1" i="0" u="none" strike="noStrike" cap="none">
                <a:solidFill>
                  <a:srgbClr val="000000"/>
                </a:solidFill>
                <a:latin typeface="Teko"/>
                <a:ea typeface="Teko"/>
                <a:cs typeface="Teko"/>
                <a:sym typeface="Teko"/>
              </a:rPr>
              <a:t>id</a:t>
            </a:r>
            <a:r>
              <a:rPr lang="fr" sz="1800" b="0" i="0" u="none" strike="noStrike" cap="none">
                <a:solidFill>
                  <a:srgbClr val="000000"/>
                </a:solidFill>
                <a:latin typeface="Teko"/>
                <a:ea typeface="Teko"/>
                <a:cs typeface="Teko"/>
                <a:sym typeface="Teko"/>
              </a:rPr>
              <a:t> - identifiant unique de chaque tweet </a:t>
            </a:r>
            <a:endParaRPr/>
          </a:p>
          <a:p>
            <a:pPr marL="285750" marR="0" lvl="0" indent="-285750" algn="l" rtl="0">
              <a:lnSpc>
                <a:spcPct val="100000"/>
              </a:lnSpc>
              <a:spcBef>
                <a:spcPts val="0"/>
              </a:spcBef>
              <a:spcAft>
                <a:spcPts val="0"/>
              </a:spcAft>
              <a:buClr>
                <a:srgbClr val="000000"/>
              </a:buClr>
              <a:buSzPts val="1800"/>
              <a:buFont typeface="Arial"/>
              <a:buChar char="•"/>
            </a:pPr>
            <a:r>
              <a:rPr lang="fr" sz="1800" b="1" i="0" u="none" strike="noStrike" cap="none">
                <a:solidFill>
                  <a:srgbClr val="000000"/>
                </a:solidFill>
                <a:latin typeface="Teko"/>
                <a:ea typeface="Teko"/>
                <a:cs typeface="Teko"/>
                <a:sym typeface="Teko"/>
              </a:rPr>
              <a:t>text</a:t>
            </a:r>
            <a:r>
              <a:rPr lang="fr" sz="1800" b="0" i="0" u="none" strike="noStrike" cap="none">
                <a:solidFill>
                  <a:srgbClr val="000000"/>
                </a:solidFill>
                <a:latin typeface="Teko"/>
                <a:ea typeface="Teko"/>
                <a:cs typeface="Teko"/>
                <a:sym typeface="Teko"/>
              </a:rPr>
              <a:t> - le contenu du tweet</a:t>
            </a:r>
            <a:endParaRPr/>
          </a:p>
          <a:p>
            <a:pPr marL="285750" marR="0" lvl="0" indent="-285750" algn="l" rtl="0">
              <a:lnSpc>
                <a:spcPct val="100000"/>
              </a:lnSpc>
              <a:spcBef>
                <a:spcPts val="0"/>
              </a:spcBef>
              <a:spcAft>
                <a:spcPts val="0"/>
              </a:spcAft>
              <a:buClr>
                <a:srgbClr val="000000"/>
              </a:buClr>
              <a:buSzPts val="1800"/>
              <a:buFont typeface="Arial"/>
              <a:buChar char="•"/>
            </a:pPr>
            <a:r>
              <a:rPr lang="fr" sz="1800" b="1" i="0" u="none" strike="noStrike" cap="none">
                <a:solidFill>
                  <a:srgbClr val="000000"/>
                </a:solidFill>
                <a:latin typeface="Teko"/>
                <a:ea typeface="Teko"/>
                <a:cs typeface="Teko"/>
                <a:sym typeface="Teko"/>
              </a:rPr>
              <a:t>location</a:t>
            </a:r>
            <a:r>
              <a:rPr lang="fr" sz="1800" b="0" i="0" u="none" strike="noStrike" cap="none">
                <a:solidFill>
                  <a:srgbClr val="000000"/>
                </a:solidFill>
                <a:latin typeface="Teko"/>
                <a:ea typeface="Teko"/>
                <a:cs typeface="Teko"/>
                <a:sym typeface="Teko"/>
              </a:rPr>
              <a:t> - le lieu de provenance du tweet </a:t>
            </a:r>
            <a:endParaRPr/>
          </a:p>
          <a:p>
            <a:pPr marL="285750" marR="0" lvl="0" indent="-285750" algn="l" rtl="0">
              <a:lnSpc>
                <a:spcPct val="100000"/>
              </a:lnSpc>
              <a:spcBef>
                <a:spcPts val="0"/>
              </a:spcBef>
              <a:spcAft>
                <a:spcPts val="0"/>
              </a:spcAft>
              <a:buClr>
                <a:srgbClr val="000000"/>
              </a:buClr>
              <a:buSzPts val="1800"/>
              <a:buFont typeface="Arial"/>
              <a:buChar char="•"/>
            </a:pPr>
            <a:r>
              <a:rPr lang="fr" sz="1800" b="1" i="0" u="none" strike="noStrike" cap="none">
                <a:solidFill>
                  <a:srgbClr val="000000"/>
                </a:solidFill>
                <a:latin typeface="Teko"/>
                <a:ea typeface="Teko"/>
                <a:cs typeface="Teko"/>
                <a:sym typeface="Teko"/>
              </a:rPr>
              <a:t>keyword</a:t>
            </a:r>
            <a:r>
              <a:rPr lang="fr" sz="1800" b="0" i="0" u="none" strike="noStrike" cap="none">
                <a:solidFill>
                  <a:srgbClr val="000000"/>
                </a:solidFill>
                <a:latin typeface="Teko"/>
                <a:ea typeface="Teko"/>
                <a:cs typeface="Teko"/>
                <a:sym typeface="Teko"/>
              </a:rPr>
              <a:t> - un mot clé particulier du tweet </a:t>
            </a:r>
            <a:endParaRPr/>
          </a:p>
          <a:p>
            <a:pPr marL="285750" marR="0" lvl="0" indent="-285750" algn="l" rtl="0">
              <a:lnSpc>
                <a:spcPct val="100000"/>
              </a:lnSpc>
              <a:spcBef>
                <a:spcPts val="0"/>
              </a:spcBef>
              <a:spcAft>
                <a:spcPts val="0"/>
              </a:spcAft>
              <a:buClr>
                <a:srgbClr val="000000"/>
              </a:buClr>
              <a:buSzPts val="1800"/>
              <a:buFont typeface="Arial"/>
              <a:buChar char="•"/>
            </a:pPr>
            <a:r>
              <a:rPr lang="fr" sz="1800" b="1" i="0" u="none" strike="noStrike" cap="none">
                <a:solidFill>
                  <a:srgbClr val="000000"/>
                </a:solidFill>
                <a:latin typeface="Teko"/>
                <a:ea typeface="Teko"/>
                <a:cs typeface="Teko"/>
                <a:sym typeface="Teko"/>
              </a:rPr>
              <a:t>target</a:t>
            </a:r>
            <a:r>
              <a:rPr lang="fr" sz="1800" b="0" i="0" u="none" strike="noStrike" cap="none">
                <a:solidFill>
                  <a:srgbClr val="000000"/>
                </a:solidFill>
                <a:latin typeface="Teko"/>
                <a:ea typeface="Teko"/>
                <a:cs typeface="Teko"/>
                <a:sym typeface="Teko"/>
              </a:rPr>
              <a:t> - indique si le tweet est en rapport avec un désastre  ou non </a:t>
            </a:r>
            <a:endParaRPr/>
          </a:p>
        </p:txBody>
      </p:sp>
      <p:sp>
        <p:nvSpPr>
          <p:cNvPr id="215" name="Google Shape;215;p25"/>
          <p:cNvSpPr/>
          <p:nvPr/>
        </p:nvSpPr>
        <p:spPr>
          <a:xfrm rot="-5400000" flipH="1">
            <a:off x="-463170" y="3145741"/>
            <a:ext cx="1264279" cy="45719"/>
          </a:xfrm>
          <a:custGeom>
            <a:avLst/>
            <a:gdLst/>
            <a:ahLst/>
            <a:cxnLst/>
            <a:rect l="l" t="t" r="r" b="b"/>
            <a:pathLst>
              <a:path w="10230" h="1" fill="none" extrusionOk="0">
                <a:moveTo>
                  <a:pt x="10229" y="1"/>
                </a:moveTo>
                <a:lnTo>
                  <a:pt x="0" y="1"/>
                </a:lnTo>
              </a:path>
            </a:pathLst>
          </a:cu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16" name="Google Shape;216;p25"/>
          <p:cNvSpPr txBox="1"/>
          <p:nvPr/>
        </p:nvSpPr>
        <p:spPr>
          <a:xfrm>
            <a:off x="238541" y="4084104"/>
            <a:ext cx="7333715"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 sz="1600" b="1" i="0" u="none" strike="noStrike" cap="none">
                <a:solidFill>
                  <a:srgbClr val="C00000"/>
                </a:solidFill>
                <a:latin typeface="Teko"/>
                <a:ea typeface="Teko"/>
                <a:cs typeface="Teko"/>
                <a:sym typeface="Teko"/>
              </a:rPr>
              <a:t>Qu’est-ce qu’on prédit ?</a:t>
            </a:r>
            <a:endParaRPr/>
          </a:p>
          <a:p>
            <a:pPr marL="0" marR="0" lvl="0" indent="0" algn="l" rtl="0">
              <a:lnSpc>
                <a:spcPct val="100000"/>
              </a:lnSpc>
              <a:spcBef>
                <a:spcPts val="0"/>
              </a:spcBef>
              <a:spcAft>
                <a:spcPts val="0"/>
              </a:spcAft>
              <a:buNone/>
            </a:pPr>
            <a:r>
              <a:rPr lang="fr" sz="1600" b="0" i="0" u="none" strike="noStrike" cap="none">
                <a:solidFill>
                  <a:srgbClr val="000000"/>
                </a:solidFill>
                <a:latin typeface="Teko"/>
                <a:ea typeface="Teko"/>
                <a:cs typeface="Teko"/>
                <a:sym typeface="Teko"/>
              </a:rPr>
              <a:t>Nous prédirons si un tweet donné concerne ou non une véritable catastrophe. </a:t>
            </a:r>
            <a:endParaRPr/>
          </a:p>
          <a:p>
            <a:pPr marL="0" marR="0" lvl="0" indent="0" algn="l" rtl="0">
              <a:lnSpc>
                <a:spcPct val="100000"/>
              </a:lnSpc>
              <a:spcBef>
                <a:spcPts val="0"/>
              </a:spcBef>
              <a:spcAft>
                <a:spcPts val="0"/>
              </a:spcAft>
              <a:buNone/>
            </a:pPr>
            <a:r>
              <a:rPr lang="fr" sz="1600" b="0" i="0" u="none" strike="noStrike" cap="none">
                <a:solidFill>
                  <a:srgbClr val="000000"/>
                </a:solidFill>
                <a:latin typeface="Teko"/>
                <a:ea typeface="Teko"/>
                <a:cs typeface="Teko"/>
                <a:sym typeface="Teko"/>
              </a:rPr>
              <a:t>Si c'est le cas, prédisez un 1. Sinon, prédisez un 0.</a:t>
            </a:r>
            <a:endParaRPr/>
          </a:p>
        </p:txBody>
      </p:sp>
      <p:pic>
        <p:nvPicPr>
          <p:cNvPr id="217" name="Google Shape;217;p25"/>
          <p:cNvPicPr preferRelativeResize="0"/>
          <p:nvPr/>
        </p:nvPicPr>
        <p:blipFill rotWithShape="1">
          <a:blip r:embed="rId3">
            <a:alphaModFix/>
          </a:blip>
          <a:srcRect/>
          <a:stretch/>
        </p:blipFill>
        <p:spPr>
          <a:xfrm>
            <a:off x="6384958" y="1968836"/>
            <a:ext cx="2110574" cy="2110574"/>
          </a:xfrm>
          <a:prstGeom prst="rect">
            <a:avLst/>
          </a:prstGeom>
          <a:noFill/>
          <a:ln>
            <a:noFill/>
          </a:ln>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cBhvr additive="base">
                                        <p:cTn id="7" dur="500"/>
                                        <p:tgtEl>
                                          <p:spTgt spid="2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fr" sz="2800"/>
              <a:t>Analyse exploration </a:t>
            </a:r>
            <a:endParaRPr sz="2800"/>
          </a:p>
        </p:txBody>
      </p:sp>
      <p:sp>
        <p:nvSpPr>
          <p:cNvPr id="223" name="Google Shape;223;p2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r>
              <a:rPr lang="fr"/>
              <a:t>5/15</a:t>
            </a:r>
            <a:endParaRPr/>
          </a:p>
        </p:txBody>
      </p:sp>
      <p:grpSp>
        <p:nvGrpSpPr>
          <p:cNvPr id="224" name="Google Shape;224;p26"/>
          <p:cNvGrpSpPr/>
          <p:nvPr/>
        </p:nvGrpSpPr>
        <p:grpSpPr>
          <a:xfrm>
            <a:off x="238541" y="518824"/>
            <a:ext cx="431244" cy="412019"/>
            <a:chOff x="2599525" y="3688600"/>
            <a:chExt cx="428675" cy="351950"/>
          </a:xfrm>
        </p:grpSpPr>
        <p:sp>
          <p:nvSpPr>
            <p:cNvPr id="225" name="Google Shape;225;p26"/>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6"/>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6"/>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8" name="Google Shape;228;p26"/>
          <p:cNvSpPr/>
          <p:nvPr/>
        </p:nvSpPr>
        <p:spPr>
          <a:xfrm>
            <a:off x="5750262" y="580685"/>
            <a:ext cx="795789" cy="389980"/>
          </a:xfrm>
          <a:prstGeom prst="flowChartConnector">
            <a:avLst/>
          </a:prstGeom>
          <a:solidFill>
            <a:srgbClr val="1C405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 sz="2000" b="1" i="0" u="none" strike="noStrike" cap="none">
                <a:solidFill>
                  <a:schemeClr val="lt1"/>
                </a:solidFill>
                <a:latin typeface="Teko"/>
                <a:ea typeface="Teko"/>
                <a:cs typeface="Teko"/>
                <a:sym typeface="Teko"/>
              </a:rPr>
              <a:t>2/7</a:t>
            </a:r>
            <a:endParaRPr/>
          </a:p>
        </p:txBody>
      </p:sp>
      <p:pic>
        <p:nvPicPr>
          <p:cNvPr id="229" name="Google Shape;229;p26"/>
          <p:cNvPicPr preferRelativeResize="0"/>
          <p:nvPr/>
        </p:nvPicPr>
        <p:blipFill rotWithShape="1">
          <a:blip r:embed="rId3">
            <a:alphaModFix/>
          </a:blip>
          <a:srcRect/>
          <a:stretch/>
        </p:blipFill>
        <p:spPr>
          <a:xfrm>
            <a:off x="292327" y="1545397"/>
            <a:ext cx="4064273" cy="3527957"/>
          </a:xfrm>
          <a:prstGeom prst="rect">
            <a:avLst/>
          </a:prstGeom>
          <a:noFill/>
          <a:ln>
            <a:noFill/>
          </a:ln>
        </p:spPr>
      </p:pic>
      <p:pic>
        <p:nvPicPr>
          <p:cNvPr id="230" name="Google Shape;230;p26"/>
          <p:cNvPicPr preferRelativeResize="0"/>
          <p:nvPr/>
        </p:nvPicPr>
        <p:blipFill rotWithShape="1">
          <a:blip r:embed="rId4">
            <a:alphaModFix/>
          </a:blip>
          <a:srcRect/>
          <a:stretch/>
        </p:blipFill>
        <p:spPr>
          <a:xfrm>
            <a:off x="5622254" y="2411712"/>
            <a:ext cx="3296037" cy="1341000"/>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7"/>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fr" sz="2800"/>
              <a:t>Analyse exploration </a:t>
            </a:r>
            <a:endParaRPr sz="2800"/>
          </a:p>
        </p:txBody>
      </p:sp>
      <p:sp>
        <p:nvSpPr>
          <p:cNvPr id="236" name="Google Shape;236;p2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r>
              <a:rPr lang="fr"/>
              <a:t>5/15</a:t>
            </a:r>
            <a:endParaRPr/>
          </a:p>
        </p:txBody>
      </p:sp>
      <p:grpSp>
        <p:nvGrpSpPr>
          <p:cNvPr id="237" name="Google Shape;237;p27"/>
          <p:cNvGrpSpPr/>
          <p:nvPr/>
        </p:nvGrpSpPr>
        <p:grpSpPr>
          <a:xfrm>
            <a:off x="238541" y="518824"/>
            <a:ext cx="431244" cy="412019"/>
            <a:chOff x="2599525" y="3688600"/>
            <a:chExt cx="428675" cy="351950"/>
          </a:xfrm>
        </p:grpSpPr>
        <p:sp>
          <p:nvSpPr>
            <p:cNvPr id="238" name="Google Shape;238;p27"/>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7"/>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7"/>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1" name="Google Shape;241;p27"/>
          <p:cNvSpPr/>
          <p:nvPr/>
        </p:nvSpPr>
        <p:spPr>
          <a:xfrm>
            <a:off x="5750262" y="580685"/>
            <a:ext cx="795789" cy="389980"/>
          </a:xfrm>
          <a:prstGeom prst="flowChartConnector">
            <a:avLst/>
          </a:prstGeom>
          <a:solidFill>
            <a:srgbClr val="1C405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 sz="2000" b="1" i="0" u="none" strike="noStrike" cap="none">
                <a:solidFill>
                  <a:schemeClr val="lt1"/>
                </a:solidFill>
                <a:latin typeface="Teko"/>
                <a:ea typeface="Teko"/>
                <a:cs typeface="Teko"/>
                <a:sym typeface="Teko"/>
              </a:rPr>
              <a:t>3/7</a:t>
            </a:r>
            <a:endParaRPr/>
          </a:p>
        </p:txBody>
      </p:sp>
      <p:pic>
        <p:nvPicPr>
          <p:cNvPr id="242" name="Google Shape;242;p27"/>
          <p:cNvPicPr preferRelativeResize="0"/>
          <p:nvPr/>
        </p:nvPicPr>
        <p:blipFill rotWithShape="1">
          <a:blip r:embed="rId3">
            <a:alphaModFix/>
          </a:blip>
          <a:srcRect/>
          <a:stretch/>
        </p:blipFill>
        <p:spPr>
          <a:xfrm>
            <a:off x="294200" y="2675310"/>
            <a:ext cx="4091968" cy="2276790"/>
          </a:xfrm>
          <a:prstGeom prst="rect">
            <a:avLst/>
          </a:prstGeom>
          <a:noFill/>
          <a:ln>
            <a:noFill/>
          </a:ln>
        </p:spPr>
      </p:pic>
      <p:pic>
        <p:nvPicPr>
          <p:cNvPr id="243" name="Google Shape;243;p27"/>
          <p:cNvPicPr preferRelativeResize="0"/>
          <p:nvPr/>
        </p:nvPicPr>
        <p:blipFill rotWithShape="1">
          <a:blip r:embed="rId4">
            <a:alphaModFix/>
          </a:blip>
          <a:srcRect/>
          <a:stretch/>
        </p:blipFill>
        <p:spPr>
          <a:xfrm>
            <a:off x="4500437" y="1661749"/>
            <a:ext cx="4487001" cy="2027122"/>
          </a:xfrm>
          <a:prstGeom prst="rect">
            <a:avLst/>
          </a:prstGeom>
          <a:noFill/>
          <a:ln>
            <a:noFill/>
          </a:ln>
        </p:spPr>
      </p:pic>
      <p:sp>
        <p:nvSpPr>
          <p:cNvPr id="244" name="Google Shape;244;p27"/>
          <p:cNvSpPr txBox="1"/>
          <p:nvPr/>
        </p:nvSpPr>
        <p:spPr>
          <a:xfrm>
            <a:off x="606174" y="1985713"/>
            <a:ext cx="3353575"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 sz="2400" b="0" i="0" u="none" strike="noStrike" cap="none">
                <a:solidFill>
                  <a:schemeClr val="dk1"/>
                </a:solidFill>
                <a:latin typeface="Teko"/>
                <a:ea typeface="Teko"/>
                <a:cs typeface="Teko"/>
                <a:sym typeface="Teko"/>
              </a:rPr>
              <a:t>Quelques lignes des données </a:t>
            </a:r>
            <a:endParaRPr/>
          </a:p>
        </p:txBody>
      </p:sp>
      <p:sp>
        <p:nvSpPr>
          <p:cNvPr id="245" name="Google Shape;245;p27"/>
          <p:cNvSpPr txBox="1"/>
          <p:nvPr/>
        </p:nvSpPr>
        <p:spPr>
          <a:xfrm>
            <a:off x="5271715" y="3629039"/>
            <a:ext cx="339117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 sz="2400" b="0" i="0" u="none" strike="noStrike" cap="none">
                <a:solidFill>
                  <a:srgbClr val="2B608B"/>
                </a:solidFill>
                <a:latin typeface="Teko"/>
                <a:ea typeface="Teko"/>
                <a:cs typeface="Teko"/>
                <a:sym typeface="Teko"/>
              </a:rPr>
              <a:t>Une vue des valeurs manquantes</a:t>
            </a:r>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fr" sz="2800"/>
              <a:t>Analyse exploration </a:t>
            </a:r>
            <a:endParaRPr sz="2800"/>
          </a:p>
        </p:txBody>
      </p:sp>
      <p:sp>
        <p:nvSpPr>
          <p:cNvPr id="251" name="Google Shape;251;p2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r>
              <a:rPr lang="fr"/>
              <a:t>5/15</a:t>
            </a:r>
            <a:endParaRPr/>
          </a:p>
        </p:txBody>
      </p:sp>
      <p:grpSp>
        <p:nvGrpSpPr>
          <p:cNvPr id="252" name="Google Shape;252;p28"/>
          <p:cNvGrpSpPr/>
          <p:nvPr/>
        </p:nvGrpSpPr>
        <p:grpSpPr>
          <a:xfrm>
            <a:off x="238541" y="518824"/>
            <a:ext cx="431244" cy="412019"/>
            <a:chOff x="2599525" y="3688600"/>
            <a:chExt cx="428675" cy="351950"/>
          </a:xfrm>
        </p:grpSpPr>
        <p:sp>
          <p:nvSpPr>
            <p:cNvPr id="253" name="Google Shape;253;p2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6" name="Google Shape;256;p28"/>
          <p:cNvSpPr/>
          <p:nvPr/>
        </p:nvSpPr>
        <p:spPr>
          <a:xfrm>
            <a:off x="5750262" y="580685"/>
            <a:ext cx="795789" cy="389980"/>
          </a:xfrm>
          <a:prstGeom prst="flowChartConnector">
            <a:avLst/>
          </a:prstGeom>
          <a:solidFill>
            <a:srgbClr val="1C405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 sz="2000" b="1" i="0" u="none" strike="noStrike" cap="none">
                <a:solidFill>
                  <a:schemeClr val="lt1"/>
                </a:solidFill>
                <a:latin typeface="Teko"/>
                <a:ea typeface="Teko"/>
                <a:cs typeface="Teko"/>
                <a:sym typeface="Teko"/>
              </a:rPr>
              <a:t>4/7</a:t>
            </a:r>
            <a:endParaRPr/>
          </a:p>
        </p:txBody>
      </p:sp>
      <p:pic>
        <p:nvPicPr>
          <p:cNvPr id="257" name="Google Shape;257;p28"/>
          <p:cNvPicPr preferRelativeResize="0"/>
          <p:nvPr/>
        </p:nvPicPr>
        <p:blipFill rotWithShape="1">
          <a:blip r:embed="rId3">
            <a:alphaModFix/>
          </a:blip>
          <a:srcRect/>
          <a:stretch/>
        </p:blipFill>
        <p:spPr>
          <a:xfrm>
            <a:off x="238541" y="1679625"/>
            <a:ext cx="4181475" cy="3114675"/>
          </a:xfrm>
          <a:prstGeom prst="rect">
            <a:avLst/>
          </a:prstGeom>
          <a:noFill/>
          <a:ln>
            <a:noFill/>
          </a:ln>
        </p:spPr>
      </p:pic>
      <p:pic>
        <p:nvPicPr>
          <p:cNvPr id="258" name="Google Shape;258;p28"/>
          <p:cNvPicPr preferRelativeResize="0"/>
          <p:nvPr/>
        </p:nvPicPr>
        <p:blipFill rotWithShape="1">
          <a:blip r:embed="rId4">
            <a:alphaModFix/>
          </a:blip>
          <a:srcRect/>
          <a:stretch/>
        </p:blipFill>
        <p:spPr>
          <a:xfrm>
            <a:off x="3999507" y="1553619"/>
            <a:ext cx="4985466" cy="2795744"/>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626</Words>
  <Application>Microsoft Office PowerPoint</Application>
  <PresentationFormat>Affichage à l'écran (16:9)</PresentationFormat>
  <Paragraphs>114</Paragraphs>
  <Slides>20</Slides>
  <Notes>20</Notes>
  <HiddenSlides>0</HiddenSlides>
  <MMClips>0</MMClips>
  <ScaleCrop>false</ScaleCrop>
  <HeadingPairs>
    <vt:vector size="6" baseType="variant">
      <vt:variant>
        <vt:lpstr>Polices utilisées</vt:lpstr>
      </vt:variant>
      <vt:variant>
        <vt:i4>10</vt:i4>
      </vt:variant>
      <vt:variant>
        <vt:lpstr>Thème</vt:lpstr>
      </vt:variant>
      <vt:variant>
        <vt:i4>2</vt:i4>
      </vt:variant>
      <vt:variant>
        <vt:lpstr>Titres des diapositives</vt:lpstr>
      </vt:variant>
      <vt:variant>
        <vt:i4>20</vt:i4>
      </vt:variant>
    </vt:vector>
  </HeadingPairs>
  <TitlesOfParts>
    <vt:vector size="32" baseType="lpstr">
      <vt:lpstr>Arial</vt:lpstr>
      <vt:lpstr>Times New Roman</vt:lpstr>
      <vt:lpstr>Arvo</vt:lpstr>
      <vt:lpstr>Courier New</vt:lpstr>
      <vt:lpstr>Roboto Condensed Light</vt:lpstr>
      <vt:lpstr>Roboto Condensed</vt:lpstr>
      <vt:lpstr>Teko</vt:lpstr>
      <vt:lpstr>Inter</vt:lpstr>
      <vt:lpstr>Rockwell</vt:lpstr>
      <vt:lpstr>Aharoni</vt:lpstr>
      <vt:lpstr>Simple Light</vt:lpstr>
      <vt:lpstr>Salerio template</vt:lpstr>
      <vt:lpstr>Présentation PowerPoint</vt:lpstr>
      <vt:lpstr>Présentation PowerPoint</vt:lpstr>
      <vt:lpstr>Problématique </vt:lpstr>
      <vt:lpstr>Twitter</vt:lpstr>
      <vt:lpstr>Données </vt:lpstr>
      <vt:lpstr>Description des données</vt:lpstr>
      <vt:lpstr>Analyse exploration </vt:lpstr>
      <vt:lpstr>Analyse exploration </vt:lpstr>
      <vt:lpstr>Analyse exploration </vt:lpstr>
      <vt:lpstr>Analyse exploration </vt:lpstr>
      <vt:lpstr>Analyse exploration </vt:lpstr>
      <vt:lpstr>Etapes de préparation du texte </vt:lpstr>
      <vt:lpstr>Etapes de préparation du texte </vt:lpstr>
      <vt:lpstr>Modélisation </vt:lpstr>
      <vt:lpstr>Vectorisation</vt:lpstr>
      <vt:lpstr>Pipeline</vt:lpstr>
      <vt:lpstr>Modèles</vt:lpstr>
      <vt:lpstr>Meilleur modèle</vt:lpstr>
      <vt:lpstr>Présentation PowerPoint</vt:lpstr>
      <vt:lpstr>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GOZAN</dc:creator>
  <cp:lastModifiedBy>Richard</cp:lastModifiedBy>
  <cp:revision>1</cp:revision>
  <dcterms:modified xsi:type="dcterms:W3CDTF">2024-06-09T18:04:35Z</dcterms:modified>
</cp:coreProperties>
</file>