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7" r:id="rId6"/>
    <p:sldId id="264" r:id="rId7"/>
    <p:sldId id="266" r:id="rId8"/>
    <p:sldId id="267" r:id="rId9"/>
    <p:sldId id="265" r:id="rId10"/>
    <p:sldId id="268" r:id="rId11"/>
    <p:sldId id="273" r:id="rId12"/>
    <p:sldId id="270" r:id="rId13"/>
    <p:sldId id="275" r:id="rId14"/>
    <p:sldId id="274" r:id="rId15"/>
    <p:sldId id="271" r:id="rId16"/>
    <p:sldId id="276" r:id="rId17"/>
    <p:sldId id="278" r:id="rId18"/>
    <p:sldId id="279" r:id="rId19"/>
    <p:sldId id="27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69" d="100"/>
          <a:sy n="69" d="100"/>
        </p:scale>
        <p:origin x="56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9D2C9-33D6-490D-8D7B-8A5AB88C0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41652A-F5A5-49A7-9429-D11AD126A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81048-4DBD-418C-AA79-007A5701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EB0495-D625-4072-B942-8019CA87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83528-EF33-499E-9D2D-EB84B27D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07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93BEF-E809-4DC8-B51D-0D4CE007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50A6A5-BCDC-464D-A996-F2377567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E3E605-9673-41BE-89CA-49C0756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C20CD-EA0F-46CC-B998-B4000E98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6EE7A5-C42D-44A3-90A9-34674501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FF1ED2-A95F-49E8-BD56-3765BA84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BCB631-4DE7-4C8A-A4B6-E492D3955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90A3DA-246E-4B4E-A11F-21F88AA9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91E18F-DD78-42AA-85CE-294CE20B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1DD4E4-0D42-4CB9-BD1C-291EA3FA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6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71329-45E2-454D-B0E5-0284C9E6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63430-4BAB-4E29-8995-A74B8C71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36F4E-FEE9-4986-8E68-CBF7A3F5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B3659-33AD-423D-A7C1-467FBCAE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B1E4FD-24F2-44F1-ADF0-8B0A9EF3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51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9557D-8D56-49B4-9532-19B5B835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49505-6B0C-45D8-B57E-58B1E6A8B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715C0-3E2A-4D59-9770-81C17D85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287FCA-D702-472B-8A0F-6189CBDB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A33EBE-EBB2-4AEE-9D0B-272A1106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6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2B315-F1BE-4446-A7E8-95FAE4D4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93F03-7953-489A-A207-7AE97F9FB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578DBF-5BD2-4A0E-9EB3-C5F4B75B0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203BAD-20B0-4C31-9083-2550E028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6D8D78-284E-4160-9C27-BDECB3F3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52175-7F37-4A81-B222-7166C0B7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6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A4B12-A704-4F06-86C0-44113FB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B77A76-23C0-4111-B73F-C9DDBBB8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C0301A-44B6-473E-9CDF-553E8970B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7B2B75-485A-4629-858B-86DC9594A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D04A2C-71DB-484A-83FB-BF9BFD7BE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A372AC-EED6-4EAC-8E50-F96BEB4C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E93E54-2490-4ABF-AAB8-47B6CB29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7C2598-F237-4F57-87C3-8AADE27E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01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FF5A-6130-495E-8390-FB16130F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39E626-F1EC-415A-ADBB-8A9A2EEA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1B9BC1-A4D1-4EF2-BD45-12EDBB6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EB8987-ED71-4AA7-8B13-36CC5A7F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4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4AF67-4D93-4471-A77D-B01F4B18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463D5C-8464-4F69-BB1C-514A956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F66BAE-53EE-478D-8848-57E28874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3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CD382-13B6-44E7-ADCA-DE317B45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985AC-1902-4133-BD02-833B1C83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609DA-F274-4132-9CC7-819915249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DA33BF-E0FF-4DA8-A062-35ABA6BC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C87403-8D7A-4838-83B0-552516CD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A59D6-3366-4117-B294-53DA7B74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2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69B16-FC25-47A3-85AF-1235F2A6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CFAE7B-BC82-4BBB-A75C-73AF3B215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721F4A-130D-411C-B352-1FB72EBB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97C11-18BD-41FF-9833-DB4064E2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EA39D4-E501-4A85-BA2B-FDF41372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C47B1-D065-4C19-BC2A-30FC07A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02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214309-AE47-4E52-A60C-D4B1D4C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35FBF8-0739-49B8-B0E6-316459F8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610C7-B880-4D5E-BD3A-0C35B6963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4DD6-5F65-46D9-8494-5A3006D2ED76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06FD8-9D83-4660-AB4F-212812DA3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3E662-93A0-4251-9823-94627B162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B864-7A54-4DC5-9D86-77379C540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94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tte-ciel Seattle2030 1">
            <a:extLst>
              <a:ext uri="{FF2B5EF4-FFF2-40B4-BE49-F238E27FC236}">
                <a16:creationId xmlns:a16="http://schemas.microsoft.com/office/drawing/2014/main" id="{B9E7A1BC-A800-4844-87F4-5BB48B029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1"/>
          <a:stretch/>
        </p:blipFill>
        <p:spPr bwMode="auto">
          <a:xfrm>
            <a:off x="7258049" y="0"/>
            <a:ext cx="4933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39F5E3-288E-4894-9A88-87BC7A5AE837}"/>
              </a:ext>
            </a:extLst>
          </p:cNvPr>
          <p:cNvSpPr/>
          <p:nvPr/>
        </p:nvSpPr>
        <p:spPr>
          <a:xfrm>
            <a:off x="7375775" y="224135"/>
            <a:ext cx="2747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Seattle Horizon 2050</a:t>
            </a:r>
          </a:p>
        </p:txBody>
      </p:sp>
      <p:pic>
        <p:nvPicPr>
          <p:cNvPr id="7" name="Image 6" descr="&lt;strong&gt;ENSAE Dakar&lt;/strong&gt; | ENSAI">
            <a:extLst>
              <a:ext uri="{FF2B5EF4-FFF2-40B4-BE49-F238E27FC236}">
                <a16:creationId xmlns:a16="http://schemas.microsoft.com/office/drawing/2014/main" id="{75066AAB-BE20-4887-B188-CBE96A17A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6407" cy="1361857"/>
          </a:xfrm>
          <a:prstGeom prst="rect">
            <a:avLst/>
          </a:prstGeom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C9C5792D-5524-4163-8241-63106DBC0208}"/>
              </a:ext>
            </a:extLst>
          </p:cNvPr>
          <p:cNvGrpSpPr/>
          <p:nvPr/>
        </p:nvGrpSpPr>
        <p:grpSpPr>
          <a:xfrm>
            <a:off x="547727" y="457532"/>
            <a:ext cx="6378791" cy="2539816"/>
            <a:chOff x="0" y="-3369964"/>
            <a:chExt cx="12757582" cy="5079633"/>
          </a:xfrm>
        </p:grpSpPr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BE57C647-F785-4E70-92C9-496F61EE8DB9}"/>
                </a:ext>
              </a:extLst>
            </p:cNvPr>
            <p:cNvSpPr txBox="1"/>
            <p:nvPr/>
          </p:nvSpPr>
          <p:spPr>
            <a:xfrm>
              <a:off x="0" y="95251"/>
              <a:ext cx="11489570" cy="16144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33"/>
                </a:lnSpc>
              </a:pPr>
              <a:r>
                <a:rPr lang="en-US" sz="3600" spc="199" dirty="0">
                  <a:solidFill>
                    <a:srgbClr val="002060"/>
                  </a:solidFill>
                  <a:latin typeface="Fira Sans Ultra-Bold"/>
                </a:rPr>
                <a:t>BUILDING ENERGY</a:t>
              </a:r>
            </a:p>
          </p:txBody>
        </p: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8A3D555A-9898-4E60-9A54-FDAB968F8DEE}"/>
                </a:ext>
              </a:extLst>
            </p:cNvPr>
            <p:cNvSpPr txBox="1"/>
            <p:nvPr/>
          </p:nvSpPr>
          <p:spPr>
            <a:xfrm>
              <a:off x="1137160" y="-3369964"/>
              <a:ext cx="11620422" cy="11592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  <a:spcBef>
                  <a:spcPct val="0"/>
                </a:spcBef>
              </a:pPr>
              <a:r>
                <a:rPr lang="en-US" sz="1867" b="1" spc="50" dirty="0">
                  <a:solidFill>
                    <a:schemeClr val="accent5">
                      <a:lumMod val="75000"/>
                    </a:schemeClr>
                  </a:solidFill>
                  <a:latin typeface="Fira Sans"/>
                </a:rPr>
                <a:t>PRESENTATION DE PROJET  DE MACHINE </a:t>
              </a:r>
            </a:p>
            <a:p>
              <a:pPr algn="ctr">
                <a:lnSpc>
                  <a:spcPts val="2333"/>
                </a:lnSpc>
                <a:spcBef>
                  <a:spcPct val="0"/>
                </a:spcBef>
              </a:pPr>
              <a:r>
                <a:rPr lang="en-US" sz="1867" b="1" spc="50" dirty="0">
                  <a:solidFill>
                    <a:schemeClr val="accent5">
                      <a:lumMod val="75000"/>
                    </a:schemeClr>
                  </a:solidFill>
                  <a:latin typeface="Fira Sans"/>
                </a:rPr>
                <a:t>LEARNING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70C6A05E-A4EE-441E-AECE-800C56484708}"/>
              </a:ext>
            </a:extLst>
          </p:cNvPr>
          <p:cNvSpPr txBox="1"/>
          <p:nvPr/>
        </p:nvSpPr>
        <p:spPr>
          <a:xfrm>
            <a:off x="2598144" y="3126293"/>
            <a:ext cx="325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1836B2"/>
                </a:solidFill>
              </a:rPr>
              <a:t>ISE2 2023/2024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8FA914-756C-4616-A006-B44D88D2A407}"/>
              </a:ext>
            </a:extLst>
          </p:cNvPr>
          <p:cNvSpPr txBox="1"/>
          <p:nvPr/>
        </p:nvSpPr>
        <p:spPr>
          <a:xfrm>
            <a:off x="152527" y="4279254"/>
            <a:ext cx="4905540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u="sng" dirty="0">
                <a:solidFill>
                  <a:srgbClr val="002060"/>
                </a:solidFill>
              </a:rPr>
              <a:t>Présenté par</a:t>
            </a:r>
            <a:r>
              <a:rPr lang="fr-FR" sz="1867" dirty="0"/>
              <a:t>: </a:t>
            </a:r>
            <a:r>
              <a:rPr lang="fr-FR" sz="1867" b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Komi </a:t>
            </a:r>
            <a:r>
              <a:rPr lang="fr-FR" sz="1867" b="1" dirty="0" err="1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Amégbor</a:t>
            </a:r>
            <a:r>
              <a:rPr lang="fr-FR" sz="1867" b="1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Richard GOZAN</a:t>
            </a:r>
            <a:br>
              <a:rPr lang="fr-FR" sz="1867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67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Ivana TANGOUO KUETE </a:t>
            </a:r>
            <a:br>
              <a:rPr lang="fr-FR" sz="1867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67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Stephy Nadia NGATCHA NOUTCHA</a:t>
            </a:r>
            <a:br>
              <a:rPr lang="fr-FR" sz="1867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67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Fatou DIOP </a:t>
            </a:r>
          </a:p>
          <a:p>
            <a:r>
              <a:rPr lang="fr-FR" sz="1867" b="1" dirty="0">
                <a:solidFill>
                  <a:srgbClr val="002060"/>
                </a:solidFill>
              </a:rPr>
              <a:t>                       Ibrahim NGING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2365B5F-B1C4-4634-AFCE-E49A4D3C4143}"/>
              </a:ext>
            </a:extLst>
          </p:cNvPr>
          <p:cNvSpPr txBox="1"/>
          <p:nvPr/>
        </p:nvSpPr>
        <p:spPr>
          <a:xfrm>
            <a:off x="104559" y="5975634"/>
            <a:ext cx="5744785" cy="313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1867" u="sng" dirty="0" err="1">
                <a:solidFill>
                  <a:srgbClr val="31859C"/>
                </a:solidFill>
                <a:latin typeface="Fira Sans"/>
              </a:rPr>
              <a:t>Enseignante</a:t>
            </a:r>
            <a:r>
              <a:rPr lang="en-US" sz="1867" dirty="0">
                <a:solidFill>
                  <a:srgbClr val="31859C"/>
                </a:solidFill>
                <a:latin typeface="Fira Sans"/>
              </a:rPr>
              <a:t>: </a:t>
            </a:r>
            <a:r>
              <a:rPr lang="en-US" sz="1867" b="1" dirty="0">
                <a:solidFill>
                  <a:srgbClr val="31859C"/>
                </a:solidFill>
                <a:latin typeface="Fira Sans"/>
              </a:rPr>
              <a:t>M. </a:t>
            </a:r>
            <a:r>
              <a:rPr lang="en-US" sz="1867" b="1" dirty="0" err="1">
                <a:solidFill>
                  <a:srgbClr val="31859C"/>
                </a:solidFill>
                <a:latin typeface="Fira Sans"/>
              </a:rPr>
              <a:t>Mously</a:t>
            </a:r>
            <a:r>
              <a:rPr lang="en-US" sz="1867" b="1" dirty="0">
                <a:solidFill>
                  <a:srgbClr val="31859C"/>
                </a:solidFill>
                <a:latin typeface="Fira Sans"/>
              </a:rPr>
              <a:t> DIAW</a:t>
            </a:r>
          </a:p>
        </p:txBody>
      </p:sp>
    </p:spTree>
    <p:extLst>
      <p:ext uri="{BB962C8B-B14F-4D97-AF65-F5344CB8AC3E}">
        <p14:creationId xmlns:p14="http://schemas.microsoft.com/office/powerpoint/2010/main" val="105503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A3D60606-7F2E-4737-9D92-D0BDE3121A76}"/>
              </a:ext>
            </a:extLst>
          </p:cNvPr>
          <p:cNvGrpSpPr/>
          <p:nvPr/>
        </p:nvGrpSpPr>
        <p:grpSpPr>
          <a:xfrm>
            <a:off x="358342" y="215639"/>
            <a:ext cx="11696700" cy="823628"/>
            <a:chOff x="358342" y="215639"/>
            <a:chExt cx="11696700" cy="823628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441F85E-605C-4FF6-A17D-05570838E7A7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755276"/>
              <a:chOff x="358342" y="283991"/>
              <a:chExt cx="11696700" cy="755276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3D4D57F8-9626-42D3-B116-384DAB8FC493}"/>
                  </a:ext>
                </a:extLst>
              </p:cNvPr>
              <p:cNvGrpSpPr/>
              <p:nvPr/>
            </p:nvGrpSpPr>
            <p:grpSpPr>
              <a:xfrm>
                <a:off x="358342" y="283991"/>
                <a:ext cx="11696700" cy="427045"/>
                <a:chOff x="0" y="749124"/>
                <a:chExt cx="11696700" cy="427045"/>
              </a:xfrm>
            </p:grpSpPr>
            <p:sp>
              <p:nvSpPr>
                <p:cNvPr id="21" name="TextBox 15">
                  <a:extLst>
                    <a:ext uri="{FF2B5EF4-FFF2-40B4-BE49-F238E27FC236}">
                      <a16:creationId xmlns:a16="http://schemas.microsoft.com/office/drawing/2014/main" id="{27674C8F-EAA8-4E3B-BC4E-F72D66DCD582}"/>
                    </a:ext>
                  </a:extLst>
                </p:cNvPr>
                <p:cNvSpPr txBox="1"/>
                <p:nvPr/>
              </p:nvSpPr>
              <p:spPr>
                <a:xfrm>
                  <a:off x="8210551" y="749124"/>
                  <a:ext cx="3486149" cy="333425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2600"/>
                    </a:lnSpc>
                    <a:spcBef>
                      <a:spcPct val="0"/>
                    </a:spcBef>
                  </a:pPr>
                  <a:r>
                    <a:rPr lang="en-US" sz="2400" b="1" spc="-40" dirty="0" err="1">
                      <a:solidFill>
                        <a:srgbClr val="002060"/>
                      </a:solidFill>
                      <a:latin typeface="Fira Sans Medium"/>
                    </a:rPr>
                    <a:t>Analyse</a:t>
                  </a:r>
                  <a:r>
                    <a:rPr lang="en-US" sz="2400" b="1" spc="-40" dirty="0">
                      <a:solidFill>
                        <a:srgbClr val="002060"/>
                      </a:solidFill>
                      <a:latin typeface="Fira Sans Medium"/>
                    </a:rPr>
                    <a:t> </a:t>
                  </a:r>
                  <a:r>
                    <a:rPr lang="en-US" sz="2400" b="1" spc="-40" dirty="0" err="1">
                      <a:solidFill>
                        <a:srgbClr val="002060"/>
                      </a:solidFill>
                      <a:latin typeface="Fira Sans Medium"/>
                    </a:rPr>
                    <a:t>exploratoire</a:t>
                  </a:r>
                  <a:r>
                    <a:rPr lang="en-US" sz="2400" b="1" spc="-40" dirty="0">
                      <a:solidFill>
                        <a:srgbClr val="002060"/>
                      </a:solidFill>
                      <a:latin typeface="Fira Sans Medium"/>
                    </a:rPr>
                    <a:t> </a:t>
                  </a:r>
                  <a:r>
                    <a:rPr lang="en-US" sz="2400" b="1" spc="-40" dirty="0">
                      <a:solidFill>
                        <a:srgbClr val="7030A0"/>
                      </a:solidFill>
                      <a:latin typeface="Fira Sans Medium"/>
                    </a:rPr>
                    <a:t>1/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3BD6E1C-806C-43FE-8DFD-055FF53A9C37}"/>
                    </a:ext>
                  </a:extLst>
                </p:cNvPr>
                <p:cNvSpPr/>
                <p:nvPr/>
              </p:nvSpPr>
              <p:spPr>
                <a:xfrm>
                  <a:off x="0" y="1082549"/>
                  <a:ext cx="11696700" cy="93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" name="TextBox 4">
                <a:extLst>
                  <a:ext uri="{FF2B5EF4-FFF2-40B4-BE49-F238E27FC236}">
                    <a16:creationId xmlns:a16="http://schemas.microsoft.com/office/drawing/2014/main" id="{CA48BE36-9FE2-4898-AC7F-626E56C8125A}"/>
                  </a:ext>
                </a:extLst>
              </p:cNvPr>
              <p:cNvSpPr txBox="1"/>
              <p:nvPr/>
            </p:nvSpPr>
            <p:spPr>
              <a:xfrm>
                <a:off x="7524751" y="711036"/>
                <a:ext cx="4400550" cy="3282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/>
                <a:r>
                  <a:rPr lang="fr-FR" sz="2133" b="1" dirty="0">
                    <a:solidFill>
                      <a:srgbClr val="7030A0"/>
                    </a:solidFill>
                  </a:rPr>
                  <a:t>Construction du jeu de données 1/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419598-7658-43FB-8B3D-471416BEEEAA}"/>
                </a:ext>
              </a:extLst>
            </p:cNvPr>
            <p:cNvSpPr/>
            <p:nvPr/>
          </p:nvSpPr>
          <p:spPr>
            <a:xfrm>
              <a:off x="1805558" y="215639"/>
              <a:ext cx="270893" cy="25675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FA7A770F-A337-48AC-AE12-491A96C0D9FC}"/>
              </a:ext>
            </a:extLst>
          </p:cNvPr>
          <p:cNvSpPr txBox="1"/>
          <p:nvPr/>
        </p:nvSpPr>
        <p:spPr>
          <a:xfrm>
            <a:off x="7060599" y="1034379"/>
            <a:ext cx="4400550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chemeClr val="accent1">
                    <a:lumMod val="75000"/>
                  </a:schemeClr>
                </a:solidFill>
              </a:rPr>
              <a:t>Relation entre les variables surfacique/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B5607DC-31F0-4C53-B122-E77CA7EECF57}"/>
              </a:ext>
            </a:extLst>
          </p:cNvPr>
          <p:cNvSpPr txBox="1"/>
          <p:nvPr/>
        </p:nvSpPr>
        <p:spPr>
          <a:xfrm>
            <a:off x="152400" y="1577324"/>
            <a:ext cx="9518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On utilise un test de khi deux pour évaluer le lien entre les variables catégorielles</a:t>
            </a:r>
            <a:endParaRPr lang="fr-FR" sz="1800" b="1" i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7E5141-C817-470B-BD65-63B16469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658" y="17229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2516FD-E509-483F-A2E5-06E14EA0C792}"/>
              </a:ext>
            </a:extLst>
          </p:cNvPr>
          <p:cNvSpPr/>
          <p:nvPr/>
        </p:nvSpPr>
        <p:spPr>
          <a:xfrm>
            <a:off x="358342" y="655996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C0FBAC3-1312-46F6-8A3C-F720B535B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46331"/>
              </p:ext>
            </p:extLst>
          </p:nvPr>
        </p:nvGraphicFramePr>
        <p:xfrm>
          <a:off x="424873" y="2176218"/>
          <a:ext cx="6945744" cy="4273607"/>
        </p:xfrm>
        <a:graphic>
          <a:graphicData uri="http://schemas.openxmlformats.org/drawingml/2006/table">
            <a:tbl>
              <a:tblPr firstRow="1" firstCol="1" bandRow="1"/>
              <a:tblGrid>
                <a:gridCol w="3020541">
                  <a:extLst>
                    <a:ext uri="{9D8B030D-6E8A-4147-A177-3AD203B41FA5}">
                      <a16:colId xmlns:a16="http://schemas.microsoft.com/office/drawing/2014/main" val="1002576861"/>
                    </a:ext>
                  </a:extLst>
                </a:gridCol>
                <a:gridCol w="766481">
                  <a:extLst>
                    <a:ext uri="{9D8B030D-6E8A-4147-A177-3AD203B41FA5}">
                      <a16:colId xmlns:a16="http://schemas.microsoft.com/office/drawing/2014/main" val="2054851124"/>
                    </a:ext>
                  </a:extLst>
                </a:gridCol>
                <a:gridCol w="1530181">
                  <a:extLst>
                    <a:ext uri="{9D8B030D-6E8A-4147-A177-3AD203B41FA5}">
                      <a16:colId xmlns:a16="http://schemas.microsoft.com/office/drawing/2014/main" val="1070200843"/>
                    </a:ext>
                  </a:extLst>
                </a:gridCol>
                <a:gridCol w="1628541">
                  <a:extLst>
                    <a:ext uri="{9D8B030D-6E8A-4147-A177-3AD203B41FA5}">
                      <a16:colId xmlns:a16="http://schemas.microsoft.com/office/drawing/2014/main" val="1802342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900" b="1" dirty="0">
                          <a:solidFill>
                            <a:srgbClr val="FFFFFF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Variables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1">
                          <a:solidFill>
                            <a:srgbClr val="FFFFFF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Qui-deux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1" dirty="0">
                          <a:solidFill>
                            <a:srgbClr val="FFFFFF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p-value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Significativité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11110"/>
                  </a:ext>
                </a:extLst>
              </a:tr>
              <a:tr h="381811">
                <a:tc>
                  <a:txBody>
                    <a:bodyPr/>
                    <a:lstStyle/>
                    <a:p>
                      <a:pPr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900" b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ThirdLargestPropertyUseType et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900" b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LargestPropertyUseType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2110.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5.e -51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significatif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01342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1" dirty="0" err="1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ThirdLargestPropertyUseType</a:t>
                      </a:r>
                      <a:r>
                        <a:rPr lang="fr-FR" sz="900" b="1" dirty="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900" b="1" dirty="0" err="1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SecondLargestPropertyUseType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1907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7.e -18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significatif</a:t>
                      </a: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909970"/>
                  </a:ext>
                </a:extLst>
              </a:tr>
              <a:tr h="318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ThirdLargestPropertyUseType</a:t>
                      </a:r>
                      <a:r>
                        <a:rPr lang="fr-FR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PrimaryPropertyType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1079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2.e -20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significatif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611504"/>
                  </a:ext>
                </a:extLst>
              </a:tr>
              <a:tr h="3380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1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ThirdLargestPropertyUseType et Neighborhood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447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0.6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 significatif</a:t>
                      </a: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854702"/>
                  </a:ext>
                </a:extLst>
              </a:tr>
              <a:tr h="318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ThirdLargestPropertyUseType</a:t>
                      </a:r>
                      <a:r>
                        <a:rPr lang="fr-FR" sz="1000" b="1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PropertyName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13376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0 .4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 significatif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52332"/>
                  </a:ext>
                </a:extLst>
              </a:tr>
              <a:tr h="318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LargestPropertyUseType et SecondLargestPropertyUseType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4.e -131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significatif</a:t>
                      </a: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90185"/>
                  </a:ext>
                </a:extLst>
              </a:tr>
              <a:tr h="318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LargestPropertyUseType et PrimaryPropertyType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27113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significatif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67476"/>
                  </a:ext>
                </a:extLst>
              </a:tr>
              <a:tr h="304434"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LargestPropertyUseType et Neighborhood</a:t>
                      </a:r>
                      <a:endParaRPr lang="fr-F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1973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8.e -134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significatif</a:t>
                      </a: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449157"/>
                  </a:ext>
                </a:extLst>
              </a:tr>
              <a:tr h="304434"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LargestPropertyUseType et PropertyName</a:t>
                      </a:r>
                      <a:endParaRPr lang="fr-F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88634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 significatif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53060"/>
                  </a:ext>
                </a:extLst>
              </a:tr>
              <a:tr h="304434">
                <a:tc>
                  <a:txBody>
                    <a:bodyPr/>
                    <a:lstStyle/>
                    <a:p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SecondLargestPropertyUseType</a:t>
                      </a:r>
                      <a:r>
                        <a:rPr lang="fr-FR" sz="1000" b="1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PrimaryPropertyType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1650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3.e -44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significatif</a:t>
                      </a: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825437"/>
                  </a:ext>
                </a:extLst>
              </a:tr>
              <a:tr h="304434">
                <a:tc>
                  <a:txBody>
                    <a:bodyPr/>
                    <a:lstStyle/>
                    <a:p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SecondLargestPropertyUseType</a:t>
                      </a:r>
                      <a:r>
                        <a:rPr lang="fr-FR" sz="1000" b="1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Neighborhood</a:t>
                      </a:r>
                      <a:r>
                        <a:rPr lang="fr-FR" sz="1000" b="1" dirty="0"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790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1.e -10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significatif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72568"/>
                  </a:ext>
                </a:extLst>
              </a:tr>
              <a:tr h="304434">
                <a:tc>
                  <a:txBody>
                    <a:bodyPr/>
                    <a:lstStyle/>
                    <a:p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SecondLargestPropertyUseType</a:t>
                      </a:r>
                      <a:r>
                        <a:rPr lang="fr-FR" sz="1000" b="1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fr-FR" sz="1000" b="1" dirty="0" err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PropertyName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 significatif</a:t>
                      </a: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069700"/>
                  </a:ext>
                </a:extLst>
              </a:tr>
              <a:tr h="304434"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cs typeface="Times New Roman" panose="02020603050405020304" pitchFamily="18" charset="0"/>
                        </a:rPr>
                        <a:t>PrimaryPropertyType et Neighborhood</a:t>
                      </a:r>
                      <a:endParaRPr lang="fr-F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2.e -169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significatif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1" marR="6227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2944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0D1DCA9-310A-441F-9DF4-E6BFE6277D9C}"/>
              </a:ext>
            </a:extLst>
          </p:cNvPr>
          <p:cNvSpPr txBox="1"/>
          <p:nvPr/>
        </p:nvSpPr>
        <p:spPr>
          <a:xfrm>
            <a:off x="7524751" y="2176218"/>
            <a:ext cx="4778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Les variables </a:t>
            </a:r>
            <a:r>
              <a:rPr lang="fr-FR" dirty="0" err="1"/>
              <a:t>ThirdLargestPropertyUseType</a:t>
            </a:r>
            <a:r>
              <a:rPr lang="fr-FR" dirty="0"/>
              <a:t>, </a:t>
            </a:r>
            <a:r>
              <a:rPr lang="fr-FR" dirty="0" err="1"/>
              <a:t>SecondLargestPropertyUseType</a:t>
            </a:r>
            <a:r>
              <a:rPr lang="fr-FR" dirty="0"/>
              <a:t>, </a:t>
            </a:r>
            <a:r>
              <a:rPr lang="fr-FR" dirty="0" err="1"/>
              <a:t>PrimaryPropertyType</a:t>
            </a:r>
            <a:r>
              <a:rPr lang="fr-FR" dirty="0"/>
              <a:t> et </a:t>
            </a:r>
            <a:r>
              <a:rPr lang="fr-FR" dirty="0" err="1"/>
              <a:t>ThirdLargestPropertyUseType</a:t>
            </a:r>
            <a:r>
              <a:rPr lang="fr-FR" dirty="0"/>
              <a:t> sont </a:t>
            </a:r>
            <a:r>
              <a:rPr lang="fr-FR" dirty="0" err="1"/>
              <a:t>correlés</a:t>
            </a:r>
            <a:r>
              <a:rPr lang="fr-FR" dirty="0"/>
              <a:t> entre elle ; elles sont également liées à la variable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Les variables  </a:t>
            </a:r>
            <a:r>
              <a:rPr lang="fr-FR" dirty="0" err="1"/>
              <a:t>Neigborhood</a:t>
            </a:r>
            <a:r>
              <a:rPr lang="fr-FR" dirty="0"/>
              <a:t> et </a:t>
            </a:r>
            <a:r>
              <a:rPr lang="fr-FR" dirty="0" err="1"/>
              <a:t>Propertypename</a:t>
            </a:r>
            <a:r>
              <a:rPr lang="fr-FR" dirty="0"/>
              <a:t> n’ont pas de liens avec les autres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57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A3D60606-7F2E-4737-9D92-D0BDE3121A76}"/>
              </a:ext>
            </a:extLst>
          </p:cNvPr>
          <p:cNvGrpSpPr/>
          <p:nvPr/>
        </p:nvGrpSpPr>
        <p:grpSpPr>
          <a:xfrm>
            <a:off x="358342" y="215639"/>
            <a:ext cx="11696700" cy="1027014"/>
            <a:chOff x="358342" y="215639"/>
            <a:chExt cx="11696700" cy="1027014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441F85E-605C-4FF6-A17D-05570838E7A7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755276"/>
              <a:chOff x="358342" y="283991"/>
              <a:chExt cx="11696700" cy="755276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3D4D57F8-9626-42D3-B116-384DAB8FC493}"/>
                  </a:ext>
                </a:extLst>
              </p:cNvPr>
              <p:cNvGrpSpPr/>
              <p:nvPr/>
            </p:nvGrpSpPr>
            <p:grpSpPr>
              <a:xfrm>
                <a:off x="358342" y="283991"/>
                <a:ext cx="11696700" cy="427045"/>
                <a:chOff x="0" y="749124"/>
                <a:chExt cx="11696700" cy="427045"/>
              </a:xfrm>
            </p:grpSpPr>
            <p:sp>
              <p:nvSpPr>
                <p:cNvPr id="21" name="TextBox 15">
                  <a:extLst>
                    <a:ext uri="{FF2B5EF4-FFF2-40B4-BE49-F238E27FC236}">
                      <a16:creationId xmlns:a16="http://schemas.microsoft.com/office/drawing/2014/main" id="{27674C8F-EAA8-4E3B-BC4E-F72D66DCD582}"/>
                    </a:ext>
                  </a:extLst>
                </p:cNvPr>
                <p:cNvSpPr txBox="1"/>
                <p:nvPr/>
              </p:nvSpPr>
              <p:spPr>
                <a:xfrm>
                  <a:off x="8210551" y="749124"/>
                  <a:ext cx="3486149" cy="333425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2600"/>
                    </a:lnSpc>
                    <a:spcBef>
                      <a:spcPct val="0"/>
                    </a:spcBef>
                  </a:pPr>
                  <a:r>
                    <a:rPr lang="en-US" sz="2400" b="1" spc="-40" dirty="0" err="1">
                      <a:solidFill>
                        <a:srgbClr val="002060"/>
                      </a:solidFill>
                      <a:latin typeface="Fira Sans Medium"/>
                    </a:rPr>
                    <a:t>Analyse</a:t>
                  </a:r>
                  <a:r>
                    <a:rPr lang="en-US" sz="2400" b="1" spc="-40" dirty="0">
                      <a:solidFill>
                        <a:srgbClr val="002060"/>
                      </a:solidFill>
                      <a:latin typeface="Fira Sans Medium"/>
                    </a:rPr>
                    <a:t> </a:t>
                  </a:r>
                  <a:r>
                    <a:rPr lang="en-US" sz="2400" b="1" spc="-40" dirty="0" err="1">
                      <a:solidFill>
                        <a:srgbClr val="002060"/>
                      </a:solidFill>
                      <a:latin typeface="Fira Sans Medium"/>
                    </a:rPr>
                    <a:t>exploratoire</a:t>
                  </a:r>
                  <a:r>
                    <a:rPr lang="en-US" sz="2400" b="1" spc="-40" dirty="0">
                      <a:solidFill>
                        <a:srgbClr val="002060"/>
                      </a:solidFill>
                      <a:latin typeface="Fira Sans Medium"/>
                    </a:rPr>
                    <a:t> </a:t>
                  </a:r>
                  <a:r>
                    <a:rPr lang="en-US" sz="2400" b="1" spc="-40" dirty="0">
                      <a:solidFill>
                        <a:srgbClr val="7030A0"/>
                      </a:solidFill>
                      <a:latin typeface="Fira Sans Medium"/>
                    </a:rPr>
                    <a:t>1/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3BD6E1C-806C-43FE-8DFD-055FF53A9C37}"/>
                    </a:ext>
                  </a:extLst>
                </p:cNvPr>
                <p:cNvSpPr/>
                <p:nvPr/>
              </p:nvSpPr>
              <p:spPr>
                <a:xfrm>
                  <a:off x="0" y="1082549"/>
                  <a:ext cx="11696700" cy="93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" name="TextBox 4">
                <a:extLst>
                  <a:ext uri="{FF2B5EF4-FFF2-40B4-BE49-F238E27FC236}">
                    <a16:creationId xmlns:a16="http://schemas.microsoft.com/office/drawing/2014/main" id="{CA48BE36-9FE2-4898-AC7F-626E56C8125A}"/>
                  </a:ext>
                </a:extLst>
              </p:cNvPr>
              <p:cNvSpPr txBox="1"/>
              <p:nvPr/>
            </p:nvSpPr>
            <p:spPr>
              <a:xfrm>
                <a:off x="7524751" y="711036"/>
                <a:ext cx="4400550" cy="3282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/>
                <a:r>
                  <a:rPr lang="fr-FR" sz="2133" b="1" dirty="0">
                    <a:solidFill>
                      <a:srgbClr val="7030A0"/>
                    </a:solidFill>
                  </a:rPr>
                  <a:t>Construction du jeu de données 1/</a:t>
                </a: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CF54ECAC-897B-4F48-AC43-E4838751D1C3}"/>
                </a:ext>
              </a:extLst>
            </p:cNvPr>
            <p:cNvGrpSpPr/>
            <p:nvPr/>
          </p:nvGrpSpPr>
          <p:grpSpPr>
            <a:xfrm>
              <a:off x="1805558" y="215639"/>
              <a:ext cx="270893" cy="1027014"/>
              <a:chOff x="8648390" y="4292733"/>
              <a:chExt cx="144016" cy="864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419598-7658-43FB-8B3D-471416BEEEAA}"/>
                  </a:ext>
                </a:extLst>
              </p:cNvPr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19D2A9-40BB-4712-A824-485CB4DCDC2D}"/>
                  </a:ext>
                </a:extLst>
              </p:cNvPr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848DE5-4B90-442A-A239-78B576717938}"/>
                  </a:ext>
                </a:extLst>
              </p:cNvPr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CA1B84-8B05-4616-82D8-D5BDBC091F03}"/>
                  </a:ext>
                </a:extLst>
              </p:cNvPr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FA7A770F-A337-48AC-AE12-491A96C0D9FC}"/>
              </a:ext>
            </a:extLst>
          </p:cNvPr>
          <p:cNvSpPr txBox="1"/>
          <p:nvPr/>
        </p:nvSpPr>
        <p:spPr>
          <a:xfrm>
            <a:off x="7060599" y="1034379"/>
            <a:ext cx="4400550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chemeClr val="accent1">
                    <a:lumMod val="75000"/>
                  </a:schemeClr>
                </a:solidFill>
              </a:rPr>
              <a:t>Suppression des variables/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B5607DC-31F0-4C53-B122-E77CA7EECF57}"/>
              </a:ext>
            </a:extLst>
          </p:cNvPr>
          <p:cNvSpPr txBox="1"/>
          <p:nvPr/>
        </p:nvSpPr>
        <p:spPr>
          <a:xfrm>
            <a:off x="152400" y="1577324"/>
            <a:ext cx="9518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i="1" dirty="0">
                <a:solidFill>
                  <a:prstClr val="black"/>
                </a:solidFill>
                <a:latin typeface="Calibri" panose="020F0502020204030204"/>
              </a:rPr>
              <a:t>Création de la variables âge de</a:t>
            </a:r>
            <a:r>
              <a:rPr lang="fr-FR" b="1" i="1" dirty="0">
                <a:solidFill>
                  <a:prstClr val="black"/>
                </a:solidFill>
                <a:latin typeface="Calibri" panose="020F0502020204030204"/>
              </a:rPr>
              <a:t>s bâtiments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prstClr val="black"/>
                </a:solidFill>
                <a:latin typeface="Calibri" panose="020F0502020204030204"/>
              </a:rPr>
              <a:t>Création de la variable qui logarithme la consommation totale d’énergie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7E5141-C817-470B-BD65-63B16469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658" y="17229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2516FD-E509-483F-A2E5-06E14EA0C792}"/>
              </a:ext>
            </a:extLst>
          </p:cNvPr>
          <p:cNvSpPr/>
          <p:nvPr/>
        </p:nvSpPr>
        <p:spPr>
          <a:xfrm>
            <a:off x="358342" y="655996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49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441F85E-605C-4FF6-A17D-05570838E7A7}"/>
              </a:ext>
            </a:extLst>
          </p:cNvPr>
          <p:cNvGrpSpPr/>
          <p:nvPr/>
        </p:nvGrpSpPr>
        <p:grpSpPr>
          <a:xfrm>
            <a:off x="358342" y="283991"/>
            <a:ext cx="11696700" cy="755276"/>
            <a:chOff x="358342" y="283991"/>
            <a:chExt cx="11696700" cy="75527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D4D57F8-9626-42D3-B116-384DAB8FC493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427045"/>
              <a:chOff x="0" y="749124"/>
              <a:chExt cx="11696700" cy="427045"/>
            </a:xfrm>
          </p:grpSpPr>
          <p:sp>
            <p:nvSpPr>
              <p:cNvPr id="21" name="TextBox 15">
                <a:extLst>
                  <a:ext uri="{FF2B5EF4-FFF2-40B4-BE49-F238E27FC236}">
                    <a16:creationId xmlns:a16="http://schemas.microsoft.com/office/drawing/2014/main" id="{27674C8F-EAA8-4E3B-BC4E-F72D66DCD582}"/>
                  </a:ext>
                </a:extLst>
              </p:cNvPr>
              <p:cNvSpPr txBox="1"/>
              <p:nvPr/>
            </p:nvSpPr>
            <p:spPr>
              <a:xfrm>
                <a:off x="8210551" y="749124"/>
                <a:ext cx="3486149" cy="3334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Analyse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exploratoire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>
                    <a:solidFill>
                      <a:srgbClr val="7030A0"/>
                    </a:solidFill>
                    <a:latin typeface="Fira Sans Medium"/>
                  </a:rPr>
                  <a:t>1/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BD6E1C-806C-43FE-8DFD-055FF53A9C37}"/>
                  </a:ext>
                </a:extLst>
              </p:cNvPr>
              <p:cNvSpPr/>
              <p:nvPr/>
            </p:nvSpPr>
            <p:spPr>
              <a:xfrm>
                <a:off x="0" y="1082549"/>
                <a:ext cx="11696700" cy="93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A48BE36-9FE2-4898-AC7F-626E56C8125A}"/>
                </a:ext>
              </a:extLst>
            </p:cNvPr>
            <p:cNvSpPr txBox="1"/>
            <p:nvPr/>
          </p:nvSpPr>
          <p:spPr>
            <a:xfrm>
              <a:off x="7627089" y="711036"/>
              <a:ext cx="4298212" cy="328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2133" b="1" dirty="0">
                  <a:solidFill>
                    <a:srgbClr val="7030A0"/>
                  </a:solidFill>
                </a:rPr>
                <a:t>Analyse des données 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47962-B226-4225-B5EE-35821F6F1350}"/>
              </a:ext>
            </a:extLst>
          </p:cNvPr>
          <p:cNvSpPr/>
          <p:nvPr/>
        </p:nvSpPr>
        <p:spPr>
          <a:xfrm>
            <a:off x="358342" y="627980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3A54DC2-664D-4B96-BA80-575BD3FA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1477818"/>
            <a:ext cx="8380165" cy="44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747988-8818-47CD-8CF7-6F4F47A0680A}"/>
              </a:ext>
            </a:extLst>
          </p:cNvPr>
          <p:cNvSpPr txBox="1"/>
          <p:nvPr/>
        </p:nvSpPr>
        <p:spPr>
          <a:xfrm>
            <a:off x="8568893" y="1577958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-apple-system"/>
              </a:rPr>
              <a:t>Il y a des valeurs manquantes uniquement pour la variable '</a:t>
            </a:r>
            <a:r>
              <a:rPr lang="fr-FR" b="0" i="0" dirty="0" err="1">
                <a:effectLst/>
                <a:latin typeface="-apple-system"/>
              </a:rPr>
              <a:t>ENERGYSTARScore</a:t>
            </a:r>
            <a:r>
              <a:rPr lang="fr-FR" b="0" i="0" dirty="0">
                <a:effectLst/>
                <a:latin typeface="-apple-system"/>
              </a:rPr>
              <a:t>'. En fonction des variables utilisées pour la modélisation, nous utiliserons soit un jeu de données sans cette variable soit sans les valeurs manquantes pour évaluer son intérêt </a:t>
            </a:r>
            <a:r>
              <a:rPr lang="fr-FR" b="1" i="0" dirty="0">
                <a:effectLst/>
                <a:latin typeface="-apple-system"/>
              </a:rPr>
              <a:t>Nous </a:t>
            </a:r>
            <a:r>
              <a:rPr lang="fr-FR" b="1" i="0" dirty="0" err="1">
                <a:effectLst/>
                <a:latin typeface="-apple-system"/>
              </a:rPr>
              <a:t>évalurons</a:t>
            </a:r>
            <a:r>
              <a:rPr lang="fr-FR" b="1" i="0" dirty="0">
                <a:effectLst/>
                <a:latin typeface="-apple-system"/>
              </a:rPr>
              <a:t> dans un premier temps un modèle sans cette variable et dans un second temps nous allons la joindre à l'analyse tout en </a:t>
            </a:r>
            <a:r>
              <a:rPr lang="fr-FR" b="1" i="0" dirty="0" err="1">
                <a:effectLst/>
                <a:latin typeface="-apple-system"/>
              </a:rPr>
              <a:t>nettoyent</a:t>
            </a:r>
            <a:r>
              <a:rPr lang="fr-FR" b="1" i="0" dirty="0">
                <a:effectLst/>
                <a:latin typeface="-apple-system"/>
              </a:rPr>
              <a:t> les valeurs manquantes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37749F-A888-4FEA-80D8-3E329A63EB49}"/>
              </a:ext>
            </a:extLst>
          </p:cNvPr>
          <p:cNvSpPr txBox="1"/>
          <p:nvPr/>
        </p:nvSpPr>
        <p:spPr>
          <a:xfrm>
            <a:off x="358342" y="923636"/>
            <a:ext cx="314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1295 observations et 29 variables au final </a:t>
            </a:r>
          </a:p>
        </p:txBody>
      </p:sp>
    </p:spTree>
    <p:extLst>
      <p:ext uri="{BB962C8B-B14F-4D97-AF65-F5344CB8AC3E}">
        <p14:creationId xmlns:p14="http://schemas.microsoft.com/office/powerpoint/2010/main" val="385348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441F85E-605C-4FF6-A17D-05570838E7A7}"/>
              </a:ext>
            </a:extLst>
          </p:cNvPr>
          <p:cNvGrpSpPr/>
          <p:nvPr/>
        </p:nvGrpSpPr>
        <p:grpSpPr>
          <a:xfrm>
            <a:off x="358342" y="283991"/>
            <a:ext cx="11696700" cy="755276"/>
            <a:chOff x="358342" y="283991"/>
            <a:chExt cx="11696700" cy="75527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D4D57F8-9626-42D3-B116-384DAB8FC493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427045"/>
              <a:chOff x="0" y="749124"/>
              <a:chExt cx="11696700" cy="427045"/>
            </a:xfrm>
          </p:grpSpPr>
          <p:sp>
            <p:nvSpPr>
              <p:cNvPr id="21" name="TextBox 15">
                <a:extLst>
                  <a:ext uri="{FF2B5EF4-FFF2-40B4-BE49-F238E27FC236}">
                    <a16:creationId xmlns:a16="http://schemas.microsoft.com/office/drawing/2014/main" id="{27674C8F-EAA8-4E3B-BC4E-F72D66DCD582}"/>
                  </a:ext>
                </a:extLst>
              </p:cNvPr>
              <p:cNvSpPr txBox="1"/>
              <p:nvPr/>
            </p:nvSpPr>
            <p:spPr>
              <a:xfrm>
                <a:off x="8210551" y="749124"/>
                <a:ext cx="3486149" cy="3334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Analyse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exploratoire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>
                    <a:solidFill>
                      <a:srgbClr val="7030A0"/>
                    </a:solidFill>
                    <a:latin typeface="Fira Sans Medium"/>
                  </a:rPr>
                  <a:t>1/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BD6E1C-806C-43FE-8DFD-055FF53A9C37}"/>
                  </a:ext>
                </a:extLst>
              </p:cNvPr>
              <p:cNvSpPr/>
              <p:nvPr/>
            </p:nvSpPr>
            <p:spPr>
              <a:xfrm>
                <a:off x="0" y="1082549"/>
                <a:ext cx="11696700" cy="93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A48BE36-9FE2-4898-AC7F-626E56C8125A}"/>
                </a:ext>
              </a:extLst>
            </p:cNvPr>
            <p:cNvSpPr txBox="1"/>
            <p:nvPr/>
          </p:nvSpPr>
          <p:spPr>
            <a:xfrm>
              <a:off x="6012873" y="711036"/>
              <a:ext cx="5912428" cy="328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2133" b="1" dirty="0">
                  <a:solidFill>
                    <a:srgbClr val="7030A0"/>
                  </a:solidFill>
                </a:rPr>
                <a:t>Analyse des données variables qualitative 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47962-B226-4225-B5EE-35821F6F1350}"/>
              </a:ext>
            </a:extLst>
          </p:cNvPr>
          <p:cNvSpPr/>
          <p:nvPr/>
        </p:nvSpPr>
        <p:spPr>
          <a:xfrm>
            <a:off x="358342" y="627980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E6E31AD-3D2F-49E8-9B7E-8ECA514C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8" y="1532659"/>
            <a:ext cx="2012757" cy="20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284C948B-662B-4B75-AE1C-7EF2B820F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85" y="1655223"/>
            <a:ext cx="2012757" cy="20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59CDEF6B-4409-497D-8140-E1C8D38C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5" y="3812280"/>
            <a:ext cx="2012758" cy="20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725C4C4D-67FA-44D3-91B7-7E93FE3B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91" y="3922611"/>
            <a:ext cx="2012759" cy="20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52140723-E79B-4993-B059-8A26DEAB1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14" y="1475925"/>
            <a:ext cx="2410095" cy="243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E5B0F6-01CF-4EC9-9346-1BB3E81E2030}"/>
              </a:ext>
            </a:extLst>
          </p:cNvPr>
          <p:cNvSpPr txBox="1"/>
          <p:nvPr/>
        </p:nvSpPr>
        <p:spPr>
          <a:xfrm>
            <a:off x="572655" y="875151"/>
            <a:ext cx="31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Lien avec la variable ‘</a:t>
            </a:r>
            <a:r>
              <a:rPr lang="fr-FR" b="1" dirty="0" err="1"/>
              <a:t>siteEUI</a:t>
            </a:r>
            <a:r>
              <a:rPr lang="fr-FR" dirty="0"/>
              <a:t>’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24E141-6C17-49A7-B151-93F89B083A51}"/>
              </a:ext>
            </a:extLst>
          </p:cNvPr>
          <p:cNvSpPr txBox="1"/>
          <p:nvPr/>
        </p:nvSpPr>
        <p:spPr>
          <a:xfrm>
            <a:off x="7213281" y="1780955"/>
            <a:ext cx="4627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-apple-system"/>
              </a:rPr>
              <a:t>Forte corrélation </a:t>
            </a:r>
            <a:r>
              <a:rPr lang="fr-FR" b="1" i="0" dirty="0">
                <a:effectLst/>
                <a:latin typeface="+mj-lt"/>
              </a:rPr>
              <a:t>: '</a:t>
            </a:r>
            <a:r>
              <a:rPr lang="fr-FR" b="1" i="0" dirty="0" err="1">
                <a:effectLst/>
                <a:latin typeface="+mj-lt"/>
              </a:rPr>
              <a:t>PrimaryPropertyType</a:t>
            </a:r>
            <a:r>
              <a:rPr lang="fr-FR" b="1" i="0" dirty="0">
                <a:effectLst/>
                <a:latin typeface="+mj-lt"/>
              </a:rPr>
              <a:t>’, '</a:t>
            </a:r>
            <a:r>
              <a:rPr lang="fr-FR" b="1" i="0" dirty="0" err="1">
                <a:effectLst/>
                <a:latin typeface="+mj-lt"/>
              </a:rPr>
              <a:t>LargestPropertyUseType</a:t>
            </a:r>
            <a:r>
              <a:rPr lang="fr-FR" b="1" i="0" dirty="0">
                <a:effectLst/>
                <a:latin typeface="+mj-lt"/>
              </a:rPr>
              <a:t>'</a:t>
            </a:r>
            <a:endParaRPr lang="fr-FR" b="0" i="0" dirty="0">
              <a:effectLst/>
              <a:latin typeface="+mj-lt"/>
            </a:endParaRPr>
          </a:p>
          <a:p>
            <a:pPr algn="l"/>
            <a:r>
              <a:rPr lang="fr-FR" b="1" i="0" dirty="0">
                <a:effectLst/>
                <a:latin typeface="-apple-system"/>
              </a:rPr>
              <a:t>Faible corrélation : </a:t>
            </a:r>
            <a:r>
              <a:rPr lang="fr-FR" b="1" i="0" dirty="0">
                <a:effectLst/>
                <a:latin typeface="+mj-lt"/>
              </a:rPr>
              <a:t>'</a:t>
            </a:r>
            <a:r>
              <a:rPr lang="fr-FR" b="1" i="0" dirty="0" err="1">
                <a:effectLst/>
                <a:latin typeface="+mj-lt"/>
              </a:rPr>
              <a:t>BuildingType</a:t>
            </a:r>
            <a:r>
              <a:rPr lang="fr-FR" b="1" i="0" dirty="0">
                <a:effectLst/>
                <a:latin typeface="+mj-lt"/>
              </a:rPr>
              <a:t>’, </a:t>
            </a:r>
          </a:p>
          <a:p>
            <a:pPr algn="l"/>
            <a:r>
              <a:rPr lang="fr-FR" b="1" i="0" dirty="0" err="1">
                <a:effectLst/>
                <a:latin typeface="+mj-lt"/>
              </a:rPr>
              <a:t>SecondLargestPropertyUseType</a:t>
            </a:r>
            <a:r>
              <a:rPr lang="fr-FR" b="1" i="0" dirty="0">
                <a:effectLst/>
                <a:latin typeface="+mj-lt"/>
              </a:rPr>
              <a:t>’,  '</a:t>
            </a:r>
            <a:r>
              <a:rPr lang="fr-FR" b="1" i="0" dirty="0" err="1">
                <a:effectLst/>
                <a:latin typeface="+mj-lt"/>
              </a:rPr>
              <a:t>ThirdLa</a:t>
            </a:r>
            <a:endParaRPr lang="fr-FR" b="1" i="0" dirty="0">
              <a:effectLst/>
              <a:latin typeface="+mj-lt"/>
            </a:endParaRPr>
          </a:p>
          <a:p>
            <a:pPr algn="l"/>
            <a:r>
              <a:rPr lang="fr-FR" b="1" i="0" dirty="0" err="1">
                <a:effectLst/>
                <a:latin typeface="+mj-lt"/>
              </a:rPr>
              <a:t>rgestPropertyUseType</a:t>
            </a:r>
            <a:r>
              <a:rPr lang="fr-FR" b="1" i="0" dirty="0">
                <a:effectLst/>
                <a:latin typeface="+mj-lt"/>
              </a:rPr>
              <a:t>',</a:t>
            </a:r>
            <a:endParaRPr lang="fr-FR" b="0" i="0" dirty="0">
              <a:effectLst/>
              <a:latin typeface="+mj-lt"/>
            </a:endParaRPr>
          </a:p>
          <a:p>
            <a:pPr algn="l"/>
            <a:r>
              <a:rPr lang="fr-FR" b="1" i="0" dirty="0">
                <a:effectLst/>
                <a:latin typeface="-apple-system"/>
              </a:rPr>
              <a:t>Pas de </a:t>
            </a:r>
            <a:r>
              <a:rPr lang="fr-FR" b="1" i="0" dirty="0" err="1">
                <a:effectLst/>
                <a:latin typeface="-apple-system"/>
              </a:rPr>
              <a:t>corrémation</a:t>
            </a:r>
            <a:r>
              <a:rPr lang="fr-FR" b="1" i="0" dirty="0">
                <a:effectLst/>
                <a:latin typeface="-apple-system"/>
              </a:rPr>
              <a:t>: </a:t>
            </a:r>
            <a:r>
              <a:rPr lang="fr-FR" b="1" i="0" dirty="0">
                <a:effectLst/>
                <a:latin typeface="+mj-lt"/>
              </a:rPr>
              <a:t>'</a:t>
            </a:r>
            <a:r>
              <a:rPr lang="fr-FR" b="1" i="0" dirty="0" err="1">
                <a:effectLst/>
                <a:latin typeface="+mj-lt"/>
              </a:rPr>
              <a:t>ComplianceStatus</a:t>
            </a:r>
            <a:r>
              <a:rPr lang="fr-FR" b="1" i="0" dirty="0">
                <a:effectLst/>
                <a:latin typeface="+mj-lt"/>
              </a:rPr>
              <a:t>','</a:t>
            </a:r>
            <a:r>
              <a:rPr lang="fr-FR" b="1" i="0" dirty="0" err="1">
                <a:effectLst/>
                <a:latin typeface="+mj-lt"/>
              </a:rPr>
              <a:t>Outlier</a:t>
            </a:r>
            <a:r>
              <a:rPr lang="fr-FR" b="1" i="0" dirty="0">
                <a:effectLst/>
                <a:latin typeface="+mj-lt"/>
              </a:rPr>
              <a:t>'</a:t>
            </a:r>
            <a:endParaRPr lang="fr-F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16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441F85E-605C-4FF6-A17D-05570838E7A7}"/>
              </a:ext>
            </a:extLst>
          </p:cNvPr>
          <p:cNvGrpSpPr/>
          <p:nvPr/>
        </p:nvGrpSpPr>
        <p:grpSpPr>
          <a:xfrm>
            <a:off x="358342" y="283991"/>
            <a:ext cx="11696700" cy="755276"/>
            <a:chOff x="358342" y="283991"/>
            <a:chExt cx="11696700" cy="75527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D4D57F8-9626-42D3-B116-384DAB8FC493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427045"/>
              <a:chOff x="0" y="749124"/>
              <a:chExt cx="11696700" cy="427045"/>
            </a:xfrm>
          </p:grpSpPr>
          <p:sp>
            <p:nvSpPr>
              <p:cNvPr id="21" name="TextBox 15">
                <a:extLst>
                  <a:ext uri="{FF2B5EF4-FFF2-40B4-BE49-F238E27FC236}">
                    <a16:creationId xmlns:a16="http://schemas.microsoft.com/office/drawing/2014/main" id="{27674C8F-EAA8-4E3B-BC4E-F72D66DCD582}"/>
                  </a:ext>
                </a:extLst>
              </p:cNvPr>
              <p:cNvSpPr txBox="1"/>
              <p:nvPr/>
            </p:nvSpPr>
            <p:spPr>
              <a:xfrm>
                <a:off x="8210551" y="749124"/>
                <a:ext cx="3486149" cy="3334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Analyse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exploratoire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>
                    <a:solidFill>
                      <a:srgbClr val="7030A0"/>
                    </a:solidFill>
                    <a:latin typeface="Fira Sans Medium"/>
                  </a:rPr>
                  <a:t>1/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BD6E1C-806C-43FE-8DFD-055FF53A9C37}"/>
                  </a:ext>
                </a:extLst>
              </p:cNvPr>
              <p:cNvSpPr/>
              <p:nvPr/>
            </p:nvSpPr>
            <p:spPr>
              <a:xfrm>
                <a:off x="0" y="1082549"/>
                <a:ext cx="11696700" cy="93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A48BE36-9FE2-4898-AC7F-626E56C8125A}"/>
                </a:ext>
              </a:extLst>
            </p:cNvPr>
            <p:cNvSpPr txBox="1"/>
            <p:nvPr/>
          </p:nvSpPr>
          <p:spPr>
            <a:xfrm>
              <a:off x="5800436" y="711036"/>
              <a:ext cx="6124865" cy="328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2133" b="1" dirty="0">
                  <a:solidFill>
                    <a:srgbClr val="7030A0"/>
                  </a:solidFill>
                </a:rPr>
                <a:t>Analyse des données des variables quantitatives 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47962-B226-4225-B5EE-35821F6F1350}"/>
              </a:ext>
            </a:extLst>
          </p:cNvPr>
          <p:cNvSpPr/>
          <p:nvPr/>
        </p:nvSpPr>
        <p:spPr>
          <a:xfrm>
            <a:off x="358342" y="627980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9D4F456-D6EB-40AD-A0E9-3CB9F3BB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2" y="1630556"/>
            <a:ext cx="9025083" cy="53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9F70EEC-6F77-4EBB-AFE0-1597CB3B7D0B}"/>
              </a:ext>
            </a:extLst>
          </p:cNvPr>
          <p:cNvSpPr txBox="1"/>
          <p:nvPr/>
        </p:nvSpPr>
        <p:spPr>
          <a:xfrm>
            <a:off x="9615055" y="1394691"/>
            <a:ext cx="214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Forte </a:t>
            </a:r>
            <a:r>
              <a:rPr lang="fr-FR" dirty="0" err="1"/>
              <a:t>correlation</a:t>
            </a:r>
            <a:r>
              <a:rPr lang="fr-FR" dirty="0"/>
              <a:t>:</a:t>
            </a:r>
          </a:p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buidings,total</a:t>
            </a:r>
            <a:r>
              <a:rPr lang="fr-FR" dirty="0"/>
              <a:t> </a:t>
            </a:r>
            <a:r>
              <a:rPr lang="fr-FR" dirty="0" err="1"/>
              <a:t>emissions,Numbers</a:t>
            </a:r>
            <a:r>
              <a:rPr lang="fr-FR" dirty="0"/>
              <a:t> of </a:t>
            </a:r>
            <a:r>
              <a:rPr lang="fr-FR" dirty="0" err="1"/>
              <a:t>floors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BEF815-1F17-424B-B9A4-2AFA5945A490}"/>
              </a:ext>
            </a:extLst>
          </p:cNvPr>
          <p:cNvSpPr txBox="1"/>
          <p:nvPr/>
        </p:nvSpPr>
        <p:spPr>
          <a:xfrm>
            <a:off x="628073" y="1210025"/>
            <a:ext cx="31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Lien avec la variable ‘</a:t>
            </a:r>
            <a:r>
              <a:rPr lang="fr-FR" b="1" dirty="0" err="1"/>
              <a:t>siteEUI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4503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Bimaxis - 3 avantages de la simulation dans l'analyse prédictive">
            <a:extLst>
              <a:ext uri="{FF2B5EF4-FFF2-40B4-BE49-F238E27FC236}">
                <a16:creationId xmlns:a16="http://schemas.microsoft.com/office/drawing/2014/main" id="{0005DD3F-FBED-433C-B581-A0689805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981" y="1760165"/>
            <a:ext cx="6670428" cy="518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 rot="-10800000">
            <a:off x="1196076" y="1176169"/>
            <a:ext cx="7011410" cy="7526886"/>
            <a:chOff x="0" y="0"/>
            <a:chExt cx="4076076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076" cy="6339840"/>
            </a:xfrm>
            <a:custGeom>
              <a:avLst/>
              <a:gdLst/>
              <a:ahLst/>
              <a:cxnLst/>
              <a:rect l="l" t="t" r="r" b="b"/>
              <a:pathLst>
                <a:path w="4076076" h="6339840">
                  <a:moveTo>
                    <a:pt x="4076076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4076076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C887AEC-6B7C-4E5C-B769-0BF000F6B4A7}"/>
              </a:ext>
            </a:extLst>
          </p:cNvPr>
          <p:cNvGrpSpPr/>
          <p:nvPr/>
        </p:nvGrpSpPr>
        <p:grpSpPr>
          <a:xfrm>
            <a:off x="301192" y="649849"/>
            <a:ext cx="11696700" cy="442187"/>
            <a:chOff x="0" y="733982"/>
            <a:chExt cx="11696700" cy="442187"/>
          </a:xfrm>
        </p:grpSpPr>
        <p:sp>
          <p:nvSpPr>
            <p:cNvPr id="15" name="TextBox 15"/>
            <p:cNvSpPr txBox="1"/>
            <p:nvPr/>
          </p:nvSpPr>
          <p:spPr>
            <a:xfrm>
              <a:off x="6638895" y="733982"/>
              <a:ext cx="5057805" cy="3724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  <a:spcBef>
                  <a:spcPct val="0"/>
                </a:spcBef>
              </a:pPr>
              <a:r>
                <a:rPr lang="en-US" sz="3600" b="1" spc="-40" dirty="0" err="1">
                  <a:solidFill>
                    <a:srgbClr val="002060"/>
                  </a:solidFill>
                  <a:latin typeface="Fira Sans Medium"/>
                </a:rPr>
                <a:t>Modélisation</a:t>
              </a:r>
              <a:r>
                <a:rPr lang="en-US" sz="3600" b="1" spc="-40" dirty="0">
                  <a:solidFill>
                    <a:srgbClr val="002060"/>
                  </a:solidFill>
                  <a:latin typeface="Fira Sans Medium"/>
                </a:rPr>
                <a:t> </a:t>
              </a:r>
              <a:r>
                <a:rPr lang="en-US" sz="3200" b="1" spc="-40" dirty="0">
                  <a:solidFill>
                    <a:srgbClr val="7030A0"/>
                  </a:solidFill>
                  <a:latin typeface="Fira Sans Medium"/>
                </a:rPr>
                <a:t>1/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D3AFF0-E634-4E47-813A-66D07CF13B5D}"/>
                </a:ext>
              </a:extLst>
            </p:cNvPr>
            <p:cNvSpPr/>
            <p:nvPr/>
          </p:nvSpPr>
          <p:spPr>
            <a:xfrm>
              <a:off x="0" y="1082549"/>
              <a:ext cx="11696700" cy="93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 2">
            <a:extLst>
              <a:ext uri="{FF2B5EF4-FFF2-40B4-BE49-F238E27FC236}">
                <a16:creationId xmlns:a16="http://schemas.microsoft.com/office/drawing/2014/main" id="{EFE34E98-0DE2-4A3C-A8F0-BE8A981C7D14}"/>
              </a:ext>
            </a:extLst>
          </p:cNvPr>
          <p:cNvGrpSpPr/>
          <p:nvPr/>
        </p:nvGrpSpPr>
        <p:grpSpPr>
          <a:xfrm>
            <a:off x="3276600" y="1693820"/>
            <a:ext cx="8385755" cy="4592679"/>
            <a:chOff x="0" y="-47625"/>
            <a:chExt cx="10201618" cy="4788946"/>
          </a:xfrm>
        </p:grpSpPr>
        <p:sp>
          <p:nvSpPr>
            <p:cNvPr id="32" name="AutoShape 3">
              <a:extLst>
                <a:ext uri="{FF2B5EF4-FFF2-40B4-BE49-F238E27FC236}">
                  <a16:creationId xmlns:a16="http://schemas.microsoft.com/office/drawing/2014/main" id="{315A568C-97B1-43B0-A305-5E3E0C20444D}"/>
                </a:ext>
              </a:extLst>
            </p:cNvPr>
            <p:cNvSpPr/>
            <p:nvPr/>
          </p:nvSpPr>
          <p:spPr>
            <a:xfrm rot="10800000">
              <a:off x="440327" y="624287"/>
              <a:ext cx="9664021" cy="89129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3" name="TextBox 4">
              <a:extLst>
                <a:ext uri="{FF2B5EF4-FFF2-40B4-BE49-F238E27FC236}">
                  <a16:creationId xmlns:a16="http://schemas.microsoft.com/office/drawing/2014/main" id="{93FFDE2F-9AA6-42A9-B180-A99B68A2CB8A}"/>
                </a:ext>
              </a:extLst>
            </p:cNvPr>
            <p:cNvSpPr txBox="1"/>
            <p:nvPr/>
          </p:nvSpPr>
          <p:spPr>
            <a:xfrm>
              <a:off x="0" y="-47625"/>
              <a:ext cx="9407302" cy="342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/>
              <a:r>
                <a:rPr lang="fr-FR" sz="2133" b="1" dirty="0" err="1"/>
                <a:t>Homogéination</a:t>
              </a:r>
              <a:r>
                <a:rPr lang="fr-FR" sz="2133" b="1" dirty="0"/>
                <a:t> des variables</a:t>
              </a:r>
            </a:p>
          </p:txBody>
        </p:sp>
        <p:sp>
          <p:nvSpPr>
            <p:cNvPr id="35" name="AutoShape 5">
              <a:extLst>
                <a:ext uri="{FF2B5EF4-FFF2-40B4-BE49-F238E27FC236}">
                  <a16:creationId xmlns:a16="http://schemas.microsoft.com/office/drawing/2014/main" id="{7C92082E-20A5-4794-A664-695CE1A226AD}"/>
                </a:ext>
              </a:extLst>
            </p:cNvPr>
            <p:cNvSpPr/>
            <p:nvPr/>
          </p:nvSpPr>
          <p:spPr>
            <a:xfrm rot="10800000">
              <a:off x="1435801" y="1719574"/>
              <a:ext cx="8765816" cy="29165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9BD8D450-7ED5-431E-8C44-14E4A6F3CB5E}"/>
                </a:ext>
              </a:extLst>
            </p:cNvPr>
            <p:cNvSpPr txBox="1"/>
            <p:nvPr/>
          </p:nvSpPr>
          <p:spPr>
            <a:xfrm>
              <a:off x="1579862" y="2012832"/>
              <a:ext cx="8242354" cy="2996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endParaRPr lang="fr-FR" sz="1867" b="1" dirty="0"/>
            </a:p>
          </p:txBody>
        </p:sp>
        <p:sp>
          <p:nvSpPr>
            <p:cNvPr id="37" name="AutoShape 7">
              <a:extLst>
                <a:ext uri="{FF2B5EF4-FFF2-40B4-BE49-F238E27FC236}">
                  <a16:creationId xmlns:a16="http://schemas.microsoft.com/office/drawing/2014/main" id="{B11A37C2-D2C0-46FD-B953-0B6BE3F4FEFC}"/>
                </a:ext>
              </a:extLst>
            </p:cNvPr>
            <p:cNvSpPr/>
            <p:nvPr/>
          </p:nvSpPr>
          <p:spPr>
            <a:xfrm rot="10800000">
              <a:off x="2317510" y="2724053"/>
              <a:ext cx="7884108" cy="22213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8" name="AutoShape 9">
              <a:extLst>
                <a:ext uri="{FF2B5EF4-FFF2-40B4-BE49-F238E27FC236}">
                  <a16:creationId xmlns:a16="http://schemas.microsoft.com/office/drawing/2014/main" id="{D9357AC7-703D-4B18-B5E6-6983E7FEEFD7}"/>
                </a:ext>
              </a:extLst>
            </p:cNvPr>
            <p:cNvSpPr/>
            <p:nvPr/>
          </p:nvSpPr>
          <p:spPr>
            <a:xfrm rot="10800000">
              <a:off x="3136619" y="3741618"/>
              <a:ext cx="7064997" cy="2175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700EC030-CA6D-454F-B000-F1370EA0F823}"/>
                </a:ext>
              </a:extLst>
            </p:cNvPr>
            <p:cNvSpPr txBox="1"/>
            <p:nvPr/>
          </p:nvSpPr>
          <p:spPr>
            <a:xfrm>
              <a:off x="2746359" y="2973188"/>
              <a:ext cx="7133905" cy="2996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1867" b="1" dirty="0"/>
                <a:t>Choix du modèle</a:t>
              </a:r>
            </a:p>
          </p:txBody>
        </p:sp>
        <p:sp>
          <p:nvSpPr>
            <p:cNvPr id="40" name="AutoShape 11">
              <a:extLst>
                <a:ext uri="{FF2B5EF4-FFF2-40B4-BE49-F238E27FC236}">
                  <a16:creationId xmlns:a16="http://schemas.microsoft.com/office/drawing/2014/main" id="{DC40BABD-350E-4BBC-8A39-676FFD3108D6}"/>
                </a:ext>
              </a:extLst>
            </p:cNvPr>
            <p:cNvSpPr/>
            <p:nvPr/>
          </p:nvSpPr>
          <p:spPr>
            <a:xfrm rot="10800000">
              <a:off x="3997705" y="4739145"/>
              <a:ext cx="6203913" cy="2176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41" name="TextBox 6">
              <a:extLst>
                <a:ext uri="{FF2B5EF4-FFF2-40B4-BE49-F238E27FC236}">
                  <a16:creationId xmlns:a16="http://schemas.microsoft.com/office/drawing/2014/main" id="{AEEBB007-A058-44FB-AE96-EA88E0E044F9}"/>
                </a:ext>
              </a:extLst>
            </p:cNvPr>
            <p:cNvSpPr txBox="1"/>
            <p:nvPr/>
          </p:nvSpPr>
          <p:spPr>
            <a:xfrm>
              <a:off x="170159" y="1125036"/>
              <a:ext cx="9407302" cy="299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/>
              <a:r>
                <a:rPr lang="fr-FR" sz="1867" b="1" dirty="0"/>
                <a:t>           Encodage des variables catégorielles</a:t>
              </a:r>
            </a:p>
          </p:txBody>
        </p:sp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810DB6FB-2BA0-42FE-82C0-AEB0F8EC546D}"/>
                </a:ext>
              </a:extLst>
            </p:cNvPr>
            <p:cNvSpPr txBox="1"/>
            <p:nvPr/>
          </p:nvSpPr>
          <p:spPr>
            <a:xfrm>
              <a:off x="3905115" y="4001720"/>
              <a:ext cx="4046616" cy="2996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1867" b="1" dirty="0"/>
                <a:t>Meilleur modèle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5DF843FA-69BA-4522-92AE-C82A531FCA0A}"/>
              </a:ext>
            </a:extLst>
          </p:cNvPr>
          <p:cNvGrpSpPr/>
          <p:nvPr/>
        </p:nvGrpSpPr>
        <p:grpSpPr>
          <a:xfrm>
            <a:off x="2435350" y="1741706"/>
            <a:ext cx="631703" cy="501478"/>
            <a:chOff x="3661455" y="4091636"/>
            <a:chExt cx="947554" cy="752217"/>
          </a:xfrm>
          <a:solidFill>
            <a:schemeClr val="accent1"/>
          </a:solidFill>
        </p:grpSpPr>
        <p:grpSp>
          <p:nvGrpSpPr>
            <p:cNvPr id="44" name="Group 9">
              <a:extLst>
                <a:ext uri="{FF2B5EF4-FFF2-40B4-BE49-F238E27FC236}">
                  <a16:creationId xmlns:a16="http://schemas.microsoft.com/office/drawing/2014/main" id="{88B35AEA-F556-41B1-8650-25371AA24C91}"/>
                </a:ext>
              </a:extLst>
            </p:cNvPr>
            <p:cNvGrpSpPr/>
            <p:nvPr/>
          </p:nvGrpSpPr>
          <p:grpSpPr>
            <a:xfrm>
              <a:off x="3661455" y="4091636"/>
              <a:ext cx="947554" cy="752217"/>
              <a:chOff x="0" y="0"/>
              <a:chExt cx="6202680" cy="5372100"/>
            </a:xfrm>
            <a:grpFill/>
          </p:grpSpPr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BCD639CA-4D9D-4D98-82C1-1954DCDFD89C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FD200C02-EB18-4DC7-B2C2-512AC4B6DACC}"/>
                </a:ext>
              </a:extLst>
            </p:cNvPr>
            <p:cNvSpPr/>
            <p:nvPr/>
          </p:nvSpPr>
          <p:spPr>
            <a:xfrm>
              <a:off x="3962400" y="4329372"/>
              <a:ext cx="304800" cy="297401"/>
            </a:xfrm>
            <a:custGeom>
              <a:avLst/>
              <a:gdLst/>
              <a:ahLst/>
              <a:cxnLst/>
              <a:rect l="l" t="t" r="r" b="b"/>
              <a:pathLst>
                <a:path w="526026" h="642921">
                  <a:moveTo>
                    <a:pt x="0" y="0"/>
                  </a:moveTo>
                  <a:lnTo>
                    <a:pt x="526026" y="0"/>
                  </a:lnTo>
                  <a:lnTo>
                    <a:pt x="526026" y="642920"/>
                  </a:lnTo>
                  <a:lnTo>
                    <a:pt x="0" y="6429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200" dirty="0"/>
            </a:p>
          </p:txBody>
        </p:sp>
      </p:grpSp>
      <p:grpSp>
        <p:nvGrpSpPr>
          <p:cNvPr id="48" name="Group 9">
            <a:extLst>
              <a:ext uri="{FF2B5EF4-FFF2-40B4-BE49-F238E27FC236}">
                <a16:creationId xmlns:a16="http://schemas.microsoft.com/office/drawing/2014/main" id="{673843AD-9EC4-467B-9743-08EECBC54959}"/>
              </a:ext>
            </a:extLst>
          </p:cNvPr>
          <p:cNvGrpSpPr/>
          <p:nvPr/>
        </p:nvGrpSpPr>
        <p:grpSpPr>
          <a:xfrm>
            <a:off x="3085233" y="2659793"/>
            <a:ext cx="631703" cy="501478"/>
            <a:chOff x="0" y="0"/>
            <a:chExt cx="6202680" cy="5372100"/>
          </a:xfrm>
          <a:solidFill>
            <a:schemeClr val="accent1"/>
          </a:solidFill>
        </p:grpSpPr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006EB30-D648-4E70-8082-3FEF79E03A82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9" name="Freeform 12">
            <a:extLst>
              <a:ext uri="{FF2B5EF4-FFF2-40B4-BE49-F238E27FC236}">
                <a16:creationId xmlns:a16="http://schemas.microsoft.com/office/drawing/2014/main" id="{60FAF8AC-E540-4C5C-A0E8-50067573510C}"/>
              </a:ext>
            </a:extLst>
          </p:cNvPr>
          <p:cNvSpPr/>
          <p:nvPr/>
        </p:nvSpPr>
        <p:spPr>
          <a:xfrm>
            <a:off x="2649601" y="1942913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BE4D1C7-A142-4DF6-99F4-B495569C8B14}"/>
              </a:ext>
            </a:extLst>
          </p:cNvPr>
          <p:cNvGrpSpPr/>
          <p:nvPr/>
        </p:nvGrpSpPr>
        <p:grpSpPr>
          <a:xfrm>
            <a:off x="3825130" y="3575604"/>
            <a:ext cx="631703" cy="501478"/>
            <a:chOff x="3661455" y="4091636"/>
            <a:chExt cx="947554" cy="752217"/>
          </a:xfrm>
          <a:solidFill>
            <a:schemeClr val="accent1"/>
          </a:solidFill>
        </p:grpSpPr>
        <p:grpSp>
          <p:nvGrpSpPr>
            <p:cNvPr id="52" name="Group 9">
              <a:extLst>
                <a:ext uri="{FF2B5EF4-FFF2-40B4-BE49-F238E27FC236}">
                  <a16:creationId xmlns:a16="http://schemas.microsoft.com/office/drawing/2014/main" id="{27F2E715-6E23-483C-823C-B8E561F9CA58}"/>
                </a:ext>
              </a:extLst>
            </p:cNvPr>
            <p:cNvGrpSpPr/>
            <p:nvPr/>
          </p:nvGrpSpPr>
          <p:grpSpPr>
            <a:xfrm>
              <a:off x="3661455" y="4091636"/>
              <a:ext cx="947554" cy="752217"/>
              <a:chOff x="0" y="0"/>
              <a:chExt cx="6202680" cy="5372100"/>
            </a:xfrm>
            <a:grpFill/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A858A457-4E27-4A76-B12A-DBEC0F1442A9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519A7062-2CDA-449F-8E31-B8D440655E81}"/>
                </a:ext>
              </a:extLst>
            </p:cNvPr>
            <p:cNvSpPr/>
            <p:nvPr/>
          </p:nvSpPr>
          <p:spPr>
            <a:xfrm>
              <a:off x="3962400" y="4329372"/>
              <a:ext cx="304800" cy="297401"/>
            </a:xfrm>
            <a:custGeom>
              <a:avLst/>
              <a:gdLst/>
              <a:ahLst/>
              <a:cxnLst/>
              <a:rect l="l" t="t" r="r" b="b"/>
              <a:pathLst>
                <a:path w="526026" h="642921">
                  <a:moveTo>
                    <a:pt x="0" y="0"/>
                  </a:moveTo>
                  <a:lnTo>
                    <a:pt x="526026" y="0"/>
                  </a:lnTo>
                  <a:lnTo>
                    <a:pt x="526026" y="642920"/>
                  </a:lnTo>
                  <a:lnTo>
                    <a:pt x="0" y="6429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200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BD15BFD-6D82-441B-BD14-7EEEAFF6D2B8}"/>
              </a:ext>
            </a:extLst>
          </p:cNvPr>
          <p:cNvGrpSpPr/>
          <p:nvPr/>
        </p:nvGrpSpPr>
        <p:grpSpPr>
          <a:xfrm>
            <a:off x="4701781" y="4560220"/>
            <a:ext cx="631703" cy="501478"/>
            <a:chOff x="3661455" y="4091636"/>
            <a:chExt cx="947554" cy="752217"/>
          </a:xfrm>
          <a:solidFill>
            <a:schemeClr val="accent1"/>
          </a:solidFill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8992BB31-6200-4F45-A12D-B8237F022C7A}"/>
                </a:ext>
              </a:extLst>
            </p:cNvPr>
            <p:cNvGrpSpPr/>
            <p:nvPr/>
          </p:nvGrpSpPr>
          <p:grpSpPr>
            <a:xfrm>
              <a:off x="3661455" y="4091636"/>
              <a:ext cx="947554" cy="752217"/>
              <a:chOff x="0" y="0"/>
              <a:chExt cx="6202680" cy="5372100"/>
            </a:xfrm>
            <a:grpFill/>
          </p:grpSpPr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6D6180D8-1A55-4F09-B3CE-1DD79185AAFC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AED4EC1-2AAF-453F-A86F-0EF22670B30C}"/>
                </a:ext>
              </a:extLst>
            </p:cNvPr>
            <p:cNvSpPr/>
            <p:nvPr/>
          </p:nvSpPr>
          <p:spPr>
            <a:xfrm>
              <a:off x="3962400" y="4329372"/>
              <a:ext cx="304800" cy="297401"/>
            </a:xfrm>
            <a:custGeom>
              <a:avLst/>
              <a:gdLst/>
              <a:ahLst/>
              <a:cxnLst/>
              <a:rect l="l" t="t" r="r" b="b"/>
              <a:pathLst>
                <a:path w="526026" h="642921">
                  <a:moveTo>
                    <a:pt x="0" y="0"/>
                  </a:moveTo>
                  <a:lnTo>
                    <a:pt x="526026" y="0"/>
                  </a:lnTo>
                  <a:lnTo>
                    <a:pt x="526026" y="642920"/>
                  </a:lnTo>
                  <a:lnTo>
                    <a:pt x="0" y="6429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200" dirty="0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7589A7F-D9C1-4DB2-A91C-405AB446A979}"/>
              </a:ext>
            </a:extLst>
          </p:cNvPr>
          <p:cNvGrpSpPr/>
          <p:nvPr/>
        </p:nvGrpSpPr>
        <p:grpSpPr>
          <a:xfrm>
            <a:off x="5654281" y="5492216"/>
            <a:ext cx="631703" cy="501478"/>
            <a:chOff x="3661455" y="4091636"/>
            <a:chExt cx="947554" cy="752217"/>
          </a:xfrm>
          <a:solidFill>
            <a:schemeClr val="accent1"/>
          </a:solidFill>
        </p:grpSpPr>
        <p:grpSp>
          <p:nvGrpSpPr>
            <p:cNvPr id="60" name="Group 9">
              <a:extLst>
                <a:ext uri="{FF2B5EF4-FFF2-40B4-BE49-F238E27FC236}">
                  <a16:creationId xmlns:a16="http://schemas.microsoft.com/office/drawing/2014/main" id="{25A2C88D-B343-4238-A060-285C85873420}"/>
                </a:ext>
              </a:extLst>
            </p:cNvPr>
            <p:cNvGrpSpPr/>
            <p:nvPr/>
          </p:nvGrpSpPr>
          <p:grpSpPr>
            <a:xfrm>
              <a:off x="3661455" y="4091636"/>
              <a:ext cx="947554" cy="752217"/>
              <a:chOff x="0" y="0"/>
              <a:chExt cx="6202680" cy="5372100"/>
            </a:xfrm>
            <a:grpFill/>
          </p:grpSpPr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03EDAB92-C743-4680-A326-D853E7CDAD3F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5ED41042-B621-4883-89E5-5EDE72705557}"/>
                </a:ext>
              </a:extLst>
            </p:cNvPr>
            <p:cNvSpPr/>
            <p:nvPr/>
          </p:nvSpPr>
          <p:spPr>
            <a:xfrm>
              <a:off x="3962400" y="4329372"/>
              <a:ext cx="304800" cy="297401"/>
            </a:xfrm>
            <a:custGeom>
              <a:avLst/>
              <a:gdLst/>
              <a:ahLst/>
              <a:cxnLst/>
              <a:rect l="l" t="t" r="r" b="b"/>
              <a:pathLst>
                <a:path w="526026" h="642921">
                  <a:moveTo>
                    <a:pt x="0" y="0"/>
                  </a:moveTo>
                  <a:lnTo>
                    <a:pt x="526026" y="0"/>
                  </a:lnTo>
                  <a:lnTo>
                    <a:pt x="526026" y="642920"/>
                  </a:lnTo>
                  <a:lnTo>
                    <a:pt x="0" y="6429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200" dirty="0"/>
            </a:p>
          </p:txBody>
        </p:sp>
      </p:grpSp>
      <p:sp>
        <p:nvSpPr>
          <p:cNvPr id="64" name="Freeform 12">
            <a:extLst>
              <a:ext uri="{FF2B5EF4-FFF2-40B4-BE49-F238E27FC236}">
                <a16:creationId xmlns:a16="http://schemas.microsoft.com/office/drawing/2014/main" id="{211B88D1-86D3-4B03-B29D-D0C8E3A25405}"/>
              </a:ext>
            </a:extLst>
          </p:cNvPr>
          <p:cNvSpPr/>
          <p:nvPr/>
        </p:nvSpPr>
        <p:spPr>
          <a:xfrm>
            <a:off x="4864076" y="4665869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76D948B8-8FCB-4935-8F62-FB0F4DD2D9D7}"/>
              </a:ext>
            </a:extLst>
          </p:cNvPr>
          <p:cNvSpPr/>
          <p:nvPr/>
        </p:nvSpPr>
        <p:spPr>
          <a:xfrm>
            <a:off x="5892800" y="5681831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793B2531-C0CC-4A49-897C-92315DE8BDF7}"/>
              </a:ext>
            </a:extLst>
          </p:cNvPr>
          <p:cNvSpPr/>
          <p:nvPr/>
        </p:nvSpPr>
        <p:spPr>
          <a:xfrm>
            <a:off x="4102800" y="3758889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B52BE7-B4D6-43B3-9C89-C95218FCCDC3}"/>
              </a:ext>
            </a:extLst>
          </p:cNvPr>
          <p:cNvSpPr/>
          <p:nvPr/>
        </p:nvSpPr>
        <p:spPr>
          <a:xfrm>
            <a:off x="301192" y="1037449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07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3D4D57F8-9626-42D3-B116-384DAB8FC493}"/>
              </a:ext>
            </a:extLst>
          </p:cNvPr>
          <p:cNvGrpSpPr/>
          <p:nvPr/>
        </p:nvGrpSpPr>
        <p:grpSpPr>
          <a:xfrm>
            <a:off x="358342" y="283991"/>
            <a:ext cx="11696700" cy="427045"/>
            <a:chOff x="0" y="749124"/>
            <a:chExt cx="11696700" cy="427045"/>
          </a:xfrm>
        </p:grpSpPr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27674C8F-EAA8-4E3B-BC4E-F72D66DCD582}"/>
                </a:ext>
              </a:extLst>
            </p:cNvPr>
            <p:cNvSpPr txBox="1"/>
            <p:nvPr/>
          </p:nvSpPr>
          <p:spPr>
            <a:xfrm>
              <a:off x="8210551" y="749124"/>
              <a:ext cx="3486149" cy="3334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  <a:spcBef>
                  <a:spcPct val="0"/>
                </a:spcBef>
              </a:pPr>
              <a:r>
                <a:rPr lang="en-US" sz="2400" b="1" spc="-40" dirty="0" err="1">
                  <a:solidFill>
                    <a:srgbClr val="002060"/>
                  </a:solidFill>
                  <a:latin typeface="Fira Sans Medium"/>
                </a:rPr>
                <a:t>Modélisation</a:t>
              </a:r>
              <a:r>
                <a:rPr lang="en-US" sz="2400" b="1" spc="-40" dirty="0">
                  <a:solidFill>
                    <a:srgbClr val="002060"/>
                  </a:solidFill>
                  <a:latin typeface="Fira Sans Medium"/>
                </a:rPr>
                <a:t> </a:t>
              </a:r>
              <a:r>
                <a:rPr lang="en-US" sz="2400" b="1" spc="-40" dirty="0">
                  <a:solidFill>
                    <a:srgbClr val="7030A0"/>
                  </a:solidFill>
                  <a:latin typeface="Fira Sans Medium"/>
                </a:rPr>
                <a:t>1/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BD6E1C-806C-43FE-8DFD-055FF53A9C37}"/>
                </a:ext>
              </a:extLst>
            </p:cNvPr>
            <p:cNvSpPr/>
            <p:nvPr/>
          </p:nvSpPr>
          <p:spPr>
            <a:xfrm>
              <a:off x="0" y="1082549"/>
              <a:ext cx="11696700" cy="93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47962-B226-4225-B5EE-35821F6F1350}"/>
              </a:ext>
            </a:extLst>
          </p:cNvPr>
          <p:cNvSpPr/>
          <p:nvPr/>
        </p:nvSpPr>
        <p:spPr>
          <a:xfrm>
            <a:off x="358342" y="627980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53B0BC-FDD5-4917-8334-D652F3ADDE42}"/>
              </a:ext>
            </a:extLst>
          </p:cNvPr>
          <p:cNvSpPr txBox="1"/>
          <p:nvPr/>
        </p:nvSpPr>
        <p:spPr>
          <a:xfrm>
            <a:off x="235525" y="2237907"/>
            <a:ext cx="1169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évoluons avec les variables qui sont liées à la variable ‘</a:t>
            </a:r>
            <a:r>
              <a:rPr lang="fr-FR" dirty="0" err="1"/>
              <a:t>siteEUI</a:t>
            </a:r>
            <a:r>
              <a:rPr lang="fr-FR" dirty="0"/>
              <a:t>’  et nous choisissions les variables qui ne sont pas liées dans chaque famille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Variables quantitatives :</a:t>
            </a:r>
            <a:r>
              <a:rPr lang="fr-FR" dirty="0" err="1"/>
              <a:t>var_norm</a:t>
            </a:r>
            <a:r>
              <a:rPr lang="fr-FR" dirty="0"/>
              <a:t>=[ '</a:t>
            </a:r>
            <a:r>
              <a:rPr lang="fr-FR" dirty="0" err="1"/>
              <a:t>NumberofFloors</a:t>
            </a:r>
            <a:r>
              <a:rPr lang="fr-FR" dirty="0"/>
              <a:t>', '</a:t>
            </a:r>
            <a:r>
              <a:rPr lang="fr-FR" dirty="0" err="1"/>
              <a:t>PropertyGFATotal</a:t>
            </a:r>
            <a:r>
              <a:rPr lang="fr-FR" dirty="0"/>
              <a:t>', '</a:t>
            </a:r>
            <a:r>
              <a:rPr lang="fr-FR" dirty="0" err="1"/>
              <a:t>SourceEUI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/</a:t>
            </a:r>
            <a:r>
              <a:rPr lang="fr-FR" dirty="0" err="1"/>
              <a:t>sf</a:t>
            </a:r>
            <a:r>
              <a:rPr lang="fr-FR" dirty="0"/>
              <a:t>)', '</a:t>
            </a:r>
            <a:r>
              <a:rPr lang="fr-FR" dirty="0" err="1"/>
              <a:t>SiteEnergyUse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)', '</a:t>
            </a:r>
            <a:r>
              <a:rPr lang="fr-FR" dirty="0" err="1"/>
              <a:t>SteamUse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 '</a:t>
            </a:r>
            <a:r>
              <a:rPr lang="fr-FR" dirty="0" err="1"/>
              <a:t>Electricity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)', '</a:t>
            </a:r>
            <a:r>
              <a:rPr lang="fr-FR" dirty="0" err="1"/>
              <a:t>NaturalGas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)', '</a:t>
            </a:r>
            <a:r>
              <a:rPr lang="fr-FR" dirty="0" err="1"/>
              <a:t>TotalGHGEmissions</a:t>
            </a:r>
            <a:r>
              <a:rPr lang="fr-FR" dirty="0"/>
              <a:t>’, '</a:t>
            </a:r>
            <a:r>
              <a:rPr lang="fr-FR" dirty="0" err="1"/>
              <a:t>GHGEmissionsIntensity</a:t>
            </a:r>
            <a:r>
              <a:rPr lang="fr-FR" dirty="0"/>
              <a:t>', '</a:t>
            </a:r>
            <a:r>
              <a:rPr lang="fr-FR" dirty="0" err="1"/>
              <a:t>NumberOfUse</a:t>
            </a:r>
            <a:r>
              <a:rPr lang="fr-FR" dirty="0"/>
              <a:t>', '</a:t>
            </a:r>
            <a:r>
              <a:rPr lang="fr-FR" dirty="0" err="1"/>
              <a:t>BuildingAge</a:t>
            </a:r>
            <a:r>
              <a:rPr lang="fr-FR" dirty="0"/>
              <a:t>’,  '</a:t>
            </a:r>
            <a:r>
              <a:rPr lang="fr-FR" dirty="0" err="1"/>
              <a:t>SiteEnergyUse</a:t>
            </a:r>
            <a:r>
              <a:rPr lang="fr-FR" dirty="0"/>
              <a:t>(log(</a:t>
            </a:r>
            <a:r>
              <a:rPr lang="fr-FR" dirty="0" err="1"/>
              <a:t>kBtu</a:t>
            </a:r>
            <a:r>
              <a:rPr lang="fr-FR" dirty="0"/>
              <a:t>))’]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vaVariables</a:t>
            </a:r>
            <a:r>
              <a:rPr lang="fr-FR" dirty="0"/>
              <a:t> qualitatives :['</a:t>
            </a:r>
            <a:r>
              <a:rPr lang="fr-FR" dirty="0" err="1"/>
              <a:t>BuildingType</a:t>
            </a:r>
            <a:r>
              <a:rPr lang="fr-FR" dirty="0"/>
              <a:t>', '</a:t>
            </a:r>
            <a:r>
              <a:rPr lang="fr-FR" dirty="0" err="1"/>
              <a:t>PrimaryPropertyType</a:t>
            </a:r>
            <a:r>
              <a:rPr lang="fr-FR" dirty="0"/>
              <a:t>', '</a:t>
            </a:r>
            <a:r>
              <a:rPr lang="fr-FR" dirty="0" err="1"/>
              <a:t>Neighborhood</a:t>
            </a:r>
            <a:r>
              <a:rPr lang="fr-FR" dirty="0"/>
              <a:t>']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41FBA2CE-DFEA-4101-8349-21797AD23BF8}"/>
              </a:ext>
            </a:extLst>
          </p:cNvPr>
          <p:cNvSpPr txBox="1"/>
          <p:nvPr/>
        </p:nvSpPr>
        <p:spPr>
          <a:xfrm>
            <a:off x="235526" y="1733792"/>
            <a:ext cx="6124865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rgbClr val="7030A0"/>
                </a:solidFill>
              </a:rPr>
              <a:t>Choix des variables de la prédiction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E1342193-A831-4ADE-9AB4-BE8BEDDC7DE2}"/>
              </a:ext>
            </a:extLst>
          </p:cNvPr>
          <p:cNvSpPr txBox="1"/>
          <p:nvPr/>
        </p:nvSpPr>
        <p:spPr>
          <a:xfrm>
            <a:off x="358342" y="4510048"/>
            <a:ext cx="6124865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rgbClr val="7030A0"/>
                </a:solidFill>
              </a:rPr>
              <a:t>Homogénéisation des données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5999BA-5DE9-4107-AEA5-AB8BF92774BC}"/>
              </a:ext>
            </a:extLst>
          </p:cNvPr>
          <p:cNvSpPr txBox="1"/>
          <p:nvPr/>
        </p:nvSpPr>
        <p:spPr>
          <a:xfrm>
            <a:off x="358342" y="5043055"/>
            <a:ext cx="923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Centrage et réduction de toutes les variables quantitatives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Vérification de la normalité des données standardiser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Encodage des variables catégorielles</a:t>
            </a:r>
          </a:p>
        </p:txBody>
      </p:sp>
    </p:spTree>
    <p:extLst>
      <p:ext uri="{BB962C8B-B14F-4D97-AF65-F5344CB8AC3E}">
        <p14:creationId xmlns:p14="http://schemas.microsoft.com/office/powerpoint/2010/main" val="152875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441F85E-605C-4FF6-A17D-05570838E7A7}"/>
              </a:ext>
            </a:extLst>
          </p:cNvPr>
          <p:cNvGrpSpPr/>
          <p:nvPr/>
        </p:nvGrpSpPr>
        <p:grpSpPr>
          <a:xfrm>
            <a:off x="358342" y="283991"/>
            <a:ext cx="11696700" cy="755276"/>
            <a:chOff x="358342" y="283991"/>
            <a:chExt cx="11696700" cy="75527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D4D57F8-9626-42D3-B116-384DAB8FC493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427045"/>
              <a:chOff x="0" y="749124"/>
              <a:chExt cx="11696700" cy="427045"/>
            </a:xfrm>
          </p:grpSpPr>
          <p:sp>
            <p:nvSpPr>
              <p:cNvPr id="21" name="TextBox 15">
                <a:extLst>
                  <a:ext uri="{FF2B5EF4-FFF2-40B4-BE49-F238E27FC236}">
                    <a16:creationId xmlns:a16="http://schemas.microsoft.com/office/drawing/2014/main" id="{27674C8F-EAA8-4E3B-BC4E-F72D66DCD582}"/>
                  </a:ext>
                </a:extLst>
              </p:cNvPr>
              <p:cNvSpPr txBox="1"/>
              <p:nvPr/>
            </p:nvSpPr>
            <p:spPr>
              <a:xfrm>
                <a:off x="8210551" y="749124"/>
                <a:ext cx="3486149" cy="3334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Modélisation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>
                    <a:solidFill>
                      <a:srgbClr val="7030A0"/>
                    </a:solidFill>
                    <a:latin typeface="Fira Sans Medium"/>
                  </a:rPr>
                  <a:t>1/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BD6E1C-806C-43FE-8DFD-055FF53A9C37}"/>
                  </a:ext>
                </a:extLst>
              </p:cNvPr>
              <p:cNvSpPr/>
              <p:nvPr/>
            </p:nvSpPr>
            <p:spPr>
              <a:xfrm>
                <a:off x="0" y="1082549"/>
                <a:ext cx="11696700" cy="93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A48BE36-9FE2-4898-AC7F-626E56C8125A}"/>
                </a:ext>
              </a:extLst>
            </p:cNvPr>
            <p:cNvSpPr txBox="1"/>
            <p:nvPr/>
          </p:nvSpPr>
          <p:spPr>
            <a:xfrm>
              <a:off x="5800436" y="711036"/>
              <a:ext cx="6124865" cy="328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2133" b="1" dirty="0">
                  <a:solidFill>
                    <a:srgbClr val="7030A0"/>
                  </a:solidFill>
                </a:rPr>
                <a:t> 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47962-B226-4225-B5EE-35821F6F1350}"/>
              </a:ext>
            </a:extLst>
          </p:cNvPr>
          <p:cNvSpPr/>
          <p:nvPr/>
        </p:nvSpPr>
        <p:spPr>
          <a:xfrm>
            <a:off x="358342" y="627980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AB63062-7DF3-4917-BFC1-953E5C12E803}"/>
              </a:ext>
            </a:extLst>
          </p:cNvPr>
          <p:cNvSpPr txBox="1"/>
          <p:nvPr/>
        </p:nvSpPr>
        <p:spPr>
          <a:xfrm>
            <a:off x="6894584" y="873101"/>
            <a:ext cx="4398385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rgbClr val="7030A0"/>
                </a:solidFill>
              </a:rPr>
              <a:t>Tableau </a:t>
            </a:r>
            <a:r>
              <a:rPr lang="fr-FR" sz="2133" b="1" dirty="0" err="1">
                <a:solidFill>
                  <a:srgbClr val="7030A0"/>
                </a:solidFill>
              </a:rPr>
              <a:t>recapitulatif</a:t>
            </a:r>
            <a:r>
              <a:rPr lang="fr-FR" sz="2133" b="1" dirty="0">
                <a:solidFill>
                  <a:srgbClr val="7030A0"/>
                </a:solidFill>
              </a:rPr>
              <a:t> 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4CC48F0-F432-4DC6-861F-8849A6EE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3621"/>
              </p:ext>
            </p:extLst>
          </p:nvPr>
        </p:nvGraphicFramePr>
        <p:xfrm>
          <a:off x="6894584" y="1367847"/>
          <a:ext cx="4062729" cy="1607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4243">
                  <a:extLst>
                    <a:ext uri="{9D8B030D-6E8A-4147-A177-3AD203B41FA5}">
                      <a16:colId xmlns:a16="http://schemas.microsoft.com/office/drawing/2014/main" val="2492368358"/>
                    </a:ext>
                  </a:extLst>
                </a:gridCol>
                <a:gridCol w="1354243">
                  <a:extLst>
                    <a:ext uri="{9D8B030D-6E8A-4147-A177-3AD203B41FA5}">
                      <a16:colId xmlns:a16="http://schemas.microsoft.com/office/drawing/2014/main" val="1533380417"/>
                    </a:ext>
                  </a:extLst>
                </a:gridCol>
                <a:gridCol w="1354243">
                  <a:extLst>
                    <a:ext uri="{9D8B030D-6E8A-4147-A177-3AD203B41FA5}">
                      <a16:colId xmlns:a16="http://schemas.microsoft.com/office/drawing/2014/main" val="50782541"/>
                    </a:ext>
                  </a:extLst>
                </a:gridCol>
              </a:tblGrid>
              <a:tr h="321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Methode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RMSE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R</a:t>
                      </a:r>
                      <a:r>
                        <a:rPr lang="fr-FR" sz="1100" baseline="300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450309"/>
                  </a:ext>
                </a:extLst>
              </a:tr>
              <a:tr h="321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Linéaire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0.51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0.75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589279"/>
                  </a:ext>
                </a:extLst>
              </a:tr>
              <a:tr h="321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LSVR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0.68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 dirty="0">
                          <a:effectLst/>
                        </a:rPr>
                        <a:t>0.55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661256"/>
                  </a:ext>
                </a:extLst>
              </a:tr>
              <a:tr h="321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Random forest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0.34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0.89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622076"/>
                  </a:ext>
                </a:extLst>
              </a:tr>
              <a:tr h="321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>
                          <a:effectLst/>
                        </a:rPr>
                        <a:t>XGbOOST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 dirty="0">
                          <a:effectLst/>
                        </a:rPr>
                        <a:t>0.07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32560" algn="l"/>
                        </a:tabLst>
                      </a:pPr>
                      <a:r>
                        <a:rPr lang="fr-FR" sz="1100" dirty="0">
                          <a:effectLst/>
                        </a:rPr>
                        <a:t>0.99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061963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0A83B9BC-63D0-49FE-9895-C882D5188B67}"/>
              </a:ext>
            </a:extLst>
          </p:cNvPr>
          <p:cNvSpPr txBox="1"/>
          <p:nvPr/>
        </p:nvSpPr>
        <p:spPr>
          <a:xfrm>
            <a:off x="6702352" y="3720958"/>
            <a:ext cx="4359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-apple-system"/>
              </a:rPr>
              <a:t>D'Après les analyses, le modèle </a:t>
            </a:r>
            <a:r>
              <a:rPr lang="fr-FR" b="0" i="0" dirty="0" err="1">
                <a:effectLst/>
                <a:latin typeface="-apple-system"/>
              </a:rPr>
              <a:t>XGBoost</a:t>
            </a:r>
            <a:r>
              <a:rPr lang="fr-FR" b="0" i="0" dirty="0">
                <a:effectLst/>
                <a:latin typeface="-apple-system"/>
              </a:rPr>
              <a:t> donne le meilleur compromis de performance. En effet, il est meilleur en terme de score r2 0.99 et également meilleur en terme de score RMSE 0.07. Par conséquent nous</a:t>
            </a:r>
            <a:endParaRPr lang="fr-FR" dirty="0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B73FB17-151B-4B65-8578-FE0938038DC8}"/>
              </a:ext>
            </a:extLst>
          </p:cNvPr>
          <p:cNvSpPr txBox="1"/>
          <p:nvPr/>
        </p:nvSpPr>
        <p:spPr>
          <a:xfrm>
            <a:off x="6894584" y="3137042"/>
            <a:ext cx="4398385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rgbClr val="7030A0"/>
                </a:solidFill>
              </a:rPr>
              <a:t>Meilleur modèle 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215E2271-FA3C-4F22-8EFA-488DF557D5D3}"/>
              </a:ext>
            </a:extLst>
          </p:cNvPr>
          <p:cNvSpPr txBox="1"/>
          <p:nvPr/>
        </p:nvSpPr>
        <p:spPr>
          <a:xfrm>
            <a:off x="664657" y="1033631"/>
            <a:ext cx="4398385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rgbClr val="7030A0"/>
                </a:solidFill>
              </a:rPr>
              <a:t>Choix du modèle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A1F6FE-4959-4F53-A156-261C3D2E935C}"/>
              </a:ext>
            </a:extLst>
          </p:cNvPr>
          <p:cNvSpPr txBox="1"/>
          <p:nvPr/>
        </p:nvSpPr>
        <p:spPr>
          <a:xfrm>
            <a:off x="535709" y="1588655"/>
            <a:ext cx="4655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allons tester par la suite 4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Regression</a:t>
            </a:r>
            <a:r>
              <a:rPr lang="fr-FR" dirty="0"/>
              <a:t>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LSVR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XGBoost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36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441F85E-605C-4FF6-A17D-05570838E7A7}"/>
              </a:ext>
            </a:extLst>
          </p:cNvPr>
          <p:cNvGrpSpPr/>
          <p:nvPr/>
        </p:nvGrpSpPr>
        <p:grpSpPr>
          <a:xfrm>
            <a:off x="358342" y="283991"/>
            <a:ext cx="11696700" cy="755276"/>
            <a:chOff x="358342" y="283991"/>
            <a:chExt cx="11696700" cy="75527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D4D57F8-9626-42D3-B116-384DAB8FC493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427045"/>
              <a:chOff x="0" y="749124"/>
              <a:chExt cx="11696700" cy="427045"/>
            </a:xfrm>
          </p:grpSpPr>
          <p:sp>
            <p:nvSpPr>
              <p:cNvPr id="21" name="TextBox 15">
                <a:extLst>
                  <a:ext uri="{FF2B5EF4-FFF2-40B4-BE49-F238E27FC236}">
                    <a16:creationId xmlns:a16="http://schemas.microsoft.com/office/drawing/2014/main" id="{27674C8F-EAA8-4E3B-BC4E-F72D66DCD582}"/>
                  </a:ext>
                </a:extLst>
              </p:cNvPr>
              <p:cNvSpPr txBox="1"/>
              <p:nvPr/>
            </p:nvSpPr>
            <p:spPr>
              <a:xfrm>
                <a:off x="8210551" y="749124"/>
                <a:ext cx="3486149" cy="3334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Modélisation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>
                    <a:solidFill>
                      <a:srgbClr val="7030A0"/>
                    </a:solidFill>
                    <a:latin typeface="Fira Sans Medium"/>
                  </a:rPr>
                  <a:t>1/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BD6E1C-806C-43FE-8DFD-055FF53A9C37}"/>
                  </a:ext>
                </a:extLst>
              </p:cNvPr>
              <p:cNvSpPr/>
              <p:nvPr/>
            </p:nvSpPr>
            <p:spPr>
              <a:xfrm>
                <a:off x="0" y="1082549"/>
                <a:ext cx="11696700" cy="93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A48BE36-9FE2-4898-AC7F-626E56C8125A}"/>
                </a:ext>
              </a:extLst>
            </p:cNvPr>
            <p:cNvSpPr txBox="1"/>
            <p:nvPr/>
          </p:nvSpPr>
          <p:spPr>
            <a:xfrm>
              <a:off x="5800436" y="711036"/>
              <a:ext cx="6124865" cy="328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2133" b="1" dirty="0">
                  <a:solidFill>
                    <a:srgbClr val="7030A0"/>
                  </a:solidFill>
                </a:rPr>
                <a:t> 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47962-B226-4225-B5EE-35821F6F1350}"/>
              </a:ext>
            </a:extLst>
          </p:cNvPr>
          <p:cNvSpPr/>
          <p:nvPr/>
        </p:nvSpPr>
        <p:spPr>
          <a:xfrm>
            <a:off x="358342" y="627980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AB63062-7DF3-4917-BFC1-953E5C12E803}"/>
              </a:ext>
            </a:extLst>
          </p:cNvPr>
          <p:cNvSpPr txBox="1"/>
          <p:nvPr/>
        </p:nvSpPr>
        <p:spPr>
          <a:xfrm>
            <a:off x="764742" y="1114087"/>
            <a:ext cx="4398385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rgbClr val="7030A0"/>
                </a:solidFill>
              </a:rPr>
              <a:t>Prédiction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5A32E-2545-4CAC-A2F3-2E08CEC6FE51}"/>
              </a:ext>
            </a:extLst>
          </p:cNvPr>
          <p:cNvSpPr txBox="1"/>
          <p:nvPr/>
        </p:nvSpPr>
        <p:spPr>
          <a:xfrm>
            <a:off x="683491" y="1944362"/>
            <a:ext cx="8192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Regularisation</a:t>
            </a:r>
            <a:r>
              <a:rPr lang="fr-FR" dirty="0"/>
              <a:t> du modele avec Usage de Ridge, Lasso et </a:t>
            </a:r>
            <a:r>
              <a:rPr lang="fr-FR" dirty="0" err="1"/>
              <a:t>Elastic</a:t>
            </a:r>
            <a:r>
              <a:rPr lang="fr-FR" dirty="0"/>
              <a:t>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Features</a:t>
            </a:r>
            <a:r>
              <a:rPr lang="fr-FR" dirty="0"/>
              <a:t> importances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4AE1673-FFB8-4A59-9E08-B5F7EAF1E64E}"/>
              </a:ext>
            </a:extLst>
          </p:cNvPr>
          <p:cNvSpPr txBox="1"/>
          <p:nvPr/>
        </p:nvSpPr>
        <p:spPr>
          <a:xfrm>
            <a:off x="764742" y="299739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Métrique</a:t>
            </a:r>
            <a:r>
              <a:rPr lang="pt-BR" dirty="0"/>
              <a:t>         </a:t>
            </a:r>
            <a:r>
              <a:rPr lang="pt-BR" dirty="0" err="1"/>
              <a:t>Train</a:t>
            </a:r>
            <a:r>
              <a:rPr lang="pt-BR" dirty="0"/>
              <a:t>          Test</a:t>
            </a:r>
          </a:p>
          <a:p>
            <a:r>
              <a:rPr lang="pt-BR" dirty="0"/>
              <a:t>0       R2  9.999999e-01  9.999988e-01</a:t>
            </a:r>
          </a:p>
          <a:p>
            <a:r>
              <a:rPr lang="pt-BR" dirty="0"/>
              <a:t>1      MSE  1.118085e+07  4.858860e+08</a:t>
            </a:r>
          </a:p>
          <a:p>
            <a:r>
              <a:rPr lang="pt-BR" dirty="0"/>
              <a:t>2     RMSE  3.343778e+03  2.204282e+04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37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Bimaxis - 3 avantages de la simulation dans l'analyse prédictive">
            <a:extLst>
              <a:ext uri="{FF2B5EF4-FFF2-40B4-BE49-F238E27FC236}">
                <a16:creationId xmlns:a16="http://schemas.microsoft.com/office/drawing/2014/main" id="{0005DD3F-FBED-433C-B581-A0689805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981" y="1760165"/>
            <a:ext cx="6670428" cy="518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 rot="-10800000">
            <a:off x="1196076" y="1176169"/>
            <a:ext cx="7011410" cy="7526886"/>
            <a:chOff x="0" y="0"/>
            <a:chExt cx="4076076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076" cy="6339840"/>
            </a:xfrm>
            <a:custGeom>
              <a:avLst/>
              <a:gdLst/>
              <a:ahLst/>
              <a:cxnLst/>
              <a:rect l="l" t="t" r="r" b="b"/>
              <a:pathLst>
                <a:path w="4076076" h="6339840">
                  <a:moveTo>
                    <a:pt x="4076076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4076076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C887AEC-6B7C-4E5C-B769-0BF000F6B4A7}"/>
              </a:ext>
            </a:extLst>
          </p:cNvPr>
          <p:cNvGrpSpPr/>
          <p:nvPr/>
        </p:nvGrpSpPr>
        <p:grpSpPr>
          <a:xfrm>
            <a:off x="301192" y="649849"/>
            <a:ext cx="11696701" cy="442187"/>
            <a:chOff x="0" y="733982"/>
            <a:chExt cx="11696701" cy="442187"/>
          </a:xfrm>
        </p:grpSpPr>
        <p:sp>
          <p:nvSpPr>
            <p:cNvPr id="15" name="TextBox 15"/>
            <p:cNvSpPr txBox="1"/>
            <p:nvPr/>
          </p:nvSpPr>
          <p:spPr>
            <a:xfrm>
              <a:off x="5215945" y="733982"/>
              <a:ext cx="6480756" cy="3724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  <a:spcBef>
                  <a:spcPct val="0"/>
                </a:spcBef>
              </a:pPr>
              <a:r>
                <a:rPr lang="en-US" sz="3600" b="1" spc="-40" dirty="0">
                  <a:solidFill>
                    <a:srgbClr val="002060"/>
                  </a:solidFill>
                  <a:latin typeface="Fira Sans Medium"/>
                </a:rPr>
                <a:t>Interpretation des resultats</a:t>
              </a:r>
              <a:r>
                <a:rPr lang="en-US" sz="3200" b="1" spc="-40" dirty="0">
                  <a:solidFill>
                    <a:srgbClr val="7030A0"/>
                  </a:solidFill>
                  <a:latin typeface="Fira Sans Medium"/>
                </a:rPr>
                <a:t>1/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D3AFF0-E634-4E47-813A-66D07CF13B5D}"/>
                </a:ext>
              </a:extLst>
            </p:cNvPr>
            <p:cNvSpPr/>
            <p:nvPr/>
          </p:nvSpPr>
          <p:spPr>
            <a:xfrm>
              <a:off x="0" y="1082549"/>
              <a:ext cx="11696700" cy="93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5DF843FA-69BA-4522-92AE-C82A531FCA0A}"/>
              </a:ext>
            </a:extLst>
          </p:cNvPr>
          <p:cNvGrpSpPr/>
          <p:nvPr/>
        </p:nvGrpSpPr>
        <p:grpSpPr>
          <a:xfrm>
            <a:off x="2435350" y="1741706"/>
            <a:ext cx="631703" cy="501478"/>
            <a:chOff x="3661455" y="4091636"/>
            <a:chExt cx="947554" cy="752217"/>
          </a:xfrm>
          <a:solidFill>
            <a:schemeClr val="accent1"/>
          </a:solidFill>
        </p:grpSpPr>
        <p:grpSp>
          <p:nvGrpSpPr>
            <p:cNvPr id="44" name="Group 9">
              <a:extLst>
                <a:ext uri="{FF2B5EF4-FFF2-40B4-BE49-F238E27FC236}">
                  <a16:creationId xmlns:a16="http://schemas.microsoft.com/office/drawing/2014/main" id="{88B35AEA-F556-41B1-8650-25371AA24C91}"/>
                </a:ext>
              </a:extLst>
            </p:cNvPr>
            <p:cNvGrpSpPr/>
            <p:nvPr/>
          </p:nvGrpSpPr>
          <p:grpSpPr>
            <a:xfrm>
              <a:off x="3661455" y="4091636"/>
              <a:ext cx="947554" cy="752217"/>
              <a:chOff x="0" y="0"/>
              <a:chExt cx="6202680" cy="5372100"/>
            </a:xfrm>
            <a:grpFill/>
          </p:grpSpPr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BCD639CA-4D9D-4D98-82C1-1954DCDFD89C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FD200C02-EB18-4DC7-B2C2-512AC4B6DACC}"/>
                </a:ext>
              </a:extLst>
            </p:cNvPr>
            <p:cNvSpPr/>
            <p:nvPr/>
          </p:nvSpPr>
          <p:spPr>
            <a:xfrm>
              <a:off x="3962400" y="4329372"/>
              <a:ext cx="304800" cy="297401"/>
            </a:xfrm>
            <a:custGeom>
              <a:avLst/>
              <a:gdLst/>
              <a:ahLst/>
              <a:cxnLst/>
              <a:rect l="l" t="t" r="r" b="b"/>
              <a:pathLst>
                <a:path w="526026" h="642921">
                  <a:moveTo>
                    <a:pt x="0" y="0"/>
                  </a:moveTo>
                  <a:lnTo>
                    <a:pt x="526026" y="0"/>
                  </a:lnTo>
                  <a:lnTo>
                    <a:pt x="526026" y="642920"/>
                  </a:lnTo>
                  <a:lnTo>
                    <a:pt x="0" y="6429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200" dirty="0"/>
            </a:p>
          </p:txBody>
        </p:sp>
      </p:grpSp>
      <p:sp>
        <p:nvSpPr>
          <p:cNvPr id="49" name="Freeform 12">
            <a:extLst>
              <a:ext uri="{FF2B5EF4-FFF2-40B4-BE49-F238E27FC236}">
                <a16:creationId xmlns:a16="http://schemas.microsoft.com/office/drawing/2014/main" id="{60FAF8AC-E540-4C5C-A0E8-50067573510C}"/>
              </a:ext>
            </a:extLst>
          </p:cNvPr>
          <p:cNvSpPr/>
          <p:nvPr/>
        </p:nvSpPr>
        <p:spPr>
          <a:xfrm>
            <a:off x="2649601" y="1942913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211B88D1-86D3-4B03-B29D-D0C8E3A25405}"/>
              </a:ext>
            </a:extLst>
          </p:cNvPr>
          <p:cNvSpPr/>
          <p:nvPr/>
        </p:nvSpPr>
        <p:spPr>
          <a:xfrm>
            <a:off x="4864076" y="4665869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76D948B8-8FCB-4935-8F62-FB0F4DD2D9D7}"/>
              </a:ext>
            </a:extLst>
          </p:cNvPr>
          <p:cNvSpPr/>
          <p:nvPr/>
        </p:nvSpPr>
        <p:spPr>
          <a:xfrm>
            <a:off x="5892800" y="5681831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793B2531-C0CC-4A49-897C-92315DE8BDF7}"/>
              </a:ext>
            </a:extLst>
          </p:cNvPr>
          <p:cNvSpPr/>
          <p:nvPr/>
        </p:nvSpPr>
        <p:spPr>
          <a:xfrm>
            <a:off x="4102800" y="3758889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B52BE7-B4D6-43B3-9C89-C95218FCCDC3}"/>
              </a:ext>
            </a:extLst>
          </p:cNvPr>
          <p:cNvSpPr/>
          <p:nvPr/>
        </p:nvSpPr>
        <p:spPr>
          <a:xfrm>
            <a:off x="301192" y="1037449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F9F7B2A-3BB9-45CA-9519-116A2E7145A9}"/>
              </a:ext>
            </a:extLst>
          </p:cNvPr>
          <p:cNvSpPr txBox="1"/>
          <p:nvPr/>
        </p:nvSpPr>
        <p:spPr>
          <a:xfrm>
            <a:off x="3557542" y="179919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Métrique</a:t>
            </a:r>
            <a:r>
              <a:rPr lang="pt-BR" dirty="0"/>
              <a:t>         </a:t>
            </a:r>
            <a:r>
              <a:rPr lang="pt-BR" dirty="0" err="1"/>
              <a:t>Train</a:t>
            </a:r>
            <a:r>
              <a:rPr lang="pt-BR" dirty="0"/>
              <a:t>          Test</a:t>
            </a:r>
          </a:p>
          <a:p>
            <a:r>
              <a:rPr lang="pt-BR" dirty="0"/>
              <a:t>0       R2  9.999999e-01  9.999988e-01</a:t>
            </a:r>
          </a:p>
          <a:p>
            <a:r>
              <a:rPr lang="pt-BR" dirty="0"/>
              <a:t>1      MSE  1.118085e+07  4.858860e+08</a:t>
            </a:r>
          </a:p>
          <a:p>
            <a:r>
              <a:rPr lang="pt-BR" dirty="0"/>
              <a:t>2     RMSE  3.343778e+03  2.204282e+04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2EC163-97DE-4A7D-8220-C93D9CFC324E}"/>
              </a:ext>
            </a:extLst>
          </p:cNvPr>
          <p:cNvSpPr txBox="1"/>
          <p:nvPr/>
        </p:nvSpPr>
        <p:spPr>
          <a:xfrm>
            <a:off x="4864076" y="3574473"/>
            <a:ext cx="713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R2  autant élevé pour les valeur du test que du train donc les variables choisies explique bien la consommation d’énergie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RMSE et le MSE sont très élevés autant pour les données test que train, donc notre modèle fait trop d’erreurs</a:t>
            </a:r>
          </a:p>
        </p:txBody>
      </p:sp>
    </p:spTree>
    <p:extLst>
      <p:ext uri="{BB962C8B-B14F-4D97-AF65-F5344CB8AC3E}">
        <p14:creationId xmlns:p14="http://schemas.microsoft.com/office/powerpoint/2010/main" val="2161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53143" y="1176169"/>
            <a:ext cx="8234100" cy="5809387"/>
          </a:xfrm>
          <a:custGeom>
            <a:avLst/>
            <a:gdLst/>
            <a:ahLst/>
            <a:cxnLst/>
            <a:rect l="l" t="t" r="r" b="b"/>
            <a:pathLst>
              <a:path w="12351150" h="10478334">
                <a:moveTo>
                  <a:pt x="12351150" y="0"/>
                </a:moveTo>
                <a:lnTo>
                  <a:pt x="0" y="0"/>
                </a:lnTo>
                <a:lnTo>
                  <a:pt x="0" y="10478334"/>
                </a:lnTo>
                <a:lnTo>
                  <a:pt x="12351150" y="10478334"/>
                </a:lnTo>
                <a:lnTo>
                  <a:pt x="12351150" y="0"/>
                </a:lnTo>
                <a:close/>
              </a:path>
            </a:pathLst>
          </a:custGeom>
          <a:blipFill>
            <a:blip r:embed="rId2"/>
            <a:stretch>
              <a:fillRect l="-13115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3242437" y="-104977"/>
            <a:ext cx="4839263" cy="7526886"/>
            <a:chOff x="0" y="0"/>
            <a:chExt cx="4076076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076" cy="6339840"/>
            </a:xfrm>
            <a:custGeom>
              <a:avLst/>
              <a:gdLst/>
              <a:ahLst/>
              <a:cxnLst/>
              <a:rect l="l" t="t" r="r" b="b"/>
              <a:pathLst>
                <a:path w="4076076" h="6339840">
                  <a:moveTo>
                    <a:pt x="4076076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4076076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952342" y="4214294"/>
            <a:ext cx="982826" cy="863335"/>
            <a:chOff x="0" y="0"/>
            <a:chExt cx="6202680" cy="5372100"/>
          </a:xfrm>
          <a:solidFill>
            <a:schemeClr val="accent1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9" name="Group 9"/>
          <p:cNvGrpSpPr/>
          <p:nvPr/>
        </p:nvGrpSpPr>
        <p:grpSpPr>
          <a:xfrm>
            <a:off x="6238657" y="2966193"/>
            <a:ext cx="1001920" cy="925614"/>
            <a:chOff x="0" y="0"/>
            <a:chExt cx="6202680" cy="5372100"/>
          </a:xfrm>
          <a:solidFill>
            <a:schemeClr val="accent1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>
            <a:off x="5094081" y="1552697"/>
            <a:ext cx="1001919" cy="925614"/>
            <a:chOff x="0" y="0"/>
            <a:chExt cx="6202680" cy="5372100"/>
          </a:xfrm>
          <a:solidFill>
            <a:schemeClr val="accent1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DB6E8AAC-B31E-4D68-A3D2-D5B939AFFFFF}"/>
              </a:ext>
            </a:extLst>
          </p:cNvPr>
          <p:cNvSpPr txBox="1"/>
          <p:nvPr/>
        </p:nvSpPr>
        <p:spPr>
          <a:xfrm>
            <a:off x="6662980" y="1670118"/>
            <a:ext cx="420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Analyse exploratoire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A10E8E-FCD9-4068-8D29-A85CDC56F619}"/>
              </a:ext>
            </a:extLst>
          </p:cNvPr>
          <p:cNvSpPr txBox="1"/>
          <p:nvPr/>
        </p:nvSpPr>
        <p:spPr>
          <a:xfrm>
            <a:off x="7508697" y="3045797"/>
            <a:ext cx="401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Modélisation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DF0CAD-AF67-4A78-8EEB-61247F4CCDD5}"/>
              </a:ext>
            </a:extLst>
          </p:cNvPr>
          <p:cNvSpPr txBox="1"/>
          <p:nvPr/>
        </p:nvSpPr>
        <p:spPr>
          <a:xfrm>
            <a:off x="8047996" y="4214294"/>
            <a:ext cx="416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Evaluation des performances des modèles</a:t>
            </a:r>
          </a:p>
        </p:txBody>
      </p:sp>
      <p:grpSp>
        <p:nvGrpSpPr>
          <p:cNvPr id="27" name="Group 5">
            <a:extLst>
              <a:ext uri="{FF2B5EF4-FFF2-40B4-BE49-F238E27FC236}">
                <a16:creationId xmlns:a16="http://schemas.microsoft.com/office/drawing/2014/main" id="{168C4792-B49E-44BD-91FC-A517C94B45F3}"/>
              </a:ext>
            </a:extLst>
          </p:cNvPr>
          <p:cNvGrpSpPr/>
          <p:nvPr/>
        </p:nvGrpSpPr>
        <p:grpSpPr>
          <a:xfrm>
            <a:off x="8370581" y="5579758"/>
            <a:ext cx="852761" cy="854193"/>
            <a:chOff x="0" y="0"/>
            <a:chExt cx="6202680" cy="5372100"/>
          </a:xfrm>
          <a:solidFill>
            <a:schemeClr val="accent1"/>
          </a:solidFill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F0F81D6-6BFA-4220-B82C-7074113E9B37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10CB2C43-E3A5-41E8-821E-5EB3C7C22D99}"/>
              </a:ext>
            </a:extLst>
          </p:cNvPr>
          <p:cNvSpPr txBox="1"/>
          <p:nvPr/>
        </p:nvSpPr>
        <p:spPr>
          <a:xfrm>
            <a:off x="9635082" y="5606815"/>
            <a:ext cx="160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API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EDE32E2-136C-4205-A29C-258E4F56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85" y="1633642"/>
            <a:ext cx="763723" cy="76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47BEB8-0B2A-4307-8CA7-CBFEBB7B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64" y="3077546"/>
            <a:ext cx="651106" cy="6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9D03704-E8DE-411B-98D4-BE5969DA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70" y="4113013"/>
            <a:ext cx="982826" cy="7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4C887AEC-6B7C-4E5C-B769-0BF000F6B4A7}"/>
              </a:ext>
            </a:extLst>
          </p:cNvPr>
          <p:cNvGrpSpPr/>
          <p:nvPr/>
        </p:nvGrpSpPr>
        <p:grpSpPr>
          <a:xfrm>
            <a:off x="0" y="789520"/>
            <a:ext cx="12315855" cy="386649"/>
            <a:chOff x="0" y="789520"/>
            <a:chExt cx="12315855" cy="386649"/>
          </a:xfrm>
        </p:grpSpPr>
        <p:sp>
          <p:nvSpPr>
            <p:cNvPr id="15" name="TextBox 15"/>
            <p:cNvSpPr txBox="1"/>
            <p:nvPr/>
          </p:nvSpPr>
          <p:spPr>
            <a:xfrm>
              <a:off x="8563053" y="789520"/>
              <a:ext cx="3752802" cy="3724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  <a:spcBef>
                  <a:spcPct val="0"/>
                </a:spcBef>
              </a:pPr>
              <a:r>
                <a:rPr lang="en-US" sz="3600" b="1" spc="-40" dirty="0">
                  <a:solidFill>
                    <a:srgbClr val="002060"/>
                  </a:solidFill>
                  <a:latin typeface="Fira Sans Medium"/>
                </a:rPr>
                <a:t>Plan de travail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D3AFF0-E634-4E47-813A-66D07CF13B5D}"/>
                </a:ext>
              </a:extLst>
            </p:cNvPr>
            <p:cNvSpPr/>
            <p:nvPr/>
          </p:nvSpPr>
          <p:spPr>
            <a:xfrm>
              <a:off x="0" y="1082549"/>
              <a:ext cx="11696700" cy="93620"/>
            </a:xfrm>
            <a:prstGeom prst="rect">
              <a:avLst/>
            </a:prstGeom>
            <a:gradFill flip="none" rotWithShape="1">
              <a:gsLst>
                <a:gs pos="19000">
                  <a:schemeClr val="accent1">
                    <a:lumMod val="75000"/>
                  </a:schemeClr>
                </a:gs>
                <a:gs pos="60000">
                  <a:srgbClr val="9EAFD3"/>
                </a:gs>
                <a:gs pos="40000">
                  <a:srgbClr val="889DC7"/>
                </a:gs>
                <a:gs pos="88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Viseo lance Data Exploration Lab, son offre d'analyse exploratoire de la  data">
            <a:extLst>
              <a:ext uri="{FF2B5EF4-FFF2-40B4-BE49-F238E27FC236}">
                <a16:creationId xmlns:a16="http://schemas.microsoft.com/office/drawing/2014/main" id="{46210092-0022-4A0D-9659-10EF6BB6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" y="1636961"/>
            <a:ext cx="7124221" cy="522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 rot="-10800000">
            <a:off x="1196076" y="1176169"/>
            <a:ext cx="7011410" cy="7526886"/>
            <a:chOff x="0" y="0"/>
            <a:chExt cx="4076076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076" cy="6339840"/>
            </a:xfrm>
            <a:custGeom>
              <a:avLst/>
              <a:gdLst/>
              <a:ahLst/>
              <a:cxnLst/>
              <a:rect l="l" t="t" r="r" b="b"/>
              <a:pathLst>
                <a:path w="4076076" h="6339840">
                  <a:moveTo>
                    <a:pt x="4076076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4076076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C887AEC-6B7C-4E5C-B769-0BF000F6B4A7}"/>
              </a:ext>
            </a:extLst>
          </p:cNvPr>
          <p:cNvGrpSpPr/>
          <p:nvPr/>
        </p:nvGrpSpPr>
        <p:grpSpPr>
          <a:xfrm>
            <a:off x="301192" y="649849"/>
            <a:ext cx="11696700" cy="442187"/>
            <a:chOff x="0" y="733982"/>
            <a:chExt cx="11696700" cy="442187"/>
          </a:xfrm>
        </p:grpSpPr>
        <p:sp>
          <p:nvSpPr>
            <p:cNvPr id="15" name="TextBox 15"/>
            <p:cNvSpPr txBox="1"/>
            <p:nvPr/>
          </p:nvSpPr>
          <p:spPr>
            <a:xfrm>
              <a:off x="6638895" y="733982"/>
              <a:ext cx="5057805" cy="3724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  <a:spcBef>
                  <a:spcPct val="0"/>
                </a:spcBef>
              </a:pPr>
              <a:r>
                <a:rPr lang="en-US" sz="3600" b="1" spc="-40">
                  <a:solidFill>
                    <a:srgbClr val="002060"/>
                  </a:solidFill>
                  <a:latin typeface="Fira Sans Medium"/>
                </a:rPr>
                <a:t>Analyse exploratoire </a:t>
              </a:r>
              <a:r>
                <a:rPr lang="en-US" sz="3200" b="1" spc="-40">
                  <a:solidFill>
                    <a:srgbClr val="7030A0"/>
                  </a:solidFill>
                  <a:latin typeface="Fira Sans Medium"/>
                </a:rPr>
                <a:t>1/</a:t>
              </a:r>
              <a:endParaRPr lang="en-US" sz="3200" b="1" spc="-40" dirty="0">
                <a:solidFill>
                  <a:srgbClr val="7030A0"/>
                </a:solidFill>
                <a:latin typeface="Fira Sans Medium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D3AFF0-E634-4E47-813A-66D07CF13B5D}"/>
                </a:ext>
              </a:extLst>
            </p:cNvPr>
            <p:cNvSpPr/>
            <p:nvPr/>
          </p:nvSpPr>
          <p:spPr>
            <a:xfrm>
              <a:off x="0" y="1082549"/>
              <a:ext cx="11696700" cy="93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1" name="Group 2">
            <a:extLst>
              <a:ext uri="{FF2B5EF4-FFF2-40B4-BE49-F238E27FC236}">
                <a16:creationId xmlns:a16="http://schemas.microsoft.com/office/drawing/2014/main" id="{EFE34E98-0DE2-4A3C-A8F0-BE8A981C7D14}"/>
              </a:ext>
            </a:extLst>
          </p:cNvPr>
          <p:cNvGrpSpPr/>
          <p:nvPr/>
        </p:nvGrpSpPr>
        <p:grpSpPr>
          <a:xfrm>
            <a:off x="3276600" y="1693820"/>
            <a:ext cx="8385755" cy="4592679"/>
            <a:chOff x="0" y="-47625"/>
            <a:chExt cx="10201618" cy="4788946"/>
          </a:xfrm>
        </p:grpSpPr>
        <p:sp>
          <p:nvSpPr>
            <p:cNvPr id="32" name="AutoShape 3">
              <a:extLst>
                <a:ext uri="{FF2B5EF4-FFF2-40B4-BE49-F238E27FC236}">
                  <a16:creationId xmlns:a16="http://schemas.microsoft.com/office/drawing/2014/main" id="{315A568C-97B1-43B0-A305-5E3E0C20444D}"/>
                </a:ext>
              </a:extLst>
            </p:cNvPr>
            <p:cNvSpPr/>
            <p:nvPr/>
          </p:nvSpPr>
          <p:spPr>
            <a:xfrm rot="10800000">
              <a:off x="440327" y="624287"/>
              <a:ext cx="9664021" cy="89129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3" name="TextBox 4">
              <a:extLst>
                <a:ext uri="{FF2B5EF4-FFF2-40B4-BE49-F238E27FC236}">
                  <a16:creationId xmlns:a16="http://schemas.microsoft.com/office/drawing/2014/main" id="{93FFDE2F-9AA6-42A9-B180-A99B68A2CB8A}"/>
                </a:ext>
              </a:extLst>
            </p:cNvPr>
            <p:cNvSpPr txBox="1"/>
            <p:nvPr/>
          </p:nvSpPr>
          <p:spPr>
            <a:xfrm>
              <a:off x="0" y="-47625"/>
              <a:ext cx="9407302" cy="342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/>
              <a:r>
                <a:rPr lang="fr-FR" sz="2133" b="1" dirty="0"/>
                <a:t>Description du jeu de données</a:t>
              </a:r>
            </a:p>
          </p:txBody>
        </p:sp>
        <p:sp>
          <p:nvSpPr>
            <p:cNvPr id="35" name="AutoShape 5">
              <a:extLst>
                <a:ext uri="{FF2B5EF4-FFF2-40B4-BE49-F238E27FC236}">
                  <a16:creationId xmlns:a16="http://schemas.microsoft.com/office/drawing/2014/main" id="{7C92082E-20A5-4794-A664-695CE1A226AD}"/>
                </a:ext>
              </a:extLst>
            </p:cNvPr>
            <p:cNvSpPr/>
            <p:nvPr/>
          </p:nvSpPr>
          <p:spPr>
            <a:xfrm rot="10800000">
              <a:off x="1435801" y="1719574"/>
              <a:ext cx="8765816" cy="29165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9BD8D450-7ED5-431E-8C44-14E4A6F3CB5E}"/>
                </a:ext>
              </a:extLst>
            </p:cNvPr>
            <p:cNvSpPr txBox="1"/>
            <p:nvPr/>
          </p:nvSpPr>
          <p:spPr>
            <a:xfrm>
              <a:off x="1579862" y="2012832"/>
              <a:ext cx="8242354" cy="2996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1867" b="1" dirty="0"/>
                <a:t>Nettoyage des données</a:t>
              </a:r>
            </a:p>
          </p:txBody>
        </p:sp>
        <p:sp>
          <p:nvSpPr>
            <p:cNvPr id="37" name="AutoShape 7">
              <a:extLst>
                <a:ext uri="{FF2B5EF4-FFF2-40B4-BE49-F238E27FC236}">
                  <a16:creationId xmlns:a16="http://schemas.microsoft.com/office/drawing/2014/main" id="{B11A37C2-D2C0-46FD-B953-0B6BE3F4FEFC}"/>
                </a:ext>
              </a:extLst>
            </p:cNvPr>
            <p:cNvSpPr/>
            <p:nvPr/>
          </p:nvSpPr>
          <p:spPr>
            <a:xfrm rot="10800000">
              <a:off x="2317510" y="2724053"/>
              <a:ext cx="7884108" cy="22213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8" name="AutoShape 9">
              <a:extLst>
                <a:ext uri="{FF2B5EF4-FFF2-40B4-BE49-F238E27FC236}">
                  <a16:creationId xmlns:a16="http://schemas.microsoft.com/office/drawing/2014/main" id="{D9357AC7-703D-4B18-B5E6-6983E7FEEFD7}"/>
                </a:ext>
              </a:extLst>
            </p:cNvPr>
            <p:cNvSpPr/>
            <p:nvPr/>
          </p:nvSpPr>
          <p:spPr>
            <a:xfrm rot="10800000">
              <a:off x="3136619" y="3741618"/>
              <a:ext cx="7064997" cy="2175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700EC030-CA6D-454F-B000-F1370EA0F823}"/>
                </a:ext>
              </a:extLst>
            </p:cNvPr>
            <p:cNvSpPr txBox="1"/>
            <p:nvPr/>
          </p:nvSpPr>
          <p:spPr>
            <a:xfrm>
              <a:off x="2746359" y="2973188"/>
              <a:ext cx="7133905" cy="2996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1867" b="1" dirty="0"/>
                <a:t>Analyse et quelques statistiques descriptives</a:t>
              </a:r>
            </a:p>
          </p:txBody>
        </p:sp>
        <p:sp>
          <p:nvSpPr>
            <p:cNvPr id="40" name="AutoShape 11">
              <a:extLst>
                <a:ext uri="{FF2B5EF4-FFF2-40B4-BE49-F238E27FC236}">
                  <a16:creationId xmlns:a16="http://schemas.microsoft.com/office/drawing/2014/main" id="{DC40BABD-350E-4BBC-8A39-676FFD3108D6}"/>
                </a:ext>
              </a:extLst>
            </p:cNvPr>
            <p:cNvSpPr/>
            <p:nvPr/>
          </p:nvSpPr>
          <p:spPr>
            <a:xfrm rot="10800000">
              <a:off x="3997705" y="4739145"/>
              <a:ext cx="6203913" cy="2176"/>
            </a:xfrm>
            <a:prstGeom prst="line">
              <a:avLst/>
            </a:prstGeom>
            <a:ln w="63500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41" name="TextBox 6">
              <a:extLst>
                <a:ext uri="{FF2B5EF4-FFF2-40B4-BE49-F238E27FC236}">
                  <a16:creationId xmlns:a16="http://schemas.microsoft.com/office/drawing/2014/main" id="{AEEBB007-A058-44FB-AE96-EA88E0E044F9}"/>
                </a:ext>
              </a:extLst>
            </p:cNvPr>
            <p:cNvSpPr txBox="1"/>
            <p:nvPr/>
          </p:nvSpPr>
          <p:spPr>
            <a:xfrm>
              <a:off x="170159" y="1125036"/>
              <a:ext cx="9407302" cy="299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/>
              <a:r>
                <a:rPr lang="fr-FR" sz="1867" b="1" dirty="0"/>
                <a:t>           Construction du jeu de données</a:t>
              </a:r>
            </a:p>
          </p:txBody>
        </p:sp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810DB6FB-2BA0-42FE-82C0-AEB0F8EC546D}"/>
                </a:ext>
              </a:extLst>
            </p:cNvPr>
            <p:cNvSpPr txBox="1"/>
            <p:nvPr/>
          </p:nvSpPr>
          <p:spPr>
            <a:xfrm>
              <a:off x="3905115" y="4001720"/>
              <a:ext cx="4046616" cy="2996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1867" b="1" dirty="0"/>
                <a:t>Variables finale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5DF843FA-69BA-4522-92AE-C82A531FCA0A}"/>
              </a:ext>
            </a:extLst>
          </p:cNvPr>
          <p:cNvGrpSpPr/>
          <p:nvPr/>
        </p:nvGrpSpPr>
        <p:grpSpPr>
          <a:xfrm>
            <a:off x="2435350" y="1741706"/>
            <a:ext cx="631703" cy="501478"/>
            <a:chOff x="3661455" y="4091636"/>
            <a:chExt cx="947554" cy="752217"/>
          </a:xfrm>
          <a:solidFill>
            <a:schemeClr val="accent1"/>
          </a:solidFill>
        </p:grpSpPr>
        <p:grpSp>
          <p:nvGrpSpPr>
            <p:cNvPr id="44" name="Group 9">
              <a:extLst>
                <a:ext uri="{FF2B5EF4-FFF2-40B4-BE49-F238E27FC236}">
                  <a16:creationId xmlns:a16="http://schemas.microsoft.com/office/drawing/2014/main" id="{88B35AEA-F556-41B1-8650-25371AA24C91}"/>
                </a:ext>
              </a:extLst>
            </p:cNvPr>
            <p:cNvGrpSpPr/>
            <p:nvPr/>
          </p:nvGrpSpPr>
          <p:grpSpPr>
            <a:xfrm>
              <a:off x="3661455" y="4091636"/>
              <a:ext cx="947554" cy="752217"/>
              <a:chOff x="0" y="0"/>
              <a:chExt cx="6202680" cy="5372100"/>
            </a:xfrm>
            <a:grpFill/>
          </p:grpSpPr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BCD639CA-4D9D-4D98-82C1-1954DCDFD89C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FD200C02-EB18-4DC7-B2C2-512AC4B6DACC}"/>
                </a:ext>
              </a:extLst>
            </p:cNvPr>
            <p:cNvSpPr/>
            <p:nvPr/>
          </p:nvSpPr>
          <p:spPr>
            <a:xfrm>
              <a:off x="3962400" y="4329372"/>
              <a:ext cx="304800" cy="297401"/>
            </a:xfrm>
            <a:custGeom>
              <a:avLst/>
              <a:gdLst/>
              <a:ahLst/>
              <a:cxnLst/>
              <a:rect l="l" t="t" r="r" b="b"/>
              <a:pathLst>
                <a:path w="526026" h="642921">
                  <a:moveTo>
                    <a:pt x="0" y="0"/>
                  </a:moveTo>
                  <a:lnTo>
                    <a:pt x="526026" y="0"/>
                  </a:lnTo>
                  <a:lnTo>
                    <a:pt x="526026" y="642920"/>
                  </a:lnTo>
                  <a:lnTo>
                    <a:pt x="0" y="6429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200" dirty="0"/>
            </a:p>
          </p:txBody>
        </p:sp>
      </p:grpSp>
      <p:grpSp>
        <p:nvGrpSpPr>
          <p:cNvPr id="48" name="Group 9">
            <a:extLst>
              <a:ext uri="{FF2B5EF4-FFF2-40B4-BE49-F238E27FC236}">
                <a16:creationId xmlns:a16="http://schemas.microsoft.com/office/drawing/2014/main" id="{673843AD-9EC4-467B-9743-08EECBC54959}"/>
              </a:ext>
            </a:extLst>
          </p:cNvPr>
          <p:cNvGrpSpPr/>
          <p:nvPr/>
        </p:nvGrpSpPr>
        <p:grpSpPr>
          <a:xfrm>
            <a:off x="3085233" y="2659793"/>
            <a:ext cx="631703" cy="501478"/>
            <a:chOff x="0" y="0"/>
            <a:chExt cx="6202680" cy="5372100"/>
          </a:xfrm>
          <a:solidFill>
            <a:schemeClr val="accent1"/>
          </a:solidFill>
        </p:grpSpPr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006EB30-D648-4E70-8082-3FEF79E03A82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9" name="Freeform 12">
            <a:extLst>
              <a:ext uri="{FF2B5EF4-FFF2-40B4-BE49-F238E27FC236}">
                <a16:creationId xmlns:a16="http://schemas.microsoft.com/office/drawing/2014/main" id="{60FAF8AC-E540-4C5C-A0E8-50067573510C}"/>
              </a:ext>
            </a:extLst>
          </p:cNvPr>
          <p:cNvSpPr/>
          <p:nvPr/>
        </p:nvSpPr>
        <p:spPr>
          <a:xfrm>
            <a:off x="2649601" y="1942913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BE4D1C7-A142-4DF6-99F4-B495569C8B14}"/>
              </a:ext>
            </a:extLst>
          </p:cNvPr>
          <p:cNvGrpSpPr/>
          <p:nvPr/>
        </p:nvGrpSpPr>
        <p:grpSpPr>
          <a:xfrm>
            <a:off x="3825130" y="3575604"/>
            <a:ext cx="631703" cy="501478"/>
            <a:chOff x="3661455" y="4091636"/>
            <a:chExt cx="947554" cy="752217"/>
          </a:xfrm>
          <a:solidFill>
            <a:schemeClr val="accent1"/>
          </a:solidFill>
        </p:grpSpPr>
        <p:grpSp>
          <p:nvGrpSpPr>
            <p:cNvPr id="52" name="Group 9">
              <a:extLst>
                <a:ext uri="{FF2B5EF4-FFF2-40B4-BE49-F238E27FC236}">
                  <a16:creationId xmlns:a16="http://schemas.microsoft.com/office/drawing/2014/main" id="{27F2E715-6E23-483C-823C-B8E561F9CA58}"/>
                </a:ext>
              </a:extLst>
            </p:cNvPr>
            <p:cNvGrpSpPr/>
            <p:nvPr/>
          </p:nvGrpSpPr>
          <p:grpSpPr>
            <a:xfrm>
              <a:off x="3661455" y="4091636"/>
              <a:ext cx="947554" cy="752217"/>
              <a:chOff x="0" y="0"/>
              <a:chExt cx="6202680" cy="5372100"/>
            </a:xfrm>
            <a:grpFill/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A858A457-4E27-4A76-B12A-DBEC0F1442A9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519A7062-2CDA-449F-8E31-B8D440655E81}"/>
                </a:ext>
              </a:extLst>
            </p:cNvPr>
            <p:cNvSpPr/>
            <p:nvPr/>
          </p:nvSpPr>
          <p:spPr>
            <a:xfrm>
              <a:off x="3962400" y="4329372"/>
              <a:ext cx="304800" cy="297401"/>
            </a:xfrm>
            <a:custGeom>
              <a:avLst/>
              <a:gdLst/>
              <a:ahLst/>
              <a:cxnLst/>
              <a:rect l="l" t="t" r="r" b="b"/>
              <a:pathLst>
                <a:path w="526026" h="642921">
                  <a:moveTo>
                    <a:pt x="0" y="0"/>
                  </a:moveTo>
                  <a:lnTo>
                    <a:pt x="526026" y="0"/>
                  </a:lnTo>
                  <a:lnTo>
                    <a:pt x="526026" y="642920"/>
                  </a:lnTo>
                  <a:lnTo>
                    <a:pt x="0" y="6429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200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BD15BFD-6D82-441B-BD14-7EEEAFF6D2B8}"/>
              </a:ext>
            </a:extLst>
          </p:cNvPr>
          <p:cNvGrpSpPr/>
          <p:nvPr/>
        </p:nvGrpSpPr>
        <p:grpSpPr>
          <a:xfrm>
            <a:off x="4701781" y="4560220"/>
            <a:ext cx="631703" cy="501478"/>
            <a:chOff x="3661455" y="4091636"/>
            <a:chExt cx="947554" cy="752217"/>
          </a:xfrm>
          <a:solidFill>
            <a:schemeClr val="accent1"/>
          </a:solidFill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8992BB31-6200-4F45-A12D-B8237F022C7A}"/>
                </a:ext>
              </a:extLst>
            </p:cNvPr>
            <p:cNvGrpSpPr/>
            <p:nvPr/>
          </p:nvGrpSpPr>
          <p:grpSpPr>
            <a:xfrm>
              <a:off x="3661455" y="4091636"/>
              <a:ext cx="947554" cy="752217"/>
              <a:chOff x="0" y="0"/>
              <a:chExt cx="6202680" cy="5372100"/>
            </a:xfrm>
            <a:grpFill/>
          </p:grpSpPr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6D6180D8-1A55-4F09-B3CE-1DD79185AAFC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AED4EC1-2AAF-453F-A86F-0EF22670B30C}"/>
                </a:ext>
              </a:extLst>
            </p:cNvPr>
            <p:cNvSpPr/>
            <p:nvPr/>
          </p:nvSpPr>
          <p:spPr>
            <a:xfrm>
              <a:off x="3962400" y="4329372"/>
              <a:ext cx="304800" cy="297401"/>
            </a:xfrm>
            <a:custGeom>
              <a:avLst/>
              <a:gdLst/>
              <a:ahLst/>
              <a:cxnLst/>
              <a:rect l="l" t="t" r="r" b="b"/>
              <a:pathLst>
                <a:path w="526026" h="642921">
                  <a:moveTo>
                    <a:pt x="0" y="0"/>
                  </a:moveTo>
                  <a:lnTo>
                    <a:pt x="526026" y="0"/>
                  </a:lnTo>
                  <a:lnTo>
                    <a:pt x="526026" y="642920"/>
                  </a:lnTo>
                  <a:lnTo>
                    <a:pt x="0" y="6429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200" dirty="0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7589A7F-D9C1-4DB2-A91C-405AB446A979}"/>
              </a:ext>
            </a:extLst>
          </p:cNvPr>
          <p:cNvGrpSpPr/>
          <p:nvPr/>
        </p:nvGrpSpPr>
        <p:grpSpPr>
          <a:xfrm>
            <a:off x="5654281" y="5492216"/>
            <a:ext cx="631703" cy="501478"/>
            <a:chOff x="3661455" y="4091636"/>
            <a:chExt cx="947554" cy="752217"/>
          </a:xfrm>
          <a:solidFill>
            <a:schemeClr val="accent1"/>
          </a:solidFill>
        </p:grpSpPr>
        <p:grpSp>
          <p:nvGrpSpPr>
            <p:cNvPr id="60" name="Group 9">
              <a:extLst>
                <a:ext uri="{FF2B5EF4-FFF2-40B4-BE49-F238E27FC236}">
                  <a16:creationId xmlns:a16="http://schemas.microsoft.com/office/drawing/2014/main" id="{25A2C88D-B343-4238-A060-285C85873420}"/>
                </a:ext>
              </a:extLst>
            </p:cNvPr>
            <p:cNvGrpSpPr/>
            <p:nvPr/>
          </p:nvGrpSpPr>
          <p:grpSpPr>
            <a:xfrm>
              <a:off x="3661455" y="4091636"/>
              <a:ext cx="947554" cy="752217"/>
              <a:chOff x="0" y="0"/>
              <a:chExt cx="6202680" cy="5372100"/>
            </a:xfrm>
            <a:grpFill/>
          </p:grpSpPr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03EDAB92-C743-4680-A326-D853E7CDAD3F}"/>
                  </a:ext>
                </a:extLst>
              </p:cNvPr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5ED41042-B621-4883-89E5-5EDE72705557}"/>
                </a:ext>
              </a:extLst>
            </p:cNvPr>
            <p:cNvSpPr/>
            <p:nvPr/>
          </p:nvSpPr>
          <p:spPr>
            <a:xfrm>
              <a:off x="3962400" y="4329372"/>
              <a:ext cx="304800" cy="297401"/>
            </a:xfrm>
            <a:custGeom>
              <a:avLst/>
              <a:gdLst/>
              <a:ahLst/>
              <a:cxnLst/>
              <a:rect l="l" t="t" r="r" b="b"/>
              <a:pathLst>
                <a:path w="526026" h="642921">
                  <a:moveTo>
                    <a:pt x="0" y="0"/>
                  </a:moveTo>
                  <a:lnTo>
                    <a:pt x="526026" y="0"/>
                  </a:lnTo>
                  <a:lnTo>
                    <a:pt x="526026" y="642920"/>
                  </a:lnTo>
                  <a:lnTo>
                    <a:pt x="0" y="6429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sz="1200" dirty="0"/>
            </a:p>
          </p:txBody>
        </p:sp>
      </p:grpSp>
      <p:sp>
        <p:nvSpPr>
          <p:cNvPr id="64" name="Freeform 12">
            <a:extLst>
              <a:ext uri="{FF2B5EF4-FFF2-40B4-BE49-F238E27FC236}">
                <a16:creationId xmlns:a16="http://schemas.microsoft.com/office/drawing/2014/main" id="{211B88D1-86D3-4B03-B29D-D0C8E3A25405}"/>
              </a:ext>
            </a:extLst>
          </p:cNvPr>
          <p:cNvSpPr/>
          <p:nvPr/>
        </p:nvSpPr>
        <p:spPr>
          <a:xfrm>
            <a:off x="4864076" y="4665869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76D948B8-8FCB-4935-8F62-FB0F4DD2D9D7}"/>
              </a:ext>
            </a:extLst>
          </p:cNvPr>
          <p:cNvSpPr/>
          <p:nvPr/>
        </p:nvSpPr>
        <p:spPr>
          <a:xfrm>
            <a:off x="5892800" y="5681831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793B2531-C0CC-4A49-897C-92315DE8BDF7}"/>
              </a:ext>
            </a:extLst>
          </p:cNvPr>
          <p:cNvSpPr/>
          <p:nvPr/>
        </p:nvSpPr>
        <p:spPr>
          <a:xfrm>
            <a:off x="4102800" y="3758889"/>
            <a:ext cx="203200" cy="198267"/>
          </a:xfrm>
          <a:custGeom>
            <a:avLst/>
            <a:gdLst/>
            <a:ahLst/>
            <a:cxnLst/>
            <a:rect l="l" t="t" r="r" b="b"/>
            <a:pathLst>
              <a:path w="526026" h="642921">
                <a:moveTo>
                  <a:pt x="0" y="0"/>
                </a:moveTo>
                <a:lnTo>
                  <a:pt x="526026" y="0"/>
                </a:lnTo>
                <a:lnTo>
                  <a:pt x="526026" y="642920"/>
                </a:lnTo>
                <a:lnTo>
                  <a:pt x="0" y="64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7DC84F-6144-417C-966E-1274F84C59ED}"/>
              </a:ext>
            </a:extLst>
          </p:cNvPr>
          <p:cNvSpPr/>
          <p:nvPr/>
        </p:nvSpPr>
        <p:spPr>
          <a:xfrm>
            <a:off x="301192" y="980381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00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CCDA8B8-3AD0-4A8E-9C5B-3E5D2587A00C}"/>
              </a:ext>
            </a:extLst>
          </p:cNvPr>
          <p:cNvSpPr txBox="1"/>
          <p:nvPr/>
        </p:nvSpPr>
        <p:spPr>
          <a:xfrm>
            <a:off x="358342" y="1242652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Notre jeu de données est constitué de 46 variables et 3366 observations , ces variables  peuvent être catégorisé en 6 familles à savoir: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3AD54-E580-46CB-8884-037324A7CA4E}"/>
              </a:ext>
            </a:extLst>
          </p:cNvPr>
          <p:cNvSpPr/>
          <p:nvPr/>
        </p:nvSpPr>
        <p:spPr>
          <a:xfrm flipH="1">
            <a:off x="163210" y="2498274"/>
            <a:ext cx="1587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fr-FR" u="dbl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C5032-EE0E-4E52-893F-95AD482A28AE}"/>
              </a:ext>
            </a:extLst>
          </p:cNvPr>
          <p:cNvSpPr/>
          <p:nvPr/>
        </p:nvSpPr>
        <p:spPr>
          <a:xfrm flipH="1">
            <a:off x="77629" y="5872100"/>
            <a:ext cx="199882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fr-FR" dirty="0"/>
              <a:t>Infos liées aux données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01B60-3BA2-418E-8A8C-56BA551B54A8}"/>
              </a:ext>
            </a:extLst>
          </p:cNvPr>
          <p:cNvSpPr/>
          <p:nvPr/>
        </p:nvSpPr>
        <p:spPr>
          <a:xfrm flipH="1">
            <a:off x="2325911" y="2457151"/>
            <a:ext cx="146524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fr-FR" u="dbl" dirty="0">
                <a:solidFill>
                  <a:schemeClr val="tx1"/>
                </a:solidFill>
              </a:rPr>
              <a:t>Localisation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6577E-5B61-4E5A-A048-9EE1EC273FB7}"/>
              </a:ext>
            </a:extLst>
          </p:cNvPr>
          <p:cNvSpPr/>
          <p:nvPr/>
        </p:nvSpPr>
        <p:spPr>
          <a:xfrm flipH="1">
            <a:off x="4083484" y="2359775"/>
            <a:ext cx="249777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fr-FR" u="dbl" dirty="0">
                <a:solidFill>
                  <a:schemeClr val="tx1"/>
                </a:solidFill>
              </a:rPr>
              <a:t>Usage</a:t>
            </a:r>
            <a:r>
              <a:rPr lang="fr-FR" dirty="0"/>
              <a:t> </a:t>
            </a:r>
            <a:r>
              <a:rPr lang="fr-FR" u="dbl" dirty="0">
                <a:solidFill>
                  <a:schemeClr val="tx1"/>
                </a:solidFill>
              </a:rPr>
              <a:t>et</a:t>
            </a:r>
            <a:r>
              <a:rPr lang="fr-FR" dirty="0"/>
              <a:t> </a:t>
            </a:r>
            <a:r>
              <a:rPr lang="fr-FR" u="dbl" dirty="0">
                <a:solidFill>
                  <a:schemeClr val="tx1"/>
                </a:solidFill>
              </a:rPr>
              <a:t>construction</a:t>
            </a:r>
            <a:r>
              <a:rPr lang="fr-FR" dirty="0"/>
              <a:t> </a:t>
            </a:r>
            <a:r>
              <a:rPr lang="fr-FR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</a:t>
            </a:r>
            <a:r>
              <a:rPr lang="fr-FR" u="dbl" dirty="0">
                <a:solidFill>
                  <a:schemeClr val="tx1"/>
                </a:solidFill>
              </a:rPr>
              <a:t>catégorielles</a:t>
            </a:r>
            <a:r>
              <a:rPr lang="fr-FR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F18632-72DE-4D0A-85A9-205548A8912A}"/>
              </a:ext>
            </a:extLst>
          </p:cNvPr>
          <p:cNvSpPr/>
          <p:nvPr/>
        </p:nvSpPr>
        <p:spPr>
          <a:xfrm flipH="1">
            <a:off x="6865498" y="2359775"/>
            <a:ext cx="229843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fr-FR" u="dbl" dirty="0">
                <a:solidFill>
                  <a:schemeClr val="tx1"/>
                </a:solidFill>
              </a:rPr>
              <a:t>Usage</a:t>
            </a:r>
            <a:r>
              <a:rPr lang="fr-FR" dirty="0"/>
              <a:t> </a:t>
            </a:r>
            <a:r>
              <a:rPr lang="fr-FR" u="dbl" dirty="0">
                <a:solidFill>
                  <a:schemeClr val="tx1"/>
                </a:solidFill>
              </a:rPr>
              <a:t>et</a:t>
            </a:r>
            <a:r>
              <a:rPr lang="fr-FR" dirty="0"/>
              <a:t> </a:t>
            </a:r>
            <a:r>
              <a:rPr lang="fr-FR" u="dbl" dirty="0">
                <a:solidFill>
                  <a:schemeClr val="tx1"/>
                </a:solidFill>
              </a:rPr>
              <a:t>construction</a:t>
            </a:r>
            <a:r>
              <a:rPr lang="fr-FR" dirty="0"/>
              <a:t> </a:t>
            </a:r>
            <a:r>
              <a:rPr lang="fr-FR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</a:t>
            </a:r>
            <a:r>
              <a:rPr lang="fr-FR" u="dbl" dirty="0">
                <a:solidFill>
                  <a:schemeClr val="tx1"/>
                </a:solidFill>
              </a:rPr>
              <a:t>quantitatives</a:t>
            </a:r>
            <a:r>
              <a:rPr lang="fr-FR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C8DCF-D52E-4DE9-A86F-0290A58C798B}"/>
              </a:ext>
            </a:extLst>
          </p:cNvPr>
          <p:cNvSpPr/>
          <p:nvPr/>
        </p:nvSpPr>
        <p:spPr>
          <a:xfrm>
            <a:off x="9318738" y="2332475"/>
            <a:ext cx="257539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u="dbl" dirty="0">
                <a:solidFill>
                  <a:schemeClr val="tx1"/>
                </a:solidFill>
              </a:rPr>
              <a:t>Relevés</a:t>
            </a:r>
            <a:r>
              <a:rPr lang="fr-FR" dirty="0"/>
              <a:t> </a:t>
            </a:r>
            <a:r>
              <a:rPr lang="fr-FR" u="dbl" dirty="0">
                <a:solidFill>
                  <a:schemeClr val="tx1"/>
                </a:solidFill>
              </a:rPr>
              <a:t>énergétiques</a:t>
            </a:r>
            <a:r>
              <a:rPr lang="fr-FR" dirty="0"/>
              <a:t> et </a:t>
            </a:r>
            <a:r>
              <a:rPr lang="fr-FR" u="dbl" dirty="0">
                <a:solidFill>
                  <a:schemeClr val="tx1"/>
                </a:solidFill>
              </a:rPr>
              <a:t>calcul</a:t>
            </a:r>
            <a:r>
              <a:rPr lang="fr-FR" dirty="0"/>
              <a:t> </a:t>
            </a:r>
            <a:r>
              <a:rPr lang="fr-FR" u="dbl" dirty="0">
                <a:solidFill>
                  <a:schemeClr val="tx1"/>
                </a:solidFill>
              </a:rPr>
              <a:t>des</a:t>
            </a:r>
            <a:r>
              <a:rPr lang="fr-FR" dirty="0"/>
              <a:t> </a:t>
            </a:r>
            <a:r>
              <a:rPr lang="fr-FR" u="dbl" dirty="0">
                <a:solidFill>
                  <a:schemeClr val="tx1"/>
                </a:solidFill>
              </a:rPr>
              <a:t>émissions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5BB1974-F547-4DB6-B550-3188379FC495}"/>
              </a:ext>
            </a:extLst>
          </p:cNvPr>
          <p:cNvSpPr txBox="1"/>
          <p:nvPr/>
        </p:nvSpPr>
        <p:spPr>
          <a:xfrm>
            <a:off x="418586" y="-2334549"/>
            <a:ext cx="6162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8930597-6432-4AA5-9206-B1B54BABC5AF}"/>
              </a:ext>
            </a:extLst>
          </p:cNvPr>
          <p:cNvSpPr txBox="1"/>
          <p:nvPr/>
        </p:nvSpPr>
        <p:spPr>
          <a:xfrm>
            <a:off x="297868" y="2951265"/>
            <a:ext cx="1700953" cy="1446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1" i="1" dirty="0" err="1"/>
              <a:t>OSEBuildingID</a:t>
            </a:r>
            <a:endParaRPr lang="fr-FR" sz="1400" b="1" i="1" dirty="0"/>
          </a:p>
          <a:p>
            <a:r>
              <a:rPr lang="fr-FR" sz="1400" b="1" i="1" dirty="0" err="1"/>
              <a:t>PropertyName</a:t>
            </a:r>
            <a:endParaRPr lang="fr-FR" sz="1400" b="1" i="1" dirty="0"/>
          </a:p>
          <a:p>
            <a:r>
              <a:rPr lang="fr-FR" sz="1400" b="1" i="1" dirty="0" err="1"/>
              <a:t>TaxParcel</a:t>
            </a:r>
            <a:endParaRPr lang="fr-FR" sz="1400" b="1" i="1" dirty="0"/>
          </a:p>
          <a:p>
            <a:r>
              <a:rPr lang="fr-FR" sz="1400" b="1" i="1" dirty="0"/>
              <a:t>Identification</a:t>
            </a:r>
          </a:p>
          <a:p>
            <a:r>
              <a:rPr lang="fr-FR" sz="1400" b="1" i="1" dirty="0" err="1"/>
              <a:t>Number</a:t>
            </a:r>
            <a:endParaRPr lang="fr-FR" sz="1400" b="1" i="1" dirty="0"/>
          </a:p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0E1FC2-B6F9-4BA4-978B-FEFF7A0A61F4}"/>
              </a:ext>
            </a:extLst>
          </p:cNvPr>
          <p:cNvSpPr txBox="1"/>
          <p:nvPr/>
        </p:nvSpPr>
        <p:spPr>
          <a:xfrm>
            <a:off x="2199067" y="5473005"/>
            <a:ext cx="201443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1" i="1" dirty="0" err="1"/>
              <a:t>DataYear</a:t>
            </a:r>
            <a:endParaRPr lang="fr-FR" sz="1400" b="1" i="1" dirty="0"/>
          </a:p>
          <a:p>
            <a:r>
              <a:rPr lang="fr-FR" sz="1400" b="1" i="1" dirty="0" err="1"/>
              <a:t>DefaultData</a:t>
            </a:r>
            <a:endParaRPr lang="fr-FR" sz="1400" b="1" i="1" dirty="0"/>
          </a:p>
          <a:p>
            <a:r>
              <a:rPr lang="fr-FR" sz="1400" b="1" i="1" dirty="0" err="1"/>
              <a:t>Comments</a:t>
            </a:r>
            <a:endParaRPr lang="fr-FR" sz="1400" b="1" i="1" dirty="0"/>
          </a:p>
          <a:p>
            <a:r>
              <a:rPr lang="fr-FR" sz="1400" b="1" i="1" dirty="0" err="1"/>
              <a:t>ComplianceStatus</a:t>
            </a:r>
            <a:endParaRPr lang="fr-FR" sz="1400" b="1" i="1" dirty="0"/>
          </a:p>
          <a:p>
            <a:r>
              <a:rPr lang="fr-FR" sz="1400" b="1" i="1" dirty="0" err="1"/>
              <a:t>Outlier</a:t>
            </a:r>
            <a:endParaRPr lang="fr-FR" sz="1400" b="1" i="1" dirty="0"/>
          </a:p>
          <a:p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72EA7D-E5DF-47F7-9379-0FBA5D4479C9}"/>
              </a:ext>
            </a:extLst>
          </p:cNvPr>
          <p:cNvSpPr txBox="1"/>
          <p:nvPr/>
        </p:nvSpPr>
        <p:spPr>
          <a:xfrm>
            <a:off x="2199067" y="2989045"/>
            <a:ext cx="172961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1" i="1" dirty="0" err="1">
                <a:solidFill>
                  <a:schemeClr val="dk1"/>
                </a:solidFill>
              </a:rPr>
              <a:t>CouncilDistrictCode</a:t>
            </a:r>
            <a:endParaRPr lang="fr-FR" sz="1400" b="1" i="1" dirty="0">
              <a:solidFill>
                <a:schemeClr val="dk1"/>
              </a:solidFill>
            </a:endParaRPr>
          </a:p>
          <a:p>
            <a:r>
              <a:rPr lang="fr-FR" sz="1400" b="1" i="1" dirty="0" err="1">
                <a:solidFill>
                  <a:schemeClr val="dk1"/>
                </a:solidFill>
              </a:rPr>
              <a:t>Neighborhood</a:t>
            </a:r>
            <a:endParaRPr lang="fr-FR" sz="1400" b="1" i="1" dirty="0">
              <a:solidFill>
                <a:schemeClr val="dk1"/>
              </a:solidFill>
            </a:endParaRPr>
          </a:p>
          <a:p>
            <a:r>
              <a:rPr lang="fr-FR" sz="1400" b="1" i="1" dirty="0">
                <a:solidFill>
                  <a:schemeClr val="dk1"/>
                </a:solidFill>
              </a:rPr>
              <a:t>Latitude</a:t>
            </a:r>
          </a:p>
          <a:p>
            <a:r>
              <a:rPr lang="fr-FR" sz="1400" b="1" i="1" dirty="0">
                <a:solidFill>
                  <a:schemeClr val="dk1"/>
                </a:solidFill>
              </a:rPr>
              <a:t>Longitude</a:t>
            </a:r>
          </a:p>
          <a:p>
            <a:r>
              <a:rPr lang="fr-FR" sz="1400" b="1" i="1" dirty="0" err="1">
                <a:solidFill>
                  <a:schemeClr val="dk1"/>
                </a:solidFill>
              </a:rPr>
              <a:t>Address</a:t>
            </a:r>
            <a:endParaRPr lang="fr-FR" sz="1400" b="1" i="1" dirty="0">
              <a:solidFill>
                <a:schemeClr val="dk1"/>
              </a:solidFill>
            </a:endParaRPr>
          </a:p>
          <a:p>
            <a:r>
              <a:rPr lang="fr-FR" sz="1400" b="1" i="1" dirty="0">
                <a:solidFill>
                  <a:schemeClr val="dk1"/>
                </a:solidFill>
              </a:rPr>
              <a:t>City</a:t>
            </a:r>
          </a:p>
          <a:p>
            <a:r>
              <a:rPr lang="fr-FR" sz="1400" b="1" i="1" dirty="0">
                <a:solidFill>
                  <a:schemeClr val="dk1"/>
                </a:solidFill>
              </a:rPr>
              <a:t>State</a:t>
            </a:r>
          </a:p>
          <a:p>
            <a:r>
              <a:rPr lang="fr-FR" sz="1400" b="1" i="1" dirty="0" err="1">
                <a:solidFill>
                  <a:schemeClr val="dk1"/>
                </a:solidFill>
              </a:rPr>
              <a:t>ZipCode</a:t>
            </a:r>
            <a:endParaRPr lang="fr-FR" sz="1400" b="1" i="1" dirty="0">
              <a:solidFill>
                <a:schemeClr val="dk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44F4E55-C829-44F7-A159-9744506BAACA}"/>
              </a:ext>
            </a:extLst>
          </p:cNvPr>
          <p:cNvSpPr txBox="1"/>
          <p:nvPr/>
        </p:nvSpPr>
        <p:spPr>
          <a:xfrm>
            <a:off x="4083487" y="2968794"/>
            <a:ext cx="262720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1" i="1" dirty="0" err="1"/>
              <a:t>BuildingType</a:t>
            </a:r>
            <a:endParaRPr lang="fr-FR" sz="1400" b="1" i="1" dirty="0"/>
          </a:p>
          <a:p>
            <a:r>
              <a:rPr lang="fr-FR" sz="1400" b="1" i="1" dirty="0" err="1"/>
              <a:t>PrimaryPropertyType</a:t>
            </a:r>
            <a:endParaRPr lang="fr-FR" sz="1400" b="1" i="1" dirty="0"/>
          </a:p>
          <a:p>
            <a:r>
              <a:rPr lang="fr-FR" sz="1400" b="1" i="1" dirty="0" err="1"/>
              <a:t>YearBuilt</a:t>
            </a:r>
            <a:endParaRPr lang="fr-FR" sz="1400" b="1" i="1" dirty="0"/>
          </a:p>
          <a:p>
            <a:r>
              <a:rPr lang="fr-FR" sz="1400" b="1" i="1" dirty="0" err="1"/>
              <a:t>ListOfAllPropertyUseTypes</a:t>
            </a:r>
            <a:endParaRPr lang="fr-FR" sz="1400" b="1" i="1" dirty="0"/>
          </a:p>
          <a:p>
            <a:r>
              <a:rPr lang="fr-FR" sz="1400" b="1" i="1" dirty="0" err="1"/>
              <a:t>LargestPropertyUseType</a:t>
            </a:r>
            <a:endParaRPr lang="fr-FR" sz="1400" b="1" i="1" dirty="0"/>
          </a:p>
          <a:p>
            <a:r>
              <a:rPr lang="fr-FR" sz="1400" b="1" i="1" dirty="0" err="1"/>
              <a:t>SecondLargestPropertyUseType</a:t>
            </a:r>
            <a:endParaRPr lang="fr-FR" sz="1400" b="1" i="1" dirty="0"/>
          </a:p>
          <a:p>
            <a:r>
              <a:rPr lang="fr-FR" sz="1400" b="1" i="1" dirty="0" err="1"/>
              <a:t>ThirdLargestPropertyUseType</a:t>
            </a:r>
            <a:endParaRPr lang="fr-FR" sz="1400" b="1" i="1" dirty="0"/>
          </a:p>
          <a:p>
            <a:endParaRPr lang="fr-FR" sz="1400" b="1" i="1" dirty="0"/>
          </a:p>
          <a:p>
            <a:endParaRPr lang="fr-FR" sz="1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CD76E30-BAD8-476B-AD24-FE79A23D9730}"/>
              </a:ext>
            </a:extLst>
          </p:cNvPr>
          <p:cNvSpPr txBox="1"/>
          <p:nvPr/>
        </p:nvSpPr>
        <p:spPr>
          <a:xfrm>
            <a:off x="6865500" y="3016670"/>
            <a:ext cx="229843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1" i="1" dirty="0" err="1"/>
              <a:t>NumberofBuildings</a:t>
            </a:r>
            <a:endParaRPr lang="fr-FR" sz="1400" b="1" i="1" dirty="0"/>
          </a:p>
          <a:p>
            <a:r>
              <a:rPr lang="fr-FR" sz="1400" b="1" i="1" dirty="0" err="1"/>
              <a:t>NumberofFloors</a:t>
            </a:r>
            <a:endParaRPr lang="fr-FR" sz="1400" b="1" i="1" dirty="0"/>
          </a:p>
          <a:p>
            <a:r>
              <a:rPr lang="fr-FR" sz="1400" b="1" i="1" dirty="0" err="1"/>
              <a:t>PropertyGFATotal</a:t>
            </a:r>
            <a:endParaRPr lang="fr-FR" sz="1400" b="1" i="1" dirty="0"/>
          </a:p>
          <a:p>
            <a:r>
              <a:rPr lang="fr-FR" sz="1400" b="1" i="1" dirty="0" err="1"/>
              <a:t>PropertyGFAParking</a:t>
            </a:r>
            <a:endParaRPr lang="fr-FR" sz="1400" b="1" i="1" dirty="0"/>
          </a:p>
          <a:p>
            <a:r>
              <a:rPr lang="fr-FR" sz="1400" b="1" i="1" dirty="0" err="1"/>
              <a:t>PropertyGFABuilding</a:t>
            </a:r>
            <a:r>
              <a:rPr lang="fr-FR" sz="1400" b="1" i="1" dirty="0"/>
              <a:t>(s)</a:t>
            </a:r>
          </a:p>
          <a:p>
            <a:r>
              <a:rPr lang="fr-FR" sz="1400" b="1" i="1" dirty="0" err="1"/>
              <a:t>LargestPropertyUseTypeGFA</a:t>
            </a:r>
            <a:endParaRPr lang="fr-FR" sz="1400" b="1" i="1" dirty="0"/>
          </a:p>
          <a:p>
            <a:r>
              <a:rPr lang="fr-FR" sz="1400" b="1" i="1" dirty="0" err="1"/>
              <a:t>SecondLargestProperty</a:t>
            </a:r>
            <a:endParaRPr lang="fr-FR" sz="1400" b="1" i="1" dirty="0"/>
          </a:p>
          <a:p>
            <a:r>
              <a:rPr lang="fr-FR" sz="1400" b="1" i="1" dirty="0" err="1"/>
              <a:t>UseTypeGFA</a:t>
            </a:r>
            <a:endParaRPr lang="fr-FR" sz="1400" b="1" i="1" dirty="0"/>
          </a:p>
          <a:p>
            <a:r>
              <a:rPr lang="fr-FR" sz="1400" b="1" i="1" dirty="0" err="1"/>
              <a:t>ThirdLargestPropertyUse</a:t>
            </a:r>
            <a:endParaRPr lang="fr-FR" sz="1400" b="1" i="1" dirty="0"/>
          </a:p>
          <a:p>
            <a:r>
              <a:rPr lang="fr-FR" sz="1400" b="1" i="1" dirty="0" err="1"/>
              <a:t>TypeGFA</a:t>
            </a:r>
            <a:endParaRPr lang="fr-FR" sz="1400" b="1" i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19051C8-911C-4BA2-AA51-86504AD978AF}"/>
              </a:ext>
            </a:extLst>
          </p:cNvPr>
          <p:cNvSpPr txBox="1"/>
          <p:nvPr/>
        </p:nvSpPr>
        <p:spPr>
          <a:xfrm>
            <a:off x="9448172" y="3016670"/>
            <a:ext cx="2298434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1" i="1" dirty="0" err="1"/>
              <a:t>SiteEUI</a:t>
            </a:r>
            <a:r>
              <a:rPr lang="fr-FR" sz="1400" b="1" i="1" dirty="0"/>
              <a:t>(</a:t>
            </a:r>
            <a:r>
              <a:rPr lang="fr-FR" sz="1400" b="1" i="1" dirty="0" err="1"/>
              <a:t>kBtu</a:t>
            </a:r>
            <a:r>
              <a:rPr lang="fr-FR" sz="1400" b="1" i="1" dirty="0"/>
              <a:t>/</a:t>
            </a:r>
            <a:r>
              <a:rPr lang="fr-FR" sz="1400" b="1" i="1" dirty="0" err="1"/>
              <a:t>sf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SiteEUIWN</a:t>
            </a:r>
            <a:r>
              <a:rPr lang="fr-FR" sz="1400" b="1" i="1" dirty="0"/>
              <a:t>(</a:t>
            </a:r>
            <a:r>
              <a:rPr lang="fr-FR" sz="1400" b="1" i="1" dirty="0" err="1"/>
              <a:t>kBtu</a:t>
            </a:r>
            <a:r>
              <a:rPr lang="fr-FR" sz="1400" b="1" i="1" dirty="0"/>
              <a:t>/</a:t>
            </a:r>
            <a:r>
              <a:rPr lang="fr-FR" sz="1400" b="1" i="1" dirty="0" err="1"/>
              <a:t>sf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SourceEUI</a:t>
            </a:r>
            <a:r>
              <a:rPr lang="fr-FR" sz="1400" b="1" i="1" dirty="0"/>
              <a:t>(</a:t>
            </a:r>
            <a:r>
              <a:rPr lang="fr-FR" sz="1400" b="1" i="1" dirty="0" err="1"/>
              <a:t>kBtu</a:t>
            </a:r>
            <a:r>
              <a:rPr lang="fr-FR" sz="1400" b="1" i="1" dirty="0"/>
              <a:t>/</a:t>
            </a:r>
            <a:r>
              <a:rPr lang="fr-FR" sz="1400" b="1" i="1" dirty="0" err="1"/>
              <a:t>sf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SourceEUIWN</a:t>
            </a:r>
            <a:r>
              <a:rPr lang="fr-FR" sz="1400" b="1" i="1" dirty="0"/>
              <a:t>(</a:t>
            </a:r>
            <a:r>
              <a:rPr lang="fr-FR" sz="1400" b="1" i="1" dirty="0" err="1"/>
              <a:t>kBtu</a:t>
            </a:r>
            <a:r>
              <a:rPr lang="fr-FR" sz="1400" b="1" i="1" dirty="0"/>
              <a:t>/</a:t>
            </a:r>
            <a:r>
              <a:rPr lang="fr-FR" sz="1400" b="1" i="1" dirty="0" err="1"/>
              <a:t>sf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SiteEnergyUse</a:t>
            </a:r>
            <a:r>
              <a:rPr lang="fr-FR" sz="1400" b="1" i="1" dirty="0"/>
              <a:t>(</a:t>
            </a:r>
            <a:r>
              <a:rPr lang="fr-FR" sz="1400" b="1" i="1" dirty="0" err="1"/>
              <a:t>kBtu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SiteEnergyUseWN</a:t>
            </a:r>
            <a:r>
              <a:rPr lang="fr-FR" sz="1400" b="1" i="1" dirty="0"/>
              <a:t>(</a:t>
            </a:r>
            <a:r>
              <a:rPr lang="fr-FR" sz="1400" b="1" i="1" dirty="0" err="1"/>
              <a:t>kBtu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SteamUse</a:t>
            </a:r>
            <a:r>
              <a:rPr lang="fr-FR" sz="1400" b="1" i="1" dirty="0"/>
              <a:t>(</a:t>
            </a:r>
            <a:r>
              <a:rPr lang="fr-FR" sz="1400" b="1" i="1" dirty="0" err="1"/>
              <a:t>kBtu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Electricity</a:t>
            </a:r>
            <a:r>
              <a:rPr lang="fr-FR" sz="1400" b="1" i="1" dirty="0"/>
              <a:t>(kWh)</a:t>
            </a:r>
          </a:p>
          <a:p>
            <a:r>
              <a:rPr lang="fr-FR" sz="1400" b="1" i="1" dirty="0" err="1"/>
              <a:t>Electricity</a:t>
            </a:r>
            <a:r>
              <a:rPr lang="fr-FR" sz="1400" b="1" i="1" dirty="0"/>
              <a:t>(</a:t>
            </a:r>
            <a:r>
              <a:rPr lang="fr-FR" sz="1400" b="1" i="1" dirty="0" err="1"/>
              <a:t>kBtu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NaturalGas</a:t>
            </a:r>
            <a:r>
              <a:rPr lang="fr-FR" sz="1400" b="1" i="1" dirty="0"/>
              <a:t>(</a:t>
            </a:r>
            <a:r>
              <a:rPr lang="fr-FR" sz="1400" b="1" i="1" dirty="0" err="1"/>
              <a:t>therms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NaturalGas</a:t>
            </a:r>
            <a:r>
              <a:rPr lang="fr-FR" sz="1400" b="1" i="1" dirty="0"/>
              <a:t>(</a:t>
            </a:r>
            <a:r>
              <a:rPr lang="fr-FR" sz="1400" b="1" i="1" dirty="0" err="1"/>
              <a:t>kBtu</a:t>
            </a:r>
            <a:r>
              <a:rPr lang="fr-FR" sz="1400" b="1" i="1" dirty="0"/>
              <a:t>)</a:t>
            </a:r>
          </a:p>
          <a:p>
            <a:r>
              <a:rPr lang="fr-FR" sz="1400" b="1" i="1" dirty="0" err="1"/>
              <a:t>TotalGHGEmissions</a:t>
            </a:r>
            <a:endParaRPr lang="fr-FR" sz="1400" b="1" i="1" dirty="0"/>
          </a:p>
          <a:p>
            <a:r>
              <a:rPr lang="fr-FR" sz="1400" b="1" i="1" dirty="0" err="1"/>
              <a:t>GHGEmissionsIntensity</a:t>
            </a:r>
            <a:endParaRPr lang="fr-FR" sz="1400" b="1" i="1" dirty="0"/>
          </a:p>
          <a:p>
            <a:r>
              <a:rPr lang="fr-FR" sz="1400" b="1" i="1" dirty="0" err="1"/>
              <a:t>YearsENERGYSTARCertified</a:t>
            </a:r>
            <a:endParaRPr lang="fr-FR" sz="1400" b="1" i="1" dirty="0"/>
          </a:p>
          <a:p>
            <a:r>
              <a:rPr lang="fr-FR" sz="1400" b="1" i="1" dirty="0" err="1"/>
              <a:t>ENERGYSTARScore</a:t>
            </a:r>
            <a:endParaRPr lang="fr-FR" sz="1400" b="1" i="1" dirty="0"/>
          </a:p>
          <a:p>
            <a:endParaRPr lang="fr-FR" sz="1400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EDC61BF5-E20F-419F-B1C9-8F8C986B7783}"/>
              </a:ext>
            </a:extLst>
          </p:cNvPr>
          <p:cNvGrpSpPr/>
          <p:nvPr/>
        </p:nvGrpSpPr>
        <p:grpSpPr>
          <a:xfrm>
            <a:off x="358342" y="283991"/>
            <a:ext cx="11696700" cy="755276"/>
            <a:chOff x="358342" y="283991"/>
            <a:chExt cx="11696700" cy="755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10B319F-F647-4CEB-BE48-1E9ACD3B9CEF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427045"/>
              <a:chOff x="0" y="749124"/>
              <a:chExt cx="11696700" cy="427045"/>
            </a:xfrm>
          </p:grpSpPr>
          <p:sp>
            <p:nvSpPr>
              <p:cNvPr id="8" name="TextBox 15">
                <a:extLst>
                  <a:ext uri="{FF2B5EF4-FFF2-40B4-BE49-F238E27FC236}">
                    <a16:creationId xmlns:a16="http://schemas.microsoft.com/office/drawing/2014/main" id="{00DB8DE3-C914-4581-A2AA-D7EBB721C804}"/>
                  </a:ext>
                </a:extLst>
              </p:cNvPr>
              <p:cNvSpPr txBox="1"/>
              <p:nvPr/>
            </p:nvSpPr>
            <p:spPr>
              <a:xfrm>
                <a:off x="8210551" y="749124"/>
                <a:ext cx="3486149" cy="3334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Analyse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exploratoire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>
                    <a:solidFill>
                      <a:srgbClr val="7030A0"/>
                    </a:solidFill>
                    <a:latin typeface="Fira Sans Medium"/>
                  </a:rPr>
                  <a:t>1/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423F2-0C37-4A1B-AFE4-A7E0112C075A}"/>
                  </a:ext>
                </a:extLst>
              </p:cNvPr>
              <p:cNvSpPr/>
              <p:nvPr/>
            </p:nvSpPr>
            <p:spPr>
              <a:xfrm>
                <a:off x="0" y="1082549"/>
                <a:ext cx="11696700" cy="93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A214CF62-15FF-47EB-B9B9-7156B693B635}"/>
                </a:ext>
              </a:extLst>
            </p:cNvPr>
            <p:cNvSpPr txBox="1"/>
            <p:nvPr/>
          </p:nvSpPr>
          <p:spPr>
            <a:xfrm>
              <a:off x="8024901" y="711036"/>
              <a:ext cx="3900399" cy="328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2133" b="1" dirty="0">
                  <a:solidFill>
                    <a:srgbClr val="7030A0"/>
                  </a:solidFill>
                </a:rPr>
                <a:t>Description du jeu de données 1/2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A578F4A-B0E7-4BEA-88CD-13A7A4394220}"/>
              </a:ext>
            </a:extLst>
          </p:cNvPr>
          <p:cNvSpPr/>
          <p:nvPr/>
        </p:nvSpPr>
        <p:spPr>
          <a:xfrm>
            <a:off x="370905" y="668819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2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C7FD026-EAE3-42FD-B724-172B9BBC8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00012"/>
              </p:ext>
            </p:extLst>
          </p:nvPr>
        </p:nvGraphicFramePr>
        <p:xfrm>
          <a:off x="266699" y="1466849"/>
          <a:ext cx="6877051" cy="5037877"/>
        </p:xfrm>
        <a:graphic>
          <a:graphicData uri="http://schemas.openxmlformats.org/drawingml/2006/table">
            <a:tbl>
              <a:tblPr firstRow="1" firstCol="1" bandRow="1"/>
              <a:tblGrid>
                <a:gridCol w="4837158">
                  <a:extLst>
                    <a:ext uri="{9D8B030D-6E8A-4147-A177-3AD203B41FA5}">
                      <a16:colId xmlns:a16="http://schemas.microsoft.com/office/drawing/2014/main" val="3139892013"/>
                    </a:ext>
                  </a:extLst>
                </a:gridCol>
                <a:gridCol w="1230159">
                  <a:extLst>
                    <a:ext uri="{9D8B030D-6E8A-4147-A177-3AD203B41FA5}">
                      <a16:colId xmlns:a16="http://schemas.microsoft.com/office/drawing/2014/main" val="577359619"/>
                    </a:ext>
                  </a:extLst>
                </a:gridCol>
                <a:gridCol w="809734">
                  <a:extLst>
                    <a:ext uri="{9D8B030D-6E8A-4147-A177-3AD203B41FA5}">
                      <a16:colId xmlns:a16="http://schemas.microsoft.com/office/drawing/2014/main" val="91484534"/>
                    </a:ext>
                  </a:extLst>
                </a:gridCol>
              </a:tblGrid>
              <a:tr h="183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Nbre val man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799"/>
                  </a:ext>
                </a:extLst>
              </a:tr>
              <a:tr h="434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3376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100,00%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1454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Outlier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99,10%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454442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YearsENERGYSTARCertified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3257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96,50%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3871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ThirdLargestPropertyUseTypeGFA,ThirdLargestPropertyUseType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2780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82,30%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568513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SecondLargestPropertyUseType,SecondLargestPropertyUseTypeGFA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1697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50,30%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44526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ENERGYSTARScore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25,00%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52983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LargestPropertyUseType,LargestPropertyUseTypeGFA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70933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Zipcode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7314"/>
                  </a:ext>
                </a:extLst>
              </a:tr>
              <a:tr h="733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SourceEUI(kBtu/sf),SourceEUIWN(kBtu/sf),ListOfAllPropertyUseTypes, SteamUse(kBtu), Electricity(kWh), Electricity(kBtu), NaturalGas(therms), NaturalGas(kBtu), TotalGHGEmissions, GHGEmissionsIntensity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66474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82176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NumberofBuildings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24603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SiteEUI(kBtu/sf)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378197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SiteEnergyUseWN(kBtu),SiteEUIWN(kBtu/sf)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47408"/>
                  </a:ext>
                </a:extLst>
              </a:tr>
              <a:tr h="214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SiteEnergyUse(kBtu)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52553"/>
                  </a:ext>
                </a:extLst>
              </a:tr>
              <a:tr h="1104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TaxParcelIdentificationNumber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BuildingType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PrimaryPropertyType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ComplianceStatus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PropertyName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DefaultData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Address , City , State 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CouncilDistrictCode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Neighborhood , Latitude , Longitude 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YearBuilt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NumberofFloors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PropertyGFATotal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PropertyGFAParking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PropertyGFABuilding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(s) 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OSEBuildingID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77" marR="6757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72157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C40141B-68AF-4E8D-83FA-5622F1FC1977}"/>
              </a:ext>
            </a:extLst>
          </p:cNvPr>
          <p:cNvSpPr/>
          <p:nvPr/>
        </p:nvSpPr>
        <p:spPr>
          <a:xfrm>
            <a:off x="7724775" y="1463731"/>
            <a:ext cx="4200525" cy="5037878"/>
          </a:xfrm>
          <a:prstGeom prst="rect">
            <a:avLst/>
          </a:prstGeom>
          <a:solidFill>
            <a:srgbClr val="0B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 dirty="0"/>
          </a:p>
        </p:txBody>
      </p:sp>
      <p:sp>
        <p:nvSpPr>
          <p:cNvPr id="14" name="L-Shape 29">
            <a:extLst>
              <a:ext uri="{FF2B5EF4-FFF2-40B4-BE49-F238E27FC236}">
                <a16:creationId xmlns:a16="http://schemas.microsoft.com/office/drawing/2014/main" id="{CCB078CE-0CFD-4691-A149-D46A04BBC601}"/>
              </a:ext>
            </a:extLst>
          </p:cNvPr>
          <p:cNvSpPr/>
          <p:nvPr/>
        </p:nvSpPr>
        <p:spPr>
          <a:xfrm rot="16200000">
            <a:off x="11188292" y="5713640"/>
            <a:ext cx="605924" cy="605924"/>
          </a:xfrm>
          <a:prstGeom prst="corner">
            <a:avLst>
              <a:gd name="adj1" fmla="val 23355"/>
              <a:gd name="adj2" fmla="val 23357"/>
            </a:avLst>
          </a:prstGeom>
          <a:solidFill>
            <a:schemeClr val="accent1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0B3787-3586-4EF6-931B-0F7866F9FEFB}"/>
              </a:ext>
            </a:extLst>
          </p:cNvPr>
          <p:cNvSpPr txBox="1"/>
          <p:nvPr/>
        </p:nvSpPr>
        <p:spPr>
          <a:xfrm>
            <a:off x="7724774" y="1585531"/>
            <a:ext cx="446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26 variable ayant des valeurs manquantes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Aucune valeur de la variable</a:t>
            </a:r>
            <a:r>
              <a:rPr lang="fr-FR" b="1" dirty="0">
                <a:solidFill>
                  <a:schemeClr val="bg1"/>
                </a:solidFill>
              </a:rPr>
              <a:t> ‘comment’ </a:t>
            </a:r>
            <a:r>
              <a:rPr lang="fr-FR" dirty="0">
                <a:solidFill>
                  <a:schemeClr val="bg1"/>
                </a:solidFill>
              </a:rPr>
              <a:t>n’est renseigné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2DA1BF-6F96-4FE5-8E63-176DF0E5709F}"/>
              </a:ext>
            </a:extLst>
          </p:cNvPr>
          <p:cNvSpPr txBox="1"/>
          <p:nvPr/>
        </p:nvSpPr>
        <p:spPr>
          <a:xfrm>
            <a:off x="7724774" y="3639287"/>
            <a:ext cx="420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Les variables d’utilisation de (</a:t>
            </a:r>
            <a:r>
              <a:rPr lang="fr-FR" dirty="0" err="1">
                <a:solidFill>
                  <a:schemeClr val="bg1"/>
                </a:solidFill>
              </a:rPr>
              <a:t>propriéte</a:t>
            </a:r>
            <a:r>
              <a:rPr lang="fr-FR" dirty="0">
                <a:solidFill>
                  <a:schemeClr val="bg1"/>
                </a:solidFill>
              </a:rPr>
              <a:t> /surface d’utilisation propriétés) ont deux à deux le même nombre de valeurs manquantes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Les observations des variables relatives à la localisation ,le superficie du </a:t>
            </a:r>
            <a:r>
              <a:rPr lang="fr-FR" dirty="0" err="1">
                <a:solidFill>
                  <a:schemeClr val="bg1"/>
                </a:solidFill>
              </a:rPr>
              <a:t>batiment</a:t>
            </a:r>
            <a:r>
              <a:rPr lang="fr-FR" dirty="0">
                <a:solidFill>
                  <a:schemeClr val="bg1"/>
                </a:solidFill>
              </a:rPr>
              <a:t> , parking, totale, et d’identification sont toutes renseignés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6DFDED-2D58-48D5-8870-417355E865FC}"/>
              </a:ext>
            </a:extLst>
          </p:cNvPr>
          <p:cNvSpPr txBox="1"/>
          <p:nvPr/>
        </p:nvSpPr>
        <p:spPr>
          <a:xfrm>
            <a:off x="7943850" y="2508861"/>
            <a:ext cx="351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Les variables renseignant sur l’énergie à l’exception des énergie totale du sites ont chacune 9 valeurs manquantes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88EB29E-3C23-4400-9E12-27172D2B36A4}"/>
              </a:ext>
            </a:extLst>
          </p:cNvPr>
          <p:cNvGrpSpPr/>
          <p:nvPr/>
        </p:nvGrpSpPr>
        <p:grpSpPr>
          <a:xfrm>
            <a:off x="247650" y="338792"/>
            <a:ext cx="11696700" cy="755276"/>
            <a:chOff x="358342" y="283991"/>
            <a:chExt cx="11696700" cy="755276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19547C6-8EC8-488F-9B81-7EAA2428C1A4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427045"/>
              <a:chOff x="0" y="749124"/>
              <a:chExt cx="11696700" cy="427045"/>
            </a:xfrm>
          </p:grpSpPr>
          <p:sp>
            <p:nvSpPr>
              <p:cNvPr id="28" name="TextBox 15">
                <a:extLst>
                  <a:ext uri="{FF2B5EF4-FFF2-40B4-BE49-F238E27FC236}">
                    <a16:creationId xmlns:a16="http://schemas.microsoft.com/office/drawing/2014/main" id="{119E7D98-A6C1-40A4-872D-699939A06F58}"/>
                  </a:ext>
                </a:extLst>
              </p:cNvPr>
              <p:cNvSpPr txBox="1"/>
              <p:nvPr/>
            </p:nvSpPr>
            <p:spPr>
              <a:xfrm>
                <a:off x="8210551" y="749124"/>
                <a:ext cx="3486149" cy="3334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Analyse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exploratoire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>
                    <a:solidFill>
                      <a:srgbClr val="7030A0"/>
                    </a:solidFill>
                    <a:latin typeface="Fira Sans Medium"/>
                  </a:rPr>
                  <a:t>1/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811C471-2CE7-4B30-A6EC-4E335E60D138}"/>
                  </a:ext>
                </a:extLst>
              </p:cNvPr>
              <p:cNvSpPr/>
              <p:nvPr/>
            </p:nvSpPr>
            <p:spPr>
              <a:xfrm>
                <a:off x="0" y="1082549"/>
                <a:ext cx="11696700" cy="93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C259E00-841E-4052-9906-CC0742286B34}"/>
                </a:ext>
              </a:extLst>
            </p:cNvPr>
            <p:cNvSpPr txBox="1"/>
            <p:nvPr/>
          </p:nvSpPr>
          <p:spPr>
            <a:xfrm>
              <a:off x="8024901" y="711036"/>
              <a:ext cx="3900399" cy="328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2133" b="1" dirty="0">
                  <a:solidFill>
                    <a:srgbClr val="7030A0"/>
                  </a:solidFill>
                </a:rPr>
                <a:t>Description du jeu de données 2/2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AB25B668-E7E9-4333-B412-67A585EE515A}"/>
              </a:ext>
            </a:extLst>
          </p:cNvPr>
          <p:cNvSpPr txBox="1"/>
          <p:nvPr/>
        </p:nvSpPr>
        <p:spPr>
          <a:xfrm>
            <a:off x="266699" y="961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Elimination des bâtiments doublons</a:t>
            </a:r>
          </a:p>
        </p:txBody>
      </p:sp>
      <p:sp>
        <p:nvSpPr>
          <p:cNvPr id="32" name="Flèche vers le bas 11">
            <a:extLst>
              <a:ext uri="{FF2B5EF4-FFF2-40B4-BE49-F238E27FC236}">
                <a16:creationId xmlns:a16="http://schemas.microsoft.com/office/drawing/2014/main" id="{128DACE7-2DC8-4678-8E0A-76ED6B31175E}"/>
              </a:ext>
            </a:extLst>
          </p:cNvPr>
          <p:cNvSpPr/>
          <p:nvPr/>
        </p:nvSpPr>
        <p:spPr>
          <a:xfrm rot="16200000">
            <a:off x="4237345" y="636278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6A44873-A885-4074-BDC8-4CC36F821384}"/>
              </a:ext>
            </a:extLst>
          </p:cNvPr>
          <p:cNvSpPr txBox="1"/>
          <p:nvPr/>
        </p:nvSpPr>
        <p:spPr>
          <a:xfrm>
            <a:off x="5143053" y="852517"/>
            <a:ext cx="2219771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ea typeface="Yu Gothic Light" panose="020B0300000000000000" pitchFamily="34" charset="-128"/>
              </a:rPr>
              <a:t>3376  observations</a:t>
            </a:r>
          </a:p>
          <a:p>
            <a:pPr algn="r"/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46 variables.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13B3D-DE22-435D-800C-3A1904018371}"/>
              </a:ext>
            </a:extLst>
          </p:cNvPr>
          <p:cNvSpPr/>
          <p:nvPr/>
        </p:nvSpPr>
        <p:spPr>
          <a:xfrm>
            <a:off x="266699" y="684137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3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441F85E-605C-4FF6-A17D-05570838E7A7}"/>
              </a:ext>
            </a:extLst>
          </p:cNvPr>
          <p:cNvGrpSpPr/>
          <p:nvPr/>
        </p:nvGrpSpPr>
        <p:grpSpPr>
          <a:xfrm>
            <a:off x="142875" y="253507"/>
            <a:ext cx="11696700" cy="755276"/>
            <a:chOff x="358342" y="283991"/>
            <a:chExt cx="11696700" cy="75527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D4D57F8-9626-42D3-B116-384DAB8FC493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427045"/>
              <a:chOff x="0" y="749124"/>
              <a:chExt cx="11696700" cy="427045"/>
            </a:xfrm>
          </p:grpSpPr>
          <p:sp>
            <p:nvSpPr>
              <p:cNvPr id="21" name="TextBox 15">
                <a:extLst>
                  <a:ext uri="{FF2B5EF4-FFF2-40B4-BE49-F238E27FC236}">
                    <a16:creationId xmlns:a16="http://schemas.microsoft.com/office/drawing/2014/main" id="{27674C8F-EAA8-4E3B-BC4E-F72D66DCD582}"/>
                  </a:ext>
                </a:extLst>
              </p:cNvPr>
              <p:cNvSpPr txBox="1"/>
              <p:nvPr/>
            </p:nvSpPr>
            <p:spPr>
              <a:xfrm>
                <a:off x="8210551" y="749124"/>
                <a:ext cx="3486149" cy="3334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Analyse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exploratoire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>
                    <a:solidFill>
                      <a:srgbClr val="7030A0"/>
                    </a:solidFill>
                    <a:latin typeface="Fira Sans Medium"/>
                  </a:rPr>
                  <a:t>1/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BD6E1C-806C-43FE-8DFD-055FF53A9C37}"/>
                  </a:ext>
                </a:extLst>
              </p:cNvPr>
              <p:cNvSpPr/>
              <p:nvPr/>
            </p:nvSpPr>
            <p:spPr>
              <a:xfrm>
                <a:off x="0" y="1082549"/>
                <a:ext cx="11696700" cy="93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A48BE36-9FE2-4898-AC7F-626E56C8125A}"/>
                </a:ext>
              </a:extLst>
            </p:cNvPr>
            <p:cNvSpPr txBox="1"/>
            <p:nvPr/>
          </p:nvSpPr>
          <p:spPr>
            <a:xfrm>
              <a:off x="7524751" y="711036"/>
              <a:ext cx="4400550" cy="328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2133" b="1" dirty="0">
                  <a:solidFill>
                    <a:srgbClr val="7030A0"/>
                  </a:solidFill>
                </a:rPr>
                <a:t>Construction du jeu de données 1/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F62D596F-9B75-4EC6-9E12-B293BBC81295}"/>
              </a:ext>
            </a:extLst>
          </p:cNvPr>
          <p:cNvSpPr txBox="1"/>
          <p:nvPr/>
        </p:nvSpPr>
        <p:spPr>
          <a:xfrm>
            <a:off x="302041" y="3453374"/>
            <a:ext cx="5898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a typeface="Yu Gothic Light" panose="020B0300000000000000" pitchFamily="34" charset="-128"/>
              </a:rPr>
              <a:t>Abandon des colonnes à variance nulle </a:t>
            </a:r>
            <a:endParaRPr lang="fr-FR" dirty="0">
              <a:ea typeface="Yu Gothic UI Light" panose="020B0300000000000000" pitchFamily="34" charset="-128"/>
            </a:endParaRPr>
          </a:p>
          <a:p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(« 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City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 » et « 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State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 »)</a:t>
            </a:r>
          </a:p>
          <a:p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ea typeface="Yu Gothic Light" panose="020B0300000000000000" pitchFamily="34" charset="-128"/>
              </a:rPr>
              <a:t>Suppression des colonnes à valeurs manquantes trop </a:t>
            </a:r>
            <a:r>
              <a:rPr lang="fr-FR" dirty="0" err="1">
                <a:ea typeface="Yu Gothic Light" panose="020B0300000000000000" pitchFamily="34" charset="-128"/>
              </a:rPr>
              <a:t>élévés</a:t>
            </a:r>
            <a:r>
              <a:rPr lang="fr-FR" dirty="0">
                <a:ea typeface="Yu Gothic Light" panose="020B0300000000000000" pitchFamily="34" charset="-128"/>
              </a:rPr>
              <a:t> </a:t>
            </a:r>
            <a:endParaRPr lang="fr-FR" dirty="0">
              <a:ea typeface="Yu Gothic UI Light" panose="020B0300000000000000" pitchFamily="34" charset="-128"/>
            </a:endParaRPr>
          </a:p>
          <a:p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(« </a:t>
            </a:r>
            <a:r>
              <a:rPr lang="fr-FR" i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Comments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, year4nergy </a:t>
            </a:r>
            <a:r>
              <a:rPr lang="fr-FR" i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certificate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 » 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70FA6F-071C-4CAD-85A4-678562512621}"/>
              </a:ext>
            </a:extLst>
          </p:cNvPr>
          <p:cNvSpPr txBox="1"/>
          <p:nvPr/>
        </p:nvSpPr>
        <p:spPr>
          <a:xfrm>
            <a:off x="9095928" y="2384775"/>
            <a:ext cx="2219771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ea typeface="Yu Gothic Light" panose="020B0300000000000000" pitchFamily="34" charset="-128"/>
              </a:rPr>
              <a:t>1668  observations</a:t>
            </a:r>
          </a:p>
          <a:p>
            <a:pPr algn="r"/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46 variables.</a:t>
            </a:r>
          </a:p>
        </p:txBody>
      </p:sp>
      <p:sp>
        <p:nvSpPr>
          <p:cNvPr id="28" name="Flèche vers le bas 11">
            <a:extLst>
              <a:ext uri="{FF2B5EF4-FFF2-40B4-BE49-F238E27FC236}">
                <a16:creationId xmlns:a16="http://schemas.microsoft.com/office/drawing/2014/main" id="{F666683E-238A-4F6C-B0AB-C9030F1BF7D0}"/>
              </a:ext>
            </a:extLst>
          </p:cNvPr>
          <p:cNvSpPr/>
          <p:nvPr/>
        </p:nvSpPr>
        <p:spPr>
          <a:xfrm rot="16200000">
            <a:off x="7632060" y="2144380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11">
            <a:extLst>
              <a:ext uri="{FF2B5EF4-FFF2-40B4-BE49-F238E27FC236}">
                <a16:creationId xmlns:a16="http://schemas.microsoft.com/office/drawing/2014/main" id="{6E914A81-32A4-4066-95AE-2B0449DB1850}"/>
              </a:ext>
            </a:extLst>
          </p:cNvPr>
          <p:cNvSpPr/>
          <p:nvPr/>
        </p:nvSpPr>
        <p:spPr>
          <a:xfrm rot="16200000">
            <a:off x="7632061" y="3083771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FA7A770F-A337-48AC-AE12-491A96C0D9FC}"/>
              </a:ext>
            </a:extLst>
          </p:cNvPr>
          <p:cNvSpPr txBox="1"/>
          <p:nvPr/>
        </p:nvSpPr>
        <p:spPr>
          <a:xfrm>
            <a:off x="8186167" y="1036565"/>
            <a:ext cx="3034283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fr-FR" sz="2133" b="1" dirty="0">
                <a:solidFill>
                  <a:schemeClr val="accent1">
                    <a:lumMod val="75000"/>
                  </a:schemeClr>
                </a:solidFill>
              </a:rPr>
              <a:t> 1/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5BDDC8C-04CC-4944-9626-8D0AE6B17A5C}"/>
              </a:ext>
            </a:extLst>
          </p:cNvPr>
          <p:cNvSpPr txBox="1"/>
          <p:nvPr/>
        </p:nvSpPr>
        <p:spPr>
          <a:xfrm>
            <a:off x="9000679" y="3640888"/>
            <a:ext cx="2219771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ea typeface="Yu Gothic Light" panose="020B0300000000000000" pitchFamily="34" charset="-128"/>
              </a:rPr>
              <a:t>1668  observations</a:t>
            </a:r>
          </a:p>
          <a:p>
            <a:pPr algn="r"/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44 variables.</a:t>
            </a:r>
          </a:p>
        </p:txBody>
      </p:sp>
      <p:sp>
        <p:nvSpPr>
          <p:cNvPr id="35" name="Flèche vers le bas 11">
            <a:extLst>
              <a:ext uri="{FF2B5EF4-FFF2-40B4-BE49-F238E27FC236}">
                <a16:creationId xmlns:a16="http://schemas.microsoft.com/office/drawing/2014/main" id="{0793B138-53EC-47B1-A25A-80BC6B72B1E7}"/>
              </a:ext>
            </a:extLst>
          </p:cNvPr>
          <p:cNvSpPr/>
          <p:nvPr/>
        </p:nvSpPr>
        <p:spPr>
          <a:xfrm rot="16200000">
            <a:off x="7632060" y="4023161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èche vers le bas 11">
            <a:extLst>
              <a:ext uri="{FF2B5EF4-FFF2-40B4-BE49-F238E27FC236}">
                <a16:creationId xmlns:a16="http://schemas.microsoft.com/office/drawing/2014/main" id="{DFFAF994-AF22-4DCD-B0F4-0328834132B4}"/>
              </a:ext>
            </a:extLst>
          </p:cNvPr>
          <p:cNvSpPr/>
          <p:nvPr/>
        </p:nvSpPr>
        <p:spPr>
          <a:xfrm rot="16200000">
            <a:off x="7632061" y="5257245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BA9E99E-083D-46F8-A80D-B05977609B78}"/>
              </a:ext>
            </a:extLst>
          </p:cNvPr>
          <p:cNvSpPr txBox="1"/>
          <p:nvPr/>
        </p:nvSpPr>
        <p:spPr>
          <a:xfrm>
            <a:off x="9000679" y="4472168"/>
            <a:ext cx="2219771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ea typeface="Yu Gothic Light" panose="020B0300000000000000" pitchFamily="34" charset="-128"/>
              </a:rPr>
              <a:t>1668  observations</a:t>
            </a:r>
          </a:p>
          <a:p>
            <a:pPr algn="r"/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42 variables.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51CBD0-56B6-4913-8E05-156873A4909C}"/>
              </a:ext>
            </a:extLst>
          </p:cNvPr>
          <p:cNvSpPr txBox="1"/>
          <p:nvPr/>
        </p:nvSpPr>
        <p:spPr>
          <a:xfrm>
            <a:off x="302041" y="5331983"/>
            <a:ext cx="64273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a typeface="Yu Gothic Light" panose="020B0300000000000000" pitchFamily="34" charset="-128"/>
              </a:rPr>
              <a:t>Contrôle des variables de </a:t>
            </a:r>
            <a:r>
              <a:rPr lang="fr-FR" dirty="0" err="1">
                <a:ea typeface="Yu Gothic Light" panose="020B0300000000000000" pitchFamily="34" charset="-128"/>
              </a:rPr>
              <a:t>localisaion</a:t>
            </a:r>
            <a:endParaRPr lang="fr-FR" dirty="0">
              <a:ea typeface="Yu Gothic UI Light" panose="020B0300000000000000" pitchFamily="34" charset="-128"/>
            </a:endParaRPr>
          </a:p>
          <a:p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(« 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Modalité de  ‘</a:t>
            </a:r>
            <a:r>
              <a:rPr lang="fr-FR" i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Neighborhood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  mal </a:t>
            </a:r>
            <a:r>
              <a:rPr lang="fr-FR" i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rensignés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»)</a:t>
            </a:r>
          </a:p>
          <a:p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Toute les autres variables sont cohérentes</a:t>
            </a:r>
          </a:p>
          <a:p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on retire les variables "</a:t>
            </a:r>
            <a:r>
              <a:rPr lang="fr-FR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CouncilDistrictCode</a:t>
            </a:r>
            <a:r>
              <a:rPr lang="fr-F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", "</a:t>
            </a:r>
            <a:r>
              <a:rPr lang="fr-FR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ZipCode</a:t>
            </a:r>
            <a:r>
              <a:rPr lang="fr-F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", "</a:t>
            </a:r>
            <a:r>
              <a:rPr lang="fr-FR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Address</a:t>
            </a:r>
            <a:r>
              <a:rPr lang="fr-FR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"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0EDD821-8E9F-4E04-BB45-1FAA2291833A}"/>
              </a:ext>
            </a:extLst>
          </p:cNvPr>
          <p:cNvSpPr txBox="1"/>
          <p:nvPr/>
        </p:nvSpPr>
        <p:spPr>
          <a:xfrm>
            <a:off x="8867329" y="5341958"/>
            <a:ext cx="2219771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ea typeface="Yu Gothic Light" panose="020B0300000000000000" pitchFamily="34" charset="-128"/>
              </a:rPr>
              <a:t>  1668 observations</a:t>
            </a:r>
          </a:p>
          <a:p>
            <a:pPr algn="r"/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39 variables.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2C272F0-2014-4E56-A96F-189F0EA41EED}"/>
              </a:ext>
            </a:extLst>
          </p:cNvPr>
          <p:cNvSpPr txBox="1"/>
          <p:nvPr/>
        </p:nvSpPr>
        <p:spPr>
          <a:xfrm>
            <a:off x="358342" y="2253045"/>
            <a:ext cx="6134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Sélection des bâtiments non résidentiels</a:t>
            </a:r>
          </a:p>
          <a:p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* Gardé ‘</a:t>
            </a:r>
            <a:r>
              <a:rPr lang="fr-FR" i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NonResidential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 ‘</a:t>
            </a:r>
            <a:r>
              <a:rPr lang="fr-FR" i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Nonresidential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COS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     ‘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SPS-District K-12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 ‘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Campus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 ‘</a:t>
            </a:r>
            <a:r>
              <a:rPr lang="fr-FR" i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Nonresidential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WA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</a:t>
            </a:r>
          </a:p>
          <a:p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B6A7555-1522-4BE5-ADD5-F489C62713A2}"/>
              </a:ext>
            </a:extLst>
          </p:cNvPr>
          <p:cNvSpPr txBox="1"/>
          <p:nvPr/>
        </p:nvSpPr>
        <p:spPr>
          <a:xfrm>
            <a:off x="255371" y="1428324"/>
            <a:ext cx="11902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Notre projet porte sur la prédiction d’énergie des bâtiments non résidentiels , nous allons vérifier  les types de bâtiments que vous avons dans la base grâce à la variable «</a:t>
            </a:r>
            <a:r>
              <a:rPr lang="fr-FR" sz="1800" b="1" i="1" dirty="0" err="1"/>
              <a:t>BuildingType</a:t>
            </a:r>
            <a:r>
              <a:rPr lang="fr-FR" sz="1800" b="1" i="1" dirty="0"/>
              <a:t> »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AC4E49-A14D-48F1-86E1-66541DD14933}"/>
              </a:ext>
            </a:extLst>
          </p:cNvPr>
          <p:cNvSpPr/>
          <p:nvPr/>
        </p:nvSpPr>
        <p:spPr>
          <a:xfrm>
            <a:off x="352425" y="577407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03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A3D60606-7F2E-4737-9D92-D0BDE3121A76}"/>
              </a:ext>
            </a:extLst>
          </p:cNvPr>
          <p:cNvGrpSpPr/>
          <p:nvPr/>
        </p:nvGrpSpPr>
        <p:grpSpPr>
          <a:xfrm>
            <a:off x="358342" y="283991"/>
            <a:ext cx="11696700" cy="755276"/>
            <a:chOff x="358342" y="283991"/>
            <a:chExt cx="11696700" cy="755276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441F85E-605C-4FF6-A17D-05570838E7A7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755276"/>
              <a:chOff x="358342" y="283991"/>
              <a:chExt cx="11696700" cy="755276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3D4D57F8-9626-42D3-B116-384DAB8FC493}"/>
                  </a:ext>
                </a:extLst>
              </p:cNvPr>
              <p:cNvGrpSpPr/>
              <p:nvPr/>
            </p:nvGrpSpPr>
            <p:grpSpPr>
              <a:xfrm>
                <a:off x="358342" y="283991"/>
                <a:ext cx="11696700" cy="427045"/>
                <a:chOff x="0" y="749124"/>
                <a:chExt cx="11696700" cy="427045"/>
              </a:xfrm>
            </p:grpSpPr>
            <p:sp>
              <p:nvSpPr>
                <p:cNvPr id="21" name="TextBox 15">
                  <a:extLst>
                    <a:ext uri="{FF2B5EF4-FFF2-40B4-BE49-F238E27FC236}">
                      <a16:creationId xmlns:a16="http://schemas.microsoft.com/office/drawing/2014/main" id="{27674C8F-EAA8-4E3B-BC4E-F72D66DCD582}"/>
                    </a:ext>
                  </a:extLst>
                </p:cNvPr>
                <p:cNvSpPr txBox="1"/>
                <p:nvPr/>
              </p:nvSpPr>
              <p:spPr>
                <a:xfrm>
                  <a:off x="8210551" y="749124"/>
                  <a:ext cx="3486149" cy="333425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2600"/>
                    </a:lnSpc>
                    <a:spcBef>
                      <a:spcPct val="0"/>
                    </a:spcBef>
                  </a:pPr>
                  <a:r>
                    <a:rPr lang="en-US" sz="2400" b="1" spc="-40" dirty="0" err="1">
                      <a:solidFill>
                        <a:srgbClr val="002060"/>
                      </a:solidFill>
                      <a:latin typeface="Fira Sans Medium"/>
                    </a:rPr>
                    <a:t>Analyse</a:t>
                  </a:r>
                  <a:r>
                    <a:rPr lang="en-US" sz="2400" b="1" spc="-40" dirty="0">
                      <a:solidFill>
                        <a:srgbClr val="002060"/>
                      </a:solidFill>
                      <a:latin typeface="Fira Sans Medium"/>
                    </a:rPr>
                    <a:t> </a:t>
                  </a:r>
                  <a:r>
                    <a:rPr lang="en-US" sz="2400" b="1" spc="-40" dirty="0" err="1">
                      <a:solidFill>
                        <a:srgbClr val="002060"/>
                      </a:solidFill>
                      <a:latin typeface="Fira Sans Medium"/>
                    </a:rPr>
                    <a:t>exploratoire</a:t>
                  </a:r>
                  <a:r>
                    <a:rPr lang="en-US" sz="2400" b="1" spc="-40" dirty="0">
                      <a:solidFill>
                        <a:srgbClr val="002060"/>
                      </a:solidFill>
                      <a:latin typeface="Fira Sans Medium"/>
                    </a:rPr>
                    <a:t> </a:t>
                  </a:r>
                  <a:r>
                    <a:rPr lang="en-US" sz="2400" b="1" spc="-40" dirty="0">
                      <a:solidFill>
                        <a:srgbClr val="7030A0"/>
                      </a:solidFill>
                      <a:latin typeface="Fira Sans Medium"/>
                    </a:rPr>
                    <a:t>1/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3BD6E1C-806C-43FE-8DFD-055FF53A9C37}"/>
                    </a:ext>
                  </a:extLst>
                </p:cNvPr>
                <p:cNvSpPr/>
                <p:nvPr/>
              </p:nvSpPr>
              <p:spPr>
                <a:xfrm>
                  <a:off x="0" y="1082549"/>
                  <a:ext cx="11696700" cy="93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" name="TextBox 4">
                <a:extLst>
                  <a:ext uri="{FF2B5EF4-FFF2-40B4-BE49-F238E27FC236}">
                    <a16:creationId xmlns:a16="http://schemas.microsoft.com/office/drawing/2014/main" id="{CA48BE36-9FE2-4898-AC7F-626E56C8125A}"/>
                  </a:ext>
                </a:extLst>
              </p:cNvPr>
              <p:cNvSpPr txBox="1"/>
              <p:nvPr/>
            </p:nvSpPr>
            <p:spPr>
              <a:xfrm>
                <a:off x="7524751" y="711036"/>
                <a:ext cx="4400550" cy="3282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/>
                <a:r>
                  <a:rPr lang="fr-FR" sz="2133" b="1" dirty="0">
                    <a:solidFill>
                      <a:srgbClr val="7030A0"/>
                    </a:solidFill>
                  </a:rPr>
                  <a:t>Construction du jeu de données 1/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19D2A9-40BB-4712-A824-485CB4DCDC2D}"/>
                </a:ext>
              </a:extLst>
            </p:cNvPr>
            <p:cNvSpPr/>
            <p:nvPr/>
          </p:nvSpPr>
          <p:spPr>
            <a:xfrm>
              <a:off x="1805558" y="472396"/>
              <a:ext cx="270893" cy="256754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FA7A770F-A337-48AC-AE12-491A96C0D9FC}"/>
              </a:ext>
            </a:extLst>
          </p:cNvPr>
          <p:cNvSpPr txBox="1"/>
          <p:nvPr/>
        </p:nvSpPr>
        <p:spPr>
          <a:xfrm>
            <a:off x="6492442" y="1036565"/>
            <a:ext cx="4728009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chemeClr val="accent1">
                    <a:lumMod val="75000"/>
                  </a:schemeClr>
                </a:solidFill>
              </a:rPr>
              <a:t>Relation entre les variables énergétiques/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B5607DC-31F0-4C53-B122-E77CA7EECF57}"/>
              </a:ext>
            </a:extLst>
          </p:cNvPr>
          <p:cNvSpPr txBox="1"/>
          <p:nvPr/>
        </p:nvSpPr>
        <p:spPr>
          <a:xfrm>
            <a:off x="152400" y="1524770"/>
            <a:ext cx="11902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Par la suite nous avons fait la matrice de variance covariance entre les variables  relatifs au  relevé énergétique. On analyse les variables qui sont deux à deux corrélés afin de voir leur lien pour une éventuelle imputation des valeurs manquantes</a:t>
            </a:r>
            <a:endParaRPr lang="fr-FR" sz="1800" b="1" i="1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5C9EBB6-1914-46B4-8213-B1CEB63DA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39545"/>
              </p:ext>
            </p:extLst>
          </p:nvPr>
        </p:nvGraphicFramePr>
        <p:xfrm>
          <a:off x="413310" y="2230434"/>
          <a:ext cx="8155583" cy="3432049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807577">
                  <a:extLst>
                    <a:ext uri="{9D8B030D-6E8A-4147-A177-3AD203B41FA5}">
                      <a16:colId xmlns:a16="http://schemas.microsoft.com/office/drawing/2014/main" val="935097252"/>
                    </a:ext>
                  </a:extLst>
                </a:gridCol>
                <a:gridCol w="928906">
                  <a:extLst>
                    <a:ext uri="{9D8B030D-6E8A-4147-A177-3AD203B41FA5}">
                      <a16:colId xmlns:a16="http://schemas.microsoft.com/office/drawing/2014/main" val="771921570"/>
                    </a:ext>
                  </a:extLst>
                </a:gridCol>
                <a:gridCol w="1643472">
                  <a:extLst>
                    <a:ext uri="{9D8B030D-6E8A-4147-A177-3AD203B41FA5}">
                      <a16:colId xmlns:a16="http://schemas.microsoft.com/office/drawing/2014/main" val="1927735409"/>
                    </a:ext>
                  </a:extLst>
                </a:gridCol>
                <a:gridCol w="1296120">
                  <a:extLst>
                    <a:ext uri="{9D8B030D-6E8A-4147-A177-3AD203B41FA5}">
                      <a16:colId xmlns:a16="http://schemas.microsoft.com/office/drawing/2014/main" val="2165921697"/>
                    </a:ext>
                  </a:extLst>
                </a:gridCol>
                <a:gridCol w="928906">
                  <a:extLst>
                    <a:ext uri="{9D8B030D-6E8A-4147-A177-3AD203B41FA5}">
                      <a16:colId xmlns:a16="http://schemas.microsoft.com/office/drawing/2014/main" val="4022207018"/>
                    </a:ext>
                  </a:extLst>
                </a:gridCol>
                <a:gridCol w="775301">
                  <a:extLst>
                    <a:ext uri="{9D8B030D-6E8A-4147-A177-3AD203B41FA5}">
                      <a16:colId xmlns:a16="http://schemas.microsoft.com/office/drawing/2014/main" val="1817966467"/>
                    </a:ext>
                  </a:extLst>
                </a:gridCol>
                <a:gridCol w="775301">
                  <a:extLst>
                    <a:ext uri="{9D8B030D-6E8A-4147-A177-3AD203B41FA5}">
                      <a16:colId xmlns:a16="http://schemas.microsoft.com/office/drawing/2014/main" val="3268619534"/>
                    </a:ext>
                  </a:extLst>
                </a:gridCol>
              </a:tblGrid>
              <a:tr h="686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Variables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Coef de </a:t>
                      </a:r>
                      <a:r>
                        <a:rPr lang="fr-FR" sz="900" dirty="0" err="1">
                          <a:effectLst/>
                        </a:rPr>
                        <a:t>corelation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Relation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Variable retenus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nbre Valeur inférieure à 0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Nbre NA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Nbre de valeurs imputé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extLst>
                  <a:ext uri="{0D108BD9-81ED-4DB2-BD59-A6C34878D82A}">
                    <a16:rowId xmlns:a16="http://schemas.microsoft.com/office/drawing/2014/main" val="4000386789"/>
                  </a:ext>
                </a:extLst>
              </a:tr>
              <a:tr h="521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SiteEnergyUse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SiteEnergyUseWN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0.993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SiteEnergyUse(kBtu)=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SiteEnergyUseWN(kBtu + ei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SiteEnergyUse(kBtu)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 12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3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extLst>
                  <a:ext uri="{0D108BD9-81ED-4DB2-BD59-A6C34878D82A}">
                    <a16:rowId xmlns:a16="http://schemas.microsoft.com/office/drawing/2014/main" val="1841145635"/>
                  </a:ext>
                </a:extLst>
              </a:tr>
              <a:tr h="70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SourceEUI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r>
                        <a:rPr lang="fr-FR" sz="900" dirty="0">
                          <a:effectLst/>
                        </a:rPr>
                        <a:t>/</a:t>
                      </a:r>
                      <a:r>
                        <a:rPr lang="fr-FR" sz="900" dirty="0" err="1">
                          <a:effectLst/>
                        </a:rPr>
                        <a:t>sf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SourceEUIWN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r>
                        <a:rPr lang="fr-FR" sz="900" dirty="0">
                          <a:effectLst/>
                        </a:rPr>
                        <a:t>/</a:t>
                      </a:r>
                      <a:r>
                        <a:rPr lang="fr-FR" sz="900" dirty="0" err="1">
                          <a:effectLst/>
                        </a:rPr>
                        <a:t>sf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0.994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SourceEUI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r>
                        <a:rPr lang="fr-FR" sz="900" dirty="0">
                          <a:effectLst/>
                        </a:rPr>
                        <a:t>/</a:t>
                      </a:r>
                      <a:r>
                        <a:rPr lang="fr-FR" sz="900" dirty="0" err="1">
                          <a:effectLst/>
                        </a:rPr>
                        <a:t>sf</a:t>
                      </a:r>
                      <a:r>
                        <a:rPr lang="fr-FR" sz="900" dirty="0">
                          <a:effectLst/>
                        </a:rPr>
                        <a:t>)=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SourceEUIWN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r>
                        <a:rPr lang="fr-FR" sz="900" dirty="0">
                          <a:effectLst/>
                        </a:rPr>
                        <a:t>/</a:t>
                      </a:r>
                      <a:r>
                        <a:rPr lang="fr-FR" sz="900" dirty="0" err="1">
                          <a:effectLst/>
                        </a:rPr>
                        <a:t>sf</a:t>
                      </a:r>
                      <a:r>
                        <a:rPr lang="fr-FR" sz="900" dirty="0">
                          <a:effectLst/>
                        </a:rPr>
                        <a:t>)+ ri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SourceEUI(kBtu/sf)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2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extLst>
                  <a:ext uri="{0D108BD9-81ED-4DB2-BD59-A6C34878D82A}">
                    <a16:rowId xmlns:a16="http://schemas.microsoft.com/office/drawing/2014/main" val="1404438617"/>
                  </a:ext>
                </a:extLst>
              </a:tr>
              <a:tr h="382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Electricity</a:t>
                      </a:r>
                      <a:r>
                        <a:rPr lang="fr-FR" sz="900" dirty="0">
                          <a:effectLst/>
                        </a:rPr>
                        <a:t>(kWh)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Electricity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</a:p>
                    <a:p>
                      <a:pPr indent="44958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1.00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Electricity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r>
                        <a:rPr lang="fr-FR" sz="900" dirty="0">
                          <a:effectLst/>
                        </a:rPr>
                        <a:t>)=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0.29*</a:t>
                      </a:r>
                      <a:r>
                        <a:rPr lang="fr-FR" sz="900" dirty="0" err="1">
                          <a:effectLst/>
                        </a:rPr>
                        <a:t>Electricity</a:t>
                      </a:r>
                      <a:r>
                        <a:rPr lang="fr-FR" sz="900" dirty="0">
                          <a:effectLst/>
                        </a:rPr>
                        <a:t>(kWh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Electricity(kWh)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2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extLst>
                  <a:ext uri="{0D108BD9-81ED-4DB2-BD59-A6C34878D82A}">
                    <a16:rowId xmlns:a16="http://schemas.microsoft.com/office/drawing/2014/main" val="1890173973"/>
                  </a:ext>
                </a:extLst>
              </a:tr>
              <a:tr h="8824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NaturalGas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therms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NaturalGas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1.00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 err="1">
                          <a:effectLst/>
                        </a:rPr>
                        <a:t>NaturalGas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kBtu</a:t>
                      </a:r>
                      <a:r>
                        <a:rPr lang="fr-FR" sz="900" dirty="0">
                          <a:effectLst/>
                        </a:rPr>
                        <a:t>)=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100*</a:t>
                      </a:r>
                      <a:r>
                        <a:rPr lang="fr-FR" sz="900" dirty="0" err="1">
                          <a:effectLst/>
                        </a:rPr>
                        <a:t>NaturalGas</a:t>
                      </a:r>
                      <a:r>
                        <a:rPr lang="fr-FR" sz="900" dirty="0">
                          <a:effectLst/>
                        </a:rPr>
                        <a:t>(</a:t>
                      </a:r>
                      <a:r>
                        <a:rPr lang="fr-FR" sz="900" dirty="0" err="1">
                          <a:effectLst/>
                        </a:rPr>
                        <a:t>therms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NaturalGas(therms)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84" marR="54884" marT="0" marB="0"/>
                </a:tc>
                <a:extLst>
                  <a:ext uri="{0D108BD9-81ED-4DB2-BD59-A6C34878D82A}">
                    <a16:rowId xmlns:a16="http://schemas.microsoft.com/office/drawing/2014/main" val="198936237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E807C30F-F74B-425C-9964-7D66134FA7D7}"/>
              </a:ext>
            </a:extLst>
          </p:cNvPr>
          <p:cNvSpPr txBox="1"/>
          <p:nvPr/>
        </p:nvSpPr>
        <p:spPr>
          <a:xfrm>
            <a:off x="9001125" y="2291023"/>
            <a:ext cx="292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imputera une valeur par la relation qui existe avec l’autre dans la mesure où elle est manquante ou nulle et existe dans l’autre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B6A6188-8D1E-4792-97CF-B8D60B1F38AE}"/>
              </a:ext>
            </a:extLst>
          </p:cNvPr>
          <p:cNvSpPr txBox="1"/>
          <p:nvPr/>
        </p:nvSpPr>
        <p:spPr>
          <a:xfrm>
            <a:off x="358342" y="5729102"/>
            <a:ext cx="6134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Suppressions des variables</a:t>
            </a:r>
          </a:p>
          <a:p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‘</a:t>
            </a:r>
            <a:r>
              <a:rPr lang="fr-FR" sz="1800" i="1" dirty="0" err="1">
                <a:effectLst/>
              </a:rPr>
              <a:t>SiteEnergyUseWN</a:t>
            </a:r>
            <a:r>
              <a:rPr lang="fr-FR" sz="1800" i="1" dirty="0">
                <a:effectLst/>
              </a:rPr>
              <a:t>(</a:t>
            </a:r>
            <a:r>
              <a:rPr lang="fr-FR" sz="1800" i="1" dirty="0" err="1">
                <a:effectLst/>
              </a:rPr>
              <a:t>kBtu</a:t>
            </a:r>
            <a:r>
              <a:rPr lang="fr-FR" i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 ‘</a:t>
            </a:r>
            <a:r>
              <a:rPr lang="fr-FR" sz="1800" i="1" dirty="0" err="1">
                <a:effectLst/>
              </a:rPr>
              <a:t>SourceEUIWN</a:t>
            </a:r>
            <a:r>
              <a:rPr lang="fr-FR" sz="1800" i="1" dirty="0">
                <a:effectLst/>
              </a:rPr>
              <a:t>(</a:t>
            </a:r>
            <a:r>
              <a:rPr lang="fr-FR" sz="1800" i="1" dirty="0" err="1">
                <a:effectLst/>
              </a:rPr>
              <a:t>kBtu</a:t>
            </a:r>
            <a:r>
              <a:rPr lang="fr-FR" sz="1800" i="1" dirty="0">
                <a:effectLst/>
              </a:rPr>
              <a:t>/</a:t>
            </a:r>
            <a:r>
              <a:rPr lang="fr-FR" sz="1800" i="1" dirty="0" err="1">
                <a:effectLst/>
              </a:rPr>
              <a:t>sf</a:t>
            </a:r>
            <a:r>
              <a:rPr lang="fr-FR" sz="1800" i="1" dirty="0">
                <a:effectLst/>
              </a:rPr>
              <a:t>) </a:t>
            </a:r>
            <a:r>
              <a:rPr lang="fr-FR" i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‘</a:t>
            </a:r>
            <a:r>
              <a:rPr lang="fr-FR" sz="1800" i="1" dirty="0" err="1">
                <a:effectLst/>
              </a:rPr>
              <a:t>Electricity</a:t>
            </a:r>
            <a:r>
              <a:rPr lang="fr-FR" sz="1800" i="1" dirty="0">
                <a:effectLst/>
              </a:rPr>
              <a:t>(kWh) </a:t>
            </a:r>
            <a:r>
              <a:rPr lang="fr-FR" sz="1800" i="1" dirty="0" err="1">
                <a:effectLst/>
              </a:rPr>
              <a:t>NaturalGas</a:t>
            </a:r>
            <a:r>
              <a:rPr lang="fr-FR" sz="1800" i="1" dirty="0">
                <a:effectLst/>
              </a:rPr>
              <a:t>(</a:t>
            </a:r>
            <a:r>
              <a:rPr lang="fr-FR" sz="1800" i="1" dirty="0" err="1">
                <a:effectLst/>
              </a:rPr>
              <a:t>therms</a:t>
            </a:r>
            <a:r>
              <a:rPr lang="fr-FR" sz="1800" i="1" dirty="0">
                <a:effectLst/>
              </a:rPr>
              <a:t>)</a:t>
            </a:r>
          </a:p>
          <a:p>
            <a:endParaRPr lang="fr-FR" dirty="0"/>
          </a:p>
        </p:txBody>
      </p:sp>
      <p:sp>
        <p:nvSpPr>
          <p:cNvPr id="41" name="Flèche vers le bas 11">
            <a:extLst>
              <a:ext uri="{FF2B5EF4-FFF2-40B4-BE49-F238E27FC236}">
                <a16:creationId xmlns:a16="http://schemas.microsoft.com/office/drawing/2014/main" id="{47E0772C-28D5-4BBA-8671-EAD4B0EA3DAD}"/>
              </a:ext>
            </a:extLst>
          </p:cNvPr>
          <p:cNvSpPr/>
          <p:nvPr/>
        </p:nvSpPr>
        <p:spPr>
          <a:xfrm rot="16200000">
            <a:off x="6250936" y="5701178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69B9E32-E3EA-4E62-BECC-55F04B3F21C3}"/>
              </a:ext>
            </a:extLst>
          </p:cNvPr>
          <p:cNvSpPr txBox="1"/>
          <p:nvPr/>
        </p:nvSpPr>
        <p:spPr>
          <a:xfrm>
            <a:off x="8867328" y="5912203"/>
            <a:ext cx="2219771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ea typeface="Yu Gothic Light" panose="020B0300000000000000" pitchFamily="34" charset="-128"/>
              </a:rPr>
              <a:t>1649  observations</a:t>
            </a:r>
          </a:p>
          <a:p>
            <a:pPr algn="r"/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35 variables.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916C63-A104-4149-BEAA-03E44891A206}"/>
              </a:ext>
            </a:extLst>
          </p:cNvPr>
          <p:cNvSpPr/>
          <p:nvPr/>
        </p:nvSpPr>
        <p:spPr>
          <a:xfrm>
            <a:off x="358342" y="604893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76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A3D60606-7F2E-4737-9D92-D0BDE3121A76}"/>
              </a:ext>
            </a:extLst>
          </p:cNvPr>
          <p:cNvGrpSpPr/>
          <p:nvPr/>
        </p:nvGrpSpPr>
        <p:grpSpPr>
          <a:xfrm>
            <a:off x="302041" y="215639"/>
            <a:ext cx="11753001" cy="1104932"/>
            <a:chOff x="302041" y="215639"/>
            <a:chExt cx="11753001" cy="1104932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441F85E-605C-4FF6-A17D-05570838E7A7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755276"/>
              <a:chOff x="358342" y="283991"/>
              <a:chExt cx="11696700" cy="755276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3D4D57F8-9626-42D3-B116-384DAB8FC493}"/>
                  </a:ext>
                </a:extLst>
              </p:cNvPr>
              <p:cNvGrpSpPr/>
              <p:nvPr/>
            </p:nvGrpSpPr>
            <p:grpSpPr>
              <a:xfrm>
                <a:off x="358342" y="283991"/>
                <a:ext cx="11696700" cy="427045"/>
                <a:chOff x="0" y="749124"/>
                <a:chExt cx="11696700" cy="427045"/>
              </a:xfrm>
            </p:grpSpPr>
            <p:sp>
              <p:nvSpPr>
                <p:cNvPr id="21" name="TextBox 15">
                  <a:extLst>
                    <a:ext uri="{FF2B5EF4-FFF2-40B4-BE49-F238E27FC236}">
                      <a16:creationId xmlns:a16="http://schemas.microsoft.com/office/drawing/2014/main" id="{27674C8F-EAA8-4E3B-BC4E-F72D66DCD582}"/>
                    </a:ext>
                  </a:extLst>
                </p:cNvPr>
                <p:cNvSpPr txBox="1"/>
                <p:nvPr/>
              </p:nvSpPr>
              <p:spPr>
                <a:xfrm>
                  <a:off x="8210551" y="749124"/>
                  <a:ext cx="3486149" cy="333425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2600"/>
                    </a:lnSpc>
                    <a:spcBef>
                      <a:spcPct val="0"/>
                    </a:spcBef>
                  </a:pPr>
                  <a:r>
                    <a:rPr lang="en-US" sz="2400" b="1" spc="-40" dirty="0" err="1">
                      <a:solidFill>
                        <a:srgbClr val="002060"/>
                      </a:solidFill>
                      <a:latin typeface="Fira Sans Medium"/>
                    </a:rPr>
                    <a:t>Analyse</a:t>
                  </a:r>
                  <a:r>
                    <a:rPr lang="en-US" sz="2400" b="1" spc="-40" dirty="0">
                      <a:solidFill>
                        <a:srgbClr val="002060"/>
                      </a:solidFill>
                      <a:latin typeface="Fira Sans Medium"/>
                    </a:rPr>
                    <a:t> </a:t>
                  </a:r>
                  <a:r>
                    <a:rPr lang="en-US" sz="2400" b="1" spc="-40" dirty="0" err="1">
                      <a:solidFill>
                        <a:srgbClr val="002060"/>
                      </a:solidFill>
                      <a:latin typeface="Fira Sans Medium"/>
                    </a:rPr>
                    <a:t>exploratoire</a:t>
                  </a:r>
                  <a:r>
                    <a:rPr lang="en-US" sz="2400" b="1" spc="-40" dirty="0">
                      <a:solidFill>
                        <a:srgbClr val="002060"/>
                      </a:solidFill>
                      <a:latin typeface="Fira Sans Medium"/>
                    </a:rPr>
                    <a:t> </a:t>
                  </a:r>
                  <a:r>
                    <a:rPr lang="en-US" sz="2400" b="1" spc="-40" dirty="0">
                      <a:solidFill>
                        <a:srgbClr val="7030A0"/>
                      </a:solidFill>
                      <a:latin typeface="Fira Sans Medium"/>
                    </a:rPr>
                    <a:t>1/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3BD6E1C-806C-43FE-8DFD-055FF53A9C37}"/>
                    </a:ext>
                  </a:extLst>
                </p:cNvPr>
                <p:cNvSpPr/>
                <p:nvPr/>
              </p:nvSpPr>
              <p:spPr>
                <a:xfrm>
                  <a:off x="0" y="1082549"/>
                  <a:ext cx="11696700" cy="93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" name="TextBox 4">
                <a:extLst>
                  <a:ext uri="{FF2B5EF4-FFF2-40B4-BE49-F238E27FC236}">
                    <a16:creationId xmlns:a16="http://schemas.microsoft.com/office/drawing/2014/main" id="{CA48BE36-9FE2-4898-AC7F-626E56C8125A}"/>
                  </a:ext>
                </a:extLst>
              </p:cNvPr>
              <p:cNvSpPr txBox="1"/>
              <p:nvPr/>
            </p:nvSpPr>
            <p:spPr>
              <a:xfrm>
                <a:off x="7524751" y="711036"/>
                <a:ext cx="4400550" cy="3282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/>
                <a:r>
                  <a:rPr lang="fr-FR" sz="2133" b="1" dirty="0">
                    <a:solidFill>
                      <a:srgbClr val="7030A0"/>
                    </a:solidFill>
                  </a:rPr>
                  <a:t>Construction du jeu de données 1/</a:t>
                </a:r>
              </a:p>
            </p:txBody>
          </p:sp>
        </p:grpSp>
        <p:sp>
          <p:nvSpPr>
            <p:cNvPr id="13" name="Sous-titre 2">
              <a:extLst>
                <a:ext uri="{FF2B5EF4-FFF2-40B4-BE49-F238E27FC236}">
                  <a16:creationId xmlns:a16="http://schemas.microsoft.com/office/drawing/2014/main" id="{5B914E36-BF07-494C-AE6B-F778A45A85A9}"/>
                </a:ext>
              </a:extLst>
            </p:cNvPr>
            <p:cNvSpPr txBox="1">
              <a:spLocks/>
            </p:cNvSpPr>
            <p:nvPr/>
          </p:nvSpPr>
          <p:spPr>
            <a:xfrm>
              <a:off x="302041" y="215639"/>
              <a:ext cx="1310258" cy="11049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fr-FR" sz="1400" dirty="0">
                  <a:latin typeface="Yu Gothic UI Light" panose="020B0300000000000000" pitchFamily="34" charset="-128"/>
                  <a:ea typeface="Yu Gothic UI Light" panose="020B0300000000000000" pitchFamily="34" charset="-128"/>
                  <a:cs typeface="Segoe UI" panose="020B0502040204020203" pitchFamily="34" charset="0"/>
                </a:rPr>
                <a:t>Exploration</a:t>
              </a:r>
            </a:p>
            <a:p>
              <a:pPr marL="0" indent="0" algn="r">
                <a:buNone/>
              </a:pPr>
              <a:r>
                <a:rPr lang="fr-FR" sz="1400" dirty="0">
                  <a:latin typeface="+mj-lt"/>
                  <a:ea typeface="Yu Gothic UI Light" panose="020B0300000000000000" pitchFamily="34" charset="-128"/>
                  <a:cs typeface="Segoe UI" panose="020B0502040204020203" pitchFamily="34" charset="0"/>
                </a:rPr>
                <a:t>modélisation</a:t>
              </a:r>
            </a:p>
            <a:p>
              <a:pPr marL="0" indent="0" algn="r">
                <a:buNone/>
              </a:pPr>
              <a:r>
                <a:rPr lang="fr-FR" sz="1400" dirty="0" err="1">
                  <a:latin typeface="Yu Gothic UI Light" panose="020B0300000000000000" pitchFamily="34" charset="-128"/>
                  <a:ea typeface="Yu Gothic UI Light" panose="020B0300000000000000" pitchFamily="34" charset="-128"/>
                  <a:cs typeface="Segoe UI" panose="020B0502040204020203" pitchFamily="34" charset="0"/>
                </a:rPr>
                <a:t>interpretation</a:t>
              </a:r>
              <a:endParaRPr lang="fr-FR" sz="1400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endParaRPr>
            </a:p>
            <a:p>
              <a:pPr marL="0" indent="0" algn="r">
                <a:buNone/>
              </a:pPr>
              <a:r>
                <a:rPr lang="fr-FR" sz="1400" dirty="0">
                  <a:latin typeface="Yu Gothic UI Light" panose="020B0300000000000000" pitchFamily="34" charset="-128"/>
                  <a:ea typeface="Yu Gothic UI Light" panose="020B0300000000000000" pitchFamily="34" charset="-128"/>
                  <a:cs typeface="Segoe UI" panose="020B0502040204020203" pitchFamily="34" charset="0"/>
                </a:rPr>
                <a:t>API</a:t>
              </a:r>
            </a:p>
            <a:p>
              <a:pPr algn="r"/>
              <a:endParaRPr lang="fr-FR" sz="2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CF54ECAC-897B-4F48-AC43-E4838751D1C3}"/>
                </a:ext>
              </a:extLst>
            </p:cNvPr>
            <p:cNvGrpSpPr/>
            <p:nvPr/>
          </p:nvGrpSpPr>
          <p:grpSpPr>
            <a:xfrm>
              <a:off x="1805558" y="215639"/>
              <a:ext cx="270893" cy="1027014"/>
              <a:chOff x="8648390" y="4292733"/>
              <a:chExt cx="144016" cy="864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419598-7658-43FB-8B3D-471416BEEEAA}"/>
                  </a:ext>
                </a:extLst>
              </p:cNvPr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19D2A9-40BB-4712-A824-485CB4DCDC2D}"/>
                  </a:ext>
                </a:extLst>
              </p:cNvPr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accent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848DE5-4B90-442A-A239-78B576717938}"/>
                  </a:ext>
                </a:extLst>
              </p:cNvPr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CA1B84-8B05-4616-82D8-D5BDBC091F03}"/>
                  </a:ext>
                </a:extLst>
              </p:cNvPr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FA7A770F-A337-48AC-AE12-491A96C0D9FC}"/>
              </a:ext>
            </a:extLst>
          </p:cNvPr>
          <p:cNvSpPr txBox="1"/>
          <p:nvPr/>
        </p:nvSpPr>
        <p:spPr>
          <a:xfrm>
            <a:off x="4765964" y="1034379"/>
            <a:ext cx="6695185" cy="328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fr-FR" sz="2133" b="1" dirty="0">
                <a:solidFill>
                  <a:schemeClr val="accent1">
                    <a:lumMod val="75000"/>
                  </a:schemeClr>
                </a:solidFill>
              </a:rPr>
              <a:t>Relation entre les variables surfaciques quantitatives/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B5607DC-31F0-4C53-B122-E77CA7EECF57}"/>
              </a:ext>
            </a:extLst>
          </p:cNvPr>
          <p:cNvSpPr txBox="1"/>
          <p:nvPr/>
        </p:nvSpPr>
        <p:spPr>
          <a:xfrm>
            <a:off x="152400" y="1524770"/>
            <a:ext cx="11902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Nous </a:t>
            </a: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alvons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fait la matrice de variance covariance entre les variables surfacique quantitatives. On analyse les variables qui sont deux à deux corrélés afin de voir leur lien pour une éventuelle imputation des valeurs manquantes</a:t>
            </a:r>
            <a:endParaRPr lang="fr-FR" sz="1800" b="1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07C30F-F74B-425C-9964-7D66134FA7D7}"/>
              </a:ext>
            </a:extLst>
          </p:cNvPr>
          <p:cNvSpPr txBox="1"/>
          <p:nvPr/>
        </p:nvSpPr>
        <p:spPr>
          <a:xfrm>
            <a:off x="9001125" y="2291023"/>
            <a:ext cx="292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imputera une valeur par la relation qui existe avec l’autre dans la mesure où elle est manquante ou nulle et existe dans l’autre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7E5141-C817-470B-BD65-63B16469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658" y="17229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3006E19-36A3-4B6E-907F-1D29471E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91024"/>
              </p:ext>
            </p:extLst>
          </p:nvPr>
        </p:nvGraphicFramePr>
        <p:xfrm>
          <a:off x="850606" y="2241800"/>
          <a:ext cx="7718288" cy="4203853"/>
        </p:xfrm>
        <a:graphic>
          <a:graphicData uri="http://schemas.openxmlformats.org/drawingml/2006/table">
            <a:tbl>
              <a:tblPr firstRow="1" firstCol="1" bandRow="1"/>
              <a:tblGrid>
                <a:gridCol w="2842191">
                  <a:extLst>
                    <a:ext uri="{9D8B030D-6E8A-4147-A177-3AD203B41FA5}">
                      <a16:colId xmlns:a16="http://schemas.microsoft.com/office/drawing/2014/main" val="1132102646"/>
                    </a:ext>
                  </a:extLst>
                </a:gridCol>
                <a:gridCol w="578318">
                  <a:extLst>
                    <a:ext uri="{9D8B030D-6E8A-4147-A177-3AD203B41FA5}">
                      <a16:colId xmlns:a16="http://schemas.microsoft.com/office/drawing/2014/main" val="2647636516"/>
                    </a:ext>
                  </a:extLst>
                </a:gridCol>
                <a:gridCol w="1775837">
                  <a:extLst>
                    <a:ext uri="{9D8B030D-6E8A-4147-A177-3AD203B41FA5}">
                      <a16:colId xmlns:a16="http://schemas.microsoft.com/office/drawing/2014/main" val="3037922376"/>
                    </a:ext>
                  </a:extLst>
                </a:gridCol>
                <a:gridCol w="1026322">
                  <a:extLst>
                    <a:ext uri="{9D8B030D-6E8A-4147-A177-3AD203B41FA5}">
                      <a16:colId xmlns:a16="http://schemas.microsoft.com/office/drawing/2014/main" val="2977671040"/>
                    </a:ext>
                  </a:extLst>
                </a:gridCol>
                <a:gridCol w="747810">
                  <a:extLst>
                    <a:ext uri="{9D8B030D-6E8A-4147-A177-3AD203B41FA5}">
                      <a16:colId xmlns:a16="http://schemas.microsoft.com/office/drawing/2014/main" val="4164604365"/>
                    </a:ext>
                  </a:extLst>
                </a:gridCol>
                <a:gridCol w="747810">
                  <a:extLst>
                    <a:ext uri="{9D8B030D-6E8A-4147-A177-3AD203B41FA5}">
                      <a16:colId xmlns:a16="http://schemas.microsoft.com/office/drawing/2014/main" val="3088127854"/>
                    </a:ext>
                  </a:extLst>
                </a:gridCol>
              </a:tblGrid>
              <a:tr h="128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 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Lien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944342"/>
                  </a:ext>
                </a:extLst>
              </a:tr>
              <a:tr h="583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'PropertyGFATotal'/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'PropertyGFABuilding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'PropertyGFATotal'=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'PropertyGFABuilding+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'PropertyGFAParking + 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41318"/>
                  </a:ext>
                </a:extLst>
              </a:tr>
              <a:tr h="35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'PropertyGFATotal'/'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0.978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'PropertyGFATotal'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=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+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'SecondLargestPropertyUseTypeGFA'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+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'ThirdLargestPropertyUseTypeGFA'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impute' </a:t>
                      </a:r>
                      <a:r>
                        <a:rPr lang="fr-FR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PropertyGFATotal</a:t>
                      </a:r>
                      <a:r>
                        <a:rPr lang="fr-F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 par la somme des trois si elle est manquante ou inférieure à zéro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227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'PropertyGFATotal'/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'SecondLargestPropertyUseTypeGFA'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92603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'PropertyGFATotal'/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'ThirdLargestPropertyUseTypeGFA'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14741"/>
                  </a:ext>
                </a:extLst>
              </a:tr>
              <a:tr h="359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'PropertyGFABuilding(s)/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95165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'PropertyGFABuilding(s)/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'SecondLargestPropertyUseTypeGFA'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supprime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'PropertyGFABuilding et les variables de dimension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 on fait un test pour avoir le dégré de significativité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02423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'PropertyGFABuilding(s)/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'ThirdLargestPropertyUseTypeGFA'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187962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LargestPropertyUseTypeGFA'/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'SecondLargestPropertyUseTypeGFA'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00295"/>
                  </a:ext>
                </a:extLst>
              </a:tr>
              <a:tr h="380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LargestPropertyUseTypeGFA' /'ThirdLargestPropertyUseTypeGFA'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800" marR="5380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0600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98C22389-9EC4-4A10-B3C7-F466D637606B}"/>
              </a:ext>
            </a:extLst>
          </p:cNvPr>
          <p:cNvSpPr/>
          <p:nvPr/>
        </p:nvSpPr>
        <p:spPr>
          <a:xfrm>
            <a:off x="358342" y="648237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08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441F85E-605C-4FF6-A17D-05570838E7A7}"/>
              </a:ext>
            </a:extLst>
          </p:cNvPr>
          <p:cNvGrpSpPr/>
          <p:nvPr/>
        </p:nvGrpSpPr>
        <p:grpSpPr>
          <a:xfrm>
            <a:off x="358342" y="283991"/>
            <a:ext cx="11696700" cy="755276"/>
            <a:chOff x="358342" y="283991"/>
            <a:chExt cx="11696700" cy="75527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D4D57F8-9626-42D3-B116-384DAB8FC493}"/>
                </a:ext>
              </a:extLst>
            </p:cNvPr>
            <p:cNvGrpSpPr/>
            <p:nvPr/>
          </p:nvGrpSpPr>
          <p:grpSpPr>
            <a:xfrm>
              <a:off x="358342" y="283991"/>
              <a:ext cx="11696700" cy="427045"/>
              <a:chOff x="0" y="749124"/>
              <a:chExt cx="11696700" cy="427045"/>
            </a:xfrm>
          </p:grpSpPr>
          <p:sp>
            <p:nvSpPr>
              <p:cNvPr id="21" name="TextBox 15">
                <a:extLst>
                  <a:ext uri="{FF2B5EF4-FFF2-40B4-BE49-F238E27FC236}">
                    <a16:creationId xmlns:a16="http://schemas.microsoft.com/office/drawing/2014/main" id="{27674C8F-EAA8-4E3B-BC4E-F72D66DCD582}"/>
                  </a:ext>
                </a:extLst>
              </p:cNvPr>
              <p:cNvSpPr txBox="1"/>
              <p:nvPr/>
            </p:nvSpPr>
            <p:spPr>
              <a:xfrm>
                <a:off x="8210551" y="749124"/>
                <a:ext cx="3486149" cy="3334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Analyse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 err="1">
                    <a:solidFill>
                      <a:srgbClr val="002060"/>
                    </a:solidFill>
                    <a:latin typeface="Fira Sans Medium"/>
                  </a:rPr>
                  <a:t>exploratoire</a:t>
                </a:r>
                <a:r>
                  <a:rPr lang="en-US" sz="2400" b="1" spc="-40" dirty="0">
                    <a:solidFill>
                      <a:srgbClr val="002060"/>
                    </a:solidFill>
                    <a:latin typeface="Fira Sans Medium"/>
                  </a:rPr>
                  <a:t> </a:t>
                </a:r>
                <a:r>
                  <a:rPr lang="en-US" sz="2400" b="1" spc="-40" dirty="0">
                    <a:solidFill>
                      <a:srgbClr val="7030A0"/>
                    </a:solidFill>
                    <a:latin typeface="Fira Sans Medium"/>
                  </a:rPr>
                  <a:t>1/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BD6E1C-806C-43FE-8DFD-055FF53A9C37}"/>
                  </a:ext>
                </a:extLst>
              </p:cNvPr>
              <p:cNvSpPr/>
              <p:nvPr/>
            </p:nvSpPr>
            <p:spPr>
              <a:xfrm>
                <a:off x="0" y="1082549"/>
                <a:ext cx="11696700" cy="93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A48BE36-9FE2-4898-AC7F-626E56C8125A}"/>
                </a:ext>
              </a:extLst>
            </p:cNvPr>
            <p:cNvSpPr txBox="1"/>
            <p:nvPr/>
          </p:nvSpPr>
          <p:spPr>
            <a:xfrm>
              <a:off x="7627089" y="711036"/>
              <a:ext cx="4298212" cy="328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fr-FR" sz="2133" b="1" dirty="0" err="1">
                  <a:solidFill>
                    <a:srgbClr val="7030A0"/>
                  </a:solidFill>
                </a:rPr>
                <a:t>Imputatation</a:t>
              </a:r>
              <a:r>
                <a:rPr lang="fr-FR" sz="2133" b="1" dirty="0">
                  <a:solidFill>
                    <a:srgbClr val="7030A0"/>
                  </a:solidFill>
                </a:rPr>
                <a:t> des données /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3A54DEC-C355-464D-BC35-5EDA640BCA39}"/>
              </a:ext>
            </a:extLst>
          </p:cNvPr>
          <p:cNvSpPr txBox="1"/>
          <p:nvPr/>
        </p:nvSpPr>
        <p:spPr>
          <a:xfrm>
            <a:off x="267856" y="1459452"/>
            <a:ext cx="5634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Ici on vérifie si la somme des 3 surfaces d’utilisation est égale à la surface totale pour un seuil de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vérifie également la cohérence de la variable énergie totale par rapport à la somme de l’ énergie électrique , nature et de réchauffage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constate que le taux de valeurs manquante des variables concernant la surface d’utilisation sont liées à la liste d’utilisation de la propriétés n=, on remplace des NA de ces variables par la modalité ‘</a:t>
            </a:r>
            <a:r>
              <a:rPr lang="fr-FR" dirty="0" err="1"/>
              <a:t>without</a:t>
            </a:r>
            <a:r>
              <a:rPr lang="fr-FR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On supprime les observations  de ‘SITEEUI’  et ‘</a:t>
            </a:r>
            <a:r>
              <a:rPr lang="fr-FR" dirty="0" err="1"/>
              <a:t>PropertyGFA</a:t>
            </a:r>
            <a:r>
              <a:rPr lang="fr-FR" dirty="0"/>
              <a:t> ’ négatives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82E326-3E98-4AA8-BE21-C112A7787F21}"/>
              </a:ext>
            </a:extLst>
          </p:cNvPr>
          <p:cNvSpPr/>
          <p:nvPr/>
        </p:nvSpPr>
        <p:spPr>
          <a:xfrm>
            <a:off x="358342" y="569773"/>
            <a:ext cx="11696700" cy="9362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60000">
                <a:srgbClr val="9EAFD3"/>
              </a:gs>
              <a:gs pos="40000">
                <a:srgbClr val="889DC7"/>
              </a:gs>
              <a:gs pos="8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Flèche vers le bas 11">
            <a:extLst>
              <a:ext uri="{FF2B5EF4-FFF2-40B4-BE49-F238E27FC236}">
                <a16:creationId xmlns:a16="http://schemas.microsoft.com/office/drawing/2014/main" id="{21E673EC-F6BD-47E5-BD3E-C04D78777F77}"/>
              </a:ext>
            </a:extLst>
          </p:cNvPr>
          <p:cNvSpPr/>
          <p:nvPr/>
        </p:nvSpPr>
        <p:spPr>
          <a:xfrm rot="16200000">
            <a:off x="6770225" y="2569470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7D64E2-ED87-44F5-898E-4B9E33B19D20}"/>
              </a:ext>
            </a:extLst>
          </p:cNvPr>
          <p:cNvSpPr txBox="1"/>
          <p:nvPr/>
        </p:nvSpPr>
        <p:spPr>
          <a:xfrm>
            <a:off x="8321964" y="2573258"/>
            <a:ext cx="344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1625 Observations et </a:t>
            </a:r>
          </a:p>
          <a:p>
            <a:r>
              <a:rPr lang="fr-FR" dirty="0"/>
              <a:t>33 variables</a:t>
            </a:r>
          </a:p>
        </p:txBody>
      </p:sp>
    </p:spTree>
    <p:extLst>
      <p:ext uri="{BB962C8B-B14F-4D97-AF65-F5344CB8AC3E}">
        <p14:creationId xmlns:p14="http://schemas.microsoft.com/office/powerpoint/2010/main" val="2237167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1927</Words>
  <Application>Microsoft Office PowerPoint</Application>
  <PresentationFormat>Grand écran</PresentationFormat>
  <Paragraphs>443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4" baseType="lpstr">
      <vt:lpstr>Yu Gothic Light</vt:lpstr>
      <vt:lpstr>Yu Gothic UI</vt:lpstr>
      <vt:lpstr>Yu Gothic UI Light</vt:lpstr>
      <vt:lpstr>-apple-system</vt:lpstr>
      <vt:lpstr>Arial</vt:lpstr>
      <vt:lpstr>Brush Script MT</vt:lpstr>
      <vt:lpstr>Calibri</vt:lpstr>
      <vt:lpstr>Calibri Light</vt:lpstr>
      <vt:lpstr>Fira Sans</vt:lpstr>
      <vt:lpstr>Fira Sans Medium</vt:lpstr>
      <vt:lpstr>Fira Sans Ultra-Bold</vt:lpstr>
      <vt:lpstr>Times New Roman</vt:lpstr>
      <vt:lpstr>var(--jp-code-font-family)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Ivana</dc:creator>
  <cp:lastModifiedBy>Ivana</cp:lastModifiedBy>
  <cp:revision>91</cp:revision>
  <dcterms:created xsi:type="dcterms:W3CDTF">2024-02-05T09:20:42Z</dcterms:created>
  <dcterms:modified xsi:type="dcterms:W3CDTF">2024-02-05T23:56:32Z</dcterms:modified>
</cp:coreProperties>
</file>