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  <a:srgbClr val="BF504D"/>
    <a:srgbClr val="AA4745"/>
    <a:srgbClr val="7F7F7F"/>
    <a:srgbClr val="D75A57"/>
    <a:srgbClr val="A6A6A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3"/>
    <p:restoredTop sz="95170"/>
  </p:normalViewPr>
  <p:slideViewPr>
    <p:cSldViewPr snapToGrid="0" snapToObjects="1">
      <p:cViewPr>
        <p:scale>
          <a:sx n="87" d="100"/>
          <a:sy n="87" d="100"/>
        </p:scale>
        <p:origin x="808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A844-F815-1549-A775-5D43823A84C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F858A-CB77-8148-BC37-6F40EE37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1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F858A-CB77-8148-BC37-6F40EE376F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F858A-CB77-8148-BC37-6F40EE376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62000" y="574675"/>
            <a:ext cx="8820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2000" y="629534"/>
            <a:ext cx="8820000" cy="72000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i="1" baseline="0">
                <a:latin typeface="Palatino Linotype"/>
                <a:cs typeface="Palatino Linotype"/>
              </a:defRPr>
            </a:lvl1pPr>
          </a:lstStyle>
          <a:p>
            <a:pPr lvl="0"/>
            <a:r>
              <a:rPr lang="de-DE" dirty="0" err="1" smtClean="0"/>
              <a:t>Subtitle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9" name="Text Placeholder 79"/>
          <p:cNvSpPr>
            <a:spLocks noGrp="1"/>
          </p:cNvSpPr>
          <p:nvPr>
            <p:ph type="body" sz="quarter" idx="12" hasCustomPrompt="1"/>
          </p:nvPr>
        </p:nvSpPr>
        <p:spPr>
          <a:xfrm>
            <a:off x="162000" y="1129185"/>
            <a:ext cx="8820000" cy="5391485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88900" indent="-88900">
              <a:spcBef>
                <a:spcPts val="0"/>
              </a:spcBef>
              <a:spcAft>
                <a:spcPts val="264"/>
              </a:spcAft>
              <a:buClr>
                <a:srgbClr val="9E0901"/>
              </a:buClr>
              <a:buSzPct val="90000"/>
              <a:buFont typeface="Lucida Grande"/>
              <a:buChar char="◼"/>
              <a:defRPr sz="1100" baseline="0">
                <a:latin typeface="Palatino Linotype"/>
                <a:cs typeface="Palatino Linotype"/>
              </a:defRPr>
            </a:lvl1pPr>
            <a:lvl2pPr marL="361950" indent="-92075">
              <a:spcBef>
                <a:spcPts val="0"/>
              </a:spcBef>
              <a:spcAft>
                <a:spcPts val="264"/>
              </a:spcAft>
              <a:buClr>
                <a:schemeClr val="bg2"/>
              </a:buClr>
              <a:buSzPct val="80000"/>
              <a:buFont typeface="Arial"/>
              <a:buChar char="◼"/>
              <a:defRPr sz="1000"/>
            </a:lvl2pPr>
            <a:lvl3pPr marL="628650" indent="-90488" defTabSz="898525">
              <a:spcBef>
                <a:spcPts val="0"/>
              </a:spcBef>
              <a:spcAft>
                <a:spcPts val="264"/>
              </a:spcAft>
              <a:buClr>
                <a:schemeClr val="bg2"/>
              </a:buClr>
              <a:buFont typeface="Lucida Grande"/>
              <a:buChar char="−"/>
              <a:defRPr sz="900"/>
            </a:lvl3pPr>
            <a:lvl4pPr marL="984250" indent="-85725">
              <a:spcBef>
                <a:spcPts val="0"/>
              </a:spcBef>
              <a:spcAft>
                <a:spcPts val="264"/>
              </a:spcAft>
              <a:buClr>
                <a:schemeClr val="bg2"/>
              </a:buClr>
              <a:buFont typeface="Lucida Grande"/>
              <a:buChar char="−"/>
              <a:defRPr sz="900"/>
            </a:lvl4pPr>
            <a:lvl5pPr marL="1257300" indent="-90488">
              <a:spcBef>
                <a:spcPts val="0"/>
              </a:spcBef>
              <a:spcAft>
                <a:spcPts val="264"/>
              </a:spcAft>
              <a:buClr>
                <a:schemeClr val="bg2"/>
              </a:buClr>
              <a:buFont typeface="Lucida Grande"/>
              <a:buChar char="−"/>
              <a:defRPr sz="900"/>
            </a:lvl5pPr>
            <a:lvl7pPr marL="2743200" indent="0">
              <a:buNone/>
              <a:defRPr/>
            </a:lvl7pPr>
          </a:lstStyle>
          <a:p>
            <a:pPr lvl="0"/>
            <a:r>
              <a:rPr lang="de-DE" dirty="0" smtClean="0"/>
              <a:t>Content Goes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4" name="Title 11"/>
          <p:cNvSpPr>
            <a:spLocks noGrp="1"/>
          </p:cNvSpPr>
          <p:nvPr>
            <p:ph type="title" hasCustomPrompt="1"/>
          </p:nvPr>
        </p:nvSpPr>
        <p:spPr>
          <a:xfrm>
            <a:off x="162000" y="12699"/>
            <a:ext cx="8820000" cy="513645"/>
          </a:xfrm>
          <a:prstGeom prst="rect">
            <a:avLst/>
          </a:prstGeom>
        </p:spPr>
        <p:txBody>
          <a:bodyPr vert="horz" anchor="b"/>
          <a:lstStyle>
            <a:lvl1pPr algn="r">
              <a:defRPr sz="2200">
                <a:latin typeface="Palatino Linotype"/>
                <a:cs typeface="Palatino Linotype"/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761C-10BE-7744-8522-D26C358BB899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6C34-7DA7-374A-9390-CA64CDB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server to process emails will reduce clutter and increase alert notification efficiency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Overview—Email Server Project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636310" y="1240430"/>
            <a:ext cx="4220805" cy="26956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8143" y="1323845"/>
            <a:ext cx="20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Solution</a:t>
            </a:r>
            <a:endParaRPr lang="en-US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7690" y="1240431"/>
            <a:ext cx="4220805" cy="269564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2379" y="1669917"/>
            <a:ext cx="385669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The fetching servers are configured to send an email alert when errors are encountered in the fetching process</a:t>
            </a:r>
          </a:p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Many processes are frequently called, leading to redundant and unnecessary email use</a:t>
            </a:r>
          </a:p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There are limits to the number of emails we can send each day</a:t>
            </a:r>
          </a:p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endParaRPr lang="en-US" sz="1300" dirty="0" smtClean="0">
              <a:solidFill>
                <a:prstClr val="black"/>
              </a:solidFill>
              <a:latin typeface="Palatino Linotype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31158" y="1630388"/>
            <a:ext cx="385669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Create a server to intercept, process, and </a:t>
            </a: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send </a:t>
            </a: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the emails</a:t>
            </a:r>
          </a:p>
          <a:p>
            <a:pPr marL="182563" marR="0" lvl="1" indent="-182563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0901"/>
              </a:buClr>
              <a:buSzPct val="90000"/>
              <a:buFont typeface="Lucida Grande"/>
              <a:buChar char="◼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The server will have two primary functions:</a:t>
            </a:r>
          </a:p>
          <a:p>
            <a:pPr marL="639763" lvl="2" indent="-182563" defTabSz="957998" fontAlgn="base">
              <a:spcBef>
                <a:spcPts val="400"/>
              </a:spcBef>
              <a:buClr>
                <a:srgbClr val="9E0901"/>
              </a:buClr>
              <a:buSzPct val="90000"/>
              <a:buFont typeface="Lucida Grande"/>
              <a:buChar char="◼"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Determine which emails to send and block</a:t>
            </a:r>
          </a:p>
          <a:p>
            <a:pPr marL="639763" lvl="2" indent="-182563" defTabSz="957998" fontAlgn="base">
              <a:spcBef>
                <a:spcPts val="400"/>
              </a:spcBef>
              <a:buClr>
                <a:srgbClr val="9E0901"/>
              </a:buClr>
              <a:buSzPct val="90000"/>
              <a:buFont typeface="Lucida Grande"/>
              <a:buChar char="◼"/>
              <a:defRPr/>
            </a:pPr>
            <a:r>
              <a:rPr lang="en-US" sz="1600" dirty="0" smtClean="0">
                <a:solidFill>
                  <a:prstClr val="black"/>
                </a:solidFill>
                <a:latin typeface="Palatino Linotype"/>
              </a:rPr>
              <a:t> Maintain a record of daily email alerts </a:t>
            </a:r>
            <a:endParaRPr lang="en-US" sz="1300" dirty="0" smtClean="0">
              <a:solidFill>
                <a:prstClr val="black"/>
              </a:solidFill>
              <a:latin typeface="Palatino Linotype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64673" y="4398581"/>
            <a:ext cx="13445" cy="2126403"/>
          </a:xfrm>
          <a:prstGeom prst="line">
            <a:avLst/>
          </a:prstGeom>
          <a:ln w="889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21213" y="1313960"/>
            <a:ext cx="20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Problem</a:t>
            </a:r>
            <a:endParaRPr lang="en-US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64595" y="4612844"/>
            <a:ext cx="466876" cy="2010968"/>
            <a:chOff x="510353" y="4507452"/>
            <a:chExt cx="466876" cy="2010968"/>
          </a:xfrm>
        </p:grpSpPr>
        <p:sp>
          <p:nvSpPr>
            <p:cNvPr id="71" name="Oval 70"/>
            <p:cNvSpPr/>
            <p:nvPr/>
          </p:nvSpPr>
          <p:spPr>
            <a:xfrm>
              <a:off x="510354" y="4507452"/>
              <a:ext cx="466875" cy="466875"/>
            </a:xfrm>
            <a:prstGeom prst="ellipse">
              <a:avLst/>
            </a:prstGeom>
            <a:solidFill>
              <a:srgbClr val="893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10353" y="5022149"/>
              <a:ext cx="466875" cy="466875"/>
            </a:xfrm>
            <a:prstGeom prst="ellipse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10353" y="6051545"/>
              <a:ext cx="466875" cy="46687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10353" y="5536846"/>
              <a:ext cx="466875" cy="46687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23148" y="4126329"/>
            <a:ext cx="2028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Scripts</a:t>
            </a:r>
            <a:endParaRPr lang="en-US" sz="1600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6200000">
            <a:off x="2625604" y="5459023"/>
            <a:ext cx="1909638" cy="318611"/>
          </a:xfrm>
          <a:prstGeom prst="rect">
            <a:avLst/>
          </a:prstGeom>
          <a:solidFill>
            <a:srgbClr val="AA47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26485" y="4117499"/>
            <a:ext cx="2028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Inbox</a:t>
            </a:r>
            <a:endParaRPr lang="en-US" sz="1600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44965" y="4672687"/>
            <a:ext cx="862658" cy="1891282"/>
            <a:chOff x="1855049" y="4681349"/>
            <a:chExt cx="862658" cy="1891282"/>
          </a:xfrm>
        </p:grpSpPr>
        <p:sp>
          <p:nvSpPr>
            <p:cNvPr id="88" name="AutoShape 15"/>
            <p:cNvSpPr>
              <a:spLocks noChangeArrowheads="1"/>
            </p:cNvSpPr>
            <p:nvPr/>
          </p:nvSpPr>
          <p:spPr bwMode="auto">
            <a:xfrm>
              <a:off x="1855049" y="5213334"/>
              <a:ext cx="847726" cy="295328"/>
            </a:xfrm>
            <a:prstGeom prst="rightArrow">
              <a:avLst>
                <a:gd name="adj1" fmla="val 49630"/>
                <a:gd name="adj2" fmla="val 50616"/>
              </a:avLst>
            </a:prstGeom>
            <a:solidFill>
              <a:srgbClr val="9B9B9B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GB" sz="1400" dirty="0">
                <a:solidFill>
                  <a:srgbClr val="9B9B9B"/>
                </a:solidFill>
              </a:endParaRPr>
            </a:p>
          </p:txBody>
        </p:sp>
        <p:sp>
          <p:nvSpPr>
            <p:cNvPr id="89" name="AutoShape 15"/>
            <p:cNvSpPr>
              <a:spLocks noChangeArrowheads="1"/>
            </p:cNvSpPr>
            <p:nvPr/>
          </p:nvSpPr>
          <p:spPr bwMode="auto">
            <a:xfrm>
              <a:off x="1869981" y="5745319"/>
              <a:ext cx="847726" cy="295328"/>
            </a:xfrm>
            <a:prstGeom prst="rightArrow">
              <a:avLst>
                <a:gd name="adj1" fmla="val 49630"/>
                <a:gd name="adj2" fmla="val 50616"/>
              </a:avLst>
            </a:prstGeom>
            <a:solidFill>
              <a:srgbClr val="9B9B9B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GB" sz="1400" dirty="0">
                <a:solidFill>
                  <a:srgbClr val="9B9B9B"/>
                </a:solidFill>
              </a:endParaRPr>
            </a:p>
          </p:txBody>
        </p:sp>
        <p:sp>
          <p:nvSpPr>
            <p:cNvPr id="90" name="AutoShape 15"/>
            <p:cNvSpPr>
              <a:spLocks noChangeArrowheads="1"/>
            </p:cNvSpPr>
            <p:nvPr/>
          </p:nvSpPr>
          <p:spPr bwMode="auto">
            <a:xfrm>
              <a:off x="1869981" y="6277303"/>
              <a:ext cx="847726" cy="295328"/>
            </a:xfrm>
            <a:prstGeom prst="rightArrow">
              <a:avLst>
                <a:gd name="adj1" fmla="val 49630"/>
                <a:gd name="adj2" fmla="val 50616"/>
              </a:avLst>
            </a:prstGeom>
            <a:solidFill>
              <a:srgbClr val="9B9B9B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GB" sz="1400" dirty="0">
                <a:solidFill>
                  <a:srgbClr val="9B9B9B"/>
                </a:solidFill>
              </a:endParaRPr>
            </a:p>
          </p:txBody>
        </p:sp>
        <p:sp>
          <p:nvSpPr>
            <p:cNvPr id="93" name="AutoShape 15"/>
            <p:cNvSpPr>
              <a:spLocks noChangeArrowheads="1"/>
            </p:cNvSpPr>
            <p:nvPr/>
          </p:nvSpPr>
          <p:spPr bwMode="auto">
            <a:xfrm>
              <a:off x="1869981" y="4681349"/>
              <a:ext cx="847726" cy="295328"/>
            </a:xfrm>
            <a:prstGeom prst="rightArrow">
              <a:avLst>
                <a:gd name="adj1" fmla="val 49630"/>
                <a:gd name="adj2" fmla="val 50616"/>
              </a:avLst>
            </a:prstGeom>
            <a:solidFill>
              <a:srgbClr val="9B9B9B"/>
            </a:solidFill>
            <a:ln w="1270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en-GB" sz="1400" dirty="0">
                <a:solidFill>
                  <a:srgbClr val="9B9B9B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085779" y="4604013"/>
            <a:ext cx="466876" cy="2010968"/>
            <a:chOff x="510353" y="4507452"/>
            <a:chExt cx="466876" cy="2010968"/>
          </a:xfrm>
        </p:grpSpPr>
        <p:sp>
          <p:nvSpPr>
            <p:cNvPr id="102" name="Oval 101"/>
            <p:cNvSpPr/>
            <p:nvPr/>
          </p:nvSpPr>
          <p:spPr>
            <a:xfrm>
              <a:off x="510354" y="4507452"/>
              <a:ext cx="466875" cy="466875"/>
            </a:xfrm>
            <a:prstGeom prst="ellipse">
              <a:avLst/>
            </a:prstGeom>
            <a:solidFill>
              <a:srgbClr val="893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353" y="5022149"/>
              <a:ext cx="466875" cy="466875"/>
            </a:xfrm>
            <a:prstGeom prst="ellipse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0353" y="6051545"/>
              <a:ext cx="466875" cy="466875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0353" y="5536846"/>
              <a:ext cx="466875" cy="46687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944332" y="4117498"/>
            <a:ext cx="2028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Scripts</a:t>
            </a:r>
            <a:endParaRPr lang="en-US" sz="1600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6401017" y="5225724"/>
            <a:ext cx="813425" cy="7675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52096" y="4151018"/>
            <a:ext cx="9112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Server</a:t>
            </a:r>
            <a:endParaRPr lang="en-US" sz="1600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sp>
        <p:nvSpPr>
          <p:cNvPr id="109" name="AutoShape 15"/>
          <p:cNvSpPr>
            <a:spLocks noChangeArrowheads="1"/>
          </p:cNvSpPr>
          <p:nvPr/>
        </p:nvSpPr>
        <p:spPr bwMode="auto">
          <a:xfrm>
            <a:off x="5759738" y="5401945"/>
            <a:ext cx="509883" cy="432766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95225" y="4652388"/>
            <a:ext cx="247894" cy="1914218"/>
            <a:chOff x="8095225" y="4660142"/>
            <a:chExt cx="247894" cy="1914218"/>
          </a:xfrm>
        </p:grpSpPr>
        <p:sp>
          <p:nvSpPr>
            <p:cNvPr id="111" name="Rectangle 110"/>
            <p:cNvSpPr/>
            <p:nvPr/>
          </p:nvSpPr>
          <p:spPr>
            <a:xfrm rot="16200000">
              <a:off x="7763773" y="4991594"/>
              <a:ext cx="910798" cy="247894"/>
            </a:xfrm>
            <a:prstGeom prst="rect">
              <a:avLst/>
            </a:prstGeom>
            <a:solidFill>
              <a:srgbClr val="AA47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alatino Linotype" charset="0"/>
                <a:ea typeface="Palatino Linotype" charset="0"/>
                <a:cs typeface="Palatino Linotype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7763773" y="5995014"/>
              <a:ext cx="910798" cy="247894"/>
            </a:xfrm>
            <a:prstGeom prst="rect">
              <a:avLst/>
            </a:prstGeom>
            <a:solidFill>
              <a:srgbClr val="AA47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Palatino Linotype" charset="0"/>
                <a:ea typeface="Palatino Linotype" charset="0"/>
                <a:cs typeface="Palatino Linotype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591624" y="4150030"/>
            <a:ext cx="2028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prstClr val="black"/>
                </a:solidFill>
                <a:latin typeface="Palatino Linotype" charset="0"/>
                <a:ea typeface="Palatino Linotype" charset="0"/>
                <a:cs typeface="Palatino Linotype" charset="0"/>
              </a:rPr>
              <a:t>Inbox / Log</a:t>
            </a:r>
            <a:endParaRPr lang="en-US" sz="1600" dirty="0">
              <a:solidFill>
                <a:prstClr val="black"/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endParaRPr lang="en-US" dirty="0"/>
          </a:p>
        </p:txBody>
      </p:sp>
      <p:sp>
        <p:nvSpPr>
          <p:cNvPr id="115" name="AutoShape 15"/>
          <p:cNvSpPr>
            <a:spLocks noChangeArrowheads="1"/>
          </p:cNvSpPr>
          <p:nvPr/>
        </p:nvSpPr>
        <p:spPr bwMode="auto">
          <a:xfrm rot="1816542">
            <a:off x="7404040" y="5761854"/>
            <a:ext cx="509883" cy="415374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 rot="19839532">
            <a:off x="7404040" y="4999323"/>
            <a:ext cx="509883" cy="415374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script is composed of four main functions which ensure each email is handled and logged properly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Server Works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27325" y="1573924"/>
            <a:ext cx="2791741" cy="1752601"/>
            <a:chOff x="134090" y="1447800"/>
            <a:chExt cx="2791741" cy="1752601"/>
          </a:xfrm>
        </p:grpSpPr>
        <p:sp>
          <p:nvSpPr>
            <p:cNvPr id="89" name="Rectangle 88"/>
            <p:cNvSpPr/>
            <p:nvPr/>
          </p:nvSpPr>
          <p:spPr>
            <a:xfrm>
              <a:off x="274071" y="1447800"/>
              <a:ext cx="2651760" cy="326880"/>
            </a:xfrm>
            <a:prstGeom prst="rect">
              <a:avLst/>
            </a:prstGeom>
            <a:solidFill>
              <a:srgbClr val="595959"/>
            </a:solidFill>
            <a:ln w="127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Palatino" charset="0"/>
                  <a:ea typeface="Palatino" charset="0"/>
                  <a:cs typeface="Palatino" charset="0"/>
                </a:rPr>
                <a:t>Receive Alert</a:t>
              </a:r>
              <a:endParaRPr lang="en-US" sz="1400" b="1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62000" y="1493532"/>
              <a:ext cx="234056" cy="226179"/>
            </a:xfrm>
            <a:prstGeom prst="ellipse">
              <a:avLst/>
            </a:prstGeom>
            <a:solidFill>
              <a:srgbClr val="59595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cs typeface="Arial" pitchFamily="34" charset="0"/>
              </a:endParaRPr>
            </a:p>
          </p:txBody>
        </p:sp>
        <p:sp>
          <p:nvSpPr>
            <p:cNvPr id="91" name="Text Placeholder 1"/>
            <p:cNvSpPr txBox="1">
              <a:spLocks/>
            </p:cNvSpPr>
            <p:nvPr/>
          </p:nvSpPr>
          <p:spPr>
            <a:xfrm>
              <a:off x="279811" y="1775901"/>
              <a:ext cx="2639739" cy="1424500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182563" indent="-182563" algn="l" defTabSz="914400" rtl="0" eaLnBrk="1" latinLnBrk="0" hangingPunct="1">
                <a:spcBef>
                  <a:spcPct val="20000"/>
                </a:spcBef>
                <a:buClr>
                  <a:srgbClr val="903735"/>
                </a:buClr>
                <a:buSzPct val="90000"/>
                <a:buFont typeface="Lucida Grande"/>
                <a:buChar char="◼"/>
                <a:defRPr sz="1400" kern="1200">
                  <a:solidFill>
                    <a:schemeClr val="tx1"/>
                  </a:solidFill>
                  <a:latin typeface="Palatino Linotype"/>
                  <a:ea typeface="+mn-ea"/>
                  <a:cs typeface="Palatino Linotype"/>
                </a:defRPr>
              </a:lvl1pPr>
              <a:lvl2pPr marL="447675" indent="-184150" algn="l" defTabSz="914400" rtl="0" eaLnBrk="1" latinLnBrk="0" hangingPunct="1">
                <a:spcBef>
                  <a:spcPct val="20000"/>
                </a:spcBef>
                <a:buClr>
                  <a:schemeClr val="bg2"/>
                </a:buClr>
                <a:buSzPct val="80000"/>
                <a:buFont typeface="Arial"/>
                <a:buChar char="◼"/>
                <a:defRPr sz="1300" kern="1200">
                  <a:solidFill>
                    <a:schemeClr val="tx1"/>
                  </a:solidFill>
                  <a:latin typeface="Palatino Linotype"/>
                  <a:ea typeface="+mn-ea"/>
                  <a:cs typeface="Palatino Linotype"/>
                </a:defRPr>
              </a:lvl2pPr>
              <a:lvl3pPr marL="720725" indent="-182563" algn="l" defTabSz="914400" rtl="0" eaLnBrk="1" latinLnBrk="0" hangingPunct="1">
                <a:spcBef>
                  <a:spcPct val="20000"/>
                </a:spcBef>
                <a:buClr>
                  <a:schemeClr val="bg2"/>
                </a:buClr>
                <a:buFont typeface="Lucida Grande"/>
                <a:buChar char="−"/>
                <a:defRPr sz="1200" kern="1200">
                  <a:solidFill>
                    <a:schemeClr val="tx1"/>
                  </a:solidFill>
                  <a:latin typeface="Palatino Linotype"/>
                  <a:ea typeface="+mn-ea"/>
                  <a:cs typeface="Palatino Linotype"/>
                </a:defRPr>
              </a:lvl3pPr>
              <a:lvl4pPr marL="1076325" indent="-182563" algn="l" defTabSz="914400" rtl="0" eaLnBrk="1" latinLnBrk="0" hangingPunct="1">
                <a:spcBef>
                  <a:spcPct val="20000"/>
                </a:spcBef>
                <a:buClr>
                  <a:schemeClr val="bg2"/>
                </a:buClr>
                <a:buFont typeface="Lucida Grande"/>
                <a:buChar char="−"/>
                <a:defRPr sz="1200" kern="1200">
                  <a:solidFill>
                    <a:schemeClr val="tx1"/>
                  </a:solidFill>
                  <a:latin typeface="Palatino Linotype"/>
                  <a:ea typeface="+mn-ea"/>
                  <a:cs typeface="Palatino Linotype"/>
                </a:defRPr>
              </a:lvl4pPr>
              <a:lvl5pPr marL="1341438" indent="-173038" algn="l" defTabSz="914400" rtl="0" eaLnBrk="1" latinLnBrk="0" hangingPunct="1">
                <a:spcBef>
                  <a:spcPct val="20000"/>
                </a:spcBef>
                <a:buClr>
                  <a:schemeClr val="bg2"/>
                </a:buClr>
                <a:buFont typeface="Lucida Grande"/>
                <a:buChar char="−"/>
                <a:defRPr sz="1200" kern="1200">
                  <a:solidFill>
                    <a:schemeClr val="tx1"/>
                  </a:solidFill>
                  <a:latin typeface="Palatino Linotype"/>
                  <a:ea typeface="+mn-ea"/>
                  <a:cs typeface="Palatino Linotype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Palatino" charset="0"/>
                  <a:ea typeface="Palatino" charset="0"/>
                  <a:cs typeface="Palatino" charset="0"/>
                </a:rPr>
                <a:t>Receives</a:t>
              </a:r>
              <a:r>
                <a:rPr lang="de-DE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dirty="0" smtClean="0">
                  <a:latin typeface="Palatino" charset="0"/>
                  <a:ea typeface="Palatino" charset="0"/>
                  <a:cs typeface="Palatino" charset="0"/>
                </a:rPr>
                <a:t>emails directly from scripts</a:t>
              </a:r>
            </a:p>
            <a:p>
              <a:r>
                <a:rPr lang="de-DE" dirty="0" smtClean="0">
                  <a:latin typeface="Palatino" charset="0"/>
                  <a:ea typeface="Palatino" charset="0"/>
                  <a:cs typeface="Palatino" charset="0"/>
                </a:rPr>
                <a:t> Passes </a:t>
              </a:r>
              <a:r>
                <a:rPr lang="en-US" dirty="0" smtClean="0">
                  <a:latin typeface="Palatino" charset="0"/>
                  <a:ea typeface="Palatino" charset="0"/>
                  <a:cs typeface="Palatino" charset="0"/>
                </a:rPr>
                <a:t>the</a:t>
              </a:r>
              <a:r>
                <a:rPr lang="de-DE" dirty="0" smtClean="0">
                  <a:latin typeface="Palatino" charset="0"/>
                  <a:ea typeface="Palatino" charset="0"/>
                  <a:cs typeface="Palatino" charset="0"/>
                </a:rPr>
                <a:t> </a:t>
              </a:r>
              <a:r>
                <a:rPr lang="en-US" dirty="0" smtClean="0">
                  <a:latin typeface="Palatino" charset="0"/>
                  <a:ea typeface="Palatino" charset="0"/>
                  <a:cs typeface="Palatino" charset="0"/>
                </a:rPr>
                <a:t>subject</a:t>
              </a:r>
              <a:r>
                <a:rPr lang="de-DE" dirty="0" smtClean="0">
                  <a:latin typeface="Palatino" charset="0"/>
                  <a:ea typeface="Palatino" charset="0"/>
                  <a:cs typeface="Palatino" charset="0"/>
                </a:rPr>
                <a:t>, </a:t>
              </a:r>
              <a:r>
                <a:rPr lang="en-US" dirty="0" smtClean="0">
                  <a:latin typeface="Palatino" charset="0"/>
                  <a:ea typeface="Palatino" charset="0"/>
                  <a:cs typeface="Palatino" charset="0"/>
                </a:rPr>
                <a:t>message, date/time, and IP address to the archive function </a:t>
              </a:r>
              <a:endParaRPr lang="en-US" dirty="0">
                <a:latin typeface="Palatino" charset="0"/>
                <a:ea typeface="Palatino" charset="0"/>
                <a:cs typeface="Palatino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4090" y="1451661"/>
              <a:ext cx="28803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 smtClean="0"/>
                <a:t>1</a:t>
              </a:r>
              <a:endParaRPr lang="en-US" sz="1400" b="1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5192481" y="1573924"/>
            <a:ext cx="2651760" cy="326880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Palatino" charset="0"/>
                <a:ea typeface="Palatino" charset="0"/>
                <a:cs typeface="Palatino" charset="0"/>
              </a:rPr>
              <a:t>Archive Alert</a:t>
            </a:r>
            <a:endParaRPr lang="en-US" sz="1400" b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080410" y="1619656"/>
            <a:ext cx="234056" cy="226179"/>
          </a:xfrm>
          <a:prstGeom prst="ellips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52500" y="1577785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/>
              <a:t>2</a:t>
            </a:r>
            <a:endParaRPr lang="en-US" sz="1400" b="1"/>
          </a:p>
        </p:txBody>
      </p:sp>
      <p:sp>
        <p:nvSpPr>
          <p:cNvPr id="99" name="Rectangle 98"/>
          <p:cNvSpPr/>
          <p:nvPr/>
        </p:nvSpPr>
        <p:spPr>
          <a:xfrm>
            <a:off x="5193042" y="4311869"/>
            <a:ext cx="2651760" cy="326880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latin typeface="Palatino" charset="0"/>
                <a:ea typeface="Palatino" charset="0"/>
                <a:cs typeface="Palatino" charset="0"/>
              </a:rPr>
              <a:t>Send Email</a:t>
            </a:r>
            <a:endParaRPr lang="en-US" sz="1400" b="1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080971" y="4357601"/>
            <a:ext cx="234056" cy="226179"/>
          </a:xfrm>
          <a:prstGeom prst="ellips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53061" y="431573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/>
              <a:t>3</a:t>
            </a:r>
            <a:endParaRPr lang="en-US" sz="1400" b="1"/>
          </a:p>
        </p:txBody>
      </p:sp>
      <p:sp>
        <p:nvSpPr>
          <p:cNvPr id="104" name="Rectangle 103"/>
          <p:cNvSpPr/>
          <p:nvPr/>
        </p:nvSpPr>
        <p:spPr>
          <a:xfrm>
            <a:off x="1293462" y="4311869"/>
            <a:ext cx="2651760" cy="326880"/>
          </a:xfrm>
          <a:prstGeom prst="rect">
            <a:avLst/>
          </a:prstGeom>
          <a:solidFill>
            <a:srgbClr val="595959"/>
          </a:solidFill>
          <a:ln w="127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Palatino" charset="0"/>
                <a:ea typeface="Palatino" charset="0"/>
                <a:cs typeface="Palatino" charset="0"/>
              </a:rPr>
              <a:t>Update Logs</a:t>
            </a:r>
            <a:endParaRPr lang="en-US" sz="1400" b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81391" y="4357601"/>
            <a:ext cx="234056" cy="226179"/>
          </a:xfrm>
          <a:prstGeom prst="ellipse">
            <a:avLst/>
          </a:prstGeom>
          <a:solidFill>
            <a:srgbClr val="5959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cs typeface="Arial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53481" y="431573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/>
              <a:t>4</a:t>
            </a:r>
            <a:endParaRPr lang="en-US" sz="1400" b="1"/>
          </a:p>
        </p:txBody>
      </p:sp>
      <p:sp>
        <p:nvSpPr>
          <p:cNvPr id="119" name="Text Placeholder 1"/>
          <p:cNvSpPr txBox="1">
            <a:spLocks/>
          </p:cNvSpPr>
          <p:nvPr/>
        </p:nvSpPr>
        <p:spPr>
          <a:xfrm>
            <a:off x="5192481" y="1907688"/>
            <a:ext cx="2639739" cy="1424500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rgbClr val="903735"/>
              </a:buClr>
              <a:buSzPct val="90000"/>
              <a:buFont typeface="Lucida Grande"/>
              <a:buChar char="◼"/>
              <a:defRPr sz="1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47675" indent="-1841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Arial"/>
              <a:buChar char="◼"/>
              <a:defRPr sz="13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7207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10763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1341438" indent="-173038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Increments the ”emails received” value in the archive for the given subject and IP address</a:t>
            </a:r>
          </a:p>
          <a:p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If no such entry exists, it is added to the archive</a:t>
            </a:r>
            <a:endParaRPr lang="de-DE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0" name="Text Placeholder 1"/>
          <p:cNvSpPr txBox="1">
            <a:spLocks/>
          </p:cNvSpPr>
          <p:nvPr/>
        </p:nvSpPr>
        <p:spPr>
          <a:xfrm>
            <a:off x="5204502" y="4645633"/>
            <a:ext cx="2639739" cy="1424500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rgbClr val="903735"/>
              </a:buClr>
              <a:buSzPct val="90000"/>
              <a:buFont typeface="Lucida Grande"/>
              <a:buChar char="◼"/>
              <a:defRPr sz="1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47675" indent="-1841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Arial"/>
              <a:buChar char="◼"/>
              <a:defRPr sz="13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7207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10763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1341438" indent="-173038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Compares the number of emails sent to daily and hourly limits </a:t>
            </a:r>
          </a:p>
          <a:p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If no limit is exceeded, the email is sent</a:t>
            </a:r>
            <a:endParaRPr lang="de-DE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1" name="Text Placeholder 1"/>
          <p:cNvSpPr txBox="1">
            <a:spLocks/>
          </p:cNvSpPr>
          <p:nvPr/>
        </p:nvSpPr>
        <p:spPr>
          <a:xfrm>
            <a:off x="1305483" y="4640399"/>
            <a:ext cx="2639739" cy="1424500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rgbClr val="903735"/>
              </a:buClr>
              <a:buSzPct val="90000"/>
              <a:buFont typeface="Lucida Grande"/>
              <a:buChar char="◼"/>
              <a:defRPr sz="1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47675" indent="-1841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Arial"/>
              <a:buChar char="◼"/>
              <a:defRPr sz="13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7207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1076325" indent="-182563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1341438" indent="-173038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Lucida Grande"/>
              <a:buChar char="−"/>
              <a:defRPr sz="12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Updates the log files </a:t>
            </a:r>
            <a:r>
              <a:rPr lang="en-US" dirty="0" smtClean="0">
                <a:latin typeface="Palatino" charset="0"/>
                <a:ea typeface="Palatino" charset="0"/>
                <a:cs typeface="Palatino" charset="0"/>
              </a:rPr>
              <a:t>to reflect the latest number of emails sent and received for each subject and IP address</a:t>
            </a:r>
            <a:endParaRPr lang="de-DE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27" name="AutoShape 15"/>
          <p:cNvSpPr>
            <a:spLocks noChangeArrowheads="1"/>
          </p:cNvSpPr>
          <p:nvPr/>
        </p:nvSpPr>
        <p:spPr bwMode="auto">
          <a:xfrm>
            <a:off x="4297691" y="2285148"/>
            <a:ext cx="509883" cy="545553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  <p:sp>
        <p:nvSpPr>
          <p:cNvPr id="134" name="AutoShape 15"/>
          <p:cNvSpPr>
            <a:spLocks noChangeArrowheads="1"/>
          </p:cNvSpPr>
          <p:nvPr/>
        </p:nvSpPr>
        <p:spPr bwMode="auto">
          <a:xfrm rot="10800000">
            <a:off x="4297691" y="5065124"/>
            <a:ext cx="509883" cy="545553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  <p:sp>
        <p:nvSpPr>
          <p:cNvPr id="135" name="AutoShape 15"/>
          <p:cNvSpPr>
            <a:spLocks noChangeArrowheads="1"/>
          </p:cNvSpPr>
          <p:nvPr/>
        </p:nvSpPr>
        <p:spPr bwMode="auto">
          <a:xfrm rot="5400000">
            <a:off x="6257408" y="3549252"/>
            <a:ext cx="509883" cy="545553"/>
          </a:xfrm>
          <a:prstGeom prst="rightArrow">
            <a:avLst>
              <a:gd name="adj1" fmla="val 49630"/>
              <a:gd name="adj2" fmla="val 50616"/>
            </a:avLst>
          </a:prstGeom>
          <a:solidFill>
            <a:srgbClr val="9B9B9B"/>
          </a:solidFill>
          <a:ln w="12700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>
              <a:defRPr/>
            </a:pPr>
            <a:endParaRPr lang="en-GB" sz="1400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231</Words>
  <Application>Microsoft Macintosh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Lucida Grande</vt:lpstr>
      <vt:lpstr>Palatino</vt:lpstr>
      <vt:lpstr>Palatino Linotype</vt:lpstr>
      <vt:lpstr>Arial</vt:lpstr>
      <vt:lpstr>Office Theme</vt:lpstr>
      <vt:lpstr>Overview—Email Server Project</vt:lpstr>
      <vt:lpstr>How The Server Works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Study—The Nature Conservancy</dc:title>
  <dc:creator>Richard Rubin Greenbaum</dc:creator>
  <cp:lastModifiedBy>Richard Greenbaum</cp:lastModifiedBy>
  <cp:revision>71</cp:revision>
  <dcterms:created xsi:type="dcterms:W3CDTF">2017-09-30T19:08:34Z</dcterms:created>
  <dcterms:modified xsi:type="dcterms:W3CDTF">2018-07-15T12:12:44Z</dcterms:modified>
</cp:coreProperties>
</file>