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21482050" cy="32454850"/>
  <p:custDataLst>
    <p:tags r:id="rId5"/>
  </p:custDataLst>
  <p:defaultTextStyle>
    <a:defPPr>
      <a:defRPr lang="en-US"/>
    </a:defPPr>
    <a:lvl1pPr algn="l" rtl="0" fontAlgn="base">
      <a:spcBef>
        <a:spcPct val="0"/>
      </a:spcBef>
      <a:spcAft>
        <a:spcPct val="0"/>
      </a:spcAft>
      <a:defRPr sz="6200" kern="1200">
        <a:solidFill>
          <a:schemeClr val="tx1"/>
        </a:solidFill>
        <a:latin typeface="Arial" charset="0"/>
        <a:ea typeface="+mn-ea"/>
        <a:cs typeface="+mn-cs"/>
      </a:defRPr>
    </a:lvl1pPr>
    <a:lvl2pPr marL="457200" algn="l" rtl="0" fontAlgn="base">
      <a:spcBef>
        <a:spcPct val="0"/>
      </a:spcBef>
      <a:spcAft>
        <a:spcPct val="0"/>
      </a:spcAft>
      <a:defRPr sz="6200" kern="1200">
        <a:solidFill>
          <a:schemeClr val="tx1"/>
        </a:solidFill>
        <a:latin typeface="Arial" charset="0"/>
        <a:ea typeface="+mn-ea"/>
        <a:cs typeface="+mn-cs"/>
      </a:defRPr>
    </a:lvl2pPr>
    <a:lvl3pPr marL="914400" algn="l" rtl="0" fontAlgn="base">
      <a:spcBef>
        <a:spcPct val="0"/>
      </a:spcBef>
      <a:spcAft>
        <a:spcPct val="0"/>
      </a:spcAft>
      <a:defRPr sz="6200" kern="1200">
        <a:solidFill>
          <a:schemeClr val="tx1"/>
        </a:solidFill>
        <a:latin typeface="Arial" charset="0"/>
        <a:ea typeface="+mn-ea"/>
        <a:cs typeface="+mn-cs"/>
      </a:defRPr>
    </a:lvl3pPr>
    <a:lvl4pPr marL="1371600" algn="l" rtl="0" fontAlgn="base">
      <a:spcBef>
        <a:spcPct val="0"/>
      </a:spcBef>
      <a:spcAft>
        <a:spcPct val="0"/>
      </a:spcAft>
      <a:defRPr sz="6200" kern="1200">
        <a:solidFill>
          <a:schemeClr val="tx1"/>
        </a:solidFill>
        <a:latin typeface="Arial" charset="0"/>
        <a:ea typeface="+mn-ea"/>
        <a:cs typeface="+mn-cs"/>
      </a:defRPr>
    </a:lvl4pPr>
    <a:lvl5pPr marL="1828800" algn="l" rtl="0" fontAlgn="base">
      <a:spcBef>
        <a:spcPct val="0"/>
      </a:spcBef>
      <a:spcAft>
        <a:spcPct val="0"/>
      </a:spcAft>
      <a:defRPr sz="6200" kern="1200">
        <a:solidFill>
          <a:schemeClr val="tx1"/>
        </a:solidFill>
        <a:latin typeface="Arial" charset="0"/>
        <a:ea typeface="+mn-ea"/>
        <a:cs typeface="+mn-cs"/>
      </a:defRPr>
    </a:lvl5pPr>
    <a:lvl6pPr marL="2286000" algn="l" defTabSz="914400" rtl="0" eaLnBrk="1" latinLnBrk="0" hangingPunct="1">
      <a:defRPr sz="6200" kern="1200">
        <a:solidFill>
          <a:schemeClr val="tx1"/>
        </a:solidFill>
        <a:latin typeface="Arial" charset="0"/>
        <a:ea typeface="+mn-ea"/>
        <a:cs typeface="+mn-cs"/>
      </a:defRPr>
    </a:lvl6pPr>
    <a:lvl7pPr marL="2743200" algn="l" defTabSz="914400" rtl="0" eaLnBrk="1" latinLnBrk="0" hangingPunct="1">
      <a:defRPr sz="6200" kern="1200">
        <a:solidFill>
          <a:schemeClr val="tx1"/>
        </a:solidFill>
        <a:latin typeface="Arial" charset="0"/>
        <a:ea typeface="+mn-ea"/>
        <a:cs typeface="+mn-cs"/>
      </a:defRPr>
    </a:lvl7pPr>
    <a:lvl8pPr marL="3200400" algn="l" defTabSz="914400" rtl="0" eaLnBrk="1" latinLnBrk="0" hangingPunct="1">
      <a:defRPr sz="6200" kern="1200">
        <a:solidFill>
          <a:schemeClr val="tx1"/>
        </a:solidFill>
        <a:latin typeface="Arial" charset="0"/>
        <a:ea typeface="+mn-ea"/>
        <a:cs typeface="+mn-cs"/>
      </a:defRPr>
    </a:lvl8pPr>
    <a:lvl9pPr marL="3657600" algn="l" defTabSz="914400" rtl="0" eaLnBrk="1" latinLnBrk="0" hangingPunct="1">
      <a:defRPr sz="6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6C49"/>
    <a:srgbClr val="4D4F53"/>
    <a:srgbClr val="44697D"/>
    <a:srgbClr val="552600"/>
    <a:srgbClr val="BD4F19"/>
    <a:srgbClr val="4D4E53"/>
    <a:srgbClr val="E36A2D"/>
    <a:srgbClr val="ADD5ED"/>
    <a:srgbClr val="3B9AD5"/>
    <a:srgbClr val="E576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2462" autoAdjust="0"/>
  </p:normalViewPr>
  <p:slideViewPr>
    <p:cSldViewPr>
      <p:cViewPr>
        <p:scale>
          <a:sx n="37" d="100"/>
          <a:sy n="37" d="100"/>
        </p:scale>
        <p:origin x="-696" y="-88"/>
      </p:cViewPr>
      <p:guideLst>
        <p:guide orient="horz" pos="2304"/>
        <p:guide orient="horz" pos="13392"/>
        <p:guide orient="horz" pos="651"/>
        <p:guide orient="horz" pos="1728"/>
        <p:guide orient="horz" pos="1296"/>
        <p:guide pos="288"/>
        <p:guide pos="14832"/>
        <p:guide pos="8352"/>
        <p:guide pos="4464"/>
        <p:guide pos="9216"/>
        <p:guide pos="4176"/>
        <p:guide pos="20448"/>
        <p:guide pos="15696"/>
      </p:guideLst>
    </p:cSldViewPr>
  </p:slideViewPr>
  <p:notesTextViewPr>
    <p:cViewPr>
      <p:scale>
        <a:sx n="100" d="100"/>
        <a:sy n="100" d="100"/>
      </p:scale>
      <p:origin x="0" y="0"/>
    </p:cViewPr>
  </p:notesTextViewPr>
  <p:gridSpacing cx="228600" cy="2286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tags" Target="tags/tag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1DED5-C7F8-A643-9A1D-CADCC534FC47}" type="doc">
      <dgm:prSet loTypeId="urn:microsoft.com/office/officeart/2005/8/layout/process1" loCatId="" qsTypeId="urn:microsoft.com/office/officeart/2005/8/quickstyle/simple4" qsCatId="simple" csTypeId="urn:microsoft.com/office/officeart/2005/8/colors/accent1_2" csCatId="accent1" phldr="1"/>
      <dgm:spPr/>
    </dgm:pt>
    <dgm:pt modelId="{2831CC11-6A36-FB43-BAC6-A1272B5B8D05}">
      <dgm:prSet phldrT="[Text]" custT="1"/>
      <dgm:spPr/>
      <dgm:t>
        <a:bodyPr/>
        <a:lstStyle/>
        <a:p>
          <a:pPr algn="ctr"/>
          <a:r>
            <a:rPr lang="en-US" sz="2400" b="1" u="sng" dirty="0" smtClean="0"/>
            <a:t>Topic </a:t>
          </a:r>
          <a:r>
            <a:rPr lang="en-US" sz="2400" b="1" u="sng" dirty="0" err="1" smtClean="0"/>
            <a:t>Modelling</a:t>
          </a:r>
          <a:r>
            <a:rPr lang="en-US" sz="2400" b="1" u="sng" dirty="0" smtClean="0"/>
            <a:t> (Online LDA)</a:t>
          </a:r>
        </a:p>
        <a:p>
          <a:pPr algn="just"/>
          <a:r>
            <a:rPr lang="en-US" sz="2400" dirty="0" smtClean="0"/>
            <a:t>Used </a:t>
          </a:r>
          <a:r>
            <a:rPr lang="en-US" sz="2400" dirty="0" err="1" smtClean="0"/>
            <a:t>Gensim</a:t>
          </a:r>
          <a:r>
            <a:rPr lang="en-US" sz="2400" dirty="0" smtClean="0"/>
            <a:t> LDA Model to perform online LDA on filtered collections. This is a training process which takes number of topics to be generated as input and output for this process is Dictionary file (represents dictionary structure for words), and Corpus (saved in Market Matrix format). Implemented as Online algorithm, addition of new review will update Dictionary and Corpus based on review and save updated files.</a:t>
          </a:r>
          <a:endParaRPr lang="en-US" sz="1600" dirty="0"/>
        </a:p>
      </dgm:t>
    </dgm:pt>
    <dgm:pt modelId="{A2B615DA-A1C6-5945-9DD5-D6C6D449E912}" type="parTrans" cxnId="{1EB93B56-0005-1748-89E3-A932CEDD7021}">
      <dgm:prSet/>
      <dgm:spPr/>
      <dgm:t>
        <a:bodyPr/>
        <a:lstStyle/>
        <a:p>
          <a:endParaRPr lang="en-US"/>
        </a:p>
      </dgm:t>
    </dgm:pt>
    <dgm:pt modelId="{763EB162-5E99-7941-9AF8-7C43C49F5830}" type="sibTrans" cxnId="{1EB93B56-0005-1748-89E3-A932CEDD7021}">
      <dgm:prSet/>
      <dgm:spPr/>
      <dgm:t>
        <a:bodyPr/>
        <a:lstStyle/>
        <a:p>
          <a:endParaRPr lang="en-US"/>
        </a:p>
      </dgm:t>
    </dgm:pt>
    <dgm:pt modelId="{866A869B-DB3D-914A-8357-8F2516D3EEAD}">
      <dgm:prSet phldrT="[Text]" custT="1"/>
      <dgm:spPr/>
      <dgm:t>
        <a:bodyPr/>
        <a:lstStyle/>
        <a:p>
          <a:pPr algn="ctr"/>
          <a:r>
            <a:rPr lang="en-US" sz="2400" b="1" u="sng" dirty="0" smtClean="0"/>
            <a:t>Latent Topic Rating</a:t>
          </a:r>
        </a:p>
        <a:p>
          <a:r>
            <a:rPr lang="en-US" sz="2400" dirty="0" smtClean="0"/>
            <a:t>Aggregated Ratings-Ratings for a given topic in a Review will be obtained by averages over all of these review ratings to get the hidden topic rating.</a:t>
          </a:r>
        </a:p>
      </dgm:t>
    </dgm:pt>
    <dgm:pt modelId="{45F1947A-6656-E840-9D09-8F489F27B749}" type="parTrans" cxnId="{A04FF6DA-503A-234A-AFA2-7E1C057C49AB}">
      <dgm:prSet/>
      <dgm:spPr/>
      <dgm:t>
        <a:bodyPr/>
        <a:lstStyle/>
        <a:p>
          <a:endParaRPr lang="en-US"/>
        </a:p>
      </dgm:t>
    </dgm:pt>
    <dgm:pt modelId="{B1841ED8-33BE-A243-AD8A-38B1E07E2AE7}" type="sibTrans" cxnId="{A04FF6DA-503A-234A-AFA2-7E1C057C49AB}">
      <dgm:prSet/>
      <dgm:spPr/>
      <dgm:t>
        <a:bodyPr/>
        <a:lstStyle/>
        <a:p>
          <a:endParaRPr lang="en-US"/>
        </a:p>
      </dgm:t>
    </dgm:pt>
    <dgm:pt modelId="{0D272D3F-F873-3548-9E1C-326CA05C2381}">
      <dgm:prSet phldrT="[Text]" custT="1"/>
      <dgm:spPr/>
      <dgm:t>
        <a:bodyPr/>
        <a:lstStyle/>
        <a:p>
          <a:pPr algn="ctr"/>
          <a:r>
            <a:rPr lang="en-US" sz="2400" b="1" u="sng" dirty="0" smtClean="0"/>
            <a:t>Data Collection and Normalization</a:t>
          </a:r>
        </a:p>
        <a:p>
          <a:pPr algn="just"/>
          <a:r>
            <a:rPr lang="en-US" sz="2400" dirty="0" smtClean="0"/>
            <a:t>Extracted reviews from </a:t>
          </a:r>
          <a:r>
            <a:rPr lang="en-US" sz="2400" dirty="0" err="1" smtClean="0"/>
            <a:t>json</a:t>
          </a:r>
          <a:r>
            <a:rPr lang="en-US" sz="2400" dirty="0" smtClean="0"/>
            <a:t> and imported to </a:t>
          </a:r>
          <a:r>
            <a:rPr lang="en-US" sz="2400" dirty="0" err="1" smtClean="0"/>
            <a:t>MongoDB</a:t>
          </a:r>
          <a:r>
            <a:rPr lang="en-US" sz="2400" dirty="0" smtClean="0"/>
            <a:t> collection - Reviews. Split each review into sentences, remove </a:t>
          </a:r>
          <a:r>
            <a:rPr lang="en-US" sz="2400" dirty="0" err="1" smtClean="0"/>
            <a:t>stopwords</a:t>
          </a:r>
          <a:r>
            <a:rPr lang="en-US" sz="2400" dirty="0" smtClean="0"/>
            <a:t>, extract parts-of-speech tags for all remaining tokens, filters out all words which are not nouns, use </a:t>
          </a:r>
          <a:r>
            <a:rPr lang="en-US" sz="2400" dirty="0" err="1" smtClean="0"/>
            <a:t>Lemmatizer</a:t>
          </a:r>
          <a:r>
            <a:rPr lang="en-US" sz="2400" dirty="0" smtClean="0"/>
            <a:t>/Stemmer to lookup lemma of each noun. Finally, store each review i.e. </a:t>
          </a:r>
          <a:r>
            <a:rPr lang="en-US" sz="2400" dirty="0" err="1" smtClean="0"/>
            <a:t>reviewId</a:t>
          </a:r>
          <a:r>
            <a:rPr lang="en-US" sz="2400" dirty="0" smtClean="0"/>
            <a:t>, business name, review text together with nouns’ lemmas to new </a:t>
          </a:r>
          <a:r>
            <a:rPr lang="en-US" sz="2400" dirty="0" err="1" smtClean="0"/>
            <a:t>MongoDB</a:t>
          </a:r>
          <a:r>
            <a:rPr lang="en-US" sz="2400" dirty="0" smtClean="0"/>
            <a:t> collection called Corpus.</a:t>
          </a:r>
          <a:endParaRPr lang="en-US" sz="2400" dirty="0"/>
        </a:p>
      </dgm:t>
    </dgm:pt>
    <dgm:pt modelId="{D3684E03-BD7E-EE43-A702-A99641F13D69}" type="sibTrans" cxnId="{B6861518-1C14-BB49-87FD-9C694BDA944A}">
      <dgm:prSet/>
      <dgm:spPr/>
      <dgm:t>
        <a:bodyPr/>
        <a:lstStyle/>
        <a:p>
          <a:endParaRPr lang="en-US"/>
        </a:p>
      </dgm:t>
    </dgm:pt>
    <dgm:pt modelId="{4CF01875-0706-184A-8D70-12F6475E84C1}" type="parTrans" cxnId="{B6861518-1C14-BB49-87FD-9C694BDA944A}">
      <dgm:prSet/>
      <dgm:spPr/>
      <dgm:t>
        <a:bodyPr/>
        <a:lstStyle/>
        <a:p>
          <a:endParaRPr lang="en-US"/>
        </a:p>
      </dgm:t>
    </dgm:pt>
    <dgm:pt modelId="{0E8F569D-029A-7A4E-8757-B7E1907B8146}" type="pres">
      <dgm:prSet presAssocID="{FB41DED5-C7F8-A643-9A1D-CADCC534FC47}" presName="Name0" presStyleCnt="0">
        <dgm:presLayoutVars>
          <dgm:dir/>
          <dgm:resizeHandles val="exact"/>
        </dgm:presLayoutVars>
      </dgm:prSet>
      <dgm:spPr/>
    </dgm:pt>
    <dgm:pt modelId="{90236020-1DE1-C743-BA51-9DF920B2038A}" type="pres">
      <dgm:prSet presAssocID="{0D272D3F-F873-3548-9E1C-326CA05C2381}" presName="node" presStyleLbl="node1" presStyleIdx="0" presStyleCnt="3" custScaleX="296991" custScaleY="90510">
        <dgm:presLayoutVars>
          <dgm:bulletEnabled val="1"/>
        </dgm:presLayoutVars>
      </dgm:prSet>
      <dgm:spPr/>
      <dgm:t>
        <a:bodyPr/>
        <a:lstStyle/>
        <a:p>
          <a:endParaRPr lang="en-US"/>
        </a:p>
      </dgm:t>
    </dgm:pt>
    <dgm:pt modelId="{04DBA8BA-7E7F-A645-BACB-7D35D3C728EB}" type="pres">
      <dgm:prSet presAssocID="{D3684E03-BD7E-EE43-A702-A99641F13D69}" presName="sibTrans" presStyleLbl="sibTrans2D1" presStyleIdx="0" presStyleCnt="2"/>
      <dgm:spPr/>
    </dgm:pt>
    <dgm:pt modelId="{7D837490-D6DA-1048-B797-4234EB3710FA}" type="pres">
      <dgm:prSet presAssocID="{D3684E03-BD7E-EE43-A702-A99641F13D69}" presName="connectorText" presStyleLbl="sibTrans2D1" presStyleIdx="0" presStyleCnt="2"/>
      <dgm:spPr/>
    </dgm:pt>
    <dgm:pt modelId="{E358D100-D4C7-6A45-A9D9-270D250A0526}" type="pres">
      <dgm:prSet presAssocID="{2831CC11-6A36-FB43-BAC6-A1272B5B8D05}" presName="node" presStyleLbl="node1" presStyleIdx="1" presStyleCnt="3" custScaleX="312981" custScaleY="96548">
        <dgm:presLayoutVars>
          <dgm:bulletEnabled val="1"/>
        </dgm:presLayoutVars>
      </dgm:prSet>
      <dgm:spPr/>
      <dgm:t>
        <a:bodyPr/>
        <a:lstStyle/>
        <a:p>
          <a:endParaRPr lang="en-US"/>
        </a:p>
      </dgm:t>
    </dgm:pt>
    <dgm:pt modelId="{7A0D58EB-124E-8249-A116-7EA0DDB9847F}" type="pres">
      <dgm:prSet presAssocID="{763EB162-5E99-7941-9AF8-7C43C49F5830}" presName="sibTrans" presStyleLbl="sibTrans2D1" presStyleIdx="1" presStyleCnt="2"/>
      <dgm:spPr/>
    </dgm:pt>
    <dgm:pt modelId="{0134A99D-49FD-FB4F-A3D9-E9DC2ED3D931}" type="pres">
      <dgm:prSet presAssocID="{763EB162-5E99-7941-9AF8-7C43C49F5830}" presName="connectorText" presStyleLbl="sibTrans2D1" presStyleIdx="1" presStyleCnt="2"/>
      <dgm:spPr/>
    </dgm:pt>
    <dgm:pt modelId="{EB429A24-CCB5-404A-98BF-CC301636060E}" type="pres">
      <dgm:prSet presAssocID="{866A869B-DB3D-914A-8357-8F2516D3EEAD}" presName="node" presStyleLbl="node1" presStyleIdx="2" presStyleCnt="3" custScaleX="182202" custScaleY="90195">
        <dgm:presLayoutVars>
          <dgm:bulletEnabled val="1"/>
        </dgm:presLayoutVars>
      </dgm:prSet>
      <dgm:spPr/>
      <dgm:t>
        <a:bodyPr/>
        <a:lstStyle/>
        <a:p>
          <a:endParaRPr lang="en-US"/>
        </a:p>
      </dgm:t>
    </dgm:pt>
  </dgm:ptLst>
  <dgm:cxnLst>
    <dgm:cxn modelId="{04FC1F0F-51A1-4F40-984F-EB0FEA3F3255}" type="presOf" srcId="{D3684E03-BD7E-EE43-A702-A99641F13D69}" destId="{7D837490-D6DA-1048-B797-4234EB3710FA}" srcOrd="1" destOrd="0" presId="urn:microsoft.com/office/officeart/2005/8/layout/process1"/>
    <dgm:cxn modelId="{28E8BD6E-6D30-E043-85CD-9104970D4229}" type="presOf" srcId="{763EB162-5E99-7941-9AF8-7C43C49F5830}" destId="{7A0D58EB-124E-8249-A116-7EA0DDB9847F}" srcOrd="0" destOrd="0" presId="urn:microsoft.com/office/officeart/2005/8/layout/process1"/>
    <dgm:cxn modelId="{063C85FB-8D27-D84D-8C19-821103BB5D19}" type="presOf" srcId="{FB41DED5-C7F8-A643-9A1D-CADCC534FC47}" destId="{0E8F569D-029A-7A4E-8757-B7E1907B8146}" srcOrd="0" destOrd="0" presId="urn:microsoft.com/office/officeart/2005/8/layout/process1"/>
    <dgm:cxn modelId="{7514822F-3EFE-994D-856C-F47C2E0AEDD7}" type="presOf" srcId="{D3684E03-BD7E-EE43-A702-A99641F13D69}" destId="{04DBA8BA-7E7F-A645-BACB-7D35D3C728EB}" srcOrd="0" destOrd="0" presId="urn:microsoft.com/office/officeart/2005/8/layout/process1"/>
    <dgm:cxn modelId="{1EB93B56-0005-1748-89E3-A932CEDD7021}" srcId="{FB41DED5-C7F8-A643-9A1D-CADCC534FC47}" destId="{2831CC11-6A36-FB43-BAC6-A1272B5B8D05}" srcOrd="1" destOrd="0" parTransId="{A2B615DA-A1C6-5945-9DD5-D6C6D449E912}" sibTransId="{763EB162-5E99-7941-9AF8-7C43C49F5830}"/>
    <dgm:cxn modelId="{A04FF6DA-503A-234A-AFA2-7E1C057C49AB}" srcId="{FB41DED5-C7F8-A643-9A1D-CADCC534FC47}" destId="{866A869B-DB3D-914A-8357-8F2516D3EEAD}" srcOrd="2" destOrd="0" parTransId="{45F1947A-6656-E840-9D09-8F489F27B749}" sibTransId="{B1841ED8-33BE-A243-AD8A-38B1E07E2AE7}"/>
    <dgm:cxn modelId="{BF85ADDC-EEE4-764B-A0EF-8E6AD570C3F0}" type="presOf" srcId="{0D272D3F-F873-3548-9E1C-326CA05C2381}" destId="{90236020-1DE1-C743-BA51-9DF920B2038A}" srcOrd="0" destOrd="0" presId="urn:microsoft.com/office/officeart/2005/8/layout/process1"/>
    <dgm:cxn modelId="{E9E314A5-202A-2F43-8C09-D5D6B6109790}" type="presOf" srcId="{2831CC11-6A36-FB43-BAC6-A1272B5B8D05}" destId="{E358D100-D4C7-6A45-A9D9-270D250A0526}" srcOrd="0" destOrd="0" presId="urn:microsoft.com/office/officeart/2005/8/layout/process1"/>
    <dgm:cxn modelId="{B6861518-1C14-BB49-87FD-9C694BDA944A}" srcId="{FB41DED5-C7F8-A643-9A1D-CADCC534FC47}" destId="{0D272D3F-F873-3548-9E1C-326CA05C2381}" srcOrd="0" destOrd="0" parTransId="{4CF01875-0706-184A-8D70-12F6475E84C1}" sibTransId="{D3684E03-BD7E-EE43-A702-A99641F13D69}"/>
    <dgm:cxn modelId="{D51C3016-5E6F-9749-BBD8-824A26D4843F}" type="presOf" srcId="{763EB162-5E99-7941-9AF8-7C43C49F5830}" destId="{0134A99D-49FD-FB4F-A3D9-E9DC2ED3D931}" srcOrd="1" destOrd="0" presId="urn:microsoft.com/office/officeart/2005/8/layout/process1"/>
    <dgm:cxn modelId="{6F0AA61F-AFDB-0F4F-91A4-E26F6829FE5B}" type="presOf" srcId="{866A869B-DB3D-914A-8357-8F2516D3EEAD}" destId="{EB429A24-CCB5-404A-98BF-CC301636060E}" srcOrd="0" destOrd="0" presId="urn:microsoft.com/office/officeart/2005/8/layout/process1"/>
    <dgm:cxn modelId="{6BBD093C-9273-1943-8C8C-14D358E5DE47}" type="presParOf" srcId="{0E8F569D-029A-7A4E-8757-B7E1907B8146}" destId="{90236020-1DE1-C743-BA51-9DF920B2038A}" srcOrd="0" destOrd="0" presId="urn:microsoft.com/office/officeart/2005/8/layout/process1"/>
    <dgm:cxn modelId="{60E5D5AE-04FF-004C-8252-E0852A247592}" type="presParOf" srcId="{0E8F569D-029A-7A4E-8757-B7E1907B8146}" destId="{04DBA8BA-7E7F-A645-BACB-7D35D3C728EB}" srcOrd="1" destOrd="0" presId="urn:microsoft.com/office/officeart/2005/8/layout/process1"/>
    <dgm:cxn modelId="{10C047AE-A56F-E04F-B84A-B9DDD665A0FC}" type="presParOf" srcId="{04DBA8BA-7E7F-A645-BACB-7D35D3C728EB}" destId="{7D837490-D6DA-1048-B797-4234EB3710FA}" srcOrd="0" destOrd="0" presId="urn:microsoft.com/office/officeart/2005/8/layout/process1"/>
    <dgm:cxn modelId="{D5A9E32F-C4CD-3D41-9264-60EE677B8355}" type="presParOf" srcId="{0E8F569D-029A-7A4E-8757-B7E1907B8146}" destId="{E358D100-D4C7-6A45-A9D9-270D250A0526}" srcOrd="2" destOrd="0" presId="urn:microsoft.com/office/officeart/2005/8/layout/process1"/>
    <dgm:cxn modelId="{64C67DD4-B303-684C-8D8E-35ACFD71A74D}" type="presParOf" srcId="{0E8F569D-029A-7A4E-8757-B7E1907B8146}" destId="{7A0D58EB-124E-8249-A116-7EA0DDB9847F}" srcOrd="3" destOrd="0" presId="urn:microsoft.com/office/officeart/2005/8/layout/process1"/>
    <dgm:cxn modelId="{61D53411-C527-6D4C-81A8-F5421DF210CE}" type="presParOf" srcId="{7A0D58EB-124E-8249-A116-7EA0DDB9847F}" destId="{0134A99D-49FD-FB4F-A3D9-E9DC2ED3D931}" srcOrd="0" destOrd="0" presId="urn:microsoft.com/office/officeart/2005/8/layout/process1"/>
    <dgm:cxn modelId="{51F7DF58-6324-2349-9627-575A7EB17333}" type="presParOf" srcId="{0E8F569D-029A-7A4E-8757-B7E1907B8146}" destId="{EB429A24-CCB5-404A-98BF-CC301636060E}" srcOrd="4"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36020-1DE1-C743-BA51-9DF920B2038A}">
      <dsp:nvSpPr>
        <dsp:cNvPr id="0" name=""/>
        <dsp:cNvSpPr/>
      </dsp:nvSpPr>
      <dsp:spPr>
        <a:xfrm>
          <a:off x="8035" y="535894"/>
          <a:ext cx="4353703" cy="60148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u="sng" kern="1200" dirty="0" smtClean="0"/>
            <a:t>Data Collection and Normalization</a:t>
          </a:r>
        </a:p>
        <a:p>
          <a:pPr lvl="0" algn="just" defTabSz="1066800">
            <a:lnSpc>
              <a:spcPct val="90000"/>
            </a:lnSpc>
            <a:spcBef>
              <a:spcPct val="0"/>
            </a:spcBef>
            <a:spcAft>
              <a:spcPct val="35000"/>
            </a:spcAft>
          </a:pPr>
          <a:r>
            <a:rPr lang="en-US" sz="2400" kern="1200" dirty="0" smtClean="0"/>
            <a:t>Extracted reviews from </a:t>
          </a:r>
          <a:r>
            <a:rPr lang="en-US" sz="2400" kern="1200" dirty="0" err="1" smtClean="0"/>
            <a:t>json</a:t>
          </a:r>
          <a:r>
            <a:rPr lang="en-US" sz="2400" kern="1200" dirty="0" smtClean="0"/>
            <a:t> and imported to </a:t>
          </a:r>
          <a:r>
            <a:rPr lang="en-US" sz="2400" kern="1200" dirty="0" err="1" smtClean="0"/>
            <a:t>MongoDB</a:t>
          </a:r>
          <a:r>
            <a:rPr lang="en-US" sz="2400" kern="1200" dirty="0" smtClean="0"/>
            <a:t> collection - Reviews. Split each review into sentences, remove </a:t>
          </a:r>
          <a:r>
            <a:rPr lang="en-US" sz="2400" kern="1200" dirty="0" err="1" smtClean="0"/>
            <a:t>stopwords</a:t>
          </a:r>
          <a:r>
            <a:rPr lang="en-US" sz="2400" kern="1200" dirty="0" smtClean="0"/>
            <a:t>, extract parts-of-speech tags for all remaining tokens, filters out all words which are not nouns, use </a:t>
          </a:r>
          <a:r>
            <a:rPr lang="en-US" sz="2400" kern="1200" dirty="0" err="1" smtClean="0"/>
            <a:t>Lemmatizer</a:t>
          </a:r>
          <a:r>
            <a:rPr lang="en-US" sz="2400" kern="1200" dirty="0" smtClean="0"/>
            <a:t>/Stemmer to lookup lemma of each noun. Finally, store each review i.e. </a:t>
          </a:r>
          <a:r>
            <a:rPr lang="en-US" sz="2400" kern="1200" dirty="0" err="1" smtClean="0"/>
            <a:t>reviewId</a:t>
          </a:r>
          <a:r>
            <a:rPr lang="en-US" sz="2400" kern="1200" dirty="0" smtClean="0"/>
            <a:t>, business name, review text together with nouns’ lemmas to new </a:t>
          </a:r>
          <a:r>
            <a:rPr lang="en-US" sz="2400" kern="1200" dirty="0" err="1" smtClean="0"/>
            <a:t>MongoDB</a:t>
          </a:r>
          <a:r>
            <a:rPr lang="en-US" sz="2400" kern="1200" dirty="0" smtClean="0"/>
            <a:t> collection called Corpus.</a:t>
          </a:r>
          <a:endParaRPr lang="en-US" sz="2400" kern="1200" dirty="0"/>
        </a:p>
      </dsp:txBody>
      <dsp:txXfrm>
        <a:off x="135551" y="663410"/>
        <a:ext cx="4098671" cy="5759778"/>
      </dsp:txXfrm>
    </dsp:sp>
    <dsp:sp modelId="{04DBA8BA-7E7F-A645-BACB-7D35D3C728EB}">
      <dsp:nvSpPr>
        <dsp:cNvPr id="0" name=""/>
        <dsp:cNvSpPr/>
      </dsp:nvSpPr>
      <dsp:spPr>
        <a:xfrm>
          <a:off x="4508332" y="3361523"/>
          <a:ext cx="310778" cy="363552"/>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508332" y="3434233"/>
        <a:ext cx="217545" cy="218132"/>
      </dsp:txXfrm>
    </dsp:sp>
    <dsp:sp modelId="{E358D100-D4C7-6A45-A9D9-270D250A0526}">
      <dsp:nvSpPr>
        <dsp:cNvPr id="0" name=""/>
        <dsp:cNvSpPr/>
      </dsp:nvSpPr>
      <dsp:spPr>
        <a:xfrm>
          <a:off x="4948114" y="335267"/>
          <a:ext cx="4588107" cy="641606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u="sng" kern="1200" dirty="0" smtClean="0"/>
            <a:t>Topic </a:t>
          </a:r>
          <a:r>
            <a:rPr lang="en-US" sz="2400" b="1" u="sng" kern="1200" dirty="0" err="1" smtClean="0"/>
            <a:t>Modelling</a:t>
          </a:r>
          <a:r>
            <a:rPr lang="en-US" sz="2400" b="1" u="sng" kern="1200" dirty="0" smtClean="0"/>
            <a:t> (Online LDA)</a:t>
          </a:r>
        </a:p>
        <a:p>
          <a:pPr lvl="0" algn="just" defTabSz="1066800">
            <a:lnSpc>
              <a:spcPct val="90000"/>
            </a:lnSpc>
            <a:spcBef>
              <a:spcPct val="0"/>
            </a:spcBef>
            <a:spcAft>
              <a:spcPct val="35000"/>
            </a:spcAft>
          </a:pPr>
          <a:r>
            <a:rPr lang="en-US" sz="2400" kern="1200" dirty="0" smtClean="0"/>
            <a:t>Used </a:t>
          </a:r>
          <a:r>
            <a:rPr lang="en-US" sz="2400" kern="1200" dirty="0" err="1" smtClean="0"/>
            <a:t>Gensim</a:t>
          </a:r>
          <a:r>
            <a:rPr lang="en-US" sz="2400" kern="1200" dirty="0" smtClean="0"/>
            <a:t> LDA Model to perform online LDA on filtered collections. This is a training process which takes number of topics to be generated as input and output for this process is Dictionary file (represents dictionary structure for words), and Corpus (saved in Market Matrix format). Implemented as Online algorithm, addition of new review will update Dictionary and Corpus based on review and save updated files.</a:t>
          </a:r>
          <a:endParaRPr lang="en-US" sz="1600" kern="1200" dirty="0"/>
        </a:p>
      </dsp:txBody>
      <dsp:txXfrm>
        <a:off x="5082495" y="469648"/>
        <a:ext cx="4319345" cy="6147302"/>
      </dsp:txXfrm>
    </dsp:sp>
    <dsp:sp modelId="{7A0D58EB-124E-8249-A116-7EA0DDB9847F}">
      <dsp:nvSpPr>
        <dsp:cNvPr id="0" name=""/>
        <dsp:cNvSpPr/>
      </dsp:nvSpPr>
      <dsp:spPr>
        <a:xfrm>
          <a:off x="9682815" y="3361523"/>
          <a:ext cx="310778" cy="363552"/>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9682815" y="3434233"/>
        <a:ext cx="217545" cy="218132"/>
      </dsp:txXfrm>
    </dsp:sp>
    <dsp:sp modelId="{EB429A24-CCB5-404A-98BF-CC301636060E}">
      <dsp:nvSpPr>
        <dsp:cNvPr id="0" name=""/>
        <dsp:cNvSpPr/>
      </dsp:nvSpPr>
      <dsp:spPr>
        <a:xfrm>
          <a:off x="10122596" y="546361"/>
          <a:ext cx="2670968" cy="599387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u="sng" kern="1200" dirty="0" smtClean="0"/>
            <a:t>Latent Topic Rating</a:t>
          </a:r>
        </a:p>
        <a:p>
          <a:pPr lvl="0" defTabSz="1066800">
            <a:lnSpc>
              <a:spcPct val="90000"/>
            </a:lnSpc>
            <a:spcBef>
              <a:spcPct val="0"/>
            </a:spcBef>
            <a:spcAft>
              <a:spcPct val="35000"/>
            </a:spcAft>
          </a:pPr>
          <a:r>
            <a:rPr lang="en-US" sz="2400" kern="1200" dirty="0" smtClean="0"/>
            <a:t>Aggregated Ratings-Ratings for a given topic in a Review will be obtained by averages over all of these review ratings to get the hidden topic rating.</a:t>
          </a:r>
        </a:p>
      </dsp:txBody>
      <dsp:txXfrm>
        <a:off x="10200826" y="624591"/>
        <a:ext cx="2514508" cy="583741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9309100" cy="1622425"/>
          </a:xfrm>
          <a:prstGeom prst="rect">
            <a:avLst/>
          </a:prstGeom>
          <a:noFill/>
          <a:ln w="9525">
            <a:noFill/>
            <a:miter lim="800000"/>
            <a:headEnd/>
            <a:tailEnd/>
          </a:ln>
          <a:effectLst/>
        </p:spPr>
        <p:txBody>
          <a:bodyPr vert="horz" wrap="square" lIns="308208" tIns="154104" rIns="308208" bIns="154104" numCol="1" anchor="t" anchorCtr="0" compatLnSpc="1">
            <a:prstTxWarp prst="textNoShape">
              <a:avLst/>
            </a:prstTxWarp>
          </a:bodyPr>
          <a:lstStyle>
            <a:lvl1pPr>
              <a:defRPr sz="4000"/>
            </a:lvl1pPr>
          </a:lstStyle>
          <a:p>
            <a:pPr>
              <a:defRPr/>
            </a:pPr>
            <a:endParaRPr lang="en-US"/>
          </a:p>
        </p:txBody>
      </p:sp>
      <p:sp>
        <p:nvSpPr>
          <p:cNvPr id="3075" name="Rectangle 3"/>
          <p:cNvSpPr>
            <a:spLocks noGrp="1" noChangeArrowheads="1"/>
          </p:cNvSpPr>
          <p:nvPr>
            <p:ph type="dt" idx="1"/>
          </p:nvPr>
        </p:nvSpPr>
        <p:spPr bwMode="auto">
          <a:xfrm>
            <a:off x="12168188" y="0"/>
            <a:ext cx="9309100" cy="1622425"/>
          </a:xfrm>
          <a:prstGeom prst="rect">
            <a:avLst/>
          </a:prstGeom>
          <a:noFill/>
          <a:ln w="9525">
            <a:noFill/>
            <a:miter lim="800000"/>
            <a:headEnd/>
            <a:tailEnd/>
          </a:ln>
          <a:effectLst/>
        </p:spPr>
        <p:txBody>
          <a:bodyPr vert="horz" wrap="square" lIns="308208" tIns="154104" rIns="308208" bIns="154104" numCol="1" anchor="t" anchorCtr="0" compatLnSpc="1">
            <a:prstTxWarp prst="textNoShape">
              <a:avLst/>
            </a:prstTxWarp>
          </a:bodyPr>
          <a:lstStyle>
            <a:lvl1pPr algn="r">
              <a:defRPr sz="40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612900" y="2433638"/>
            <a:ext cx="18256250" cy="12171362"/>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2147888" y="15416213"/>
            <a:ext cx="17186275" cy="14605000"/>
          </a:xfrm>
          <a:prstGeom prst="rect">
            <a:avLst/>
          </a:prstGeom>
          <a:noFill/>
          <a:ln w="9525">
            <a:noFill/>
            <a:miter lim="800000"/>
            <a:headEnd/>
            <a:tailEnd/>
          </a:ln>
          <a:effectLst/>
        </p:spPr>
        <p:txBody>
          <a:bodyPr vert="horz" wrap="square" lIns="308208" tIns="154104" rIns="308208" bIns="15410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30826075"/>
            <a:ext cx="9309100" cy="1622425"/>
          </a:xfrm>
          <a:prstGeom prst="rect">
            <a:avLst/>
          </a:prstGeom>
          <a:noFill/>
          <a:ln w="9525">
            <a:noFill/>
            <a:miter lim="800000"/>
            <a:headEnd/>
            <a:tailEnd/>
          </a:ln>
          <a:effectLst/>
        </p:spPr>
        <p:txBody>
          <a:bodyPr vert="horz" wrap="square" lIns="308208" tIns="154104" rIns="308208" bIns="154104" numCol="1" anchor="b" anchorCtr="0" compatLnSpc="1">
            <a:prstTxWarp prst="textNoShape">
              <a:avLst/>
            </a:prstTxWarp>
          </a:bodyPr>
          <a:lstStyle>
            <a:lvl1pPr>
              <a:defRPr sz="4000"/>
            </a:lvl1pPr>
          </a:lstStyle>
          <a:p>
            <a:pPr>
              <a:defRPr/>
            </a:pPr>
            <a:endParaRPr lang="en-US"/>
          </a:p>
        </p:txBody>
      </p:sp>
      <p:sp>
        <p:nvSpPr>
          <p:cNvPr id="3079" name="Rectangle 7"/>
          <p:cNvSpPr>
            <a:spLocks noGrp="1" noChangeArrowheads="1"/>
          </p:cNvSpPr>
          <p:nvPr>
            <p:ph type="sldNum" sz="quarter" idx="5"/>
          </p:nvPr>
        </p:nvSpPr>
        <p:spPr bwMode="auto">
          <a:xfrm>
            <a:off x="12168188" y="30826075"/>
            <a:ext cx="9309100" cy="1622425"/>
          </a:xfrm>
          <a:prstGeom prst="rect">
            <a:avLst/>
          </a:prstGeom>
          <a:noFill/>
          <a:ln w="9525">
            <a:noFill/>
            <a:miter lim="800000"/>
            <a:headEnd/>
            <a:tailEnd/>
          </a:ln>
          <a:effectLst/>
        </p:spPr>
        <p:txBody>
          <a:bodyPr vert="horz" wrap="square" lIns="308208" tIns="154104" rIns="308208" bIns="154104" numCol="1" anchor="b" anchorCtr="0" compatLnSpc="1">
            <a:prstTxWarp prst="textNoShape">
              <a:avLst/>
            </a:prstTxWarp>
          </a:bodyPr>
          <a:lstStyle>
            <a:lvl1pPr algn="r">
              <a:defRPr sz="4000"/>
            </a:lvl1pPr>
          </a:lstStyle>
          <a:p>
            <a:pPr>
              <a:defRPr/>
            </a:pPr>
            <a:fld id="{732CF5D4-B7C8-45C4-8D0E-09F4306A9ED5}" type="slidenum">
              <a:rPr lang="en-US"/>
              <a:pPr>
                <a:defRPr/>
              </a:pPr>
              <a:t>‹#›</a:t>
            </a:fld>
            <a:endParaRPr lang="en-US"/>
          </a:p>
        </p:txBody>
      </p:sp>
    </p:spTree>
    <p:extLst>
      <p:ext uri="{BB962C8B-B14F-4D97-AF65-F5344CB8AC3E}">
        <p14:creationId xmlns:p14="http://schemas.microsoft.com/office/powerpoint/2010/main" val="2329497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99143535-7622-448E-875F-352F29DE87A9}" type="slidenum">
              <a:rPr lang="en-US" smtClean="0"/>
              <a:pPr/>
              <a:t>1</a:t>
            </a:fld>
            <a:endParaRPr lang="en-US"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6816725"/>
            <a:ext cx="27981275" cy="470535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12436475"/>
            <a:ext cx="23044150" cy="56070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F7427E-06C6-46DD-9332-4BE1D400F36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3A3DBA-DBF5-4307-927F-388F23F4385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879475"/>
            <a:ext cx="7405688" cy="18724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879475"/>
            <a:ext cx="22067837" cy="18724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EC6CFC8-2042-4F85-846D-662E8295080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FC443F-DAC6-47DA-A526-4E667510E97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3"/>
            <a:ext cx="27981275" cy="43592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9301163"/>
            <a:ext cx="27981275" cy="4800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EA39B8-875C-4937-AC9F-6B3EF30B4A4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5121275"/>
            <a:ext cx="14736762" cy="1448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0" y="5121275"/>
            <a:ext cx="14736763" cy="1448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261482B-B536-49FE-BE5C-855D70BCE07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4911725"/>
            <a:ext cx="14544675" cy="204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8" y="6959600"/>
            <a:ext cx="14544675" cy="12644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4911725"/>
            <a:ext cx="14549438" cy="204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6959600"/>
            <a:ext cx="14549438" cy="12644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4056BB3-C47A-46E0-AD16-8723D6905C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10C76B2-CCD0-4C17-9779-996D43CD82E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A163EBF-C1FD-482A-B0D7-4E5C154E9B0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3125"/>
            <a:ext cx="10829925" cy="37195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873125"/>
            <a:ext cx="18402300" cy="18730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4592638"/>
            <a:ext cx="10829925" cy="15011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976BF97-1FAB-4A9B-873E-A0025016BBF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5362238"/>
            <a:ext cx="19751675" cy="181292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1960563"/>
            <a:ext cx="19751675" cy="13168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600" y="17175163"/>
            <a:ext cx="19751675" cy="25765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0C19427-4BE0-4B92-9C38-D16C932BF39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879475"/>
            <a:ext cx="29625925" cy="3657600"/>
          </a:xfrm>
          <a:prstGeom prst="rect">
            <a:avLst/>
          </a:prstGeom>
          <a:noFill/>
          <a:ln w="9525">
            <a:noFill/>
            <a:miter lim="800000"/>
            <a:headEnd/>
            <a:tailEnd/>
          </a:ln>
        </p:spPr>
        <p:txBody>
          <a:bodyPr vert="horz" wrap="square" lIns="313502" tIns="156751" rIns="313502" bIns="156751"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646238" y="5121275"/>
            <a:ext cx="29625925" cy="14482763"/>
          </a:xfrm>
          <a:prstGeom prst="rect">
            <a:avLst/>
          </a:prstGeom>
          <a:noFill/>
          <a:ln w="9525">
            <a:noFill/>
            <a:miter lim="800000"/>
            <a:headEnd/>
            <a:tailEnd/>
          </a:ln>
        </p:spPr>
        <p:txBody>
          <a:bodyPr vert="horz" wrap="square" lIns="313502" tIns="156751" rIns="313502" bIns="15675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646238" y="19985038"/>
            <a:ext cx="7680325" cy="1524000"/>
          </a:xfrm>
          <a:prstGeom prst="rect">
            <a:avLst/>
          </a:prstGeom>
          <a:noFill/>
          <a:ln w="9525">
            <a:noFill/>
            <a:miter lim="800000"/>
            <a:headEnd/>
            <a:tailEnd/>
          </a:ln>
          <a:effectLst/>
        </p:spPr>
        <p:txBody>
          <a:bodyPr vert="horz" wrap="square" lIns="313502" tIns="156751" rIns="313502" bIns="156751" numCol="1" anchor="t" anchorCtr="0" compatLnSpc="1">
            <a:prstTxWarp prst="textNoShape">
              <a:avLst/>
            </a:prstTxWarp>
          </a:bodyPr>
          <a:lstStyle>
            <a:lvl1pPr>
              <a:defRPr sz="4800"/>
            </a:lvl1pPr>
          </a:lstStyle>
          <a:p>
            <a:pPr>
              <a:defRPr/>
            </a:pPr>
            <a:endParaRPr lang="en-US"/>
          </a:p>
        </p:txBody>
      </p:sp>
      <p:sp>
        <p:nvSpPr>
          <p:cNvPr id="1029" name="Rectangle 5"/>
          <p:cNvSpPr>
            <a:spLocks noGrp="1" noChangeArrowheads="1"/>
          </p:cNvSpPr>
          <p:nvPr>
            <p:ph type="ftr" sz="quarter" idx="3"/>
          </p:nvPr>
        </p:nvSpPr>
        <p:spPr bwMode="auto">
          <a:xfrm>
            <a:off x="11247438" y="19985038"/>
            <a:ext cx="10423525" cy="1524000"/>
          </a:xfrm>
          <a:prstGeom prst="rect">
            <a:avLst/>
          </a:prstGeom>
          <a:noFill/>
          <a:ln w="9525">
            <a:noFill/>
            <a:miter lim="800000"/>
            <a:headEnd/>
            <a:tailEnd/>
          </a:ln>
          <a:effectLst/>
        </p:spPr>
        <p:txBody>
          <a:bodyPr vert="horz" wrap="square" lIns="313502" tIns="156751" rIns="313502" bIns="156751" numCol="1" anchor="t" anchorCtr="0" compatLnSpc="1">
            <a:prstTxWarp prst="textNoShape">
              <a:avLst/>
            </a:prstTxWarp>
          </a:bodyPr>
          <a:lstStyle>
            <a:lvl1pPr algn="ctr">
              <a:defRPr sz="4800"/>
            </a:lvl1pPr>
          </a:lstStyle>
          <a:p>
            <a:pPr>
              <a:defRPr/>
            </a:pPr>
            <a:endParaRPr lang="en-US"/>
          </a:p>
        </p:txBody>
      </p:sp>
      <p:sp>
        <p:nvSpPr>
          <p:cNvPr id="1030" name="Rectangle 6"/>
          <p:cNvSpPr>
            <a:spLocks noGrp="1" noChangeArrowheads="1"/>
          </p:cNvSpPr>
          <p:nvPr>
            <p:ph type="sldNum" sz="quarter" idx="4"/>
          </p:nvPr>
        </p:nvSpPr>
        <p:spPr bwMode="auto">
          <a:xfrm>
            <a:off x="23591838" y="19985038"/>
            <a:ext cx="7680325" cy="1524000"/>
          </a:xfrm>
          <a:prstGeom prst="rect">
            <a:avLst/>
          </a:prstGeom>
          <a:noFill/>
          <a:ln w="9525">
            <a:noFill/>
            <a:miter lim="800000"/>
            <a:headEnd/>
            <a:tailEnd/>
          </a:ln>
          <a:effectLst/>
        </p:spPr>
        <p:txBody>
          <a:bodyPr vert="horz" wrap="square" lIns="313502" tIns="156751" rIns="313502" bIns="156751" numCol="1" anchor="t" anchorCtr="0" compatLnSpc="1">
            <a:prstTxWarp prst="textNoShape">
              <a:avLst/>
            </a:prstTxWarp>
          </a:bodyPr>
          <a:lstStyle>
            <a:lvl1pPr algn="r">
              <a:defRPr sz="4800"/>
            </a:lvl1pPr>
          </a:lstStyle>
          <a:p>
            <a:pPr>
              <a:defRPr/>
            </a:pPr>
            <a:fld id="{797C3C77-EBE8-4FD2-83F4-B3D2BBFB647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eaLnBrk="0" fontAlgn="base" hangingPunct="0">
        <a:spcBef>
          <a:spcPct val="0"/>
        </a:spcBef>
        <a:spcAft>
          <a:spcPct val="0"/>
        </a:spcAft>
        <a:defRPr sz="15100">
          <a:solidFill>
            <a:schemeClr val="tx2"/>
          </a:solidFill>
          <a:latin typeface="+mj-lt"/>
          <a:ea typeface="+mj-ea"/>
          <a:cs typeface="+mj-cs"/>
        </a:defRPr>
      </a:lvl1pPr>
      <a:lvl2pPr algn="ctr" defTabSz="3135313" rtl="0" eaLnBrk="0" fontAlgn="base" hangingPunct="0">
        <a:spcBef>
          <a:spcPct val="0"/>
        </a:spcBef>
        <a:spcAft>
          <a:spcPct val="0"/>
        </a:spcAft>
        <a:defRPr sz="15100">
          <a:solidFill>
            <a:schemeClr val="tx2"/>
          </a:solidFill>
          <a:latin typeface="Arial" charset="0"/>
        </a:defRPr>
      </a:lvl2pPr>
      <a:lvl3pPr algn="ctr" defTabSz="3135313" rtl="0" eaLnBrk="0" fontAlgn="base" hangingPunct="0">
        <a:spcBef>
          <a:spcPct val="0"/>
        </a:spcBef>
        <a:spcAft>
          <a:spcPct val="0"/>
        </a:spcAft>
        <a:defRPr sz="15100">
          <a:solidFill>
            <a:schemeClr val="tx2"/>
          </a:solidFill>
          <a:latin typeface="Arial" charset="0"/>
        </a:defRPr>
      </a:lvl3pPr>
      <a:lvl4pPr algn="ctr" defTabSz="3135313" rtl="0" eaLnBrk="0" fontAlgn="base" hangingPunct="0">
        <a:spcBef>
          <a:spcPct val="0"/>
        </a:spcBef>
        <a:spcAft>
          <a:spcPct val="0"/>
        </a:spcAft>
        <a:defRPr sz="15100">
          <a:solidFill>
            <a:schemeClr val="tx2"/>
          </a:solidFill>
          <a:latin typeface="Arial" charset="0"/>
        </a:defRPr>
      </a:lvl4pPr>
      <a:lvl5pPr algn="ctr" defTabSz="3135313" rtl="0" eaLnBrk="0" fontAlgn="base" hangingPunct="0">
        <a:spcBef>
          <a:spcPct val="0"/>
        </a:spcBef>
        <a:spcAft>
          <a:spcPct val="0"/>
        </a:spcAft>
        <a:defRPr sz="15100">
          <a:solidFill>
            <a:schemeClr val="tx2"/>
          </a:solidFill>
          <a:latin typeface="Arial" charset="0"/>
        </a:defRPr>
      </a:lvl5pPr>
      <a:lvl6pPr marL="457200" algn="ctr" defTabSz="3135313" rtl="0" fontAlgn="base">
        <a:spcBef>
          <a:spcPct val="0"/>
        </a:spcBef>
        <a:spcAft>
          <a:spcPct val="0"/>
        </a:spcAft>
        <a:defRPr sz="15100">
          <a:solidFill>
            <a:schemeClr val="tx2"/>
          </a:solidFill>
          <a:latin typeface="Arial" charset="0"/>
        </a:defRPr>
      </a:lvl6pPr>
      <a:lvl7pPr marL="914400" algn="ctr" defTabSz="3135313" rtl="0" fontAlgn="base">
        <a:spcBef>
          <a:spcPct val="0"/>
        </a:spcBef>
        <a:spcAft>
          <a:spcPct val="0"/>
        </a:spcAft>
        <a:defRPr sz="15100">
          <a:solidFill>
            <a:schemeClr val="tx2"/>
          </a:solidFill>
          <a:latin typeface="Arial" charset="0"/>
        </a:defRPr>
      </a:lvl7pPr>
      <a:lvl8pPr marL="1371600" algn="ctr" defTabSz="3135313" rtl="0" fontAlgn="base">
        <a:spcBef>
          <a:spcPct val="0"/>
        </a:spcBef>
        <a:spcAft>
          <a:spcPct val="0"/>
        </a:spcAft>
        <a:defRPr sz="15100">
          <a:solidFill>
            <a:schemeClr val="tx2"/>
          </a:solidFill>
          <a:latin typeface="Arial" charset="0"/>
        </a:defRPr>
      </a:lvl8pPr>
      <a:lvl9pPr marL="1828800" algn="ctr" defTabSz="3135313" rtl="0" fontAlgn="base">
        <a:spcBef>
          <a:spcPct val="0"/>
        </a:spcBef>
        <a:spcAft>
          <a:spcPct val="0"/>
        </a:spcAft>
        <a:defRPr sz="15100">
          <a:solidFill>
            <a:schemeClr val="tx2"/>
          </a:solidFill>
          <a:latin typeface="Arial" charset="0"/>
        </a:defRPr>
      </a:lvl9pPr>
    </p:titleStyle>
    <p:bodyStyle>
      <a:lvl1pPr marL="1176338" indent="-1176338" algn="l" defTabSz="3135313" rtl="0" eaLnBrk="0" fontAlgn="base" hangingPunct="0">
        <a:spcBef>
          <a:spcPct val="20000"/>
        </a:spcBef>
        <a:spcAft>
          <a:spcPct val="0"/>
        </a:spcAft>
        <a:buChar char="•"/>
        <a:defRPr sz="11000">
          <a:solidFill>
            <a:schemeClr val="tx1"/>
          </a:solidFill>
          <a:latin typeface="+mn-lt"/>
          <a:ea typeface="+mn-ea"/>
          <a:cs typeface="+mn-cs"/>
        </a:defRPr>
      </a:lvl1pPr>
      <a:lvl2pPr marL="2547938" indent="-981075" algn="l" defTabSz="3135313" rtl="0" eaLnBrk="0" fontAlgn="base" hangingPunct="0">
        <a:spcBef>
          <a:spcPct val="20000"/>
        </a:spcBef>
        <a:spcAft>
          <a:spcPct val="0"/>
        </a:spcAft>
        <a:buChar char="–"/>
        <a:defRPr sz="9600">
          <a:solidFill>
            <a:schemeClr val="tx1"/>
          </a:solidFill>
          <a:latin typeface="+mn-lt"/>
        </a:defRPr>
      </a:lvl2pPr>
      <a:lvl3pPr marL="3919538" indent="-784225" algn="l" defTabSz="3135313" rtl="0" eaLnBrk="0" fontAlgn="base" hangingPunct="0">
        <a:spcBef>
          <a:spcPct val="20000"/>
        </a:spcBef>
        <a:spcAft>
          <a:spcPct val="0"/>
        </a:spcAft>
        <a:buChar char="•"/>
        <a:defRPr sz="8200">
          <a:solidFill>
            <a:schemeClr val="tx1"/>
          </a:solidFill>
          <a:latin typeface="+mn-lt"/>
        </a:defRPr>
      </a:lvl3pPr>
      <a:lvl4pPr marL="5486400" indent="-784225" algn="l" defTabSz="3135313" rtl="0" eaLnBrk="0" fontAlgn="base" hangingPunct="0">
        <a:spcBef>
          <a:spcPct val="20000"/>
        </a:spcBef>
        <a:spcAft>
          <a:spcPct val="0"/>
        </a:spcAft>
        <a:buChar char="–"/>
        <a:defRPr sz="6900">
          <a:solidFill>
            <a:schemeClr val="tx1"/>
          </a:solidFill>
          <a:latin typeface="+mn-lt"/>
        </a:defRPr>
      </a:lvl4pPr>
      <a:lvl5pPr marL="7053263" indent="-782638" algn="l" defTabSz="3135313" rtl="0" eaLnBrk="0" fontAlgn="base" hangingPunct="0">
        <a:spcBef>
          <a:spcPct val="20000"/>
        </a:spcBef>
        <a:spcAft>
          <a:spcPct val="0"/>
        </a:spcAft>
        <a:buChar char="»"/>
        <a:defRPr sz="6900">
          <a:solidFill>
            <a:schemeClr val="tx1"/>
          </a:solidFill>
          <a:latin typeface="+mn-lt"/>
        </a:defRPr>
      </a:lvl5pPr>
      <a:lvl6pPr marL="7510463" indent="-782638" algn="l" defTabSz="3135313" rtl="0" fontAlgn="base">
        <a:spcBef>
          <a:spcPct val="20000"/>
        </a:spcBef>
        <a:spcAft>
          <a:spcPct val="0"/>
        </a:spcAft>
        <a:buChar char="»"/>
        <a:defRPr sz="6900">
          <a:solidFill>
            <a:schemeClr val="tx1"/>
          </a:solidFill>
          <a:latin typeface="+mn-lt"/>
        </a:defRPr>
      </a:lvl6pPr>
      <a:lvl7pPr marL="7967663" indent="-782638" algn="l" defTabSz="3135313" rtl="0" fontAlgn="base">
        <a:spcBef>
          <a:spcPct val="20000"/>
        </a:spcBef>
        <a:spcAft>
          <a:spcPct val="0"/>
        </a:spcAft>
        <a:buChar char="»"/>
        <a:defRPr sz="6900">
          <a:solidFill>
            <a:schemeClr val="tx1"/>
          </a:solidFill>
          <a:latin typeface="+mn-lt"/>
        </a:defRPr>
      </a:lvl7pPr>
      <a:lvl8pPr marL="8424863" indent="-782638" algn="l" defTabSz="3135313" rtl="0" fontAlgn="base">
        <a:spcBef>
          <a:spcPct val="20000"/>
        </a:spcBef>
        <a:spcAft>
          <a:spcPct val="0"/>
        </a:spcAft>
        <a:buChar char="»"/>
        <a:defRPr sz="6900">
          <a:solidFill>
            <a:schemeClr val="tx1"/>
          </a:solidFill>
          <a:latin typeface="+mn-lt"/>
        </a:defRPr>
      </a:lvl8pPr>
      <a:lvl9pPr marL="8882063" indent="-782638" algn="l" defTabSz="3135313" rtl="0" fontAlgn="base">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diagramData" Target="../diagrams/data1.xml"/><Relationship Id="rId7" Type="http://schemas.openxmlformats.org/officeDocument/2006/relationships/diagramLayout" Target="../diagrams/layout1.xml"/><Relationship Id="rId8" Type="http://schemas.openxmlformats.org/officeDocument/2006/relationships/diagramQuickStyle" Target="../diagrams/quickStyle1.xml"/><Relationship Id="rId9" Type="http://schemas.openxmlformats.org/officeDocument/2006/relationships/diagramColors" Target="../diagrams/colors1.xml"/><Relationship Id="rId10" Type="http://schemas.microsoft.com/office/2007/relationships/diagramDrawing" Target="../diagrams/drawing1.xml"/><Relationship Id="rId11"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39"/>
          <p:cNvSpPr txBox="1">
            <a:spLocks noChangeArrowheads="1"/>
          </p:cNvSpPr>
          <p:nvPr/>
        </p:nvSpPr>
        <p:spPr bwMode="auto">
          <a:xfrm>
            <a:off x="9525" y="-7937"/>
            <a:ext cx="32899350" cy="3200400"/>
          </a:xfrm>
          <a:prstGeom prst="rect">
            <a:avLst/>
          </a:prstGeom>
          <a:solidFill>
            <a:srgbClr val="BD4F19"/>
          </a:solidFill>
          <a:ln w="12700">
            <a:noFill/>
            <a:miter lim="800000"/>
            <a:headEnd/>
            <a:tailEnd/>
          </a:ln>
        </p:spPr>
        <p:txBody>
          <a:bodyPr/>
          <a:lstStyle/>
          <a:p>
            <a:pPr algn="ctr" defTabSz="5016500"/>
            <a:endParaRPr lang="en-US" sz="3600" b="1" i="1">
              <a:solidFill>
                <a:schemeClr val="bg1"/>
              </a:solidFill>
              <a:latin typeface="Calibri" pitchFamily="34" charset="0"/>
              <a:cs typeface="Calibri" pitchFamily="34" charset="0"/>
            </a:endParaRPr>
          </a:p>
        </p:txBody>
      </p:sp>
      <p:sp>
        <p:nvSpPr>
          <p:cNvPr id="2058" name="TextBox 12"/>
          <p:cNvSpPr txBox="1">
            <a:spLocks noChangeArrowheads="1"/>
          </p:cNvSpPr>
          <p:nvPr/>
        </p:nvSpPr>
        <p:spPr bwMode="auto">
          <a:xfrm>
            <a:off x="0" y="2398296"/>
            <a:ext cx="32918400" cy="584200"/>
          </a:xfrm>
          <a:prstGeom prst="rect">
            <a:avLst/>
          </a:prstGeom>
          <a:noFill/>
          <a:ln w="9525">
            <a:noFill/>
            <a:miter lim="800000"/>
            <a:headEnd/>
            <a:tailEnd/>
          </a:ln>
        </p:spPr>
        <p:txBody>
          <a:bodyPr lIns="457200">
            <a:spAutoFit/>
          </a:bodyPr>
          <a:lstStyle/>
          <a:p>
            <a:r>
              <a:rPr lang="en-US" sz="3200" i="1" dirty="0" smtClean="0">
                <a:solidFill>
                  <a:schemeClr val="bg1"/>
                </a:solidFill>
                <a:latin typeface="Calibri" pitchFamily="34" charset="0"/>
                <a:cs typeface="Calibri" pitchFamily="34" charset="0"/>
              </a:rPr>
              <a:t>College of Computing, Georgia Institute of Technology</a:t>
            </a:r>
            <a:endParaRPr lang="en-US" sz="3200" i="1" dirty="0">
              <a:solidFill>
                <a:schemeClr val="bg1"/>
              </a:solidFill>
              <a:latin typeface="Calibri" pitchFamily="34" charset="0"/>
              <a:cs typeface="Calibri" pitchFamily="34" charset="0"/>
            </a:endParaRPr>
          </a:p>
        </p:txBody>
      </p:sp>
      <p:sp>
        <p:nvSpPr>
          <p:cNvPr id="2061" name="TextBox 18"/>
          <p:cNvSpPr txBox="1">
            <a:spLocks noChangeArrowheads="1"/>
          </p:cNvSpPr>
          <p:nvPr/>
        </p:nvSpPr>
        <p:spPr bwMode="auto">
          <a:xfrm>
            <a:off x="228600" y="1371600"/>
            <a:ext cx="32918400" cy="708025"/>
          </a:xfrm>
          <a:prstGeom prst="rect">
            <a:avLst/>
          </a:prstGeom>
          <a:noFill/>
          <a:ln w="9525">
            <a:noFill/>
            <a:miter lim="800000"/>
            <a:headEnd/>
            <a:tailEnd/>
          </a:ln>
        </p:spPr>
        <p:txBody>
          <a:bodyPr lIns="457200">
            <a:spAutoFit/>
          </a:bodyPr>
          <a:lstStyle/>
          <a:p>
            <a:r>
              <a:rPr lang="en-US" sz="4000" dirty="0" smtClean="0">
                <a:solidFill>
                  <a:schemeClr val="bg1"/>
                </a:solidFill>
                <a:latin typeface="Calibri" pitchFamily="34" charset="0"/>
                <a:cs typeface="Calibri" pitchFamily="34" charset="0"/>
              </a:rPr>
              <a:t>Revant Kumar, </a:t>
            </a:r>
            <a:r>
              <a:rPr lang="en-US" sz="4000" dirty="0" err="1" smtClean="0">
                <a:solidFill>
                  <a:schemeClr val="bg1"/>
                </a:solidFill>
                <a:latin typeface="Calibri" pitchFamily="34" charset="0"/>
                <a:cs typeface="Calibri" pitchFamily="34" charset="0"/>
              </a:rPr>
              <a:t>Parminder</a:t>
            </a:r>
            <a:r>
              <a:rPr lang="en-US" sz="4000" dirty="0" smtClean="0">
                <a:solidFill>
                  <a:schemeClr val="bg1"/>
                </a:solidFill>
                <a:latin typeface="Calibri" pitchFamily="34" charset="0"/>
                <a:cs typeface="Calibri" pitchFamily="34" charset="0"/>
              </a:rPr>
              <a:t> Bhatia, </a:t>
            </a:r>
            <a:r>
              <a:rPr lang="en-US" sz="4000" dirty="0" err="1" smtClean="0">
                <a:solidFill>
                  <a:schemeClr val="bg1"/>
                </a:solidFill>
                <a:latin typeface="Calibri" pitchFamily="34" charset="0"/>
                <a:cs typeface="Calibri" pitchFamily="34" charset="0"/>
              </a:rPr>
              <a:t>Ashwini</a:t>
            </a:r>
            <a:r>
              <a:rPr lang="en-US" sz="4000" dirty="0" smtClean="0">
                <a:solidFill>
                  <a:schemeClr val="bg1"/>
                </a:solidFill>
                <a:latin typeface="Calibri" pitchFamily="34" charset="0"/>
                <a:cs typeface="Calibri" pitchFamily="34" charset="0"/>
              </a:rPr>
              <a:t> </a:t>
            </a:r>
            <a:r>
              <a:rPr lang="en-US" sz="4000" dirty="0" err="1" smtClean="0">
                <a:solidFill>
                  <a:schemeClr val="bg1"/>
                </a:solidFill>
                <a:latin typeface="Calibri" pitchFamily="34" charset="0"/>
                <a:cs typeface="Calibri" pitchFamily="34" charset="0"/>
              </a:rPr>
              <a:t>Khare</a:t>
            </a:r>
            <a:r>
              <a:rPr lang="en-US" sz="4000" dirty="0" smtClean="0">
                <a:solidFill>
                  <a:schemeClr val="bg1"/>
                </a:solidFill>
                <a:latin typeface="Calibri" pitchFamily="34" charset="0"/>
                <a:cs typeface="Calibri" pitchFamily="34" charset="0"/>
              </a:rPr>
              <a:t>, </a:t>
            </a:r>
            <a:r>
              <a:rPr lang="en-US" sz="4000" dirty="0" err="1" smtClean="0">
                <a:solidFill>
                  <a:schemeClr val="bg1"/>
                </a:solidFill>
                <a:latin typeface="Calibri" pitchFamily="34" charset="0"/>
                <a:cs typeface="Calibri" pitchFamily="34" charset="0"/>
              </a:rPr>
              <a:t>Gopi</a:t>
            </a:r>
            <a:r>
              <a:rPr lang="en-US" sz="4000" dirty="0" smtClean="0">
                <a:solidFill>
                  <a:schemeClr val="bg1"/>
                </a:solidFill>
                <a:latin typeface="Calibri" pitchFamily="34" charset="0"/>
                <a:cs typeface="Calibri" pitchFamily="34" charset="0"/>
              </a:rPr>
              <a:t> Krishnan </a:t>
            </a:r>
            <a:r>
              <a:rPr lang="en-US" sz="4000" dirty="0" err="1" smtClean="0">
                <a:solidFill>
                  <a:schemeClr val="bg1"/>
                </a:solidFill>
                <a:latin typeface="Calibri" pitchFamily="34" charset="0"/>
                <a:cs typeface="Calibri" pitchFamily="34" charset="0"/>
              </a:rPr>
              <a:t>Nambiar</a:t>
            </a:r>
            <a:endParaRPr lang="en-US" sz="4000" dirty="0">
              <a:solidFill>
                <a:schemeClr val="bg1"/>
              </a:solidFill>
              <a:latin typeface="Calibri" pitchFamily="34" charset="0"/>
              <a:cs typeface="Calibri" pitchFamily="34" charset="0"/>
            </a:endParaRPr>
          </a:p>
        </p:txBody>
      </p:sp>
      <p:sp>
        <p:nvSpPr>
          <p:cNvPr id="2062" name="TextBox 19"/>
          <p:cNvSpPr txBox="1">
            <a:spLocks noChangeArrowheads="1"/>
          </p:cNvSpPr>
          <p:nvPr/>
        </p:nvSpPr>
        <p:spPr bwMode="auto">
          <a:xfrm>
            <a:off x="0" y="51470"/>
            <a:ext cx="32918400" cy="1154162"/>
          </a:xfrm>
          <a:prstGeom prst="rect">
            <a:avLst/>
          </a:prstGeom>
          <a:noFill/>
          <a:ln w="9525">
            <a:noFill/>
            <a:miter lim="800000"/>
            <a:headEnd/>
            <a:tailEnd/>
          </a:ln>
        </p:spPr>
        <p:txBody>
          <a:bodyPr lIns="457200" tIns="182880">
            <a:spAutoFit/>
          </a:bodyPr>
          <a:lstStyle/>
          <a:p>
            <a:r>
              <a:rPr lang="en-US" sz="6000" dirty="0" err="1" smtClean="0">
                <a:solidFill>
                  <a:schemeClr val="bg1"/>
                </a:solidFill>
                <a:latin typeface="Calibri" pitchFamily="34" charset="0"/>
                <a:cs typeface="Calibri" pitchFamily="34" charset="0"/>
              </a:rPr>
              <a:t>Yelpolo</a:t>
            </a:r>
            <a:endParaRPr lang="en-US" sz="6000" dirty="0">
              <a:solidFill>
                <a:schemeClr val="bg1"/>
              </a:solidFill>
              <a:latin typeface="Calibri" pitchFamily="34" charset="0"/>
              <a:cs typeface="Calibri" pitchFamily="34" charset="0"/>
            </a:endParaRPr>
          </a:p>
        </p:txBody>
      </p:sp>
      <p:sp>
        <p:nvSpPr>
          <p:cNvPr id="2063" name="TextBox 20"/>
          <p:cNvSpPr txBox="1">
            <a:spLocks noChangeArrowheads="1"/>
          </p:cNvSpPr>
          <p:nvPr/>
        </p:nvSpPr>
        <p:spPr bwMode="auto">
          <a:xfrm>
            <a:off x="0" y="21259800"/>
            <a:ext cx="32918400" cy="677108"/>
          </a:xfrm>
          <a:prstGeom prst="rect">
            <a:avLst/>
          </a:prstGeom>
          <a:solidFill>
            <a:srgbClr val="BD4F19"/>
          </a:solidFill>
          <a:ln w="9525">
            <a:noFill/>
            <a:miter lim="800000"/>
            <a:headEnd/>
            <a:tailEnd/>
          </a:ln>
        </p:spPr>
        <p:txBody>
          <a:bodyPr lIns="457200" tIns="91440" bIns="91440">
            <a:spAutoFit/>
          </a:bodyPr>
          <a:lstStyle>
            <a:defPPr>
              <a:defRPr lang="en-US"/>
            </a:defPPr>
            <a:lvl1pPr>
              <a:defRPr sz="3200" i="1">
                <a:solidFill>
                  <a:schemeClr val="bg1"/>
                </a:solidFill>
                <a:latin typeface="Calibri" pitchFamily="34" charset="0"/>
                <a:cs typeface="Calibri" pitchFamily="34" charset="0"/>
              </a:defRPr>
            </a:lvl1pPr>
          </a:lstStyle>
          <a:p>
            <a:pPr algn="ctr"/>
            <a:endParaRPr lang="en-US" dirty="0"/>
          </a:p>
        </p:txBody>
      </p:sp>
      <p:cxnSp>
        <p:nvCxnSpPr>
          <p:cNvPr id="2064" name="Straight Connector 22"/>
          <p:cNvCxnSpPr>
            <a:cxnSpLocks noChangeShapeType="1"/>
          </p:cNvCxnSpPr>
          <p:nvPr/>
        </p:nvCxnSpPr>
        <p:spPr bwMode="auto">
          <a:xfrm>
            <a:off x="457200" y="1342608"/>
            <a:ext cx="24460200" cy="0"/>
          </a:xfrm>
          <a:prstGeom prst="line">
            <a:avLst/>
          </a:prstGeom>
          <a:noFill/>
          <a:ln w="9525" algn="ctr">
            <a:solidFill>
              <a:schemeClr val="bg1"/>
            </a:solidFill>
            <a:round/>
            <a:headEnd/>
            <a:tailEnd/>
          </a:ln>
        </p:spPr>
      </p:cxnSp>
      <p:sp>
        <p:nvSpPr>
          <p:cNvPr id="38" name="Text Box 41"/>
          <p:cNvSpPr txBox="1">
            <a:spLocks noChangeArrowheads="1"/>
          </p:cNvSpPr>
          <p:nvPr/>
        </p:nvSpPr>
        <p:spPr bwMode="auto">
          <a:xfrm>
            <a:off x="457200" y="3665978"/>
            <a:ext cx="12801600" cy="584776"/>
          </a:xfrm>
          <a:prstGeom prst="rect">
            <a:avLst/>
          </a:prstGeom>
          <a:solidFill>
            <a:srgbClr val="BD4F19"/>
          </a:solidFill>
          <a:ln w="12700">
            <a:noFill/>
            <a:miter lim="800000"/>
            <a:headEnd/>
            <a:tailEnd/>
          </a:ln>
        </p:spPr>
        <p:txBody>
          <a:bodyPr wrap="square" anchor="ctr">
            <a:spAutoFit/>
          </a:bodyPr>
          <a:lstStyle/>
          <a:p>
            <a:pPr defTabSz="5016500"/>
            <a:r>
              <a:rPr lang="en-US" sz="3200" dirty="0" smtClean="0">
                <a:solidFill>
                  <a:schemeClr val="bg1"/>
                </a:solidFill>
                <a:latin typeface="Calibri" pitchFamily="34" charset="0"/>
                <a:cs typeface="Calibri" pitchFamily="34" charset="0"/>
              </a:rPr>
              <a:t>Motivation/Introduction</a:t>
            </a:r>
            <a:endParaRPr lang="en-US" sz="3200" dirty="0">
              <a:solidFill>
                <a:schemeClr val="bg1"/>
              </a:solidFill>
              <a:latin typeface="Calibri" pitchFamily="34" charset="0"/>
              <a:cs typeface="Calibri" pitchFamily="34" charset="0"/>
            </a:endParaRPr>
          </a:p>
        </p:txBody>
      </p:sp>
      <p:sp>
        <p:nvSpPr>
          <p:cNvPr id="39" name="Text Box 90"/>
          <p:cNvSpPr txBox="1">
            <a:spLocks noChangeArrowheads="1"/>
          </p:cNvSpPr>
          <p:nvPr/>
        </p:nvSpPr>
        <p:spPr bwMode="auto">
          <a:xfrm>
            <a:off x="457200" y="4305894"/>
            <a:ext cx="12801600" cy="4308872"/>
          </a:xfrm>
          <a:prstGeom prst="rect">
            <a:avLst/>
          </a:prstGeom>
          <a:noFill/>
          <a:ln w="9525">
            <a:noFill/>
            <a:miter lim="800000"/>
            <a:headEnd/>
            <a:tailEnd/>
          </a:ln>
        </p:spPr>
        <p:txBody>
          <a:bodyPr wrap="square" lIns="0" tIns="0" rIns="0" bIns="0">
            <a:spAutoFit/>
          </a:bodyPr>
          <a:lstStyle/>
          <a:p>
            <a:pPr algn="just"/>
            <a:r>
              <a:rPr lang="en-US" sz="2800" dirty="0" smtClean="0"/>
              <a:t>Yelp </a:t>
            </a:r>
            <a:r>
              <a:rPr lang="en-US" sz="2800" dirty="0"/>
              <a:t>reviews have been a great source of reviews to customers, which </a:t>
            </a:r>
            <a:r>
              <a:rPr lang="en-US" sz="2800" dirty="0" smtClean="0"/>
              <a:t>help them </a:t>
            </a:r>
            <a:r>
              <a:rPr lang="en-US" sz="2800" dirty="0"/>
              <a:t>choose the </a:t>
            </a:r>
            <a:r>
              <a:rPr lang="en-US" sz="2800" dirty="0" smtClean="0"/>
              <a:t>best businesses </a:t>
            </a:r>
            <a:r>
              <a:rPr lang="en-US" sz="2800" dirty="0"/>
              <a:t>in their region. Currently, if a </a:t>
            </a:r>
            <a:r>
              <a:rPr lang="en-US" sz="2800" dirty="0" smtClean="0"/>
              <a:t>prospective entrepreneur </a:t>
            </a:r>
            <a:r>
              <a:rPr lang="en-US" sz="2800" dirty="0"/>
              <a:t>wants to understand the </a:t>
            </a:r>
            <a:r>
              <a:rPr lang="en-US" sz="2800" dirty="0" smtClean="0"/>
              <a:t>market scenario</a:t>
            </a:r>
            <a:r>
              <a:rPr lang="en-US" sz="2800" dirty="0"/>
              <a:t>, he has to read all </a:t>
            </a:r>
            <a:r>
              <a:rPr lang="en-US" sz="2800" dirty="0" smtClean="0"/>
              <a:t>the reviews </a:t>
            </a:r>
            <a:r>
              <a:rPr lang="en-US" sz="2800" dirty="0"/>
              <a:t>in the region to get an idea about the demand in that </a:t>
            </a:r>
            <a:r>
              <a:rPr lang="en-US" sz="2800" dirty="0" smtClean="0"/>
              <a:t>region. This strategy </a:t>
            </a:r>
            <a:r>
              <a:rPr lang="en-US" sz="2800" dirty="0"/>
              <a:t>is neither feasible nor accurate</a:t>
            </a:r>
            <a:r>
              <a:rPr lang="en-US" sz="2800" dirty="0" smtClean="0"/>
              <a:t>. </a:t>
            </a:r>
            <a:r>
              <a:rPr lang="en-US" sz="2800" dirty="0"/>
              <a:t>However, we are looking to </a:t>
            </a:r>
            <a:r>
              <a:rPr lang="en-US" sz="2800" dirty="0" smtClean="0"/>
              <a:t>provide entrepreneurs </a:t>
            </a:r>
            <a:r>
              <a:rPr lang="en-US" sz="2800" dirty="0"/>
              <a:t>trying to set up new business in a </a:t>
            </a:r>
            <a:r>
              <a:rPr lang="en-US" sz="2800" dirty="0" smtClean="0"/>
              <a:t>particular region </a:t>
            </a:r>
            <a:r>
              <a:rPr lang="en-US" sz="2800" dirty="0"/>
              <a:t>with </a:t>
            </a:r>
            <a:r>
              <a:rPr lang="en-US" sz="2800" dirty="0" smtClean="0"/>
              <a:t>relevant suggestions </a:t>
            </a:r>
            <a:r>
              <a:rPr lang="en-US" sz="2800" dirty="0"/>
              <a:t>for establishing a successful business</a:t>
            </a:r>
            <a:r>
              <a:rPr lang="en-US" sz="2800" dirty="0" smtClean="0"/>
              <a:t>. </a:t>
            </a:r>
            <a:r>
              <a:rPr lang="en-US" sz="2800" dirty="0"/>
              <a:t>We </a:t>
            </a:r>
            <a:r>
              <a:rPr lang="en-US" sz="2800" dirty="0" smtClean="0"/>
              <a:t>have used </a:t>
            </a:r>
            <a:r>
              <a:rPr lang="en-US" sz="2800" dirty="0"/>
              <a:t>topic </a:t>
            </a:r>
            <a:r>
              <a:rPr lang="en-US" sz="2800" dirty="0" smtClean="0"/>
              <a:t>modeling (Online LDA) on various </a:t>
            </a:r>
            <a:r>
              <a:rPr lang="en-US" sz="2800" dirty="0"/>
              <a:t>yelp reviews to get users’ preferences and taste in a given </a:t>
            </a:r>
            <a:r>
              <a:rPr lang="en-US" sz="2800" dirty="0" smtClean="0"/>
              <a:t>geographic location. </a:t>
            </a:r>
            <a:r>
              <a:rPr lang="en-US" sz="2800" dirty="0"/>
              <a:t>Our model </a:t>
            </a:r>
            <a:r>
              <a:rPr lang="en-US" sz="2800" dirty="0" smtClean="0"/>
              <a:t>is able </a:t>
            </a:r>
            <a:r>
              <a:rPr lang="en-US" sz="2800" dirty="0"/>
              <a:t>to predict the best matched </a:t>
            </a:r>
            <a:r>
              <a:rPr lang="en-US" sz="2800" dirty="0" smtClean="0"/>
              <a:t>region for </a:t>
            </a:r>
            <a:r>
              <a:rPr lang="en-US" sz="2800" dirty="0"/>
              <a:t>a prospective entrepreneur.</a:t>
            </a:r>
            <a:endParaRPr lang="en-US" sz="2800" dirty="0">
              <a:latin typeface="Calibri" pitchFamily="34" charset="0"/>
              <a:cs typeface="Calibri" pitchFamily="34" charset="0"/>
            </a:endParaRPr>
          </a:p>
        </p:txBody>
      </p:sp>
      <p:sp>
        <p:nvSpPr>
          <p:cNvPr id="43" name="Text Box 45"/>
          <p:cNvSpPr txBox="1">
            <a:spLocks noChangeArrowheads="1"/>
          </p:cNvSpPr>
          <p:nvPr/>
        </p:nvSpPr>
        <p:spPr bwMode="auto">
          <a:xfrm>
            <a:off x="7086600" y="8714452"/>
            <a:ext cx="6170652" cy="584776"/>
          </a:xfrm>
          <a:prstGeom prst="rect">
            <a:avLst/>
          </a:prstGeom>
          <a:solidFill>
            <a:srgbClr val="BD4F19"/>
          </a:solidFill>
          <a:ln w="12700">
            <a:noFill/>
            <a:miter lim="800000"/>
            <a:headEnd/>
            <a:tailEnd/>
          </a:ln>
        </p:spPr>
        <p:txBody>
          <a:bodyPr wrap="square" anchor="ctr">
            <a:spAutoFit/>
          </a:bodyPr>
          <a:lstStyle>
            <a:defPPr>
              <a:defRPr lang="en-US"/>
            </a:defPPr>
            <a:lvl1pPr algn="ctr" defTabSz="5016500">
              <a:spcBef>
                <a:spcPct val="50000"/>
              </a:spcBef>
              <a:defRPr sz="3600">
                <a:solidFill>
                  <a:schemeClr val="bg1"/>
                </a:solidFill>
                <a:latin typeface="Calibri" pitchFamily="34" charset="0"/>
                <a:cs typeface="Calibri" pitchFamily="34" charset="0"/>
              </a:defRPr>
            </a:lvl1pPr>
          </a:lstStyle>
          <a:p>
            <a:pPr algn="l">
              <a:spcBef>
                <a:spcPts val="0"/>
              </a:spcBef>
            </a:pPr>
            <a:r>
              <a:rPr lang="en-US" sz="3200" dirty="0" smtClean="0"/>
              <a:t>Data-set: Yelp</a:t>
            </a:r>
            <a:endParaRPr lang="en-US" sz="3200" dirty="0"/>
          </a:p>
        </p:txBody>
      </p:sp>
      <p:sp>
        <p:nvSpPr>
          <p:cNvPr id="45" name="Text Box 45"/>
          <p:cNvSpPr txBox="1">
            <a:spLocks noChangeArrowheads="1"/>
          </p:cNvSpPr>
          <p:nvPr/>
        </p:nvSpPr>
        <p:spPr bwMode="auto">
          <a:xfrm>
            <a:off x="457200" y="8714452"/>
            <a:ext cx="6185579" cy="584776"/>
          </a:xfrm>
          <a:prstGeom prst="rect">
            <a:avLst/>
          </a:prstGeom>
          <a:solidFill>
            <a:srgbClr val="BD4F19"/>
          </a:solidFill>
          <a:ln w="12700">
            <a:noFill/>
            <a:miter lim="800000"/>
            <a:headEnd/>
            <a:tailEnd/>
          </a:ln>
        </p:spPr>
        <p:txBody>
          <a:bodyPr wrap="square" anchor="ctr">
            <a:spAutoFit/>
          </a:bodyPr>
          <a:lstStyle>
            <a:defPPr>
              <a:defRPr lang="en-US"/>
            </a:defPPr>
            <a:lvl1pPr algn="ctr" defTabSz="5016500">
              <a:spcBef>
                <a:spcPct val="50000"/>
              </a:spcBef>
              <a:defRPr sz="3600">
                <a:solidFill>
                  <a:schemeClr val="bg1"/>
                </a:solidFill>
                <a:latin typeface="Calibri" pitchFamily="34" charset="0"/>
                <a:cs typeface="Calibri" pitchFamily="34" charset="0"/>
              </a:defRPr>
            </a:lvl1pPr>
          </a:lstStyle>
          <a:p>
            <a:pPr algn="l">
              <a:spcBef>
                <a:spcPts val="0"/>
              </a:spcBef>
            </a:pPr>
            <a:r>
              <a:rPr lang="en-US" sz="3200" dirty="0" smtClean="0"/>
              <a:t>Why this is Important?</a:t>
            </a:r>
            <a:endParaRPr lang="en-US" sz="3200" dirty="0"/>
          </a:p>
        </p:txBody>
      </p:sp>
      <p:sp>
        <p:nvSpPr>
          <p:cNvPr id="46" name="Text Box 90"/>
          <p:cNvSpPr txBox="1">
            <a:spLocks noChangeArrowheads="1"/>
          </p:cNvSpPr>
          <p:nvPr/>
        </p:nvSpPr>
        <p:spPr bwMode="auto">
          <a:xfrm>
            <a:off x="457200" y="9372600"/>
            <a:ext cx="6182110" cy="4308872"/>
          </a:xfrm>
          <a:prstGeom prst="rect">
            <a:avLst/>
          </a:prstGeom>
          <a:noFill/>
          <a:ln w="9525">
            <a:noFill/>
            <a:miter lim="800000"/>
            <a:headEnd/>
            <a:tailEnd/>
          </a:ln>
        </p:spPr>
        <p:txBody>
          <a:bodyPr wrap="square" lIns="0" tIns="0" rIns="0" bIns="0">
            <a:spAutoFit/>
          </a:bodyPr>
          <a:lstStyle/>
          <a:p>
            <a:pPr algn="just"/>
            <a:r>
              <a:rPr lang="en-US" sz="2800" dirty="0" smtClean="0"/>
              <a:t>In this project, we have found the </a:t>
            </a:r>
            <a:r>
              <a:rPr lang="en-US" sz="2800" dirty="0"/>
              <a:t>inherent features and </a:t>
            </a:r>
            <a:r>
              <a:rPr lang="en-US" sz="2800" dirty="0" smtClean="0"/>
              <a:t>deduced </a:t>
            </a:r>
            <a:r>
              <a:rPr lang="en-US" sz="2800" dirty="0"/>
              <a:t>their ratings </a:t>
            </a:r>
            <a:r>
              <a:rPr lang="en-US" sz="2800" dirty="0" smtClean="0"/>
              <a:t>which will </a:t>
            </a:r>
            <a:r>
              <a:rPr lang="en-US" sz="2800" dirty="0"/>
              <a:t>help </a:t>
            </a:r>
            <a:r>
              <a:rPr lang="en-US" sz="2800" dirty="0" smtClean="0"/>
              <a:t>businessmen understand </a:t>
            </a:r>
            <a:r>
              <a:rPr lang="en-US" sz="2800" dirty="0"/>
              <a:t>the requirement /demand of a region and find regions where chances of </a:t>
            </a:r>
            <a:r>
              <a:rPr lang="en-US" sz="2800" dirty="0" smtClean="0"/>
              <a:t>their business being </a:t>
            </a:r>
            <a:r>
              <a:rPr lang="en-US" sz="2800" dirty="0"/>
              <a:t>a success are maximum</a:t>
            </a:r>
            <a:r>
              <a:rPr lang="en-US" sz="2800" dirty="0" smtClean="0"/>
              <a:t>. Thus, we have provided </a:t>
            </a:r>
            <a:r>
              <a:rPr lang="en-US" sz="2800" dirty="0"/>
              <a:t>a holistic analysis of the region </a:t>
            </a:r>
            <a:r>
              <a:rPr lang="en-US" sz="2800" dirty="0" smtClean="0"/>
              <a:t>to them before </a:t>
            </a:r>
            <a:r>
              <a:rPr lang="en-US" sz="2800" dirty="0"/>
              <a:t>starting </a:t>
            </a:r>
            <a:r>
              <a:rPr lang="en-US" sz="2800" dirty="0" smtClean="0"/>
              <a:t>their business.</a:t>
            </a:r>
            <a:endParaRPr lang="en-US" sz="2800" dirty="0">
              <a:latin typeface="Calibri" pitchFamily="34" charset="0"/>
              <a:cs typeface="Calibri" pitchFamily="34" charset="0"/>
            </a:endParaRPr>
          </a:p>
        </p:txBody>
      </p:sp>
      <p:sp>
        <p:nvSpPr>
          <p:cNvPr id="47" name="Rectangle 32"/>
          <p:cNvSpPr>
            <a:spLocks noChangeArrowheads="1"/>
          </p:cNvSpPr>
          <p:nvPr/>
        </p:nvSpPr>
        <p:spPr bwMode="auto">
          <a:xfrm>
            <a:off x="0" y="3124200"/>
            <a:ext cx="21945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rgbClr val="1F497D"/>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F497D"/>
                </a:solidFill>
                <a:effectLst/>
                <a:latin typeface="Arial" pitchFamily="34" charset="0"/>
                <a:ea typeface="Calibri" pitchFamily="34" charset="0"/>
                <a:cs typeface="Times New Roman" pitchFamily="18" charset="0"/>
              </a:rPr>
              <a:t>	 </a:t>
            </a:r>
            <a:r>
              <a:rPr kumimoji="0" lang="en-US" sz="14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 name="Text Box 41"/>
          <p:cNvSpPr txBox="1">
            <a:spLocks noChangeArrowheads="1"/>
          </p:cNvSpPr>
          <p:nvPr/>
        </p:nvSpPr>
        <p:spPr bwMode="auto">
          <a:xfrm>
            <a:off x="457200" y="13944600"/>
            <a:ext cx="12801600" cy="584776"/>
          </a:xfrm>
          <a:prstGeom prst="rect">
            <a:avLst/>
          </a:prstGeom>
          <a:solidFill>
            <a:srgbClr val="BD4F19"/>
          </a:solidFill>
          <a:ln w="12700">
            <a:noFill/>
            <a:miter lim="800000"/>
            <a:headEnd/>
            <a:tailEnd/>
          </a:ln>
        </p:spPr>
        <p:txBody>
          <a:bodyPr wrap="square" anchor="ctr">
            <a:spAutoFit/>
          </a:bodyPr>
          <a:lstStyle/>
          <a:p>
            <a:pPr defTabSz="5016500"/>
            <a:r>
              <a:rPr lang="en-US" sz="3200" dirty="0" smtClean="0">
                <a:solidFill>
                  <a:schemeClr val="bg1"/>
                </a:solidFill>
                <a:latin typeface="Calibri" pitchFamily="34" charset="0"/>
                <a:cs typeface="Calibri" pitchFamily="34" charset="0"/>
              </a:rPr>
              <a:t>Approach and Methods</a:t>
            </a:r>
            <a:endParaRPr lang="en-US" sz="3200" dirty="0">
              <a:solidFill>
                <a:schemeClr val="bg1"/>
              </a:solidFill>
              <a:latin typeface="Calibri" pitchFamily="34" charset="0"/>
              <a:cs typeface="Calibri" pitchFamily="34" charset="0"/>
            </a:endParaRPr>
          </a:p>
        </p:txBody>
      </p:sp>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200" y="12284412"/>
            <a:ext cx="5486400" cy="978600"/>
          </a:xfrm>
          <a:prstGeom prst="rect">
            <a:avLst/>
          </a:prstGeom>
        </p:spPr>
      </p:pic>
      <p:sp>
        <p:nvSpPr>
          <p:cNvPr id="60" name="Rectangle 59"/>
          <p:cNvSpPr/>
          <p:nvPr/>
        </p:nvSpPr>
        <p:spPr bwMode="auto">
          <a:xfrm>
            <a:off x="16459200" y="13646053"/>
            <a:ext cx="5486400" cy="1005840"/>
          </a:xfrm>
          <a:prstGeom prst="rect">
            <a:avLst/>
          </a:prstGeom>
          <a:noFill/>
          <a:ln w="9525" cap="flat" cmpd="sng" algn="ctr">
            <a:solidFill>
              <a:schemeClr val="bg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l" rtl="0" fontAlgn="base">
              <a:spcBef>
                <a:spcPct val="0"/>
              </a:spcBef>
              <a:spcAft>
                <a:spcPct val="0"/>
              </a:spcAft>
              <a:defRPr sz="6200" kern="1200">
                <a:solidFill>
                  <a:schemeClr val="tx1"/>
                </a:solidFill>
                <a:latin typeface="Arial" charset="0"/>
                <a:ea typeface="+mn-ea"/>
                <a:cs typeface="+mn-cs"/>
              </a:defRPr>
            </a:lvl1pPr>
            <a:lvl2pPr marL="457200" algn="l" rtl="0" fontAlgn="base">
              <a:spcBef>
                <a:spcPct val="0"/>
              </a:spcBef>
              <a:spcAft>
                <a:spcPct val="0"/>
              </a:spcAft>
              <a:defRPr sz="6200" kern="1200">
                <a:solidFill>
                  <a:schemeClr val="tx1"/>
                </a:solidFill>
                <a:latin typeface="Arial" charset="0"/>
                <a:ea typeface="+mn-ea"/>
                <a:cs typeface="+mn-cs"/>
              </a:defRPr>
            </a:lvl2pPr>
            <a:lvl3pPr marL="914400" algn="l" rtl="0" fontAlgn="base">
              <a:spcBef>
                <a:spcPct val="0"/>
              </a:spcBef>
              <a:spcAft>
                <a:spcPct val="0"/>
              </a:spcAft>
              <a:defRPr sz="6200" kern="1200">
                <a:solidFill>
                  <a:schemeClr val="tx1"/>
                </a:solidFill>
                <a:latin typeface="Arial" charset="0"/>
                <a:ea typeface="+mn-ea"/>
                <a:cs typeface="+mn-cs"/>
              </a:defRPr>
            </a:lvl3pPr>
            <a:lvl4pPr marL="1371600" algn="l" rtl="0" fontAlgn="base">
              <a:spcBef>
                <a:spcPct val="0"/>
              </a:spcBef>
              <a:spcAft>
                <a:spcPct val="0"/>
              </a:spcAft>
              <a:defRPr sz="6200" kern="1200">
                <a:solidFill>
                  <a:schemeClr val="tx1"/>
                </a:solidFill>
                <a:latin typeface="Arial" charset="0"/>
                <a:ea typeface="+mn-ea"/>
                <a:cs typeface="+mn-cs"/>
              </a:defRPr>
            </a:lvl4pPr>
            <a:lvl5pPr marL="1828800" algn="l" rtl="0" fontAlgn="base">
              <a:spcBef>
                <a:spcPct val="0"/>
              </a:spcBef>
              <a:spcAft>
                <a:spcPct val="0"/>
              </a:spcAft>
              <a:defRPr sz="6200" kern="1200">
                <a:solidFill>
                  <a:schemeClr val="tx1"/>
                </a:solidFill>
                <a:latin typeface="Arial" charset="0"/>
                <a:ea typeface="+mn-ea"/>
                <a:cs typeface="+mn-cs"/>
              </a:defRPr>
            </a:lvl5pPr>
            <a:lvl6pPr marL="2286000" algn="l" defTabSz="914400" rtl="0" eaLnBrk="1" latinLnBrk="0" hangingPunct="1">
              <a:defRPr sz="6200" kern="1200">
                <a:solidFill>
                  <a:schemeClr val="tx1"/>
                </a:solidFill>
                <a:latin typeface="Arial" charset="0"/>
                <a:ea typeface="+mn-ea"/>
                <a:cs typeface="+mn-cs"/>
              </a:defRPr>
            </a:lvl6pPr>
            <a:lvl7pPr marL="2743200" algn="l" defTabSz="914400" rtl="0" eaLnBrk="1" latinLnBrk="0" hangingPunct="1">
              <a:defRPr sz="6200" kern="1200">
                <a:solidFill>
                  <a:schemeClr val="tx1"/>
                </a:solidFill>
                <a:latin typeface="Arial" charset="0"/>
                <a:ea typeface="+mn-ea"/>
                <a:cs typeface="+mn-cs"/>
              </a:defRPr>
            </a:lvl7pPr>
            <a:lvl8pPr marL="3200400" algn="l" defTabSz="914400" rtl="0" eaLnBrk="1" latinLnBrk="0" hangingPunct="1">
              <a:defRPr sz="6200" kern="1200">
                <a:solidFill>
                  <a:schemeClr val="tx1"/>
                </a:solidFill>
                <a:latin typeface="Arial" charset="0"/>
                <a:ea typeface="+mn-ea"/>
                <a:cs typeface="+mn-cs"/>
              </a:defRPr>
            </a:lvl8pPr>
            <a:lvl9pPr marL="3657600" algn="l" defTabSz="914400" rtl="0" eaLnBrk="1" latinLnBrk="0" hangingPunct="1">
              <a:defRPr sz="6200" kern="1200">
                <a:solidFill>
                  <a:schemeClr val="tx1"/>
                </a:solidFill>
                <a:latin typeface="Arial" charset="0"/>
                <a:ea typeface="+mn-ea"/>
                <a:cs typeface="+mn-cs"/>
              </a:defRPr>
            </a:lvl9pPr>
          </a:lstStyle>
          <a:p>
            <a:pPr marL="0" marR="0" indent="0" algn="ctr" defTabSz="3135313" rtl="0" eaLnBrk="1" fontAlgn="base" latinLnBrk="0" hangingPunct="1">
              <a:lnSpc>
                <a:spcPct val="100000"/>
              </a:lnSpc>
              <a:spcBef>
                <a:spcPct val="0"/>
              </a:spcBef>
              <a:spcAft>
                <a:spcPct val="0"/>
              </a:spcAft>
              <a:buClrTx/>
              <a:buSzTx/>
              <a:buFontTx/>
              <a:buNone/>
              <a:tabLst/>
            </a:pPr>
            <a:r>
              <a:rPr lang="en-US" sz="2400" smtClean="0">
                <a:solidFill>
                  <a:schemeClr val="bg1"/>
                </a:solidFill>
                <a:latin typeface="Calibri" pitchFamily="34" charset="0"/>
                <a:cs typeface="Calibri" pitchFamily="34" charset="0"/>
              </a:rPr>
              <a:t>Logo for secondary institution</a:t>
            </a:r>
            <a:br>
              <a:rPr lang="en-US" sz="2400" smtClean="0">
                <a:solidFill>
                  <a:schemeClr val="bg1"/>
                </a:solidFill>
                <a:latin typeface="Calibri" pitchFamily="34" charset="0"/>
                <a:cs typeface="Calibri" pitchFamily="34" charset="0"/>
              </a:rPr>
            </a:br>
            <a:r>
              <a:rPr lang="en-US" sz="2400" smtClean="0">
                <a:solidFill>
                  <a:schemeClr val="bg1"/>
                </a:solidFill>
                <a:latin typeface="Calibri" pitchFamily="34" charset="0"/>
                <a:cs typeface="Calibri" pitchFamily="34" charset="0"/>
              </a:rPr>
              <a:t>if appropriate</a:t>
            </a:r>
            <a:endParaRPr kumimoji="0" lang="en-US" sz="2400" b="0" i="0" u="none" strike="noStrike" cap="none" normalizeH="0" baseline="0" smtClean="0">
              <a:ln>
                <a:noFill/>
              </a:ln>
              <a:solidFill>
                <a:schemeClr val="bg1"/>
              </a:solidFill>
              <a:effectLst/>
              <a:latin typeface="Calibri" pitchFamily="34" charset="0"/>
              <a:cs typeface="Calibri" pitchFamily="34" charset="0"/>
            </a:endParaRPr>
          </a:p>
        </p:txBody>
      </p:sp>
      <p:sp>
        <p:nvSpPr>
          <p:cNvPr id="61" name="Text Box 41"/>
          <p:cNvSpPr txBox="1">
            <a:spLocks noChangeArrowheads="1"/>
          </p:cNvSpPr>
          <p:nvPr/>
        </p:nvSpPr>
        <p:spPr bwMode="auto">
          <a:xfrm>
            <a:off x="13944600" y="14859000"/>
            <a:ext cx="18745200" cy="584775"/>
          </a:xfrm>
          <a:prstGeom prst="rect">
            <a:avLst/>
          </a:prstGeom>
          <a:solidFill>
            <a:srgbClr val="BD4F19"/>
          </a:solidFill>
          <a:ln w="12700">
            <a:noFill/>
            <a:miter lim="800000"/>
            <a:headEnd/>
            <a:tailEnd/>
          </a:ln>
        </p:spPr>
        <p:txBody>
          <a:bodyPr wrap="square" anchor="ctr">
            <a:spAutoFit/>
          </a:bodyPr>
          <a:lstStyle/>
          <a:p>
            <a:pPr defTabSz="5016500"/>
            <a:r>
              <a:rPr lang="en-US" sz="3200" dirty="0" err="1" smtClean="0">
                <a:solidFill>
                  <a:schemeClr val="bg1"/>
                </a:solidFill>
                <a:latin typeface="Calibri" pitchFamily="34" charset="0"/>
                <a:cs typeface="Calibri" pitchFamily="34" charset="0"/>
              </a:rPr>
              <a:t>Expirements</a:t>
            </a:r>
            <a:r>
              <a:rPr lang="en-US" sz="3200" dirty="0" smtClean="0">
                <a:solidFill>
                  <a:schemeClr val="bg1"/>
                </a:solidFill>
                <a:latin typeface="Calibri" pitchFamily="34" charset="0"/>
                <a:cs typeface="Calibri" pitchFamily="34" charset="0"/>
              </a:rPr>
              <a:t> and Results</a:t>
            </a:r>
            <a:endParaRPr lang="en-US" sz="3200" dirty="0">
              <a:solidFill>
                <a:schemeClr val="bg1"/>
              </a:solidFill>
              <a:latin typeface="Calibri" pitchFamily="34" charset="0"/>
              <a:cs typeface="Calibri" pitchFamily="34" charset="0"/>
            </a:endParaRPr>
          </a:p>
        </p:txBody>
      </p:sp>
      <p:pic>
        <p:nvPicPr>
          <p:cNvPr id="2" name="Picture 1"/>
          <p:cNvPicPr>
            <a:picLocks noChangeAspect="1"/>
          </p:cNvPicPr>
          <p:nvPr/>
        </p:nvPicPr>
        <p:blipFill>
          <a:blip r:embed="rId4"/>
          <a:stretch>
            <a:fillRect/>
          </a:stretch>
        </p:blipFill>
        <p:spPr>
          <a:xfrm>
            <a:off x="28117800" y="0"/>
            <a:ext cx="4870056" cy="3200400"/>
          </a:xfrm>
          <a:prstGeom prst="rect">
            <a:avLst/>
          </a:prstGeom>
        </p:spPr>
      </p:pic>
      <p:pic>
        <p:nvPicPr>
          <p:cNvPr id="4" name="Picture 3" descr="Screenshot 2014-12-03 03.02.3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5200" y="9372600"/>
            <a:ext cx="5486400" cy="4343400"/>
          </a:xfrm>
          <a:prstGeom prst="rect">
            <a:avLst/>
          </a:prstGeom>
        </p:spPr>
      </p:pic>
      <p:graphicFrame>
        <p:nvGraphicFramePr>
          <p:cNvPr id="6" name="Diagram 5"/>
          <p:cNvGraphicFramePr/>
          <p:nvPr>
            <p:extLst>
              <p:ext uri="{D42A27DB-BD31-4B8C-83A1-F6EECF244321}">
                <p14:modId xmlns:p14="http://schemas.microsoft.com/office/powerpoint/2010/main" val="3096908080"/>
              </p:ext>
            </p:extLst>
          </p:nvPr>
        </p:nvGraphicFramePr>
        <p:xfrm>
          <a:off x="457200" y="14401800"/>
          <a:ext cx="12801600" cy="7086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7" name="Picture 6" descr="Screenshot 2014-12-03 04.17.23.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944600" y="3657600"/>
            <a:ext cx="18707100" cy="10744200"/>
          </a:xfrm>
          <a:prstGeom prst="rect">
            <a:avLst/>
          </a:prstGeom>
        </p:spPr>
      </p:pic>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gt;&lt;/object&gt;&lt;/database&gt;"/>
  <p:tag name="SECTOMILLISECCONVERTED" val="1"/>
</p:tagLst>
</file>

<file path=ppt/theme/theme1.xml><?xml version="1.0" encoding="utf-8"?>
<a:theme xmlns:a="http://schemas.openxmlformats.org/drawingml/2006/main" name="Default Design">
  <a:themeElements>
    <a:clrScheme name="UTHealth">
      <a:dk1>
        <a:srgbClr val="000000"/>
      </a:dk1>
      <a:lt1>
        <a:srgbClr val="FFFFFF"/>
      </a:lt1>
      <a:dk2>
        <a:srgbClr val="000000"/>
      </a:dk2>
      <a:lt2>
        <a:srgbClr val="FFFFFF"/>
      </a:lt2>
      <a:accent1>
        <a:srgbClr val="BD4F19"/>
      </a:accent1>
      <a:accent2>
        <a:srgbClr val="4D4F53"/>
      </a:accent2>
      <a:accent3>
        <a:srgbClr val="44697D"/>
      </a:accent3>
      <a:accent4>
        <a:srgbClr val="206C49"/>
      </a:accent4>
      <a:accent5>
        <a:srgbClr val="412D5D"/>
      </a:accent5>
      <a:accent6>
        <a:srgbClr val="552600"/>
      </a:accent6>
      <a:hlink>
        <a:srgbClr val="0070C0"/>
      </a:hlink>
      <a:folHlink>
        <a:srgbClr val="007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6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6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2196</TotalTime>
  <Words>432</Words>
  <Application>Microsoft Macintosh PowerPoint</Application>
  <PresentationFormat>Custom</PresentationFormat>
  <Paragraphs>20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Texas Woman's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UTHealth SON</dc:creator>
  <cp:lastModifiedBy>Revant Kumar</cp:lastModifiedBy>
  <cp:revision>87</cp:revision>
  <dcterms:created xsi:type="dcterms:W3CDTF">2002-12-20T21:18:36Z</dcterms:created>
  <dcterms:modified xsi:type="dcterms:W3CDTF">2014-12-03T09:49:50Z</dcterms:modified>
</cp:coreProperties>
</file>