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4423F"/>
    <a:srgbClr val="C7DBD9"/>
    <a:srgbClr val="AECD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1376" y="4104"/>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3600" b="1" u="sng" dirty="0" smtClean="0">
              <a:solidFill>
                <a:srgbClr val="000000"/>
              </a:solidFill>
            </a:rPr>
            <a:t>Topic Modeling (Online LDA)</a:t>
          </a:r>
        </a:p>
        <a:p>
          <a:pPr algn="just"/>
          <a:r>
            <a:rPr lang="en-US" sz="3600" dirty="0" smtClean="0">
              <a:solidFill>
                <a:srgbClr val="000000"/>
              </a:solidFill>
            </a:rPr>
            <a:t>Used </a:t>
          </a:r>
          <a:r>
            <a:rPr lang="en-US" sz="3600" dirty="0" err="1" smtClean="0">
              <a:solidFill>
                <a:srgbClr val="000000"/>
              </a:solidFill>
            </a:rPr>
            <a:t>Gensim</a:t>
          </a:r>
          <a:r>
            <a:rPr lang="en-US" sz="36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dirty="0">
            <a:solidFill>
              <a:srgbClr val="000000"/>
            </a:solidFill>
          </a:endParaRPr>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3600" b="1" u="sng" dirty="0" smtClean="0">
              <a:solidFill>
                <a:srgbClr val="000000"/>
              </a:solidFill>
            </a:rPr>
            <a:t>Latent Topic Rating</a:t>
          </a:r>
        </a:p>
        <a:p>
          <a:pPr algn="just"/>
          <a:r>
            <a:rPr lang="en-US" sz="3600" dirty="0" smtClean="0">
              <a:solidFill>
                <a:srgbClr val="000000"/>
              </a:solidFill>
            </a:rPr>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3600" b="1" u="sng" dirty="0" smtClean="0">
              <a:solidFill>
                <a:schemeClr val="tx1"/>
              </a:solidFill>
            </a:rPr>
            <a:t>Data Collection and Normalization</a:t>
          </a:r>
        </a:p>
        <a:p>
          <a:pPr algn="just"/>
          <a:r>
            <a:rPr lang="en-US" sz="3600" dirty="0" smtClean="0">
              <a:solidFill>
                <a:schemeClr val="tx1"/>
              </a:solidFill>
            </a:rPr>
            <a:t>Extracted reviews from </a:t>
          </a:r>
          <a:r>
            <a:rPr lang="en-US" sz="3600" dirty="0" err="1" smtClean="0">
              <a:solidFill>
                <a:schemeClr val="tx1"/>
              </a:solidFill>
            </a:rPr>
            <a:t>json</a:t>
          </a:r>
          <a:r>
            <a:rPr lang="en-US" sz="3600" dirty="0" smtClean="0">
              <a:solidFill>
                <a:schemeClr val="tx1"/>
              </a:solidFill>
            </a:rPr>
            <a:t> and imported to </a:t>
          </a:r>
          <a:r>
            <a:rPr lang="en-US" sz="3600" dirty="0" err="1" smtClean="0">
              <a:solidFill>
                <a:schemeClr val="tx1"/>
              </a:solidFill>
            </a:rPr>
            <a:t>MongoDB</a:t>
          </a:r>
          <a:r>
            <a:rPr lang="en-US" sz="3600" dirty="0" smtClean="0">
              <a:solidFill>
                <a:schemeClr val="tx1"/>
              </a:solidFill>
            </a:rPr>
            <a:t> collection - Reviews. Split each review into sentences, remove </a:t>
          </a:r>
          <a:r>
            <a:rPr lang="en-US" sz="3600" dirty="0" err="1" smtClean="0">
              <a:solidFill>
                <a:schemeClr val="tx1"/>
              </a:solidFill>
            </a:rPr>
            <a:t>stopwords</a:t>
          </a:r>
          <a:r>
            <a:rPr lang="en-US" sz="3600" dirty="0" smtClean="0">
              <a:solidFill>
                <a:schemeClr val="tx1"/>
              </a:solidFill>
            </a:rPr>
            <a:t>, extract parts-of-speech tags for all remaining tokens, filters out all words which are not nouns, use </a:t>
          </a:r>
          <a:r>
            <a:rPr lang="en-US" sz="3600" dirty="0" err="1" smtClean="0">
              <a:solidFill>
                <a:schemeClr val="tx1"/>
              </a:solidFill>
            </a:rPr>
            <a:t>Lemmatizer</a:t>
          </a:r>
          <a:r>
            <a:rPr lang="en-US" sz="3600" dirty="0" smtClean="0">
              <a:solidFill>
                <a:schemeClr val="tx1"/>
              </a:solidFill>
            </a:rPr>
            <a:t>/Stemmer to lookup lemma of each noun. Finally, store each review i.e. </a:t>
          </a:r>
          <a:r>
            <a:rPr lang="en-US" sz="3600" dirty="0" err="1" smtClean="0">
              <a:solidFill>
                <a:schemeClr val="tx1"/>
              </a:solidFill>
            </a:rPr>
            <a:t>reviewId</a:t>
          </a:r>
          <a:r>
            <a:rPr lang="en-US" sz="3600" dirty="0" smtClean="0">
              <a:solidFill>
                <a:schemeClr val="tx1"/>
              </a:solidFill>
            </a:rPr>
            <a:t>, business name, review text together with nouns’ lemmas to new </a:t>
          </a:r>
          <a:r>
            <a:rPr lang="en-US" sz="3600" dirty="0" err="1" smtClean="0">
              <a:solidFill>
                <a:schemeClr val="tx1"/>
              </a:solidFill>
            </a:rPr>
            <a:t>MongoDB</a:t>
          </a:r>
          <a:r>
            <a:rPr lang="en-US" sz="3600" dirty="0" smtClean="0">
              <a:solidFill>
                <a:schemeClr val="tx1"/>
              </a:solidFill>
            </a:rPr>
            <a:t> collection called Corpus.</a:t>
          </a:r>
          <a:endParaRPr lang="en-US" sz="3600" dirty="0">
            <a:solidFill>
              <a:schemeClr val="tx1"/>
            </a:solidFill>
          </a:endParaRPr>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22719" custScaleY="130691">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t>
        <a:bodyPr/>
        <a:lstStyle/>
        <a:p>
          <a:endParaRPr lang="en-US"/>
        </a:p>
      </dgm:t>
    </dgm:pt>
    <dgm:pt modelId="{7D837490-D6DA-1048-B797-4234EB3710FA}" type="pres">
      <dgm:prSet presAssocID="{D3684E03-BD7E-EE43-A702-A99641F13D69}" presName="connectorText" presStyleLbl="sibTrans2D1" presStyleIdx="0" presStyleCnt="2"/>
      <dgm:spPr/>
      <dgm:t>
        <a:bodyPr/>
        <a:lstStyle/>
        <a:p>
          <a:endParaRPr lang="en-US"/>
        </a:p>
      </dgm:t>
    </dgm:pt>
    <dgm:pt modelId="{E358D100-D4C7-6A45-A9D9-270D250A0526}" type="pres">
      <dgm:prSet presAssocID="{2831CC11-6A36-FB43-BAC6-A1272B5B8D05}" presName="node" presStyleLbl="node1" presStyleIdx="1" presStyleCnt="3" custScaleX="223509" custScaleY="130691">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t>
        <a:bodyPr/>
        <a:lstStyle/>
        <a:p>
          <a:endParaRPr lang="en-US"/>
        </a:p>
      </dgm:t>
    </dgm:pt>
    <dgm:pt modelId="{0134A99D-49FD-FB4F-A3D9-E9DC2ED3D931}" type="pres">
      <dgm:prSet presAssocID="{763EB162-5E99-7941-9AF8-7C43C49F5830}" presName="connectorText" presStyleLbl="sibTrans2D1" presStyleIdx="1" presStyleCnt="2"/>
      <dgm:spPr/>
      <dgm:t>
        <a:bodyPr/>
        <a:lstStyle/>
        <a:p>
          <a:endParaRPr lang="en-US"/>
        </a:p>
      </dgm:t>
    </dgm:pt>
    <dgm:pt modelId="{EB429A24-CCB5-404A-98BF-CC301636060E}" type="pres">
      <dgm:prSet presAssocID="{866A869B-DB3D-914A-8357-8F2516D3EEAD}" presName="node" presStyleLbl="node1" presStyleIdx="2" presStyleCnt="3" custScaleX="178948" custScaleY="130691">
        <dgm:presLayoutVars>
          <dgm:bulletEnabled val="1"/>
        </dgm:presLayoutVars>
      </dgm:prSet>
      <dgm:spPr/>
      <dgm:t>
        <a:bodyPr/>
        <a:lstStyle/>
        <a:p>
          <a:endParaRPr lang="en-US"/>
        </a:p>
      </dgm:t>
    </dgm:pt>
  </dgm:ptLst>
  <dgm:cxnLst>
    <dgm:cxn modelId="{6F7A98E0-8028-6E4D-9B3F-847C89BACD54}" type="presOf" srcId="{866A869B-DB3D-914A-8357-8F2516D3EEAD}" destId="{EB429A24-CCB5-404A-98BF-CC301636060E}"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0C305F02-CEF6-5A4A-9F9F-D21843450F50}" type="presOf" srcId="{763EB162-5E99-7941-9AF8-7C43C49F5830}" destId="{7A0D58EB-124E-8249-A116-7EA0DDB9847F}" srcOrd="0" destOrd="0" presId="urn:microsoft.com/office/officeart/2005/8/layout/process1"/>
    <dgm:cxn modelId="{5DC981EF-0A1C-F04B-AA4F-5209F231467B}" type="presOf" srcId="{2831CC11-6A36-FB43-BAC6-A1272B5B8D05}" destId="{E358D100-D4C7-6A45-A9D9-270D250A0526}" srcOrd="0" destOrd="0" presId="urn:microsoft.com/office/officeart/2005/8/layout/process1"/>
    <dgm:cxn modelId="{21946859-7E6A-D04E-B200-8000AA83B054}" type="presOf" srcId="{763EB162-5E99-7941-9AF8-7C43C49F5830}" destId="{0134A99D-49FD-FB4F-A3D9-E9DC2ED3D931}" srcOrd="1" destOrd="0" presId="urn:microsoft.com/office/officeart/2005/8/layout/process1"/>
    <dgm:cxn modelId="{A04FF6DA-503A-234A-AFA2-7E1C057C49AB}" srcId="{FB41DED5-C7F8-A643-9A1D-CADCC534FC47}" destId="{866A869B-DB3D-914A-8357-8F2516D3EEAD}" srcOrd="2" destOrd="0" parTransId="{45F1947A-6656-E840-9D09-8F489F27B749}" sibTransId="{B1841ED8-33BE-A243-AD8A-38B1E07E2AE7}"/>
    <dgm:cxn modelId="{899B61D6-BF99-C248-B984-FE5DACF8A656}" type="presOf" srcId="{D3684E03-BD7E-EE43-A702-A99641F13D69}" destId="{04DBA8BA-7E7F-A645-BACB-7D35D3C728EB}" srcOrd="0" destOrd="0" presId="urn:microsoft.com/office/officeart/2005/8/layout/process1"/>
    <dgm:cxn modelId="{9BBA33BC-8D65-3D48-96B7-EC6460629092}" type="presOf" srcId="{FB41DED5-C7F8-A643-9A1D-CADCC534FC47}" destId="{0E8F569D-029A-7A4E-8757-B7E1907B8146}"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FF6DFD33-C634-7E43-8330-04E74B07C738}" type="presOf" srcId="{0D272D3F-F873-3548-9E1C-326CA05C2381}" destId="{90236020-1DE1-C743-BA51-9DF920B2038A}" srcOrd="0" destOrd="0" presId="urn:microsoft.com/office/officeart/2005/8/layout/process1"/>
    <dgm:cxn modelId="{83E372DC-9FA3-CD42-A462-AF99CAB10F20}" type="presOf" srcId="{D3684E03-BD7E-EE43-A702-A99641F13D69}" destId="{7D837490-D6DA-1048-B797-4234EB3710FA}" srcOrd="1" destOrd="0" presId="urn:microsoft.com/office/officeart/2005/8/layout/process1"/>
    <dgm:cxn modelId="{B6A753D0-7E92-6B4E-AE75-133DC74B5F3C}" type="presParOf" srcId="{0E8F569D-029A-7A4E-8757-B7E1907B8146}" destId="{90236020-1DE1-C743-BA51-9DF920B2038A}" srcOrd="0" destOrd="0" presId="urn:microsoft.com/office/officeart/2005/8/layout/process1"/>
    <dgm:cxn modelId="{27009F2C-13B3-1745-B0A1-4662DDE7D085}" type="presParOf" srcId="{0E8F569D-029A-7A4E-8757-B7E1907B8146}" destId="{04DBA8BA-7E7F-A645-BACB-7D35D3C728EB}" srcOrd="1" destOrd="0" presId="urn:microsoft.com/office/officeart/2005/8/layout/process1"/>
    <dgm:cxn modelId="{8F4100AB-A615-0F4E-9106-D7EECDDF1F9A}" type="presParOf" srcId="{04DBA8BA-7E7F-A645-BACB-7D35D3C728EB}" destId="{7D837490-D6DA-1048-B797-4234EB3710FA}" srcOrd="0" destOrd="0" presId="urn:microsoft.com/office/officeart/2005/8/layout/process1"/>
    <dgm:cxn modelId="{0861478B-5E39-C14F-95B8-533A69489AB0}" type="presParOf" srcId="{0E8F569D-029A-7A4E-8757-B7E1907B8146}" destId="{E358D100-D4C7-6A45-A9D9-270D250A0526}" srcOrd="2" destOrd="0" presId="urn:microsoft.com/office/officeart/2005/8/layout/process1"/>
    <dgm:cxn modelId="{2E311A94-4870-684D-B965-DE7FA19A7373}" type="presParOf" srcId="{0E8F569D-029A-7A4E-8757-B7E1907B8146}" destId="{7A0D58EB-124E-8249-A116-7EA0DDB9847F}" srcOrd="3" destOrd="0" presId="urn:microsoft.com/office/officeart/2005/8/layout/process1"/>
    <dgm:cxn modelId="{258FA2DC-44BA-CF4E-8A19-B1E053EF2042}" type="presParOf" srcId="{7A0D58EB-124E-8249-A116-7EA0DDB9847F}" destId="{0134A99D-49FD-FB4F-A3D9-E9DC2ED3D931}" srcOrd="0" destOrd="0" presId="urn:microsoft.com/office/officeart/2005/8/layout/process1"/>
    <dgm:cxn modelId="{B5575608-F46B-E840-AC0F-78BAA4179DA0}"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30966" y="0"/>
          <a:ext cx="8013945"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chemeClr val="tx1"/>
              </a:solidFill>
            </a:rPr>
            <a:t>Data Collection and Normalization</a:t>
          </a:r>
        </a:p>
        <a:p>
          <a:pPr lvl="0" algn="just" defTabSz="1600200">
            <a:lnSpc>
              <a:spcPct val="90000"/>
            </a:lnSpc>
            <a:spcBef>
              <a:spcPct val="0"/>
            </a:spcBef>
            <a:spcAft>
              <a:spcPct val="35000"/>
            </a:spcAft>
          </a:pPr>
          <a:r>
            <a:rPr lang="en-US" sz="3600" kern="1200" dirty="0" smtClean="0">
              <a:solidFill>
                <a:schemeClr val="tx1"/>
              </a:solidFill>
            </a:rPr>
            <a:t>Extracted reviews from </a:t>
          </a:r>
          <a:r>
            <a:rPr lang="en-US" sz="3600" kern="1200" dirty="0" err="1" smtClean="0">
              <a:solidFill>
                <a:schemeClr val="tx1"/>
              </a:solidFill>
            </a:rPr>
            <a:t>json</a:t>
          </a:r>
          <a:r>
            <a:rPr lang="en-US" sz="3600" kern="1200" dirty="0" smtClean="0">
              <a:solidFill>
                <a:schemeClr val="tx1"/>
              </a:solidFill>
            </a:rPr>
            <a:t> and imported to </a:t>
          </a:r>
          <a:r>
            <a:rPr lang="en-US" sz="3600" kern="1200" dirty="0" err="1" smtClean="0">
              <a:solidFill>
                <a:schemeClr val="tx1"/>
              </a:solidFill>
            </a:rPr>
            <a:t>MongoDB</a:t>
          </a:r>
          <a:r>
            <a:rPr lang="en-US" sz="3600" kern="1200" dirty="0" smtClean="0">
              <a:solidFill>
                <a:schemeClr val="tx1"/>
              </a:solidFill>
            </a:rPr>
            <a:t> collection - Reviews. Split each review into sentences, remove </a:t>
          </a:r>
          <a:r>
            <a:rPr lang="en-US" sz="3600" kern="1200" dirty="0" err="1" smtClean="0">
              <a:solidFill>
                <a:schemeClr val="tx1"/>
              </a:solidFill>
            </a:rPr>
            <a:t>stopwords</a:t>
          </a:r>
          <a:r>
            <a:rPr lang="en-US" sz="3600" kern="1200" dirty="0" smtClean="0">
              <a:solidFill>
                <a:schemeClr val="tx1"/>
              </a:solidFill>
            </a:rPr>
            <a:t>, extract parts-of-speech tags for all remaining tokens, filters out all words which are not nouns, use </a:t>
          </a:r>
          <a:r>
            <a:rPr lang="en-US" sz="3600" kern="1200" dirty="0" err="1" smtClean="0">
              <a:solidFill>
                <a:schemeClr val="tx1"/>
              </a:solidFill>
            </a:rPr>
            <a:t>Lemmatizer</a:t>
          </a:r>
          <a:r>
            <a:rPr lang="en-US" sz="3600" kern="1200" dirty="0" smtClean="0">
              <a:solidFill>
                <a:schemeClr val="tx1"/>
              </a:solidFill>
            </a:rPr>
            <a:t>/Stemmer to lookup lemma of each noun. Finally, store each review i.e. </a:t>
          </a:r>
          <a:r>
            <a:rPr lang="en-US" sz="3600" kern="1200" dirty="0" err="1" smtClean="0">
              <a:solidFill>
                <a:schemeClr val="tx1"/>
              </a:solidFill>
            </a:rPr>
            <a:t>reviewId</a:t>
          </a:r>
          <a:r>
            <a:rPr lang="en-US" sz="3600" kern="1200" dirty="0" smtClean="0">
              <a:solidFill>
                <a:schemeClr val="tx1"/>
              </a:solidFill>
            </a:rPr>
            <a:t>, business name, review text together with nouns’ lemmas to new </a:t>
          </a:r>
          <a:r>
            <a:rPr lang="en-US" sz="3600" kern="1200" dirty="0" err="1" smtClean="0">
              <a:solidFill>
                <a:schemeClr val="tx1"/>
              </a:solidFill>
            </a:rPr>
            <a:t>MongoDB</a:t>
          </a:r>
          <a:r>
            <a:rPr lang="en-US" sz="3600" kern="1200" dirty="0" smtClean="0">
              <a:solidFill>
                <a:schemeClr val="tx1"/>
              </a:solidFill>
            </a:rPr>
            <a:t> collection called Corpus.</a:t>
          </a:r>
          <a:endParaRPr lang="en-US" sz="3600" kern="1200" dirty="0">
            <a:solidFill>
              <a:schemeClr val="tx1"/>
            </a:solidFill>
          </a:endParaRPr>
        </a:p>
      </dsp:txBody>
      <dsp:txXfrm>
        <a:off x="245136" y="214170"/>
        <a:ext cx="7585605" cy="6883974"/>
      </dsp:txXfrm>
    </dsp:sp>
    <dsp:sp modelId="{04DBA8BA-7E7F-A645-BACB-7D35D3C728EB}">
      <dsp:nvSpPr>
        <dsp:cNvPr id="0" name=""/>
        <dsp:cNvSpPr/>
      </dsp:nvSpPr>
      <dsp:spPr>
        <a:xfrm>
          <a:off x="8404735"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8404735" y="3388448"/>
        <a:ext cx="533978" cy="535417"/>
      </dsp:txXfrm>
    </dsp:sp>
    <dsp:sp modelId="{E358D100-D4C7-6A45-A9D9-270D250A0526}">
      <dsp:nvSpPr>
        <dsp:cNvPr id="0" name=""/>
        <dsp:cNvSpPr/>
      </dsp:nvSpPr>
      <dsp:spPr>
        <a:xfrm>
          <a:off x="9484205" y="0"/>
          <a:ext cx="8042371"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Topic Modeling (Online LDA)</a:t>
          </a:r>
        </a:p>
        <a:p>
          <a:pPr lvl="0" algn="just" defTabSz="1600200">
            <a:lnSpc>
              <a:spcPct val="90000"/>
            </a:lnSpc>
            <a:spcBef>
              <a:spcPct val="0"/>
            </a:spcBef>
            <a:spcAft>
              <a:spcPct val="35000"/>
            </a:spcAft>
          </a:pPr>
          <a:r>
            <a:rPr lang="en-US" sz="3600" kern="1200" dirty="0" smtClean="0">
              <a:solidFill>
                <a:srgbClr val="000000"/>
              </a:solidFill>
            </a:rPr>
            <a:t>Used </a:t>
          </a:r>
          <a:r>
            <a:rPr lang="en-US" sz="3600" kern="1200" dirty="0" err="1" smtClean="0">
              <a:solidFill>
                <a:srgbClr val="000000"/>
              </a:solidFill>
            </a:rPr>
            <a:t>Gensim</a:t>
          </a:r>
          <a:r>
            <a:rPr lang="en-US" sz="3600" kern="12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kern="1200" dirty="0">
            <a:solidFill>
              <a:srgbClr val="000000"/>
            </a:solidFill>
          </a:endParaRPr>
        </a:p>
      </dsp:txBody>
      <dsp:txXfrm>
        <a:off x="9698375" y="214170"/>
        <a:ext cx="7614031" cy="6883974"/>
      </dsp:txXfrm>
    </dsp:sp>
    <dsp:sp modelId="{7A0D58EB-124E-8249-A116-7EA0DDB9847F}">
      <dsp:nvSpPr>
        <dsp:cNvPr id="0" name=""/>
        <dsp:cNvSpPr/>
      </dsp:nvSpPr>
      <dsp:spPr>
        <a:xfrm>
          <a:off x="17886400"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17886400" y="3388448"/>
        <a:ext cx="533978" cy="535417"/>
      </dsp:txXfrm>
    </dsp:sp>
    <dsp:sp modelId="{EB429A24-CCB5-404A-98BF-CC301636060E}">
      <dsp:nvSpPr>
        <dsp:cNvPr id="0" name=""/>
        <dsp:cNvSpPr/>
      </dsp:nvSpPr>
      <dsp:spPr>
        <a:xfrm>
          <a:off x="18965869" y="0"/>
          <a:ext cx="6438963"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Latent Topic Rating</a:t>
          </a:r>
        </a:p>
        <a:p>
          <a:pPr lvl="0" algn="just" defTabSz="1600200">
            <a:lnSpc>
              <a:spcPct val="90000"/>
            </a:lnSpc>
            <a:spcBef>
              <a:spcPct val="0"/>
            </a:spcBef>
            <a:spcAft>
              <a:spcPct val="35000"/>
            </a:spcAft>
          </a:pPr>
          <a:r>
            <a:rPr lang="en-US" sz="3600" kern="1200" dirty="0" smtClean="0">
              <a:solidFill>
                <a:srgbClr val="000000"/>
              </a:solidFill>
            </a:rPr>
            <a:t>Aggregated Ratings-Ratings for a given topic in a Review will be obtained by averages over all of these review ratings to get the hidden topic rating.</a:t>
          </a:r>
        </a:p>
      </dsp:txBody>
      <dsp:txXfrm>
        <a:off x="19154460" y="188591"/>
        <a:ext cx="6061781" cy="6935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A1195-9DC3-964F-9B31-E4EA31A3E852}" type="datetimeFigureOut">
              <a:rPr lang="en-US" smtClean="0"/>
              <a:t>12/3/14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A1349-690F-E141-9FC3-3681F7A6F580}" type="slidenum">
              <a:rPr lang="en-US" smtClean="0"/>
              <a:t>‹#›</a:t>
            </a:fld>
            <a:endParaRPr lang="en-US"/>
          </a:p>
        </p:txBody>
      </p:sp>
    </p:spTree>
    <p:extLst>
      <p:ext uri="{BB962C8B-B14F-4D97-AF65-F5344CB8AC3E}">
        <p14:creationId xmlns:p14="http://schemas.microsoft.com/office/powerpoint/2010/main" val="916918392"/>
      </p:ext>
    </p:extLst>
  </p:cSld>
  <p:clrMap bg1="lt1" tx1="dk1" bg2="lt2" tx2="dk2" accent1="accent1" accent2="accent2" accent3="accent3" accent4="accent4" accent5="accent5" accent6="accent6" hlink="hlink" folHlink="folHlink"/>
  <p:notesStyle>
    <a:lvl1pPr marL="0" algn="l" defTabSz="410240" rtl="0" eaLnBrk="1" latinLnBrk="0" hangingPunct="1">
      <a:defRPr sz="1100" kern="1200">
        <a:solidFill>
          <a:schemeClr val="tx1"/>
        </a:solidFill>
        <a:latin typeface="+mn-lt"/>
        <a:ea typeface="+mn-ea"/>
        <a:cs typeface="+mn-cs"/>
      </a:defRPr>
    </a:lvl1pPr>
    <a:lvl2pPr marL="410240" algn="l" defTabSz="410240" rtl="0" eaLnBrk="1" latinLnBrk="0" hangingPunct="1">
      <a:defRPr sz="1100" kern="1200">
        <a:solidFill>
          <a:schemeClr val="tx1"/>
        </a:solidFill>
        <a:latin typeface="+mn-lt"/>
        <a:ea typeface="+mn-ea"/>
        <a:cs typeface="+mn-cs"/>
      </a:defRPr>
    </a:lvl2pPr>
    <a:lvl3pPr marL="820479" algn="l" defTabSz="410240" rtl="0" eaLnBrk="1" latinLnBrk="0" hangingPunct="1">
      <a:defRPr sz="1100" kern="1200">
        <a:solidFill>
          <a:schemeClr val="tx1"/>
        </a:solidFill>
        <a:latin typeface="+mn-lt"/>
        <a:ea typeface="+mn-ea"/>
        <a:cs typeface="+mn-cs"/>
      </a:defRPr>
    </a:lvl3pPr>
    <a:lvl4pPr marL="1230720" algn="l" defTabSz="410240" rtl="0" eaLnBrk="1" latinLnBrk="0" hangingPunct="1">
      <a:defRPr sz="1100" kern="1200">
        <a:solidFill>
          <a:schemeClr val="tx1"/>
        </a:solidFill>
        <a:latin typeface="+mn-lt"/>
        <a:ea typeface="+mn-ea"/>
        <a:cs typeface="+mn-cs"/>
      </a:defRPr>
    </a:lvl4pPr>
    <a:lvl5pPr marL="1640960" algn="l" defTabSz="410240" rtl="0" eaLnBrk="1" latinLnBrk="0" hangingPunct="1">
      <a:defRPr sz="1100" kern="1200">
        <a:solidFill>
          <a:schemeClr val="tx1"/>
        </a:solidFill>
        <a:latin typeface="+mn-lt"/>
        <a:ea typeface="+mn-ea"/>
        <a:cs typeface="+mn-cs"/>
      </a:defRPr>
    </a:lvl5pPr>
    <a:lvl6pPr marL="2051199" algn="l" defTabSz="410240" rtl="0" eaLnBrk="1" latinLnBrk="0" hangingPunct="1">
      <a:defRPr sz="1100" kern="1200">
        <a:solidFill>
          <a:schemeClr val="tx1"/>
        </a:solidFill>
        <a:latin typeface="+mn-lt"/>
        <a:ea typeface="+mn-ea"/>
        <a:cs typeface="+mn-cs"/>
      </a:defRPr>
    </a:lvl6pPr>
    <a:lvl7pPr marL="2461439" algn="l" defTabSz="410240" rtl="0" eaLnBrk="1" latinLnBrk="0" hangingPunct="1">
      <a:defRPr sz="1100" kern="1200">
        <a:solidFill>
          <a:schemeClr val="tx1"/>
        </a:solidFill>
        <a:latin typeface="+mn-lt"/>
        <a:ea typeface="+mn-ea"/>
        <a:cs typeface="+mn-cs"/>
      </a:defRPr>
    </a:lvl7pPr>
    <a:lvl8pPr marL="2871679" algn="l" defTabSz="410240" rtl="0" eaLnBrk="1" latinLnBrk="0" hangingPunct="1">
      <a:defRPr sz="1100" kern="1200">
        <a:solidFill>
          <a:schemeClr val="tx1"/>
        </a:solidFill>
        <a:latin typeface="+mn-lt"/>
        <a:ea typeface="+mn-ea"/>
        <a:cs typeface="+mn-cs"/>
      </a:defRPr>
    </a:lvl8pPr>
    <a:lvl9pPr marL="3281918" algn="l" defTabSz="41024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1312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017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828480" rtl="0" eaLnBrk="1" latinLnBrk="0" hangingPunct="1">
        <a:spcBef>
          <a:spcPct val="0"/>
        </a:spcBef>
        <a:buNone/>
        <a:defRPr sz="17600" kern="1200">
          <a:solidFill>
            <a:schemeClr val="tx1"/>
          </a:solidFill>
          <a:latin typeface="+mj-lt"/>
          <a:ea typeface="+mj-ea"/>
          <a:cs typeface="+mj-cs"/>
        </a:defRPr>
      </a:lvl1pPr>
    </p:titleStyle>
    <p:bodyStyle>
      <a:lvl1pPr marL="1371360" indent="-1371360" algn="l" defTabSz="1828480" rtl="0" eaLnBrk="1" latinLnBrk="0" hangingPunct="1">
        <a:spcBef>
          <a:spcPct val="20000"/>
        </a:spcBef>
        <a:buFont typeface="Arial"/>
        <a:buChar char="•"/>
        <a:defRPr sz="12900" kern="1200">
          <a:solidFill>
            <a:schemeClr val="tx1"/>
          </a:solidFill>
          <a:latin typeface="+mn-lt"/>
          <a:ea typeface="+mn-ea"/>
          <a:cs typeface="+mn-cs"/>
        </a:defRPr>
      </a:lvl1pPr>
      <a:lvl2pPr marL="2971280" indent="-1142800" algn="l" defTabSz="1828480" rtl="0" eaLnBrk="1" latinLnBrk="0" hangingPunct="1">
        <a:spcBef>
          <a:spcPct val="20000"/>
        </a:spcBef>
        <a:buFont typeface="Arial"/>
        <a:buChar char="–"/>
        <a:defRPr sz="11200" kern="1200">
          <a:solidFill>
            <a:schemeClr val="tx1"/>
          </a:solidFill>
          <a:latin typeface="+mn-lt"/>
          <a:ea typeface="+mn-ea"/>
          <a:cs typeface="+mn-cs"/>
        </a:defRPr>
      </a:lvl2pPr>
      <a:lvl3pPr marL="4571200" indent="-914240" algn="l" defTabSz="1828480" rtl="0" eaLnBrk="1" latinLnBrk="0" hangingPunct="1">
        <a:spcBef>
          <a:spcPct val="20000"/>
        </a:spcBef>
        <a:buFont typeface="Arial"/>
        <a:buChar char="•"/>
        <a:defRPr sz="9600" kern="1200">
          <a:solidFill>
            <a:schemeClr val="tx1"/>
          </a:solidFill>
          <a:latin typeface="+mn-lt"/>
          <a:ea typeface="+mn-ea"/>
          <a:cs typeface="+mn-cs"/>
        </a:defRPr>
      </a:lvl3pPr>
      <a:lvl4pPr marL="6399680" indent="-914240" algn="l" defTabSz="1828480" rtl="0" eaLnBrk="1" latinLnBrk="0" hangingPunct="1">
        <a:spcBef>
          <a:spcPct val="20000"/>
        </a:spcBef>
        <a:buFont typeface="Arial"/>
        <a:buChar char="–"/>
        <a:defRPr sz="8000" kern="1200">
          <a:solidFill>
            <a:schemeClr val="tx1"/>
          </a:solidFill>
          <a:latin typeface="+mn-lt"/>
          <a:ea typeface="+mn-ea"/>
          <a:cs typeface="+mn-cs"/>
        </a:defRPr>
      </a:lvl4pPr>
      <a:lvl5pPr marL="8228161" indent="-914240" algn="l" defTabSz="1828480" rtl="0" eaLnBrk="1" latinLnBrk="0" hangingPunct="1">
        <a:spcBef>
          <a:spcPct val="20000"/>
        </a:spcBef>
        <a:buFont typeface="Arial"/>
        <a:buChar char="»"/>
        <a:defRPr sz="8000" kern="1200">
          <a:solidFill>
            <a:schemeClr val="tx1"/>
          </a:solidFill>
          <a:latin typeface="+mn-lt"/>
          <a:ea typeface="+mn-ea"/>
          <a:cs typeface="+mn-cs"/>
        </a:defRPr>
      </a:lvl5pPr>
      <a:lvl6pPr marL="10056641" indent="-914240" algn="l" defTabSz="1828480" rtl="0" eaLnBrk="1" latinLnBrk="0" hangingPunct="1">
        <a:spcBef>
          <a:spcPct val="20000"/>
        </a:spcBef>
        <a:buFont typeface="Arial"/>
        <a:buChar char="•"/>
        <a:defRPr sz="8000" kern="1200">
          <a:solidFill>
            <a:schemeClr val="tx1"/>
          </a:solidFill>
          <a:latin typeface="+mn-lt"/>
          <a:ea typeface="+mn-ea"/>
          <a:cs typeface="+mn-cs"/>
        </a:defRPr>
      </a:lvl6pPr>
      <a:lvl7pPr marL="11885120" indent="-914240" algn="l" defTabSz="1828480" rtl="0" eaLnBrk="1" latinLnBrk="0" hangingPunct="1">
        <a:spcBef>
          <a:spcPct val="20000"/>
        </a:spcBef>
        <a:buFont typeface="Arial"/>
        <a:buChar char="•"/>
        <a:defRPr sz="8000" kern="1200">
          <a:solidFill>
            <a:schemeClr val="tx1"/>
          </a:solidFill>
          <a:latin typeface="+mn-lt"/>
          <a:ea typeface="+mn-ea"/>
          <a:cs typeface="+mn-cs"/>
        </a:defRPr>
      </a:lvl7pPr>
      <a:lvl8pPr marL="13713600" indent="-914240" algn="l" defTabSz="1828480" rtl="0" eaLnBrk="1" latinLnBrk="0" hangingPunct="1">
        <a:spcBef>
          <a:spcPct val="20000"/>
        </a:spcBef>
        <a:buFont typeface="Arial"/>
        <a:buChar char="•"/>
        <a:defRPr sz="8000" kern="1200">
          <a:solidFill>
            <a:schemeClr val="tx1"/>
          </a:solidFill>
          <a:latin typeface="+mn-lt"/>
          <a:ea typeface="+mn-ea"/>
          <a:cs typeface="+mn-cs"/>
        </a:defRPr>
      </a:lvl8pPr>
      <a:lvl9pPr marL="15542080" indent="-914240" algn="l" defTabSz="182848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0547" y="923356"/>
            <a:ext cx="19285838" cy="3123023"/>
          </a:xfrm>
          <a:prstGeom prst="rect">
            <a:avLst/>
          </a:prstGeom>
          <a:solidFill>
            <a:srgbClr val="D3CD8B"/>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16" name="Rectangle 15"/>
          <p:cNvSpPr/>
          <p:nvPr/>
        </p:nvSpPr>
        <p:spPr>
          <a:xfrm>
            <a:off x="795838" y="4470986"/>
            <a:ext cx="8517496" cy="22672207"/>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9" name="Rectangle 8"/>
          <p:cNvSpPr/>
          <p:nvPr/>
        </p:nvSpPr>
        <p:spPr>
          <a:xfrm>
            <a:off x="20362334" y="923356"/>
            <a:ext cx="6171358" cy="3123023"/>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57526" tIns="28763" rIns="57526" bIns="28763" rtlCol="0" anchor="ctr"/>
          <a:lstStyle/>
          <a:p>
            <a:pPr algn="ctr"/>
            <a:endParaRPr lang="en-US"/>
          </a:p>
        </p:txBody>
      </p:sp>
      <p:sp>
        <p:nvSpPr>
          <p:cNvPr id="3" name="TextBox 2"/>
          <p:cNvSpPr txBox="1"/>
          <p:nvPr/>
        </p:nvSpPr>
        <p:spPr>
          <a:xfrm>
            <a:off x="1150472" y="1240866"/>
            <a:ext cx="18572668" cy="2800633"/>
          </a:xfrm>
          <a:prstGeom prst="rect">
            <a:avLst/>
          </a:prstGeom>
          <a:noFill/>
        </p:spPr>
        <p:txBody>
          <a:bodyPr wrap="square" lIns="57526" tIns="28763" rIns="57526" bIns="28763" rtlCol="0">
            <a:spAutoFit/>
          </a:bodyPr>
          <a:lstStyle/>
          <a:p>
            <a:r>
              <a:rPr lang="en-US" sz="7300" b="1" u="sng" dirty="0" err="1">
                <a:latin typeface="Calibri"/>
                <a:cs typeface="Calibri"/>
              </a:rPr>
              <a:t>Yelpolo</a:t>
            </a:r>
            <a:r>
              <a:rPr lang="en-US" sz="7300" b="1" u="sng" dirty="0">
                <a:latin typeface="Calibri"/>
                <a:cs typeface="Calibri"/>
              </a:rPr>
              <a:t> </a:t>
            </a:r>
            <a:r>
              <a:rPr lang="en-US" sz="4600" dirty="0">
                <a:cs typeface="Calibri"/>
              </a:rPr>
              <a:t>(</a:t>
            </a:r>
            <a:r>
              <a:rPr lang="en-US" sz="4600" dirty="0">
                <a:solidFill>
                  <a:srgbClr val="3366FF"/>
                </a:solidFill>
                <a:cs typeface="Calibri"/>
              </a:rPr>
              <a:t>http://a.ashwinikhare.in:8030/</a:t>
            </a:r>
            <a:r>
              <a:rPr lang="en-US" sz="4600" dirty="0" err="1">
                <a:solidFill>
                  <a:srgbClr val="3366FF"/>
                </a:solidFill>
                <a:cs typeface="Calibri"/>
              </a:rPr>
              <a:t>yelpolo</a:t>
            </a:r>
            <a:r>
              <a:rPr lang="en-US" sz="4600" dirty="0">
                <a:cs typeface="Calibri"/>
              </a:rPr>
              <a:t>)</a:t>
            </a:r>
            <a:endParaRPr lang="en-US" sz="4600" b="1" u="sng" dirty="0">
              <a:latin typeface="Calibri"/>
              <a:cs typeface="Calibri"/>
            </a:endParaRPr>
          </a:p>
          <a:p>
            <a:pPr>
              <a:spcBef>
                <a:spcPts val="1826"/>
              </a:spcBef>
            </a:pPr>
            <a:endParaRPr lang="en-US" sz="2700" baseline="30000" dirty="0">
              <a:latin typeface="Calibri"/>
              <a:cs typeface="Calibri"/>
            </a:endParaRPr>
          </a:p>
          <a:p>
            <a:r>
              <a:rPr lang="en-US" sz="3600" dirty="0">
                <a:latin typeface="Calibri" pitchFamily="34" charset="0"/>
                <a:cs typeface="Calibri" pitchFamily="34" charset="0"/>
              </a:rPr>
              <a:t>Revant Kumar, </a:t>
            </a:r>
            <a:r>
              <a:rPr lang="en-US" sz="3600" dirty="0" err="1">
                <a:latin typeface="Calibri" pitchFamily="34" charset="0"/>
                <a:cs typeface="Calibri" pitchFamily="34" charset="0"/>
              </a:rPr>
              <a:t>Parminder</a:t>
            </a:r>
            <a:r>
              <a:rPr lang="en-US" sz="3600" dirty="0">
                <a:latin typeface="Calibri" pitchFamily="34" charset="0"/>
                <a:cs typeface="Calibri" pitchFamily="34" charset="0"/>
              </a:rPr>
              <a:t> Bhatia, </a:t>
            </a:r>
            <a:r>
              <a:rPr lang="en-US" sz="3600" dirty="0" err="1">
                <a:latin typeface="Calibri" pitchFamily="34" charset="0"/>
                <a:cs typeface="Calibri" pitchFamily="34" charset="0"/>
              </a:rPr>
              <a:t>Ashwini</a:t>
            </a:r>
            <a:r>
              <a:rPr lang="en-US" sz="3600" dirty="0">
                <a:latin typeface="Calibri" pitchFamily="34" charset="0"/>
                <a:cs typeface="Calibri" pitchFamily="34" charset="0"/>
              </a:rPr>
              <a:t> </a:t>
            </a:r>
            <a:r>
              <a:rPr lang="en-US" sz="3600" dirty="0" err="1">
                <a:latin typeface="Calibri" pitchFamily="34" charset="0"/>
                <a:cs typeface="Calibri" pitchFamily="34" charset="0"/>
              </a:rPr>
              <a:t>Khare</a:t>
            </a:r>
            <a:r>
              <a:rPr lang="en-US" sz="3600" dirty="0">
                <a:latin typeface="Calibri" pitchFamily="34" charset="0"/>
                <a:cs typeface="Calibri" pitchFamily="34" charset="0"/>
              </a:rPr>
              <a:t>, </a:t>
            </a:r>
            <a:r>
              <a:rPr lang="en-US" sz="3600" dirty="0" err="1">
                <a:latin typeface="Calibri" pitchFamily="34" charset="0"/>
                <a:cs typeface="Calibri" pitchFamily="34" charset="0"/>
              </a:rPr>
              <a:t>Gopi</a:t>
            </a:r>
            <a:r>
              <a:rPr lang="en-US" sz="3600" dirty="0">
                <a:latin typeface="Calibri" pitchFamily="34" charset="0"/>
                <a:cs typeface="Calibri" pitchFamily="34" charset="0"/>
              </a:rPr>
              <a:t> Krishnan </a:t>
            </a:r>
            <a:r>
              <a:rPr lang="en-US" sz="3600" dirty="0" err="1">
                <a:latin typeface="Calibri" pitchFamily="34" charset="0"/>
                <a:cs typeface="Calibri" pitchFamily="34" charset="0"/>
              </a:rPr>
              <a:t>Nambiar</a:t>
            </a:r>
            <a:endParaRPr lang="en-US" sz="3600" dirty="0">
              <a:latin typeface="Calibri" pitchFamily="34" charset="0"/>
              <a:cs typeface="Calibri" pitchFamily="34" charset="0"/>
            </a:endParaRPr>
          </a:p>
          <a:p>
            <a:r>
              <a:rPr lang="en-US" sz="3600" dirty="0">
                <a:latin typeface="Calibri" pitchFamily="34" charset="0"/>
                <a:cs typeface="Calibri" pitchFamily="34" charset="0"/>
              </a:rPr>
              <a:t>College of Computing, Georgia Institute of Technology</a:t>
            </a:r>
            <a:endParaRPr lang="en-US" sz="3600" dirty="0">
              <a:latin typeface="Calibri" pitchFamily="34" charset="0"/>
              <a:cs typeface="Calibri" pitchFamily="34" charset="0"/>
            </a:endParaRPr>
          </a:p>
        </p:txBody>
      </p:sp>
      <p:sp>
        <p:nvSpPr>
          <p:cNvPr id="11" name="TextBox 10"/>
          <p:cNvSpPr txBox="1"/>
          <p:nvPr/>
        </p:nvSpPr>
        <p:spPr>
          <a:xfrm>
            <a:off x="795838" y="440944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Motivation</a:t>
            </a:r>
            <a:endParaRPr lang="en-US" sz="5000" dirty="0">
              <a:solidFill>
                <a:schemeClr val="bg1"/>
              </a:solidFill>
            </a:endParaRPr>
          </a:p>
        </p:txBody>
      </p:sp>
      <p:sp>
        <p:nvSpPr>
          <p:cNvPr id="13" name="TextBox 12"/>
          <p:cNvSpPr txBox="1"/>
          <p:nvPr/>
        </p:nvSpPr>
        <p:spPr>
          <a:xfrm>
            <a:off x="10202334" y="4409441"/>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Results</a:t>
            </a:r>
            <a:endParaRPr lang="en-US" sz="5000" dirty="0">
              <a:solidFill>
                <a:schemeClr val="bg1"/>
              </a:solidFill>
            </a:endParaRPr>
          </a:p>
        </p:txBody>
      </p:sp>
      <p:sp>
        <p:nvSpPr>
          <p:cNvPr id="14" name="TextBox 13"/>
          <p:cNvSpPr txBox="1"/>
          <p:nvPr/>
        </p:nvSpPr>
        <p:spPr>
          <a:xfrm>
            <a:off x="770547" y="14731322"/>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Why It is Important?</a:t>
            </a:r>
            <a:endParaRPr lang="en-US" sz="5000" dirty="0">
              <a:solidFill>
                <a:schemeClr val="bg1"/>
              </a:solidFill>
            </a:endParaRPr>
          </a:p>
        </p:txBody>
      </p:sp>
      <p:sp>
        <p:nvSpPr>
          <p:cNvPr id="15" name="TextBox 14"/>
          <p:cNvSpPr txBox="1"/>
          <p:nvPr/>
        </p:nvSpPr>
        <p:spPr>
          <a:xfrm>
            <a:off x="795838" y="27232038"/>
            <a:ext cx="25461091" cy="984851"/>
          </a:xfrm>
          <a:prstGeom prst="rect">
            <a:avLst/>
          </a:prstGeom>
          <a:solidFill>
            <a:schemeClr val="accent1"/>
          </a:solidFill>
        </p:spPr>
        <p:txBody>
          <a:bodyPr wrap="square" lIns="82048" tIns="106663" rIns="82048" bIns="106663" rtlCol="0" anchor="ctr" anchorCtr="0">
            <a:spAutoFit/>
          </a:bodyPr>
          <a:lstStyle/>
          <a:p>
            <a:pPr algn="ctr"/>
            <a:r>
              <a:rPr lang="en-US" sz="5000" dirty="0" err="1">
                <a:solidFill>
                  <a:schemeClr val="bg1"/>
                </a:solidFill>
              </a:rPr>
              <a:t>Approch</a:t>
            </a:r>
            <a:r>
              <a:rPr lang="en-US" sz="5000" dirty="0">
                <a:solidFill>
                  <a:schemeClr val="bg1"/>
                </a:solidFill>
              </a:rPr>
              <a:t> and Method</a:t>
            </a:r>
            <a:endParaRPr lang="en-US" sz="5000" dirty="0">
              <a:solidFill>
                <a:schemeClr val="bg1"/>
              </a:solidFill>
            </a:endParaRPr>
          </a:p>
        </p:txBody>
      </p:sp>
      <p:sp>
        <p:nvSpPr>
          <p:cNvPr id="17" name="TextBox 16"/>
          <p:cNvSpPr txBox="1"/>
          <p:nvPr/>
        </p:nvSpPr>
        <p:spPr>
          <a:xfrm>
            <a:off x="1150472" y="5484819"/>
            <a:ext cx="7697195" cy="9211210"/>
          </a:xfrm>
          <a:prstGeom prst="rect">
            <a:avLst/>
          </a:prstGeom>
          <a:noFill/>
        </p:spPr>
        <p:txBody>
          <a:bodyPr wrap="square" lIns="69568" tIns="34784" rIns="69568" bIns="34784" rtlCol="0">
            <a:spAutoFit/>
          </a:bodyPr>
          <a:lstStyle/>
          <a:p>
            <a:pPr algn="just">
              <a:spcBef>
                <a:spcPct val="5000"/>
              </a:spcBef>
            </a:pPr>
            <a:r>
              <a:rPr lang="en-US" sz="3300" dirty="0"/>
              <a:t>Yelp reviews have been a great source of reviews to customers, which help them choose the best businesses in their region. Currently, if a prospective entrepreneur wants to understand the market scenario, he has to read all the reviews in the region to get an idea about the demand in that region. This strategy is neither feasible nor accurate. However, we are looking to provide entrepreneurs trying to set up new business in a particular region with relevant suggestions for establishing a successful business. We have used topic modeling (Online LDA) on various yelp reviews to get users’ preferences and taste in a given geographic location. Our model is able to predict the best matched region for a prospective entrepreneur</a:t>
            </a:r>
            <a:r>
              <a:rPr lang="en-US" sz="3300" dirty="0"/>
              <a:t>.</a:t>
            </a:r>
            <a:endParaRPr lang="en-US" sz="3300" dirty="0"/>
          </a:p>
        </p:txBody>
      </p:sp>
      <p:sp>
        <p:nvSpPr>
          <p:cNvPr id="22" name="TextBox 21"/>
          <p:cNvSpPr txBox="1"/>
          <p:nvPr/>
        </p:nvSpPr>
        <p:spPr>
          <a:xfrm>
            <a:off x="1150472" y="16049421"/>
            <a:ext cx="7697195" cy="4640730"/>
          </a:xfrm>
          <a:prstGeom prst="rect">
            <a:avLst/>
          </a:prstGeom>
          <a:noFill/>
        </p:spPr>
        <p:txBody>
          <a:bodyPr wrap="square" lIns="69568" tIns="34784" rIns="69568" bIns="34784" rtlCol="0">
            <a:spAutoFit/>
          </a:bodyPr>
          <a:lstStyle/>
          <a:p>
            <a:pPr algn="just"/>
            <a:r>
              <a:rPr lang="en-US" sz="3300" dirty="0"/>
              <a:t>In this project, we have found the inherent features and deduced their ratings which will help businessmen understand the </a:t>
            </a:r>
            <a:r>
              <a:rPr lang="en-US" sz="3300" dirty="0" smtClean="0"/>
              <a:t>requirement/</a:t>
            </a:r>
            <a:r>
              <a:rPr lang="en-US" sz="3300" dirty="0"/>
              <a:t>demand of a region and find regions where chances of their business being a success are maximum. </a:t>
            </a:r>
            <a:r>
              <a:rPr lang="en-US" sz="3300" dirty="0"/>
              <a:t>Thus, we have provided a holistic analysis of the region to them before starting their business</a:t>
            </a:r>
            <a:r>
              <a:rPr lang="en-US" sz="3300" dirty="0"/>
              <a:t>.</a:t>
            </a:r>
            <a:endParaRPr lang="en-US" sz="3300" dirty="0"/>
          </a:p>
        </p:txBody>
      </p:sp>
      <p:pic>
        <p:nvPicPr>
          <p:cNvPr id="23" name="Picture 22"/>
          <p:cNvPicPr>
            <a:picLocks noChangeAspect="1"/>
          </p:cNvPicPr>
          <p:nvPr/>
        </p:nvPicPr>
        <p:blipFill>
          <a:blip r:embed="rId2"/>
          <a:stretch>
            <a:fillRect/>
          </a:stretch>
        </p:blipFill>
        <p:spPr>
          <a:xfrm>
            <a:off x="20362334" y="923356"/>
            <a:ext cx="6212903" cy="3123023"/>
          </a:xfrm>
          <a:prstGeom prst="rect">
            <a:avLst/>
          </a:prstGeom>
        </p:spPr>
      </p:pic>
      <p:sp>
        <p:nvSpPr>
          <p:cNvPr id="24" name="TextBox 23"/>
          <p:cNvSpPr txBox="1"/>
          <p:nvPr/>
        </p:nvSpPr>
        <p:spPr>
          <a:xfrm>
            <a:off x="795838" y="2070891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Data-set: Yelp</a:t>
            </a:r>
            <a:endParaRPr lang="en-US" sz="5000" dirty="0">
              <a:solidFill>
                <a:schemeClr val="bg1"/>
              </a:solidFill>
            </a:endParaRPr>
          </a:p>
        </p:txBody>
      </p:sp>
      <p:pic>
        <p:nvPicPr>
          <p:cNvPr id="30" name="Picture 29" descr="Screenshot 2014-12-03 03.0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420" y="21994634"/>
            <a:ext cx="5965047" cy="4803044"/>
          </a:xfrm>
          <a:prstGeom prst="rect">
            <a:avLst/>
          </a:prstGeom>
        </p:spPr>
      </p:pic>
      <p:pic>
        <p:nvPicPr>
          <p:cNvPr id="35" name="Picture 34" descr="Screenshot 2014-12-03 05.1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333" y="5484820"/>
            <a:ext cx="16331358" cy="9211210"/>
          </a:xfrm>
          <a:prstGeom prst="rect">
            <a:avLst/>
          </a:prstGeom>
        </p:spPr>
      </p:pic>
      <p:graphicFrame>
        <p:nvGraphicFramePr>
          <p:cNvPr id="36" name="Diagram 35"/>
          <p:cNvGraphicFramePr/>
          <p:nvPr>
            <p:extLst>
              <p:ext uri="{D42A27DB-BD31-4B8C-83A1-F6EECF244321}">
                <p14:modId xmlns:p14="http://schemas.microsoft.com/office/powerpoint/2010/main" val="2288678932"/>
              </p:ext>
            </p:extLst>
          </p:nvPr>
        </p:nvGraphicFramePr>
        <p:xfrm>
          <a:off x="795838" y="28671966"/>
          <a:ext cx="25435800" cy="7312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7" name="Picture 36"/>
          <p:cNvPicPr>
            <a:picLocks noChangeAspect="1"/>
          </p:cNvPicPr>
          <p:nvPr/>
        </p:nvPicPr>
        <p:blipFill>
          <a:blip r:embed="rId10"/>
          <a:stretch>
            <a:fillRect/>
          </a:stretch>
        </p:blipFill>
        <p:spPr>
          <a:xfrm>
            <a:off x="10212199" y="14731322"/>
            <a:ext cx="16321491" cy="6255442"/>
          </a:xfrm>
          <a:prstGeom prst="rect">
            <a:avLst/>
          </a:prstGeom>
        </p:spPr>
      </p:pic>
      <p:sp>
        <p:nvSpPr>
          <p:cNvPr id="38" name="TextBox 37"/>
          <p:cNvSpPr txBox="1"/>
          <p:nvPr/>
        </p:nvSpPr>
        <p:spPr>
          <a:xfrm>
            <a:off x="10207266" y="21994633"/>
            <a:ext cx="16372904" cy="5148561"/>
          </a:xfrm>
          <a:prstGeom prst="rect">
            <a:avLst/>
          </a:prstGeom>
          <a:noFill/>
        </p:spPr>
        <p:txBody>
          <a:bodyPr wrap="square" lIns="69568" tIns="34784" rIns="69568" bIns="34784" rtlCol="0">
            <a:spAutoFit/>
          </a:bodyPr>
          <a:lstStyle/>
          <a:p>
            <a:pPr marL="391317" indent="-391317" algn="just">
              <a:buAutoNum type="arabicPeriod"/>
            </a:pPr>
            <a:r>
              <a:rPr lang="en-US" sz="3300" dirty="0">
                <a:latin typeface="Calibri" pitchFamily="34" charset="0"/>
                <a:cs typeface="Calibri" pitchFamily="34" charset="0"/>
              </a:rPr>
              <a:t>The most important topics found after performing online LDA are Ambience, Location, Variety and Wait Time &amp; Management.</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It can determined from the figure above that the central part of Phoenix lacks in providing Ambience and Service.</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We have incorporated online LDA. So new reviews can be extended with the existing model.</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Due to some inherent noise in the data, so not all words in the subtopic correspond to the inferred meaning.</a:t>
            </a:r>
          </a:p>
        </p:txBody>
      </p:sp>
      <p:sp>
        <p:nvSpPr>
          <p:cNvPr id="39" name="TextBox 38"/>
          <p:cNvSpPr txBox="1"/>
          <p:nvPr/>
        </p:nvSpPr>
        <p:spPr>
          <a:xfrm>
            <a:off x="10212200" y="20986764"/>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smtClean="0">
                <a:solidFill>
                  <a:schemeClr val="bg1"/>
                </a:solidFill>
              </a:rPr>
              <a:t>Evaluation</a:t>
            </a:r>
            <a:endParaRPr lang="en-US" sz="5000" dirty="0">
              <a:solidFill>
                <a:schemeClr val="bg1"/>
              </a:solidFill>
            </a:endParaRPr>
          </a:p>
        </p:txBody>
      </p:sp>
    </p:spTree>
    <p:extLst>
      <p:ext uri="{BB962C8B-B14F-4D97-AF65-F5344CB8AC3E}">
        <p14:creationId xmlns:p14="http://schemas.microsoft.com/office/powerpoint/2010/main" val="24249111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oup Health Color Palette">
      <a:dk1>
        <a:sysClr val="windowText" lastClr="000000"/>
      </a:dk1>
      <a:lt1>
        <a:sysClr val="window" lastClr="FFFFFF"/>
      </a:lt1>
      <a:dk2>
        <a:srgbClr val="4B452C"/>
      </a:dk2>
      <a:lt2>
        <a:srgbClr val="BAC696"/>
      </a:lt2>
      <a:accent1>
        <a:srgbClr val="007A87"/>
      </a:accent1>
      <a:accent2>
        <a:srgbClr val="C75B12"/>
      </a:accent2>
      <a:accent3>
        <a:srgbClr val="9EB28F"/>
      </a:accent3>
      <a:accent4>
        <a:srgbClr val="DDCD69"/>
      </a:accent4>
      <a:accent5>
        <a:srgbClr val="A8B300"/>
      </a:accent5>
      <a:accent6>
        <a:srgbClr val="165788"/>
      </a:accent6>
      <a:hlink>
        <a:srgbClr val="EBB700"/>
      </a:hlink>
      <a:folHlink>
        <a:srgbClr val="578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154</TotalTime>
  <Words>515</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Company>GHRI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Kindall</dc:creator>
  <cp:lastModifiedBy>Revant Kumar</cp:lastModifiedBy>
  <cp:revision>17</cp:revision>
  <cp:lastPrinted>2014-12-03T11:10:07Z</cp:lastPrinted>
  <dcterms:created xsi:type="dcterms:W3CDTF">2012-08-10T18:55:54Z</dcterms:created>
  <dcterms:modified xsi:type="dcterms:W3CDTF">2014-12-03T12:01:14Z</dcterms:modified>
</cp:coreProperties>
</file>