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2" r:id="rId1"/>
  </p:sldMasterIdLst>
  <p:notesMasterIdLst>
    <p:notesMasterId r:id="rId101"/>
  </p:notesMasterIdLst>
  <p:handoutMasterIdLst>
    <p:handoutMasterId r:id="rId102"/>
  </p:handoutMasterIdLst>
  <p:sldIdLst>
    <p:sldId id="1092" r:id="rId2"/>
    <p:sldId id="719" r:id="rId3"/>
    <p:sldId id="720" r:id="rId4"/>
    <p:sldId id="721" r:id="rId5"/>
    <p:sldId id="563" r:id="rId6"/>
    <p:sldId id="718" r:id="rId7"/>
    <p:sldId id="722" r:id="rId8"/>
    <p:sldId id="725" r:id="rId9"/>
    <p:sldId id="723" r:id="rId10"/>
    <p:sldId id="724" r:id="rId11"/>
    <p:sldId id="726" r:id="rId12"/>
    <p:sldId id="1093" r:id="rId13"/>
    <p:sldId id="729" r:id="rId14"/>
    <p:sldId id="401" r:id="rId15"/>
    <p:sldId id="406" r:id="rId16"/>
    <p:sldId id="409" r:id="rId17"/>
    <p:sldId id="728" r:id="rId18"/>
    <p:sldId id="876" r:id="rId19"/>
    <p:sldId id="1095" r:id="rId20"/>
    <p:sldId id="880" r:id="rId21"/>
    <p:sldId id="1096" r:id="rId22"/>
    <p:sldId id="782" r:id="rId23"/>
    <p:sldId id="783" r:id="rId24"/>
    <p:sldId id="784" r:id="rId25"/>
    <p:sldId id="589" r:id="rId26"/>
    <p:sldId id="569" r:id="rId27"/>
    <p:sldId id="570" r:id="rId28"/>
    <p:sldId id="571" r:id="rId29"/>
    <p:sldId id="572" r:id="rId30"/>
    <p:sldId id="785" r:id="rId31"/>
    <p:sldId id="788" r:id="rId32"/>
    <p:sldId id="789" r:id="rId33"/>
    <p:sldId id="791" r:id="rId34"/>
    <p:sldId id="793" r:id="rId35"/>
    <p:sldId id="795" r:id="rId36"/>
    <p:sldId id="796" r:id="rId37"/>
    <p:sldId id="797" r:id="rId38"/>
    <p:sldId id="830" r:id="rId39"/>
    <p:sldId id="831" r:id="rId40"/>
    <p:sldId id="882" r:id="rId41"/>
    <p:sldId id="1098" r:id="rId42"/>
    <p:sldId id="368" r:id="rId43"/>
    <p:sldId id="367" r:id="rId44"/>
    <p:sldId id="403" r:id="rId45"/>
    <p:sldId id="883" r:id="rId46"/>
    <p:sldId id="373" r:id="rId47"/>
    <p:sldId id="374" r:id="rId48"/>
    <p:sldId id="884" r:id="rId49"/>
    <p:sldId id="885" r:id="rId50"/>
    <p:sldId id="886" r:id="rId51"/>
    <p:sldId id="888" r:id="rId52"/>
    <p:sldId id="865" r:id="rId53"/>
    <p:sldId id="866" r:id="rId54"/>
    <p:sldId id="869" r:id="rId55"/>
    <p:sldId id="870" r:id="rId56"/>
    <p:sldId id="890" r:id="rId57"/>
    <p:sldId id="1100" r:id="rId58"/>
    <p:sldId id="455" r:id="rId59"/>
    <p:sldId id="474" r:id="rId60"/>
    <p:sldId id="475" r:id="rId61"/>
    <p:sldId id="479" r:id="rId62"/>
    <p:sldId id="478" r:id="rId63"/>
    <p:sldId id="410" r:id="rId64"/>
    <p:sldId id="411" r:id="rId65"/>
    <p:sldId id="1101" r:id="rId66"/>
    <p:sldId id="822" r:id="rId67"/>
    <p:sldId id="414" r:id="rId68"/>
    <p:sldId id="415" r:id="rId69"/>
    <p:sldId id="416" r:id="rId70"/>
    <p:sldId id="881" r:id="rId71"/>
    <p:sldId id="859" r:id="rId72"/>
    <p:sldId id="860" r:id="rId73"/>
    <p:sldId id="861" r:id="rId74"/>
    <p:sldId id="862" r:id="rId75"/>
    <p:sldId id="863" r:id="rId76"/>
    <p:sldId id="833" r:id="rId77"/>
    <p:sldId id="834" r:id="rId78"/>
    <p:sldId id="835" r:id="rId79"/>
    <p:sldId id="836" r:id="rId80"/>
    <p:sldId id="837" r:id="rId81"/>
    <p:sldId id="488" r:id="rId82"/>
    <p:sldId id="839" r:id="rId83"/>
    <p:sldId id="841" r:id="rId84"/>
    <p:sldId id="842" r:id="rId85"/>
    <p:sldId id="1102" r:id="rId86"/>
    <p:sldId id="489" r:id="rId87"/>
    <p:sldId id="1103" r:id="rId88"/>
    <p:sldId id="843" r:id="rId89"/>
    <p:sldId id="868" r:id="rId90"/>
    <p:sldId id="1097" r:id="rId91"/>
    <p:sldId id="418" r:id="rId92"/>
    <p:sldId id="438" r:id="rId93"/>
    <p:sldId id="432" r:id="rId94"/>
    <p:sldId id="433" r:id="rId95"/>
    <p:sldId id="434" r:id="rId96"/>
    <p:sldId id="435" r:id="rId97"/>
    <p:sldId id="891" r:id="rId98"/>
    <p:sldId id="972" r:id="rId99"/>
    <p:sldId id="480" r:id="rId10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E6700E"/>
    <a:srgbClr val="FFC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99" autoAdjust="0"/>
    <p:restoredTop sz="75810" autoAdjust="0"/>
  </p:normalViewPr>
  <p:slideViewPr>
    <p:cSldViewPr snapToGrid="0">
      <p:cViewPr varScale="1">
        <p:scale>
          <a:sx n="66" d="100"/>
          <a:sy n="66" d="100"/>
        </p:scale>
        <p:origin x="1062" y="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2" d="100"/>
          <a:sy n="82" d="100"/>
        </p:scale>
        <p:origin x="3954" y="8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7532C656-B4F5-496D-8363-88252277A6E5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7CDD45AE-3D94-4FB0-AA1E-B100A0A7EC6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563B7C-F87A-4992-9D16-F63F1FA43DB6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A6871C8D-3D58-472B-A2FE-61A2020D098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5A5F050-4848-4F76-95CF-FC4B8004A1CB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305AF18-CFCB-48CD-B900-85FE73933DD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61200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126F8E1-D84A-44BD-AFC6-9B54380022BF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44B8F7-AA39-458F-B195-A32598CB25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883683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编译：</a:t>
            </a:r>
          </a:p>
          <a:p>
            <a:r>
              <a:rPr lang="en-US" dirty="0"/>
              <a:t>UNIX</a:t>
            </a:r>
            <a:r>
              <a:rPr lang="zh-CN" altLang="en-US" dirty="0"/>
              <a:t>下：“</a:t>
            </a:r>
            <a:r>
              <a:rPr lang="en-US" altLang="zh-CN" dirty="0"/>
              <a:t>.</a:t>
            </a:r>
            <a:r>
              <a:rPr lang="en-US" dirty="0"/>
              <a:t>o”</a:t>
            </a:r>
          </a:p>
          <a:p>
            <a:r>
              <a:rPr lang="en-US" dirty="0"/>
              <a:t>MS-DOS</a:t>
            </a:r>
            <a:r>
              <a:rPr lang="zh-CN" altLang="en-US" dirty="0"/>
              <a:t>或</a:t>
            </a:r>
            <a:r>
              <a:rPr lang="en-US" dirty="0"/>
              <a:t>MS Windows</a:t>
            </a:r>
            <a:r>
              <a:rPr lang="zh-CN" altLang="en-US" dirty="0"/>
              <a:t>下：“</a:t>
            </a:r>
            <a:r>
              <a:rPr lang="en-US" altLang="zh-CN" dirty="0"/>
              <a:t>.</a:t>
            </a:r>
            <a:r>
              <a:rPr lang="en-US" dirty="0"/>
              <a:t>obj”</a:t>
            </a:r>
          </a:p>
          <a:p>
            <a:r>
              <a:rPr lang="zh-CN" altLang="en-US" dirty="0"/>
              <a:t>链接</a:t>
            </a:r>
          </a:p>
          <a:p>
            <a:r>
              <a:rPr lang="en-US" dirty="0"/>
              <a:t>UNIX</a:t>
            </a:r>
            <a:r>
              <a:rPr lang="zh-CN" altLang="en-US" dirty="0"/>
              <a:t>下后缀为“</a:t>
            </a:r>
            <a:r>
              <a:rPr lang="en-US" altLang="zh-CN" dirty="0"/>
              <a:t>.</a:t>
            </a:r>
            <a:r>
              <a:rPr lang="en-US" dirty="0"/>
              <a:t>out”</a:t>
            </a:r>
          </a:p>
          <a:p>
            <a:r>
              <a:rPr lang="zh-CN" altLang="en-US" dirty="0"/>
              <a:t>在</a:t>
            </a:r>
            <a:r>
              <a:rPr lang="en-US" dirty="0"/>
              <a:t>MS-DOS</a:t>
            </a:r>
            <a:r>
              <a:rPr lang="zh-CN" altLang="en-US" dirty="0"/>
              <a:t>或</a:t>
            </a:r>
            <a:r>
              <a:rPr lang="en-US" dirty="0"/>
              <a:t>MS Windows</a:t>
            </a:r>
            <a:r>
              <a:rPr lang="zh-CN" altLang="en-US" dirty="0"/>
              <a:t>下为“</a:t>
            </a:r>
            <a:r>
              <a:rPr lang="en-US" altLang="zh-CN" dirty="0"/>
              <a:t>.</a:t>
            </a:r>
            <a:r>
              <a:rPr lang="en-US" dirty="0"/>
              <a:t>exe”</a:t>
            </a:r>
            <a:r>
              <a:rPr lang="zh-CN" altLang="en-US" dirty="0"/>
              <a:t>或“</a:t>
            </a:r>
            <a:r>
              <a:rPr lang="en-US" altLang="zh-CN" dirty="0"/>
              <a:t>.</a:t>
            </a:r>
            <a:r>
              <a:rPr lang="en-US" dirty="0"/>
              <a:t>com”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1731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注意：</a:t>
            </a:r>
            <a:r>
              <a:rPr lang="en-US" altLang="zh-CN" dirty="0"/>
              <a:t>PPT</a:t>
            </a:r>
            <a:r>
              <a:rPr lang="zh-CN" altLang="en-US" dirty="0"/>
              <a:t>中的代码直接粘贴到</a:t>
            </a:r>
            <a:r>
              <a:rPr lang="en-US" altLang="zh-CN" dirty="0"/>
              <a:t>IDE</a:t>
            </a:r>
            <a:r>
              <a:rPr lang="zh-CN" altLang="en-US" dirty="0"/>
              <a:t>下可能会有很多错误，如中文字符的问题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35854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613E42DC-6B23-4DBA-AE41-FC875B675FD0}" type="slidenum">
              <a:rPr lang="en-US" altLang="zh-CN"/>
              <a:t>46</a:t>
            </a:fld>
            <a:endParaRPr lang="en-US" altLang="zh-CN"/>
          </a:p>
        </p:txBody>
      </p:sp>
      <p:sp>
        <p:nvSpPr>
          <p:cNvPr id="138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/>
          <a:p>
            <a:fld id="{E69D1047-938C-4BF9-8D29-FD7F90275583}" type="slidenum">
              <a:rPr lang="en-US" altLang="zh-CN"/>
              <a:t>47</a:t>
            </a:fld>
            <a:endParaRPr lang="en-US" altLang="zh-CN"/>
          </a:p>
        </p:txBody>
      </p:sp>
      <p:sp>
        <p:nvSpPr>
          <p:cNvPr id="138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8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52131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58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316102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62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403922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68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92713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kern="1200" dirty="0" err="1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endl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：确保程序继续运行前刷新输出（将其立即显示在屏幕上）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74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919119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87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947387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90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218973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8 4 4</a:t>
            </a:r>
          </a:p>
          <a:p>
            <a:r>
              <a:rPr lang="en-US" dirty="0"/>
              <a:t>4 8 16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57747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https://cplusplus.com/reference/cmath/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91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76481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98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8945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99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9288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830D47-B0CA-440D-A27D-6684CEE0F9BF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90187198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IEEE754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浮点数的表示方法</a:t>
            </a:r>
            <a:endParaRPr lang="en-US" altLang="zh-CN" sz="1200" b="0" i="0" kern="1200" dirty="0">
              <a:solidFill>
                <a:schemeClr val="tx1"/>
              </a:solidFill>
              <a:effectLst/>
              <a:latin typeface="Times New Roman" pitchFamily="18" charset="0"/>
              <a:ea typeface="宋体" pitchFamily="2" charset="-122"/>
              <a:cs typeface="+mn-cs"/>
            </a:endParaRPr>
          </a:p>
          <a:p>
            <a:pPr marL="228600" marR="0" indent="-228600" algn="l" defTabSz="914400" rtl="0" eaLnBrk="0" fontAlgn="base" latinLnBrk="0" hangingPunct="0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  <a:defRPr/>
            </a:pP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long double 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原始的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标准中是没有这个类型的，</a:t>
            </a:r>
            <a:r>
              <a:rPr lang="en-US" altLang="zh-CN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C99</a:t>
            </a:r>
            <a:r>
              <a:rPr lang="zh-CN" altLang="en-US" sz="1200" b="0" i="0" kern="1200" dirty="0">
                <a:solidFill>
                  <a:schemeClr val="tx1"/>
                </a:solidFill>
                <a:effectLst/>
                <a:latin typeface="Times New Roman" pitchFamily="18" charset="0"/>
                <a:ea typeface="宋体" pitchFamily="2" charset="-122"/>
                <a:cs typeface="+mn-cs"/>
              </a:rPr>
              <a:t>中才添加了该类型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97415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230187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存在形式</a:t>
            </a:r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32634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64006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85282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en-US" dirty="0"/>
              <a:t>字符常量中不能直接使用</a:t>
            </a:r>
            <a:r>
              <a:rPr lang="zh-CN" altLang="en-US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'</a:t>
            </a:r>
            <a:r>
              <a:rPr lang="zh-CN" altLang="en-US" dirty="0"/>
              <a:t>、 </a:t>
            </a:r>
            <a:r>
              <a:rPr lang="en-US" altLang="zh-CN" dirty="0">
                <a:solidFill>
                  <a:srgbClr val="FF0000"/>
                </a:solidFill>
              </a:rPr>
              <a:t>\</a:t>
            </a:r>
            <a:r>
              <a:rPr lang="zh-CN" altLang="en-US" dirty="0"/>
              <a:t>作为字符，必须使用转义字符</a:t>
            </a:r>
            <a:r>
              <a:rPr lang="en-US" altLang="zh-CN" dirty="0">
                <a:solidFill>
                  <a:srgbClr val="FF0000"/>
                </a:solidFill>
              </a:rPr>
              <a:t>\'</a:t>
            </a:r>
            <a:r>
              <a:rPr lang="en-US" altLang="zh-CN" dirty="0"/>
              <a:t> </a:t>
            </a:r>
            <a:r>
              <a:rPr lang="zh-CN" altLang="en-US" dirty="0"/>
              <a:t>和</a:t>
            </a:r>
            <a:r>
              <a:rPr lang="en-US" altLang="zh-CN" dirty="0">
                <a:solidFill>
                  <a:srgbClr val="FF0000"/>
                </a:solidFill>
              </a:rPr>
              <a:t>\\</a:t>
            </a:r>
            <a:r>
              <a:rPr lang="en-US" altLang="zh-CN" dirty="0"/>
              <a:t> </a:t>
            </a:r>
          </a:p>
          <a:p>
            <a:endParaRPr 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F44B8F7-AA39-458F-B195-A32598CB2594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377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microsoft.com/office/2007/relationships/hdphoto" Target="../media/hdphoto2.wdp"/><Relationship Id="rId4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椭圆 10">
            <a:extLst>
              <a:ext uri="{FF2B5EF4-FFF2-40B4-BE49-F238E27FC236}">
                <a16:creationId xmlns:a16="http://schemas.microsoft.com/office/drawing/2014/main" id="{7F2607A3-F1BE-4A25-B299-97AFEB1FFB62}"/>
              </a:ext>
            </a:extLst>
          </p:cNvPr>
          <p:cNvSpPr/>
          <p:nvPr/>
        </p:nvSpPr>
        <p:spPr>
          <a:xfrm>
            <a:off x="8177483" y="5910463"/>
            <a:ext cx="504000" cy="504000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F9AF04BF-0727-495F-A094-608DA21B68DA}"/>
              </a:ext>
            </a:extLst>
          </p:cNvPr>
          <p:cNvSpPr/>
          <p:nvPr/>
        </p:nvSpPr>
        <p:spPr>
          <a:xfrm>
            <a:off x="7414927" y="813765"/>
            <a:ext cx="742237" cy="742237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10" name="椭圆 9">
            <a:extLst>
              <a:ext uri="{FF2B5EF4-FFF2-40B4-BE49-F238E27FC236}">
                <a16:creationId xmlns:a16="http://schemas.microsoft.com/office/drawing/2014/main" id="{64515F67-C18F-4CB9-B75C-1ECF0FA29872}"/>
              </a:ext>
            </a:extLst>
          </p:cNvPr>
          <p:cNvSpPr/>
          <p:nvPr/>
        </p:nvSpPr>
        <p:spPr>
          <a:xfrm>
            <a:off x="-2459620" y="610564"/>
            <a:ext cx="5400000" cy="5400000"/>
          </a:xfrm>
          <a:prstGeom prst="ellipse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8874" y="3811522"/>
            <a:ext cx="5429250" cy="1655762"/>
          </a:xfrm>
        </p:spPr>
        <p:txBody>
          <a:bodyPr/>
          <a:lstStyle>
            <a:lvl1pPr marL="0" indent="0" algn="l">
              <a:buNone/>
              <a:defRPr sz="2400" baseline="0">
                <a:latin typeface="Calibri" panose="020F0502020204030204" pitchFamily="34" charset="0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8875" y="2063685"/>
            <a:ext cx="6606253" cy="1655763"/>
          </a:xfrm>
        </p:spPr>
        <p:txBody>
          <a:bodyPr anchor="b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4" name="弧形 3">
            <a:extLst>
              <a:ext uri="{FF2B5EF4-FFF2-40B4-BE49-F238E27FC236}">
                <a16:creationId xmlns:a16="http://schemas.microsoft.com/office/drawing/2014/main" id="{02941345-94C4-47EE-8B6E-05F86F564B00}"/>
              </a:ext>
            </a:extLst>
          </p:cNvPr>
          <p:cNvSpPr/>
          <p:nvPr userDrawn="1"/>
        </p:nvSpPr>
        <p:spPr>
          <a:xfrm>
            <a:off x="-1790184" y="-1709103"/>
            <a:ext cx="3960000" cy="3883419"/>
          </a:xfrm>
          <a:prstGeom prst="arc">
            <a:avLst>
              <a:gd name="adj1" fmla="val 21064148"/>
              <a:gd name="adj2" fmla="val 5986293"/>
            </a:avLst>
          </a:prstGeom>
          <a:noFill/>
          <a:ln w="635000">
            <a:solidFill>
              <a:srgbClr val="FFC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800"/>
          </a:p>
        </p:txBody>
      </p:sp>
    </p:spTree>
    <p:extLst>
      <p:ext uri="{BB962C8B-B14F-4D97-AF65-F5344CB8AC3E}">
        <p14:creationId xmlns:p14="http://schemas.microsoft.com/office/powerpoint/2010/main" val="39098010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结束，致谢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5" y="2155125"/>
            <a:ext cx="6606253" cy="1655763"/>
          </a:xfrm>
        </p:spPr>
        <p:txBody>
          <a:bodyPr anchor="b">
            <a:normAutofit/>
          </a:bodyPr>
          <a:lstStyle>
            <a:lvl1pPr algn="ctr">
              <a:defRPr sz="4400" b="1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8088487" y="5873868"/>
            <a:ext cx="720000" cy="720000"/>
          </a:xfrm>
          <a:prstGeom prst="donut">
            <a:avLst>
              <a:gd name="adj" fmla="val 241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13634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9144000" cy="1940010"/>
          </a:xfrm>
          <a:prstGeom prst="rect">
            <a:avLst/>
          </a:prstGeom>
          <a:blipFill dpi="0" rotWithShape="1">
            <a:blip r:embed="rId2">
              <a:alphaModFix amt="8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346" y="1225296"/>
            <a:ext cx="696087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624330" y="5020056"/>
            <a:ext cx="6789420" cy="1066800"/>
          </a:xfrm>
        </p:spPr>
        <p:txBody>
          <a:bodyPr anchor="t">
            <a:normAutofit/>
          </a:bodyPr>
          <a:lstStyle>
            <a:lvl1pPr marL="0" indent="0">
              <a:buNone/>
              <a:defRPr sz="1800" b="0">
                <a:solidFill>
                  <a:schemeClr val="accent1">
                    <a:lumMod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45251" y="6272787"/>
            <a:ext cx="1983232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fld id="{67D5434C-79F0-46EF-A5D7-C0937C6B1901}" type="datetime1">
              <a:rPr lang="en-US" altLang="zh-CN" smtClean="0"/>
              <a:t>9/15/2025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636099" y="6272786"/>
            <a:ext cx="4745736" cy="365125"/>
          </a:xfrm>
        </p:spPr>
        <p:txBody>
          <a:bodyPr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>
              <a:defRPr/>
            </a:pPr>
            <a:endParaRPr lang="en-US" altLang="zh-CN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633862" y="2430623"/>
            <a:ext cx="914400" cy="914400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451" y="2508607"/>
            <a:ext cx="891224" cy="720332"/>
          </a:xfrm>
        </p:spPr>
        <p:txBody>
          <a:bodyPr/>
          <a:lstStyle>
            <a:lvl1pPr>
              <a:defRPr sz="2800"/>
            </a:lvl1pPr>
          </a:lstStyle>
          <a:p>
            <a:fld id="{751EAF42-C692-4271-8CB7-3D9B314629A6}" type="slidenum">
              <a:rPr lang="zh-CN" altLang="en-US" smtClean="0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05354781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60000" indent="-360000">
              <a:buFont typeface="Wingdings" panose="05000000000000000000" pitchFamily="2" charset="2"/>
              <a:buChar char="§"/>
              <a:defRPr sz="2800"/>
            </a:lvl1pPr>
            <a:lvl2pPr marL="685800" indent="-288000">
              <a:buFont typeface="Wingdings" panose="05000000000000000000" pitchFamily="2" charset="2"/>
              <a:buChar char="§"/>
              <a:defRPr sz="2400"/>
            </a:lvl2pPr>
            <a:lvl3pPr marL="1143000" indent="-230400">
              <a:buFont typeface="Wingdings" panose="05000000000000000000" pitchFamily="2" charset="2"/>
              <a:buChar char="§"/>
              <a:defRPr sz="2000"/>
            </a:lvl3pPr>
            <a:lvl4pPr marL="1600200" indent="-228600">
              <a:buFont typeface="Wingdings" panose="05000000000000000000" pitchFamily="2" charset="2"/>
              <a:buChar char="§"/>
              <a:defRPr sz="1600"/>
            </a:lvl4pPr>
            <a:lvl5pPr marL="2057400" indent="-22860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en-US" altLang="zh-CN" dirty="0"/>
              <a:t>Click to edit Master text styles</a:t>
            </a:r>
          </a:p>
          <a:p>
            <a:pPr lvl="1"/>
            <a:r>
              <a:rPr lang="en-US" altLang="zh-CN" dirty="0"/>
              <a:t>Second level</a:t>
            </a:r>
          </a:p>
          <a:p>
            <a:pPr lvl="2"/>
            <a:r>
              <a:rPr lang="en-US" altLang="zh-CN" dirty="0"/>
              <a:t>Third level</a:t>
            </a:r>
          </a:p>
          <a:p>
            <a:pPr lvl="3"/>
            <a:r>
              <a:rPr lang="en-US" altLang="zh-CN" dirty="0"/>
              <a:t>Fourth level</a:t>
            </a:r>
          </a:p>
          <a:p>
            <a:pPr lvl="4"/>
            <a:r>
              <a:rPr lang="en-US" altLang="zh-CN" dirty="0"/>
              <a:t>Fifth level</a:t>
            </a:r>
            <a:endParaRPr lang="en-US" dirty="0"/>
          </a:p>
        </p:txBody>
      </p:sp>
      <p:sp>
        <p:nvSpPr>
          <p:cNvPr id="7" name="标题 6">
            <a:extLst>
              <a:ext uri="{FF2B5EF4-FFF2-40B4-BE49-F238E27FC236}">
                <a16:creationId xmlns:a16="http://schemas.microsoft.com/office/drawing/2014/main" id="{4BB7B08C-476B-453C-A456-BBBEDE3165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8" name="日期占位符 7">
            <a:extLst>
              <a:ext uri="{FF2B5EF4-FFF2-40B4-BE49-F238E27FC236}">
                <a16:creationId xmlns:a16="http://schemas.microsoft.com/office/drawing/2014/main" id="{98FF996F-5749-4F72-B666-6C9FA04808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fld id="{919F4613-3226-4F5E-B3D4-5A761C17207E}" type="datetime1">
              <a:rPr lang="en-US" altLang="zh-CN" smtClean="0"/>
              <a:t>9/15/2025</a:t>
            </a:fld>
            <a:endParaRPr lang="zh-CN" altLang="en-US" dirty="0"/>
          </a:p>
        </p:txBody>
      </p:sp>
      <p:sp>
        <p:nvSpPr>
          <p:cNvPr id="9" name="页脚占位符 8">
            <a:extLst>
              <a:ext uri="{FF2B5EF4-FFF2-40B4-BE49-F238E27FC236}">
                <a16:creationId xmlns:a16="http://schemas.microsoft.com/office/drawing/2014/main" id="{3DB18C6B-DC8F-4DBC-B85E-ECCDDD739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0" name="灯片编号占位符 9">
            <a:extLst>
              <a:ext uri="{FF2B5EF4-FFF2-40B4-BE49-F238E27FC236}">
                <a16:creationId xmlns:a16="http://schemas.microsoft.com/office/drawing/2014/main" id="{5A67072D-AB20-4646-AE33-0C01DB2B7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AE995F9-82BC-4AFC-8E20-89426A466BF1}" type="slidenum">
              <a:rPr lang="zh-CN" altLang="en-US" smtClean="0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687279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/>
          </p:nvPr>
        </p:nvSpPr>
        <p:spPr>
          <a:xfrm>
            <a:off x="1066800" y="304800"/>
            <a:ext cx="7543800" cy="5791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" name="Rectangle 17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02869B4-C8C8-4E82-B7F1-5B415035D9E0}" type="datetime1">
              <a:rPr lang="en-US" altLang="zh-CN" smtClean="0"/>
              <a:t>9/15/2025</a:t>
            </a:fld>
            <a:endParaRPr lang="en-US" altLang="zh-CN"/>
          </a:p>
        </p:txBody>
      </p:sp>
      <p:sp>
        <p:nvSpPr>
          <p:cNvPr id="4" name="Rectangle 18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19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7C5B8FE-ED44-4771-BB53-0D0766575EBA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294104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节标题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89AFFAC0-5E2A-4A96-AA84-E25CC85647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5" y="2155125"/>
            <a:ext cx="6606253" cy="1655763"/>
          </a:xfrm>
        </p:spPr>
        <p:txBody>
          <a:bodyPr anchor="t">
            <a:normAutofit/>
          </a:bodyPr>
          <a:lstStyle>
            <a:lvl1pPr algn="l">
              <a:defRPr sz="5400" b="1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9" name="圆: 空心 8">
            <a:extLst>
              <a:ext uri="{FF2B5EF4-FFF2-40B4-BE49-F238E27FC236}">
                <a16:creationId xmlns:a16="http://schemas.microsoft.com/office/drawing/2014/main" id="{74B02844-8C02-465F-B7DB-AB02B28F9A23}"/>
              </a:ext>
            </a:extLst>
          </p:cNvPr>
          <p:cNvSpPr/>
          <p:nvPr/>
        </p:nvSpPr>
        <p:spPr>
          <a:xfrm>
            <a:off x="632298" y="2155310"/>
            <a:ext cx="544750" cy="558709"/>
          </a:xfrm>
          <a:prstGeom prst="donut">
            <a:avLst>
              <a:gd name="adj" fmla="val 24158"/>
            </a:avLst>
          </a:prstGeom>
          <a:solidFill>
            <a:schemeClr val="accent4"/>
          </a:solidFill>
          <a:ln>
            <a:noFill/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8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693954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目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9293" y="431999"/>
            <a:ext cx="8152708" cy="935161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>
          <a:xfrm>
            <a:off x="559292" y="1615736"/>
            <a:ext cx="8152707" cy="4710344"/>
          </a:xfrm>
        </p:spPr>
        <p:txBody>
          <a:bodyPr anchor="t">
            <a:normAutofit/>
          </a:bodyPr>
          <a:lstStyle>
            <a:lvl1pPr marL="514350" indent="-514350">
              <a:lnSpc>
                <a:spcPct val="114000"/>
              </a:lnSpc>
              <a:buFont typeface="+mj-lt"/>
              <a:buAutoNum type="arabicPeriod"/>
              <a:defRPr sz="2800">
                <a:solidFill>
                  <a:schemeClr val="tx1">
                    <a:lumMod val="50000"/>
                    <a:lumOff val="50000"/>
                  </a:schemeClr>
                </a:solidFill>
                <a:latin typeface="+mj-ea"/>
                <a:ea typeface="+mj-ea"/>
              </a:defRPr>
            </a:lvl1pPr>
            <a:lvl2pPr marL="7830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2pPr>
            <a:lvl3pPr marL="1369800" indent="-4572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3pPr>
            <a:lvl4pPr marL="17145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4pPr>
            <a:lvl5pPr marL="2171700" indent="-342900">
              <a:buFont typeface="+mj-lt"/>
              <a:buAutoNum type="arabicPeriod"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目录项目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6983455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899650"/>
          </a:xfrm>
        </p:spPr>
        <p:txBody>
          <a:bodyPr anchor="b"/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32000" y="1535837"/>
            <a:ext cx="8280000" cy="4764163"/>
          </a:xfrm>
        </p:spPr>
        <p:txBody>
          <a:bodyPr/>
          <a:lstStyle>
            <a:lvl1pPr marL="342900" indent="-342900">
              <a:buFont typeface="Wingdings" panose="05000000000000000000" pitchFamily="2" charset="2"/>
              <a:buChar char="§"/>
              <a:defRPr sz="2400"/>
            </a:lvl1pPr>
            <a:lvl2pPr marL="740700" indent="-342900">
              <a:buFont typeface="Wingdings" panose="05000000000000000000" pitchFamily="2" charset="2"/>
              <a:buChar char="§"/>
              <a:defRPr sz="2000"/>
            </a:lvl2pPr>
            <a:lvl3pPr marL="1198350" indent="-285750">
              <a:buFont typeface="Wingdings" panose="05000000000000000000" pitchFamily="2" charset="2"/>
              <a:buChar char="§"/>
              <a:defRPr sz="1800"/>
            </a:lvl3pPr>
            <a:lvl4pPr marL="1657350" indent="-285750">
              <a:buFont typeface="Wingdings" panose="05000000000000000000" pitchFamily="2" charset="2"/>
              <a:buChar char="§"/>
              <a:defRPr sz="1600"/>
            </a:lvl4pPr>
            <a:lvl5pPr marL="2114550" indent="-285750">
              <a:buFont typeface="Wingdings" panose="05000000000000000000" pitchFamily="2" charset="2"/>
              <a:buChar char="§"/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1642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3200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260000"/>
            <a:ext cx="4082850" cy="5040000"/>
          </a:xfrm>
        </p:spPr>
        <p:txBody>
          <a:bodyPr/>
          <a:lstStyle>
            <a:lvl1pPr marL="360000"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325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188000"/>
            <a:ext cx="4066182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32000" y="2037716"/>
            <a:ext cx="4066182" cy="4388285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188000"/>
            <a:ext cx="4082850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037716"/>
            <a:ext cx="4082850" cy="4388285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DF911216-E732-4C6D-8C7E-F389B9C2C5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683692"/>
          </a:xfrm>
        </p:spPr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54919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90639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5413374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dirty="0"/>
              <a:t>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7161715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5413374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434340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1071115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80000" cy="88666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32000" y="1447062"/>
            <a:ext cx="8280000" cy="470516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二级</a:t>
            </a:r>
          </a:p>
          <a:p>
            <a:pPr lvl="2"/>
            <a:r>
              <a:rPr lang="zh-CN" altLang="en-US" dirty="0"/>
              <a:t>三级</a:t>
            </a:r>
          </a:p>
          <a:p>
            <a:pPr lvl="3"/>
            <a:r>
              <a:rPr lang="zh-CN" altLang="en-US" dirty="0"/>
              <a:t>四级</a:t>
            </a:r>
          </a:p>
          <a:p>
            <a:pPr lvl="4"/>
            <a:r>
              <a:rPr lang="zh-CN" altLang="en-US" dirty="0"/>
              <a:t>五级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2686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3" r:id="rId1"/>
    <p:sldLayoutId id="2147483784" r:id="rId2"/>
    <p:sldLayoutId id="2147483785" r:id="rId3"/>
    <p:sldLayoutId id="2147483786" r:id="rId4"/>
    <p:sldLayoutId id="2147483787" r:id="rId5"/>
    <p:sldLayoutId id="2147483788" r:id="rId6"/>
    <p:sldLayoutId id="2147483789" r:id="rId7"/>
    <p:sldLayoutId id="2147483790" r:id="rId8"/>
    <p:sldLayoutId id="2147483791" r:id="rId9"/>
    <p:sldLayoutId id="2147483792" r:id="rId10"/>
    <p:sldLayoutId id="2147483797" r:id="rId11"/>
    <p:sldLayoutId id="2147483798" r:id="rId12"/>
    <p:sldLayoutId id="2147483799" r:id="rId13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00" indent="-3600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4"/>
        </a:buClr>
        <a:buFontTx/>
        <a:buBlip>
          <a:blip r:embed="rId15"/>
        </a:buBlip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880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FontTx/>
        <a:buBlip>
          <a:blip r:embed="rId15"/>
        </a:buBlip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304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accent4"/>
        </a:buClr>
        <a:buSzPct val="100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pn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3" Type="http://schemas.openxmlformats.org/officeDocument/2006/relationships/image" Target="../media/image24.png"/><Relationship Id="rId7" Type="http://schemas.openxmlformats.org/officeDocument/2006/relationships/image" Target="../media/image2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200.png"/><Relationship Id="rId5" Type="http://schemas.openxmlformats.org/officeDocument/2006/relationships/image" Target="../media/image190.png"/><Relationship Id="rId10" Type="http://schemas.openxmlformats.org/officeDocument/2006/relationships/image" Target="../media/image26.png"/><Relationship Id="rId4" Type="http://schemas.openxmlformats.org/officeDocument/2006/relationships/image" Target="../media/image25.png"/><Relationship Id="rId9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9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tags" Target="../tags/tag2.xml"/><Relationship Id="rId1" Type="http://schemas.openxmlformats.org/officeDocument/2006/relationships/tags" Target="../tags/tag1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4.xml"/><Relationship Id="rId1" Type="http://schemas.openxmlformats.org/officeDocument/2006/relationships/tags" Target="../tags/tag3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1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tags" Target="../tags/tag5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hyperlink" Target="http://blog.csdn.net/qq_36016407/article/details/70254640" TargetMode="External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emf"/><Relationship Id="rId1" Type="http://schemas.openxmlformats.org/officeDocument/2006/relationships/slideLayout" Target="../slideLayouts/slideLayout1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2.xml"/></Relationships>
</file>

<file path=ppt/slides/_rels/slide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副标题 3">
            <a:extLst>
              <a:ext uri="{FF2B5EF4-FFF2-40B4-BE49-F238E27FC236}">
                <a16:creationId xmlns:a16="http://schemas.microsoft.com/office/drawing/2014/main" id="{23152DE5-977F-4BB9-82A6-4228C3DCD2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8873" y="3646001"/>
            <a:ext cx="5429250" cy="1655762"/>
          </a:xfrm>
        </p:spPr>
        <p:txBody>
          <a:bodyPr>
            <a:normAutofit fontScale="70000" lnSpcReduction="20000"/>
          </a:bodyPr>
          <a:lstStyle/>
          <a:p>
            <a:pPr>
              <a:defRPr/>
            </a:pPr>
            <a:r>
              <a:rPr lang="zh-CN" altLang="en-US" dirty="0"/>
              <a:t>授课教师：孙 辉</a:t>
            </a:r>
          </a:p>
          <a:p>
            <a:pPr>
              <a:defRPr/>
            </a:pPr>
            <a:r>
              <a:rPr lang="zh-CN" altLang="en-US" dirty="0"/>
              <a:t>上课地点：立德</a:t>
            </a:r>
            <a:r>
              <a:rPr lang="en-US" altLang="zh-CN" dirty="0"/>
              <a:t>901</a:t>
            </a:r>
            <a:endParaRPr lang="zh-CN" altLang="en-US" dirty="0"/>
          </a:p>
          <a:p>
            <a:pPr>
              <a:defRPr/>
            </a:pPr>
            <a:r>
              <a:rPr lang="zh-CN" altLang="en-US" dirty="0"/>
              <a:t>上机实验：理工楼</a:t>
            </a:r>
            <a:r>
              <a:rPr lang="en-US" altLang="zh-CN" dirty="0"/>
              <a:t>2</a:t>
            </a:r>
            <a:r>
              <a:rPr lang="zh-CN" altLang="en-US" dirty="0"/>
              <a:t>层机房</a:t>
            </a:r>
            <a:endParaRPr lang="en-US" altLang="zh-CN" dirty="0"/>
          </a:p>
          <a:p>
            <a:pPr>
              <a:defRPr/>
            </a:pPr>
            <a:r>
              <a:rPr lang="zh-CN" altLang="en-US" dirty="0"/>
              <a:t>上机时间：每周</a:t>
            </a:r>
            <a:r>
              <a:rPr lang="en-US" altLang="zh-CN" dirty="0"/>
              <a:t>2</a:t>
            </a:r>
            <a:r>
              <a:rPr lang="zh-CN" altLang="en-US" dirty="0"/>
              <a:t>  </a:t>
            </a:r>
            <a:r>
              <a:rPr lang="en-US" altLang="zh-CN" dirty="0"/>
              <a:t>18:00-21:00</a:t>
            </a:r>
          </a:p>
          <a:p>
            <a:pPr>
              <a:defRPr/>
            </a:pPr>
            <a:r>
              <a:rPr lang="zh-CN" altLang="en-US" dirty="0"/>
              <a:t>课程主页：</a:t>
            </a:r>
            <a:r>
              <a:rPr lang="en-US" altLang="zh-CN" dirty="0"/>
              <a:t>yoj.ruc.edu.cn</a:t>
            </a:r>
          </a:p>
          <a:p>
            <a:pPr>
              <a:defRPr/>
            </a:pPr>
            <a:endParaRPr lang="en-US" altLang="zh-CN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6DE7729-5D2F-46D3-930B-9C449DB6BBC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5" y="2063685"/>
            <a:ext cx="7694821" cy="1655763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2.</a:t>
            </a:r>
            <a:r>
              <a:rPr lang="zh-CN" altLang="en-US" dirty="0"/>
              <a:t> 程序设计基本概念</a:t>
            </a:r>
            <a:br>
              <a:rPr lang="en-US" altLang="zh-CN" dirty="0"/>
            </a:br>
            <a:r>
              <a:rPr lang="en-US" altLang="zh-CN" dirty="0"/>
              <a:t>                ——</a:t>
            </a:r>
            <a:r>
              <a:rPr lang="zh-CN" altLang="en-US" dirty="0"/>
              <a:t>数据与</a:t>
            </a:r>
            <a:r>
              <a:rPr lang="en-US" altLang="zh-CN" dirty="0"/>
              <a:t>C</a:t>
            </a:r>
            <a:r>
              <a:rPr lang="zh-CN" altLang="en-US" dirty="0"/>
              <a:t>语言</a:t>
            </a:r>
            <a:endParaRPr lang="en-US" dirty="0"/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A39CAFFB-977B-4238-927D-BCCCDC4BB4B8}"/>
              </a:ext>
            </a:extLst>
          </p:cNvPr>
          <p:cNvSpPr/>
          <p:nvPr/>
        </p:nvSpPr>
        <p:spPr>
          <a:xfrm>
            <a:off x="5533055" y="81256"/>
            <a:ext cx="3536301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程序设计</a:t>
            </a:r>
            <a:r>
              <a:rPr lang="en-US" altLang="zh-CN" sz="2000" dirty="0">
                <a:solidFill>
                  <a:schemeClr val="tx2">
                    <a:lumMod val="75000"/>
                  </a:schemeClr>
                </a:solidFill>
              </a:rPr>
              <a:t>I 2025-2026</a:t>
            </a:r>
            <a:r>
              <a:rPr lang="zh-CN" altLang="en-US" sz="2000" dirty="0">
                <a:solidFill>
                  <a:schemeClr val="tx2">
                    <a:lumMod val="75000"/>
                  </a:schemeClr>
                </a:solidFill>
              </a:rPr>
              <a:t>秋季学</a:t>
            </a:r>
            <a:r>
              <a:rPr lang="zh-CN" altLang="en-US" dirty="0">
                <a:solidFill>
                  <a:srgbClr val="002554"/>
                </a:solidFill>
              </a:rPr>
              <a:t>期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494477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E96A90C-CC36-426F-A0A5-45BF85138A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2.1 </a:t>
            </a:r>
            <a:r>
              <a:rPr lang="zh-CN" altLang="en-US" dirty="0"/>
              <a:t>数据类型</a:t>
            </a:r>
            <a:endParaRPr 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4ED3967D-73A5-4B3F-BF0C-E2B7B4D1F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存在不同类型的数据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数据可能是</a:t>
            </a:r>
            <a:r>
              <a:rPr lang="zh-CN" altLang="en-US" dirty="0"/>
              <a:t>整数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/>
              <a:t>实数</a:t>
            </a:r>
            <a:r>
              <a:rPr lang="zh-CN" altLang="en-US" dirty="0">
                <a:solidFill>
                  <a:schemeClr val="tx1"/>
                </a:solidFill>
              </a:rPr>
              <a:t>、</a:t>
            </a:r>
            <a:r>
              <a:rPr lang="zh-CN" altLang="en-US" dirty="0"/>
              <a:t>字母</a:t>
            </a:r>
            <a:r>
              <a:rPr lang="en-US" altLang="zh-CN" dirty="0">
                <a:solidFill>
                  <a:schemeClr val="tx1"/>
                </a:solidFill>
              </a:rPr>
              <a:t> </a:t>
            </a:r>
            <a:r>
              <a:rPr lang="zh-CN" altLang="en-US" dirty="0">
                <a:solidFill>
                  <a:schemeClr val="tx1"/>
                </a:solidFill>
              </a:rPr>
              <a:t>等等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/>
              <a:t>为什么</a:t>
            </a:r>
            <a:r>
              <a:rPr lang="en-US" altLang="zh-CN" dirty="0"/>
              <a:t>C</a:t>
            </a:r>
            <a:r>
              <a:rPr lang="zh-CN" altLang="en-US" dirty="0"/>
              <a:t>语言要区分不同数据类型？</a:t>
            </a:r>
            <a:endParaRPr lang="en-US" altLang="zh-CN" dirty="0"/>
          </a:p>
          <a:p>
            <a:pPr lvl="2"/>
            <a:r>
              <a:rPr lang="zh-CN" altLang="en-US" dirty="0"/>
              <a:t>不同类型的数据占用的空间不同</a:t>
            </a:r>
            <a:endParaRPr lang="en-US" altLang="zh-CN" dirty="0"/>
          </a:p>
          <a:p>
            <a:pPr lvl="2"/>
            <a:r>
              <a:rPr lang="zh-CN" altLang="en-US" dirty="0"/>
              <a:t>计算的方式不同</a:t>
            </a:r>
            <a:endParaRPr lang="en-US" altLang="zh-CN" dirty="0"/>
          </a:p>
          <a:p>
            <a:pPr lvl="2"/>
            <a:r>
              <a:rPr lang="en-US" altLang="zh-CN" dirty="0"/>
              <a:t>……</a:t>
            </a:r>
          </a:p>
          <a:p>
            <a:pPr lvl="2"/>
            <a:endParaRPr lang="en-US" altLang="zh-CN" dirty="0"/>
          </a:p>
          <a:p>
            <a:r>
              <a:rPr lang="en-US" altLang="zh-CN" dirty="0"/>
              <a:t>C</a:t>
            </a:r>
            <a:r>
              <a:rPr lang="zh-CN" altLang="en-US" dirty="0"/>
              <a:t>语言支持的数据类型</a:t>
            </a:r>
            <a:endParaRPr lang="en-US" altLang="zh-CN" dirty="0"/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数值型数据 </a:t>
            </a:r>
            <a:r>
              <a:rPr lang="en-US" altLang="zh-CN" dirty="0">
                <a:solidFill>
                  <a:srgbClr val="0000CC"/>
                </a:solidFill>
              </a:rPr>
              <a:t>(short,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int,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long, float,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double)</a:t>
            </a:r>
          </a:p>
          <a:p>
            <a:pPr lvl="2"/>
            <a:r>
              <a:rPr lang="zh-CN" altLang="en-US" dirty="0">
                <a:solidFill>
                  <a:srgbClr val="0000CC"/>
                </a:solidFill>
              </a:rPr>
              <a:t>字符型数据 </a:t>
            </a:r>
            <a:r>
              <a:rPr lang="en-US" altLang="zh-CN" dirty="0">
                <a:solidFill>
                  <a:srgbClr val="0000CC"/>
                </a:solidFill>
              </a:rPr>
              <a:t>(char)</a:t>
            </a:r>
          </a:p>
          <a:p>
            <a:pPr lvl="2"/>
            <a:r>
              <a:rPr lang="zh-CN" altLang="en-US" dirty="0">
                <a:solidFill>
                  <a:srgbClr val="7F7F7F"/>
                </a:solidFill>
              </a:rPr>
              <a:t>用户自定义数据 </a:t>
            </a:r>
            <a:r>
              <a:rPr lang="en-US" altLang="zh-CN" dirty="0">
                <a:solidFill>
                  <a:srgbClr val="7F7F7F"/>
                </a:solidFill>
              </a:rPr>
              <a:t>(pointer, struct,</a:t>
            </a:r>
            <a:r>
              <a:rPr lang="zh-CN" altLang="en-US" dirty="0">
                <a:solidFill>
                  <a:srgbClr val="7F7F7F"/>
                </a:solidFill>
              </a:rPr>
              <a:t> </a:t>
            </a:r>
            <a:r>
              <a:rPr lang="en-US" altLang="zh-CN" dirty="0">
                <a:solidFill>
                  <a:srgbClr val="7F7F7F"/>
                </a:solidFill>
              </a:rPr>
              <a:t>union)</a:t>
            </a:r>
          </a:p>
          <a:p>
            <a:pPr lvl="1"/>
            <a:endParaRPr lang="en-US" altLang="zh-CN" dirty="0"/>
          </a:p>
          <a:p>
            <a:pPr lvl="1"/>
            <a:endParaRPr lang="en-US" dirty="0"/>
          </a:p>
        </p:txBody>
      </p:sp>
      <p:sp>
        <p:nvSpPr>
          <p:cNvPr id="9" name="对话气泡: 椭圆形 8">
            <a:extLst>
              <a:ext uri="{FF2B5EF4-FFF2-40B4-BE49-F238E27FC236}">
                <a16:creationId xmlns:a16="http://schemas.microsoft.com/office/drawing/2014/main" id="{54985CFD-AFB4-41FE-A4F7-DE9A6D03973F}"/>
              </a:ext>
            </a:extLst>
          </p:cNvPr>
          <p:cNvSpPr/>
          <p:nvPr/>
        </p:nvSpPr>
        <p:spPr>
          <a:xfrm>
            <a:off x="3813177" y="404572"/>
            <a:ext cx="2744035" cy="954505"/>
          </a:xfrm>
          <a:prstGeom prst="wedgeEllipseCallout">
            <a:avLst>
              <a:gd name="adj1" fmla="val -55929"/>
              <a:gd name="adj2" fmla="val 7905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sz="2400" dirty="0">
                <a:solidFill>
                  <a:srgbClr val="FF0000"/>
                </a:solidFill>
              </a:rPr>
              <a:t>维度</a:t>
            </a:r>
            <a:r>
              <a:rPr lang="en-US" altLang="zh-CN" sz="2400" dirty="0">
                <a:solidFill>
                  <a:srgbClr val="FF0000"/>
                </a:solidFill>
              </a:rPr>
              <a:t>1</a:t>
            </a:r>
            <a:r>
              <a:rPr lang="zh-CN" altLang="en-US" sz="2400" dirty="0">
                <a:solidFill>
                  <a:srgbClr val="FF0000"/>
                </a:solidFill>
              </a:rPr>
              <a:t>：类型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4455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BE9777B-7189-4B5F-BD0C-5376F314E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387" y="303211"/>
            <a:ext cx="8230387" cy="899650"/>
          </a:xfrm>
        </p:spPr>
        <p:txBody>
          <a:bodyPr/>
          <a:lstStyle/>
          <a:p>
            <a:r>
              <a:rPr lang="zh-CN" altLang="en-US" dirty="0"/>
              <a:t>基本数据类型概览</a:t>
            </a:r>
            <a:endParaRPr 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E42A6C39-9C14-4F7E-8105-4A872776D5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202861"/>
            <a:ext cx="8280000" cy="509714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/>
              <a:t>C/C++</a:t>
            </a:r>
            <a:r>
              <a:rPr lang="zh-CN" altLang="en-US" dirty="0"/>
              <a:t>程序员可以使用的基本数据类型</a:t>
            </a:r>
            <a:endParaRPr lang="en-US" altLang="zh-CN" dirty="0"/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  <a:p>
            <a:pPr lvl="1">
              <a:spcBef>
                <a:spcPts val="2400"/>
              </a:spcBef>
            </a:pPr>
            <a:endParaRPr lang="en-US" altLang="zh-CN" dirty="0"/>
          </a:p>
          <a:p>
            <a:pPr lvl="1">
              <a:spcBef>
                <a:spcPts val="2400"/>
              </a:spcBef>
            </a:pPr>
            <a:endParaRPr lang="en-US" altLang="zh-CN" dirty="0"/>
          </a:p>
          <a:p>
            <a:pPr lvl="1">
              <a:spcBef>
                <a:spcPts val="2400"/>
              </a:spcBef>
            </a:pPr>
            <a:r>
              <a:rPr lang="zh-CN" altLang="en-US" dirty="0"/>
              <a:t>有符号</a:t>
            </a:r>
            <a:r>
              <a:rPr lang="en-US" altLang="zh-CN" dirty="0"/>
              <a:t>(signed)</a:t>
            </a:r>
            <a:r>
              <a:rPr lang="zh-CN" altLang="en-US" dirty="0">
                <a:solidFill>
                  <a:schemeClr val="tx1"/>
                </a:solidFill>
              </a:rPr>
              <a:t>与</a:t>
            </a:r>
            <a:r>
              <a:rPr lang="zh-CN" altLang="en-US" dirty="0"/>
              <a:t>无符号</a:t>
            </a:r>
            <a:r>
              <a:rPr lang="en-US" altLang="zh-CN" dirty="0"/>
              <a:t>(unsigned)</a:t>
            </a:r>
            <a:r>
              <a:rPr lang="zh-CN" altLang="en-US" dirty="0">
                <a:solidFill>
                  <a:schemeClr val="tx1"/>
                </a:solidFill>
              </a:rPr>
              <a:t>的区分</a:t>
            </a:r>
            <a:endParaRPr lang="en-US" altLang="en-US" dirty="0">
              <a:solidFill>
                <a:schemeClr val="tx1"/>
              </a:solidFill>
              <a:ea typeface="华文中宋" panose="02010600040101010101" pitchFamily="2" charset="-122"/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/>
              <a:t>整数</a:t>
            </a:r>
            <a:r>
              <a:rPr lang="zh-CN" altLang="en-US" dirty="0">
                <a:solidFill>
                  <a:schemeClr val="tx1"/>
                </a:solidFill>
              </a:rPr>
              <a:t>常用</a:t>
            </a:r>
            <a:r>
              <a:rPr lang="en-US" altLang="zh-CN" dirty="0"/>
              <a:t>int,</a:t>
            </a:r>
            <a:r>
              <a:rPr lang="zh-CN" altLang="en-US" dirty="0"/>
              <a:t> </a:t>
            </a:r>
            <a:r>
              <a:rPr lang="en-US" altLang="zh-CN" dirty="0"/>
              <a:t>short,</a:t>
            </a:r>
            <a:r>
              <a:rPr lang="zh-CN" altLang="en-US" dirty="0"/>
              <a:t> </a:t>
            </a:r>
            <a:r>
              <a:rPr lang="en-US" altLang="zh-CN" dirty="0"/>
              <a:t>long, long </a:t>
            </a:r>
            <a:r>
              <a:rPr lang="en-US" altLang="zh-CN" dirty="0" err="1"/>
              <a:t>long</a:t>
            </a:r>
            <a:r>
              <a:rPr lang="zh-CN" altLang="en-US" dirty="0"/>
              <a:t>四</a:t>
            </a:r>
            <a:r>
              <a:rPr lang="zh-CN" altLang="en-US" dirty="0">
                <a:solidFill>
                  <a:schemeClr val="tx1"/>
                </a:solidFill>
              </a:rPr>
              <a:t>种类型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/>
              <a:t>实数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/>
              <a:t>float,</a:t>
            </a:r>
            <a:r>
              <a:rPr lang="zh-CN" altLang="en-US" dirty="0"/>
              <a:t> </a:t>
            </a:r>
            <a:r>
              <a:rPr lang="en-US" altLang="zh-CN" dirty="0"/>
              <a:t>double, long double </a:t>
            </a:r>
            <a:r>
              <a:rPr lang="zh-CN" altLang="en-US" dirty="0"/>
              <a:t>三</a:t>
            </a:r>
            <a:r>
              <a:rPr lang="zh-CN" altLang="en-US" dirty="0">
                <a:solidFill>
                  <a:schemeClr val="tx1"/>
                </a:solidFill>
              </a:rPr>
              <a:t>种类型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表示</a:t>
            </a:r>
            <a:r>
              <a:rPr lang="zh-CN" altLang="en-US" dirty="0"/>
              <a:t>字符</a:t>
            </a:r>
            <a:r>
              <a:rPr lang="zh-CN" altLang="en-US" dirty="0">
                <a:solidFill>
                  <a:schemeClr val="tx1"/>
                </a:solidFill>
              </a:rPr>
              <a:t>使用</a:t>
            </a:r>
            <a:r>
              <a:rPr lang="en-US" altLang="zh-CN" dirty="0"/>
              <a:t>char</a:t>
            </a:r>
            <a:r>
              <a:rPr lang="zh-CN" altLang="en-US" dirty="0">
                <a:solidFill>
                  <a:schemeClr val="tx1"/>
                </a:solidFill>
              </a:rPr>
              <a:t>类型</a:t>
            </a:r>
            <a:endParaRPr lang="en-US" altLang="en-US" dirty="0">
              <a:solidFill>
                <a:schemeClr val="tx1"/>
              </a:solidFill>
              <a:ea typeface="华文中宋" panose="02010600040101010101" pitchFamily="2" charset="-122"/>
            </a:endParaRPr>
          </a:p>
          <a:p>
            <a:endParaRPr lang="en-US" dirty="0"/>
          </a:p>
          <a:p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FE9F410-12DC-4A58-B40F-4DAC3A2402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197116"/>
                  </p:ext>
                </p:extLst>
              </p:nvPr>
            </p:nvGraphicFramePr>
            <p:xfrm>
              <a:off x="454822" y="1601089"/>
              <a:ext cx="8279999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82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5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35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29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21244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300" b="1" dirty="0"/>
                            <a:t>类型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300" b="1" dirty="0"/>
                            <a:t>占用内存字节数</a:t>
                          </a:r>
                          <a:endParaRPr lang="en-US" altLang="zh-CN" sz="1300" b="1" dirty="0"/>
                        </a:p>
                        <a:p>
                          <a:pPr algn="ctr"/>
                          <a:r>
                            <a:rPr lang="zh-CN" altLang="en-US" sz="1300" b="1" dirty="0"/>
                            <a:t>（</a:t>
                          </a:r>
                          <a:r>
                            <a:rPr lang="en-US" altLang="zh-CN" sz="1300" b="1" dirty="0" err="1"/>
                            <a:t>sizeof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300" dirty="0"/>
                            <a:t>值域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21244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signed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unsigned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36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char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1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[-2</a:t>
                          </a:r>
                          <a:r>
                            <a:rPr lang="en-US" altLang="zh-CN" sz="1300" b="1" baseline="30000" dirty="0"/>
                            <a:t>7</a:t>
                          </a:r>
                          <a:r>
                            <a:rPr lang="en-US" altLang="zh-CN" sz="1300" b="1" dirty="0"/>
                            <a:t>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7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baseline="0" dirty="0"/>
                            <a:t>[-128, 127]</a:t>
                          </a:r>
                          <a:r>
                            <a:rPr lang="zh-CN" altLang="en-US" sz="1300" b="1" baseline="0" dirty="0"/>
                            <a:t>）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[0,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8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dirty="0"/>
                            <a:t>[0, 255]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36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short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2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[-2</a:t>
                          </a:r>
                          <a:r>
                            <a:rPr lang="en-US" altLang="zh-CN" sz="1300" b="1" baseline="30000" dirty="0"/>
                            <a:t>15</a:t>
                          </a:r>
                          <a:r>
                            <a:rPr lang="en-US" altLang="zh-CN" sz="1300" b="1" dirty="0"/>
                            <a:t>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15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baseline="0" dirty="0"/>
                            <a:t>[-32768, 32767]</a:t>
                          </a:r>
                          <a:r>
                            <a:rPr lang="zh-CN" altLang="en-US" sz="1300" b="1" baseline="0" dirty="0"/>
                            <a:t>）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[0,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16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dirty="0"/>
                            <a:t>[0, 65535]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36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 err="1"/>
                            <a:t>int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4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[-2</a:t>
                          </a:r>
                          <a:r>
                            <a:rPr lang="en-US" altLang="zh-CN" sz="1300" b="1" baseline="30000" dirty="0"/>
                            <a:t>31</a:t>
                          </a:r>
                          <a:r>
                            <a:rPr lang="en-US" altLang="zh-CN" sz="1300" b="1" dirty="0"/>
                            <a:t>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31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baseline="0" dirty="0"/>
                            <a:t>[-2147483648, 2147483647]</a:t>
                          </a:r>
                          <a:r>
                            <a:rPr lang="zh-CN" altLang="en-US" sz="1300" b="1" baseline="0" dirty="0"/>
                            <a:t>）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[0,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32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dirty="0"/>
                            <a:t>[0, 4294967295]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36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zh-CN" altLang="en-US" sz="13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3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[-2</a:t>
                          </a:r>
                          <a:r>
                            <a:rPr lang="en-US" altLang="zh-CN" sz="1300" b="1" baseline="30000" dirty="0"/>
                            <a:t>31</a:t>
                          </a:r>
                          <a:r>
                            <a:rPr lang="en-US" altLang="zh-CN" sz="1300" b="1" dirty="0"/>
                            <a:t>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31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baseline="0" dirty="0"/>
                            <a:t>[-2147483648, 2147483647]</a:t>
                          </a:r>
                          <a:r>
                            <a:rPr lang="zh-CN" altLang="en-US" sz="1300" b="1" baseline="0" dirty="0"/>
                            <a:t>）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[0,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32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dirty="0"/>
                            <a:t>[0, 4294967295]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36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long</a:t>
                          </a:r>
                          <a:r>
                            <a:rPr lang="en-US" altLang="zh-CN" sz="1300" b="1" baseline="0" dirty="0"/>
                            <a:t> </a:t>
                          </a:r>
                          <a:r>
                            <a:rPr lang="en-US" altLang="zh-CN" sz="1300" b="1" baseline="0" dirty="0" err="1"/>
                            <a:t>long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8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[-2</a:t>
                          </a:r>
                          <a:r>
                            <a:rPr lang="en-US" altLang="zh-CN" sz="1300" b="1" baseline="300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zh-CN" sz="1300" b="1" baseline="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r>
                            <a:rPr lang="en-US" altLang="zh-CN" sz="1300" b="1" baseline="300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en-US" altLang="zh-CN" sz="1300" b="1" baseline="0" dirty="0">
                              <a:solidFill>
                                <a:schemeClr val="tx1"/>
                              </a:solidFill>
                            </a:rPr>
                            <a:t>-1]</a:t>
                          </a:r>
                          <a:endParaRPr lang="zh-CN" altLang="en-US" sz="13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[0,</a:t>
                          </a:r>
                          <a:r>
                            <a:rPr lang="en-US" altLang="zh-CN" sz="1300" b="1" baseline="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r>
                            <a:rPr lang="en-US" altLang="zh-CN" sz="1300" b="1" baseline="30000" dirty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  <a:r>
                            <a:rPr lang="en-US" altLang="zh-CN" sz="1300" b="1" baseline="0" dirty="0">
                              <a:solidFill>
                                <a:schemeClr val="tx1"/>
                              </a:solidFill>
                            </a:rPr>
                            <a:t>-1]</a:t>
                          </a:r>
                          <a:endParaRPr lang="zh-CN" altLang="en-US" sz="13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36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float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4</a:t>
                          </a:r>
                          <a:r>
                            <a:rPr lang="en-US" altLang="zh-CN" sz="1300" b="1" baseline="0" dirty="0"/>
                            <a:t> (</a:t>
                          </a:r>
                          <a:r>
                            <a:rPr lang="zh-CN" altLang="en-US" sz="1300" b="1" baseline="0" dirty="0"/>
                            <a:t>有效数字</a:t>
                          </a:r>
                          <a:r>
                            <a:rPr lang="en-US" altLang="zh-CN" sz="1300" b="1" baseline="0" dirty="0"/>
                            <a:t>: 6)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0,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−3.4</m:t>
                                        </m:r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38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,−1.2×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−38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sz="12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1.2×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−38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3.4</m:t>
                                        </m:r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38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36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double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8</a:t>
                          </a:r>
                          <a:r>
                            <a:rPr lang="en-US" altLang="zh-CN" sz="1300" b="1" baseline="0" dirty="0"/>
                            <a:t> (</a:t>
                          </a:r>
                          <a:r>
                            <a:rPr lang="zh-CN" altLang="en-US" sz="1300" b="1" baseline="0" dirty="0"/>
                            <a:t>有效数字</a:t>
                          </a:r>
                          <a:r>
                            <a:rPr lang="en-US" altLang="zh-CN" sz="1300" b="1" baseline="0" dirty="0"/>
                            <a:t>: 15)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200" b="0" i="1" baseline="0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0,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−1.7</m:t>
                                        </m:r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308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,−2.3×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−308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sz="1200" b="0" i="0" baseline="0" smtClean="0">
                                        <a:solidFill>
                                          <a:schemeClr val="tx1"/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200" b="0" i="1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2.3×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−308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</a:rPr>
                                          <m:t>1.7</m:t>
                                        </m:r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tx1"/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tx1"/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308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b="0" i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3618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long double</a:t>
                          </a:r>
                          <a:r>
                            <a:rPr lang="en-US" altLang="zh-CN" sz="1300" b="1" baseline="30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*</a:t>
                          </a:r>
                          <a:endParaRPr lang="zh-CN" altLang="en-US" sz="1300" b="1" baseline="30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16</a:t>
                          </a:r>
                          <a:r>
                            <a:rPr lang="en-US" altLang="zh-CN" sz="1300" b="1" baseline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zh-CN" altLang="en-US" sz="1300" b="1" baseline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有效数字</a:t>
                          </a:r>
                          <a:r>
                            <a:rPr lang="en-US" altLang="zh-CN" sz="1300" b="1" baseline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: 19)</a:t>
                          </a:r>
                          <a:endParaRPr lang="zh-CN" altLang="en-US" sz="1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pPr marL="0" marR="0" indent="0" algn="l" defTabSz="6858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altLang="zh-CN" sz="1200" b="0" i="1" baseline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altLang="zh-CN" sz="1200" b="0" i="0" baseline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0,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200" b="0" i="1" baseline="0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−1.1</m:t>
                                        </m:r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4932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,−3.4×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−4932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  <m:r>
                                      <a:rPr lang="en-US" altLang="zh-CN" sz="1200" b="0" i="0" baseline="0" smtClean="0">
                                        <a:solidFill>
                                          <a:schemeClr val="accent6">
                                            <a:lumMod val="50000"/>
                                          </a:schemeClr>
                                        </a:solidFill>
                                        <a:latin typeface="Cambria Math"/>
                                      </a:rPr>
                                      <m:t>,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en-US" altLang="zh-CN" sz="1200" b="0" i="1" baseline="0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3.4×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−4932</m:t>
                                            </m:r>
                                          </m:sup>
                                        </m:sSup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,</m:t>
                                        </m:r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</a:rPr>
                                          <m:t>1.1</m:t>
                                        </m:r>
                                        <m:r>
                                          <a:rPr lang="en-US" altLang="zh-CN" sz="1200" b="0" i="0" baseline="0" smtClean="0">
                                            <a:solidFill>
                                              <a:schemeClr val="accent6">
                                                <a:lumMod val="50000"/>
                                              </a:schemeClr>
                                            </a:solidFill>
                                            <a:latin typeface="Cambria Math"/>
                                            <a:ea typeface="Cambria Math"/>
                                          </a:rPr>
                                          <m:t>×</m:t>
                                        </m:r>
                                        <m:sSup>
                                          <m:sSupPr>
                                            <m:ctrlPr>
                                              <a:rPr lang="en-US" altLang="zh-CN" sz="1200" b="0" i="1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 panose="02040503050406030204" pitchFamily="18" charset="0"/>
                                                <a:ea typeface="Cambria Math"/>
                                              </a:rPr>
                                            </m:ctrlPr>
                                          </m:sSupPr>
                                          <m:e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10</m:t>
                                            </m:r>
                                          </m:e>
                                          <m:sup>
                                            <m:r>
                                              <a:rPr lang="en-US" altLang="zh-CN" sz="1200" b="0" i="0" baseline="0" smtClean="0">
                                                <a:solidFill>
                                                  <a:schemeClr val="accent6">
                                                    <a:lumMod val="50000"/>
                                                  </a:schemeClr>
                                                </a:solidFill>
                                                <a:latin typeface="Cambria Math"/>
                                                <a:ea typeface="Cambria Math"/>
                                              </a:rPr>
                                              <m:t>4932</m:t>
                                            </m:r>
                                          </m:sup>
                                        </m:sSup>
                                      </m:e>
                                    </m:d>
                                  </m:e>
                                </m:d>
                              </m:oMath>
                            </m:oMathPara>
                          </a14:m>
                          <a:endParaRPr lang="zh-CN" altLang="en-US" sz="1200" b="0" i="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5" name="表格 4">
                <a:extLst>
                  <a:ext uri="{FF2B5EF4-FFF2-40B4-BE49-F238E27FC236}">
                    <a16:creationId xmlns:a16="http://schemas.microsoft.com/office/drawing/2014/main" id="{DFE9F410-12DC-4A58-B40F-4DAC3A24022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148197116"/>
                  </p:ext>
                </p:extLst>
              </p:nvPr>
            </p:nvGraphicFramePr>
            <p:xfrm>
              <a:off x="454822" y="1601089"/>
              <a:ext cx="8279999" cy="28956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10827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1485245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  <a:gridCol w="3273531">
                      <a:extLst>
                        <a:ext uri="{9D8B030D-6E8A-4147-A177-3AD203B41FA5}">
                          <a16:colId xmlns:a16="http://schemas.microsoft.com/office/drawing/2014/main" val="20002"/>
                        </a:ext>
                      </a:extLst>
                    </a:gridCol>
                    <a:gridCol w="2412946">
                      <a:extLst>
                        <a:ext uri="{9D8B030D-6E8A-4147-A177-3AD203B41FA5}">
                          <a16:colId xmlns:a16="http://schemas.microsoft.com/office/drawing/2014/main" val="20003"/>
                        </a:ext>
                      </a:extLst>
                    </a:gridCol>
                  </a:tblGrid>
                  <a:tr h="289560"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300" b="1" dirty="0"/>
                            <a:t>类型</a:t>
                          </a:r>
                        </a:p>
                      </a:txBody>
                      <a:tcPr anchor="ctr"/>
                    </a:tc>
                    <a:tc row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300" b="1" dirty="0"/>
                            <a:t>占用内存字节数</a:t>
                          </a:r>
                          <a:endParaRPr lang="en-US" altLang="zh-CN" sz="1300" b="1" dirty="0"/>
                        </a:p>
                        <a:p>
                          <a:pPr algn="ctr"/>
                          <a:r>
                            <a:rPr lang="zh-CN" altLang="en-US" sz="1300" b="1" dirty="0"/>
                            <a:t>（</a:t>
                          </a:r>
                          <a:r>
                            <a:rPr lang="en-US" altLang="zh-CN" sz="1300" b="1" dirty="0" err="1"/>
                            <a:t>sizeof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 anchor="ctr"/>
                    </a:tc>
                    <a:tc gridSpan="2">
                      <a:txBody>
                        <a:bodyPr/>
                        <a:lstStyle/>
                        <a:p>
                          <a:pPr algn="ctr"/>
                          <a:r>
                            <a:rPr lang="zh-CN" altLang="en-US" sz="1300" dirty="0"/>
                            <a:t>值域</a:t>
                          </a:r>
                        </a:p>
                      </a:txBody>
                      <a:tcPr/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289560"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 v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signed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unsigned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char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1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[-2</a:t>
                          </a:r>
                          <a:r>
                            <a:rPr lang="en-US" altLang="zh-CN" sz="1300" b="1" baseline="30000" dirty="0"/>
                            <a:t>7</a:t>
                          </a:r>
                          <a:r>
                            <a:rPr lang="en-US" altLang="zh-CN" sz="1300" b="1" dirty="0"/>
                            <a:t>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7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baseline="0" dirty="0"/>
                            <a:t>[-128, 127]</a:t>
                          </a:r>
                          <a:r>
                            <a:rPr lang="zh-CN" altLang="en-US" sz="1300" b="1" baseline="0" dirty="0"/>
                            <a:t>）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[0,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8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dirty="0"/>
                            <a:t>[0, 255]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short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2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[-2</a:t>
                          </a:r>
                          <a:r>
                            <a:rPr lang="en-US" altLang="zh-CN" sz="1300" b="1" baseline="30000" dirty="0"/>
                            <a:t>15</a:t>
                          </a:r>
                          <a:r>
                            <a:rPr lang="en-US" altLang="zh-CN" sz="1300" b="1" dirty="0"/>
                            <a:t>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15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baseline="0" dirty="0"/>
                            <a:t>[-32768, 32767]</a:t>
                          </a:r>
                          <a:r>
                            <a:rPr lang="zh-CN" altLang="en-US" sz="1300" b="1" baseline="0" dirty="0"/>
                            <a:t>）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[0,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16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dirty="0"/>
                            <a:t>[0, 65535]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 err="1"/>
                            <a:t>int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4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[-2</a:t>
                          </a:r>
                          <a:r>
                            <a:rPr lang="en-US" altLang="zh-CN" sz="1300" b="1" baseline="30000" dirty="0"/>
                            <a:t>31</a:t>
                          </a:r>
                          <a:r>
                            <a:rPr lang="en-US" altLang="zh-CN" sz="1300" b="1" dirty="0"/>
                            <a:t>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31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baseline="0" dirty="0"/>
                            <a:t>[-2147483648, 2147483647]</a:t>
                          </a:r>
                          <a:r>
                            <a:rPr lang="zh-CN" altLang="en-US" sz="1300" b="1" baseline="0" dirty="0"/>
                            <a:t>）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[0,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32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dirty="0"/>
                            <a:t>[0, 4294967295]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long</a:t>
                          </a:r>
                          <a:endParaRPr lang="zh-CN" altLang="en-US" sz="13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4</a:t>
                          </a:r>
                          <a:endParaRPr lang="zh-CN" altLang="en-US" sz="13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[-2</a:t>
                          </a:r>
                          <a:r>
                            <a:rPr lang="en-US" altLang="zh-CN" sz="1300" b="1" baseline="30000" dirty="0"/>
                            <a:t>31</a:t>
                          </a:r>
                          <a:r>
                            <a:rPr lang="en-US" altLang="zh-CN" sz="1300" b="1" dirty="0"/>
                            <a:t>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31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baseline="0" dirty="0"/>
                            <a:t>[-2147483648, 2147483647]</a:t>
                          </a:r>
                          <a:r>
                            <a:rPr lang="zh-CN" altLang="en-US" sz="1300" b="1" baseline="0" dirty="0"/>
                            <a:t>）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[0,</a:t>
                          </a:r>
                          <a:r>
                            <a:rPr lang="en-US" altLang="zh-CN" sz="1300" b="1" baseline="0" dirty="0"/>
                            <a:t> 2</a:t>
                          </a:r>
                          <a:r>
                            <a:rPr lang="en-US" altLang="zh-CN" sz="1300" b="1" baseline="30000" dirty="0"/>
                            <a:t>32</a:t>
                          </a:r>
                          <a:r>
                            <a:rPr lang="en-US" altLang="zh-CN" sz="1300" b="1" baseline="0" dirty="0"/>
                            <a:t>-1]</a:t>
                          </a:r>
                          <a:r>
                            <a:rPr lang="zh-CN" altLang="en-US" sz="1300" b="1" baseline="0" dirty="0"/>
                            <a:t>（</a:t>
                          </a:r>
                          <a:r>
                            <a:rPr lang="en-US" altLang="zh-CN" sz="1300" b="1" dirty="0"/>
                            <a:t>[0, 4294967295]</a:t>
                          </a:r>
                          <a:r>
                            <a:rPr lang="zh-CN" altLang="en-US" sz="1300" b="1" dirty="0"/>
                            <a:t>）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5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long</a:t>
                          </a:r>
                          <a:r>
                            <a:rPr lang="en-US" altLang="zh-CN" sz="1300" b="1" baseline="0" dirty="0"/>
                            <a:t> </a:t>
                          </a:r>
                          <a:r>
                            <a:rPr lang="en-US" altLang="zh-CN" sz="1300" b="1" baseline="0" dirty="0" err="1"/>
                            <a:t>long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8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[-2</a:t>
                          </a:r>
                          <a:r>
                            <a:rPr lang="en-US" altLang="zh-CN" sz="1300" b="1" baseline="300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,</a:t>
                          </a:r>
                          <a:r>
                            <a:rPr lang="en-US" altLang="zh-CN" sz="1300" b="1" baseline="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r>
                            <a:rPr lang="en-US" altLang="zh-CN" sz="1300" b="1" baseline="30000" dirty="0">
                              <a:solidFill>
                                <a:schemeClr val="tx1"/>
                              </a:solidFill>
                            </a:rPr>
                            <a:t>63</a:t>
                          </a:r>
                          <a:r>
                            <a:rPr lang="en-US" altLang="zh-CN" sz="1300" b="1" baseline="0" dirty="0">
                              <a:solidFill>
                                <a:schemeClr val="tx1"/>
                              </a:solidFill>
                            </a:rPr>
                            <a:t>-1]</a:t>
                          </a:r>
                          <a:endParaRPr lang="zh-CN" altLang="en-US" sz="13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tx1"/>
                              </a:solidFill>
                            </a:rPr>
                            <a:t>[0,</a:t>
                          </a:r>
                          <a:r>
                            <a:rPr lang="en-US" altLang="zh-CN" sz="1300" b="1" baseline="0" dirty="0">
                              <a:solidFill>
                                <a:schemeClr val="tx1"/>
                              </a:solidFill>
                            </a:rPr>
                            <a:t> 2</a:t>
                          </a:r>
                          <a:r>
                            <a:rPr lang="en-US" altLang="zh-CN" sz="1300" b="1" baseline="30000" dirty="0">
                              <a:solidFill>
                                <a:schemeClr val="tx1"/>
                              </a:solidFill>
                            </a:rPr>
                            <a:t>64</a:t>
                          </a:r>
                          <a:r>
                            <a:rPr lang="en-US" altLang="zh-CN" sz="1300" b="1" baseline="0" dirty="0">
                              <a:solidFill>
                                <a:schemeClr val="tx1"/>
                              </a:solidFill>
                            </a:rPr>
                            <a:t>-1]</a:t>
                          </a:r>
                          <a:endParaRPr lang="zh-CN" altLang="en-US" sz="1300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6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float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4</a:t>
                          </a:r>
                          <a:r>
                            <a:rPr lang="en-US" altLang="zh-CN" sz="1300" b="1" baseline="0" dirty="0"/>
                            <a:t> (</a:t>
                          </a:r>
                          <a:r>
                            <a:rPr lang="zh-CN" altLang="en-US" sz="1300" b="1" baseline="0" dirty="0"/>
                            <a:t>有效数字</a:t>
                          </a:r>
                          <a:r>
                            <a:rPr lang="en-US" altLang="zh-CN" sz="1300" b="1" baseline="0" dirty="0"/>
                            <a:t>: 6)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66" t="-695833" r="-536" b="-214583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7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double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/>
                            <a:t>8</a:t>
                          </a:r>
                          <a:r>
                            <a:rPr lang="en-US" altLang="zh-CN" sz="1300" b="1" baseline="0" dirty="0"/>
                            <a:t> (</a:t>
                          </a:r>
                          <a:r>
                            <a:rPr lang="zh-CN" altLang="en-US" sz="1300" b="1" baseline="0" dirty="0"/>
                            <a:t>有效数字</a:t>
                          </a:r>
                          <a:r>
                            <a:rPr lang="en-US" altLang="zh-CN" sz="1300" b="1" baseline="0" dirty="0"/>
                            <a:t>: 15)</a:t>
                          </a:r>
                          <a:endParaRPr lang="zh-CN" altLang="en-US" sz="1300" b="1" dirty="0"/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66" t="-812766" r="-536" b="-119149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8"/>
                      </a:ext>
                    </a:extLst>
                  </a:tr>
                  <a:tr h="289560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long double</a:t>
                          </a:r>
                          <a:r>
                            <a:rPr lang="en-US" altLang="zh-CN" sz="1300" b="1" baseline="3000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*</a:t>
                          </a:r>
                          <a:endParaRPr lang="zh-CN" altLang="en-US" sz="1300" b="1" baseline="30000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altLang="zh-CN" sz="1300" b="1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16</a:t>
                          </a:r>
                          <a:r>
                            <a:rPr lang="en-US" altLang="zh-CN" sz="1300" b="1" baseline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 (</a:t>
                          </a:r>
                          <a:r>
                            <a:rPr lang="zh-CN" altLang="en-US" sz="1300" b="1" baseline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有效数字</a:t>
                          </a:r>
                          <a:r>
                            <a:rPr lang="en-US" altLang="zh-CN" sz="1300" b="1" baseline="0" dirty="0">
                              <a:solidFill>
                                <a:schemeClr val="accent6">
                                  <a:lumMod val="50000"/>
                                </a:schemeClr>
                              </a:solidFill>
                            </a:rPr>
                            <a:t>: 19)</a:t>
                          </a:r>
                          <a:endParaRPr lang="zh-CN" altLang="en-US" sz="1300" b="1" dirty="0">
                            <a:solidFill>
                              <a:schemeClr val="accent6">
                                <a:lumMod val="50000"/>
                              </a:schemeClr>
                            </a:solidFill>
                          </a:endParaRPr>
                        </a:p>
                      </a:txBody>
                      <a:tcPr/>
                    </a:tc>
                    <a:tc gridSpan="2"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45766" t="-893750" r="-536" b="-16667"/>
                          </a:stretch>
                        </a:blipFill>
                      </a:tcPr>
                    </a:tc>
                    <a:tc hMerge="1">
                      <a:txBody>
                        <a:bodyPr/>
                        <a:lstStyle/>
                        <a:p>
                          <a:endParaRPr lang="zh-CN" altLang="en-US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7" name="TextBox 5">
            <a:extLst>
              <a:ext uri="{FF2B5EF4-FFF2-40B4-BE49-F238E27FC236}">
                <a16:creationId xmlns:a16="http://schemas.microsoft.com/office/drawing/2014/main" id="{AC0940B9-1DA7-44E8-A8B5-E6EE70B41401}"/>
              </a:ext>
            </a:extLst>
          </p:cNvPr>
          <p:cNvSpPr txBox="1"/>
          <p:nvPr/>
        </p:nvSpPr>
        <p:spPr>
          <a:xfrm>
            <a:off x="419569" y="6005732"/>
            <a:ext cx="8193205" cy="6924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注：以上是在</a:t>
            </a:r>
            <a:r>
              <a:rPr lang="en-US" altLang="zh-CN" sz="1300" dirty="0"/>
              <a:t>64</a:t>
            </a:r>
            <a:r>
              <a:rPr lang="zh-CN" altLang="en-US" sz="1300" dirty="0"/>
              <a:t>位</a:t>
            </a:r>
            <a:r>
              <a:rPr lang="en-US" altLang="zh-CN" sz="1300" dirty="0"/>
              <a:t>Windows</a:t>
            </a:r>
            <a:r>
              <a:rPr lang="zh-CN" altLang="en-US" sz="1300" dirty="0"/>
              <a:t>希统上的结果，不同平台可能略有差异。可以用</a:t>
            </a:r>
            <a:r>
              <a:rPr lang="en-US" altLang="zh-CN" sz="1300" dirty="0" err="1">
                <a:solidFill>
                  <a:srgbClr val="FF0000"/>
                </a:solidFill>
              </a:rPr>
              <a:t>sizeof</a:t>
            </a:r>
            <a:r>
              <a:rPr lang="zh-CN" altLang="en-US" sz="1300" dirty="0"/>
              <a:t>操作符查看占用内存字节数。</a:t>
            </a:r>
            <a:endParaRPr lang="en-US" altLang="zh-CN" sz="1300" dirty="0"/>
          </a:p>
          <a:p>
            <a:r>
              <a:rPr lang="en-US" altLang="zh-CN" sz="1300" dirty="0"/>
              <a:t>         C</a:t>
            </a:r>
            <a:r>
              <a:rPr lang="zh-CN" altLang="en-US" sz="1300" dirty="0"/>
              <a:t>标准并未具体规定各种类型占多少字节，只要求：</a:t>
            </a:r>
            <a:r>
              <a:rPr lang="en-US" altLang="zh-CN" sz="1300" dirty="0"/>
              <a:t>short</a:t>
            </a:r>
            <a:r>
              <a:rPr lang="zh-CN" altLang="en-US" sz="1300" dirty="0"/>
              <a:t>型长度≤</a:t>
            </a:r>
            <a:r>
              <a:rPr lang="en-US" altLang="zh-CN" sz="1300" dirty="0"/>
              <a:t>int</a:t>
            </a:r>
            <a:r>
              <a:rPr lang="zh-CN" altLang="en-US" sz="1300" dirty="0"/>
              <a:t>型长度≤</a:t>
            </a:r>
            <a:r>
              <a:rPr lang="en-US" altLang="zh-CN" sz="1300" dirty="0"/>
              <a:t>long</a:t>
            </a:r>
            <a:r>
              <a:rPr lang="zh-CN" altLang="en-US" sz="1300" dirty="0"/>
              <a:t>型长度</a:t>
            </a:r>
            <a:endParaRPr lang="en-US" altLang="zh-CN" sz="1300" dirty="0"/>
          </a:p>
          <a:p>
            <a:r>
              <a:rPr lang="en-US" altLang="zh-CN" sz="1300" dirty="0"/>
              <a:t>         long </a:t>
            </a:r>
            <a:r>
              <a:rPr lang="zh-CN" altLang="en-US" sz="1300" dirty="0"/>
              <a:t>是</a:t>
            </a:r>
            <a:r>
              <a:rPr lang="en-US" altLang="zh-CN" sz="1300" dirty="0"/>
              <a:t>C99</a:t>
            </a:r>
            <a:r>
              <a:rPr lang="zh-CN" altLang="en-US" sz="1300" dirty="0"/>
              <a:t>的标准关键字，但对 </a:t>
            </a:r>
            <a:r>
              <a:rPr lang="en-US" altLang="zh-CN" sz="1300" dirty="0"/>
              <a:t>long double </a:t>
            </a:r>
            <a:r>
              <a:rPr lang="zh-CN" altLang="en-US" sz="1300" dirty="0"/>
              <a:t>的处理，取决于平台和编译器，可能有</a:t>
            </a:r>
            <a:r>
              <a:rPr lang="en-US" altLang="zh-CN" sz="1300" dirty="0"/>
              <a:t>10</a:t>
            </a:r>
            <a:r>
              <a:rPr lang="zh-CN" altLang="en-US" sz="1300" dirty="0"/>
              <a:t>，</a:t>
            </a:r>
            <a:r>
              <a:rPr lang="en-US" altLang="zh-CN" sz="1300" dirty="0"/>
              <a:t>12</a:t>
            </a:r>
            <a:r>
              <a:rPr lang="zh-CN" altLang="en-US" sz="1300" dirty="0"/>
              <a:t>，</a:t>
            </a:r>
            <a:r>
              <a:rPr lang="en-US" altLang="zh-CN" sz="1300" dirty="0"/>
              <a:t>16</a:t>
            </a:r>
            <a:r>
              <a:rPr lang="zh-CN" altLang="en-US" sz="1300" dirty="0"/>
              <a:t>字节</a:t>
            </a:r>
          </a:p>
        </p:txBody>
      </p:sp>
    </p:spTree>
    <p:extLst>
      <p:ext uri="{BB962C8B-B14F-4D97-AF65-F5344CB8AC3E}">
        <p14:creationId xmlns:p14="http://schemas.microsoft.com/office/powerpoint/2010/main" val="32702379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300F3398-52B6-472A-97A8-36649BEF8C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示例代码：</a:t>
            </a:r>
            <a:endParaRPr lang="en-US" dirty="0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965C48BA-6528-4492-BC2C-BC35BF50A4FF}"/>
              </a:ext>
            </a:extLst>
          </p:cNvPr>
          <p:cNvSpPr/>
          <p:nvPr/>
        </p:nvSpPr>
        <p:spPr>
          <a:xfrm>
            <a:off x="255535" y="1782395"/>
            <a:ext cx="8632929" cy="32932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ln;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n;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lln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(ln)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(n)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	&lt;&lt; 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 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&lt;&lt; </a:t>
            </a:r>
            <a:r>
              <a:rPr lang="en-US" sz="1600" dirty="0" err="1">
                <a:solidFill>
                  <a:srgbClr val="0000FF"/>
                </a:solidFill>
                <a:latin typeface="Consolas" panose="020B0609020204030204" pitchFamily="49" charset="0"/>
              </a:rPr>
              <a:t>sizeof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long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) &lt;&lt;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   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600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8202CDC-45E5-4CF9-A714-FCC112A729EF}"/>
              </a:ext>
            </a:extLst>
          </p:cNvPr>
          <p:cNvSpPr/>
          <p:nvPr/>
        </p:nvSpPr>
        <p:spPr>
          <a:xfrm>
            <a:off x="3161147" y="875331"/>
            <a:ext cx="387798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查看不同数据类型占用内存空间大小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61807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4320" name="Group 128">
            <a:extLst>
              <a:ext uri="{FF2B5EF4-FFF2-40B4-BE49-F238E27FC236}">
                <a16:creationId xmlns:a16="http://schemas.microsoft.com/office/drawing/2014/main" id="{A11287B3-9651-475C-8A36-618B74B3B3E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75811690"/>
              </p:ext>
            </p:extLst>
          </p:nvPr>
        </p:nvGraphicFramePr>
        <p:xfrm>
          <a:off x="1035052" y="2143719"/>
          <a:ext cx="7192963" cy="620713"/>
        </p:xfrm>
        <a:graphic>
          <a:graphicData uri="http://schemas.openxmlformats.org/drawingml/2006/table">
            <a:tbl>
              <a:tblPr/>
              <a:tblGrid>
                <a:gridCol w="449263">
                  <a:extLst>
                    <a:ext uri="{9D8B030D-6E8A-4147-A177-3AD203B41FA5}">
                      <a16:colId xmlns:a16="http://schemas.microsoft.com/office/drawing/2014/main" val="1307348549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3982991214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9868523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3124423233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479504418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342259422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4267492095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4157717826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249076118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248620696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539316465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1752068802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973863708"/>
                    </a:ext>
                  </a:extLst>
                </a:gridCol>
                <a:gridCol w="450850">
                  <a:extLst>
                    <a:ext uri="{9D8B030D-6E8A-4147-A177-3AD203B41FA5}">
                      <a16:colId xmlns:a16="http://schemas.microsoft.com/office/drawing/2014/main" val="2807724594"/>
                    </a:ext>
                  </a:extLst>
                </a:gridCol>
                <a:gridCol w="449262">
                  <a:extLst>
                    <a:ext uri="{9D8B030D-6E8A-4147-A177-3AD203B41FA5}">
                      <a16:colId xmlns:a16="http://schemas.microsoft.com/office/drawing/2014/main" val="1668666664"/>
                    </a:ext>
                  </a:extLst>
                </a:gridCol>
                <a:gridCol w="449263">
                  <a:extLst>
                    <a:ext uri="{9D8B030D-6E8A-4147-A177-3AD203B41FA5}">
                      <a16:colId xmlns:a16="http://schemas.microsoft.com/office/drawing/2014/main" val="1187391611"/>
                    </a:ext>
                  </a:extLst>
                </a:gridCol>
              </a:tblGrid>
              <a:tr h="620713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90408385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4360" name="Object 168">
                <a:extLst>
                  <a:ext uri="{FF2B5EF4-FFF2-40B4-BE49-F238E27FC236}">
                    <a16:creationId xmlns:a16="http://schemas.microsoft.com/office/drawing/2014/main" id="{10A3D666-55A0-4F9C-9B23-3A8F65116B6F}"/>
                  </a:ext>
                </a:extLst>
              </p:cNvPr>
              <p:cNvSpPr txBox="1"/>
              <p:nvPr/>
            </p:nvSpPr>
            <p:spPr bwMode="auto">
              <a:xfrm>
                <a:off x="4567240" y="1782681"/>
                <a:ext cx="509587" cy="51593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4360" name="Object 168">
                <a:extLst>
                  <a:ext uri="{FF2B5EF4-FFF2-40B4-BE49-F238E27FC236}">
                    <a16:creationId xmlns:a16="http://schemas.microsoft.com/office/drawing/2014/main" id="{10A3D666-55A0-4F9C-9B23-3A8F65116B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567240" y="1782681"/>
                <a:ext cx="509587" cy="51593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361" name="Object 169">
                <a:extLst>
                  <a:ext uri="{FF2B5EF4-FFF2-40B4-BE49-F238E27FC236}">
                    <a16:creationId xmlns:a16="http://schemas.microsoft.com/office/drawing/2014/main" id="{DFCEC329-ABC3-42AB-9C21-9DF9F635AC4B}"/>
                  </a:ext>
                </a:extLst>
              </p:cNvPr>
              <p:cNvSpPr txBox="1"/>
              <p:nvPr/>
            </p:nvSpPr>
            <p:spPr bwMode="auto">
              <a:xfrm>
                <a:off x="4943477" y="1750931"/>
                <a:ext cx="523875" cy="5603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4361" name="Object 169">
                <a:extLst>
                  <a:ext uri="{FF2B5EF4-FFF2-40B4-BE49-F238E27FC236}">
                    <a16:creationId xmlns:a16="http://schemas.microsoft.com/office/drawing/2014/main" id="{DFCEC329-ABC3-42AB-9C21-9DF9F635A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3477" y="1750931"/>
                <a:ext cx="523875" cy="56038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362" name="Object 170">
                <a:extLst>
                  <a:ext uri="{FF2B5EF4-FFF2-40B4-BE49-F238E27FC236}">
                    <a16:creationId xmlns:a16="http://schemas.microsoft.com/office/drawing/2014/main" id="{1869AAF2-F8F4-4E08-8073-12C22A2D42FA}"/>
                  </a:ext>
                </a:extLst>
              </p:cNvPr>
              <p:cNvSpPr txBox="1"/>
              <p:nvPr/>
            </p:nvSpPr>
            <p:spPr bwMode="auto">
              <a:xfrm>
                <a:off x="5443540" y="1750931"/>
                <a:ext cx="485775" cy="5603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4362" name="Object 170">
                <a:extLst>
                  <a:ext uri="{FF2B5EF4-FFF2-40B4-BE49-F238E27FC236}">
                    <a16:creationId xmlns:a16="http://schemas.microsoft.com/office/drawing/2014/main" id="{1869AAF2-F8F4-4E08-8073-12C22A2D42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43540" y="1750931"/>
                <a:ext cx="485775" cy="56038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363" name="Object 171">
                <a:extLst>
                  <a:ext uri="{FF2B5EF4-FFF2-40B4-BE49-F238E27FC236}">
                    <a16:creationId xmlns:a16="http://schemas.microsoft.com/office/drawing/2014/main" id="{57E60DCD-7890-47D1-BCA2-1A6EB694EDFF}"/>
                  </a:ext>
                </a:extLst>
              </p:cNvPr>
              <p:cNvSpPr txBox="1"/>
              <p:nvPr/>
            </p:nvSpPr>
            <p:spPr bwMode="auto">
              <a:xfrm>
                <a:off x="5880102" y="1750931"/>
                <a:ext cx="523875" cy="5603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4363" name="Object 171">
                <a:extLst>
                  <a:ext uri="{FF2B5EF4-FFF2-40B4-BE49-F238E27FC236}">
                    <a16:creationId xmlns:a16="http://schemas.microsoft.com/office/drawing/2014/main" id="{57E60DCD-7890-47D1-BCA2-1A6EB694E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80102" y="1750931"/>
                <a:ext cx="523875" cy="56038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364" name="Object 172">
                <a:extLst>
                  <a:ext uri="{FF2B5EF4-FFF2-40B4-BE49-F238E27FC236}">
                    <a16:creationId xmlns:a16="http://schemas.microsoft.com/office/drawing/2014/main" id="{4B211EFB-6B5D-41CE-8CD7-D3AC61FC15C3}"/>
                  </a:ext>
                </a:extLst>
              </p:cNvPr>
              <p:cNvSpPr txBox="1"/>
              <p:nvPr/>
            </p:nvSpPr>
            <p:spPr bwMode="auto">
              <a:xfrm>
                <a:off x="6384927" y="1750931"/>
                <a:ext cx="485775" cy="5603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4364" name="Object 172">
                <a:extLst>
                  <a:ext uri="{FF2B5EF4-FFF2-40B4-BE49-F238E27FC236}">
                    <a16:creationId xmlns:a16="http://schemas.microsoft.com/office/drawing/2014/main" id="{4B211EFB-6B5D-41CE-8CD7-D3AC61FC15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384927" y="1750931"/>
                <a:ext cx="485775" cy="56038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365" name="Object 173">
                <a:extLst>
                  <a:ext uri="{FF2B5EF4-FFF2-40B4-BE49-F238E27FC236}">
                    <a16:creationId xmlns:a16="http://schemas.microsoft.com/office/drawing/2014/main" id="{49C2F566-8FE7-4985-A9CD-2F7752BA0D0F}"/>
                  </a:ext>
                </a:extLst>
              </p:cNvPr>
              <p:cNvSpPr txBox="1"/>
              <p:nvPr/>
            </p:nvSpPr>
            <p:spPr bwMode="auto">
              <a:xfrm>
                <a:off x="6889750" y="1750931"/>
                <a:ext cx="522288" cy="5603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4365" name="Object 173">
                <a:extLst>
                  <a:ext uri="{FF2B5EF4-FFF2-40B4-BE49-F238E27FC236}">
                    <a16:creationId xmlns:a16="http://schemas.microsoft.com/office/drawing/2014/main" id="{49C2F566-8FE7-4985-A9CD-2F7752BA0D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889750" y="1750931"/>
                <a:ext cx="522288" cy="560388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366" name="Object 174">
                <a:extLst>
                  <a:ext uri="{FF2B5EF4-FFF2-40B4-BE49-F238E27FC236}">
                    <a16:creationId xmlns:a16="http://schemas.microsoft.com/office/drawing/2014/main" id="{CCF1B49E-FBB8-4247-ACD9-DB8FA039BC07}"/>
                  </a:ext>
                </a:extLst>
              </p:cNvPr>
              <p:cNvSpPr txBox="1"/>
              <p:nvPr/>
            </p:nvSpPr>
            <p:spPr bwMode="auto">
              <a:xfrm>
                <a:off x="7385052" y="1750931"/>
                <a:ext cx="449263" cy="5603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4366" name="Object 174">
                <a:extLst>
                  <a:ext uri="{FF2B5EF4-FFF2-40B4-BE49-F238E27FC236}">
                    <a16:creationId xmlns:a16="http://schemas.microsoft.com/office/drawing/2014/main" id="{CCF1B49E-FBB8-4247-ACD9-DB8FA039BC0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385052" y="1750931"/>
                <a:ext cx="449263" cy="56038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4367" name="Object 175">
                <a:extLst>
                  <a:ext uri="{FF2B5EF4-FFF2-40B4-BE49-F238E27FC236}">
                    <a16:creationId xmlns:a16="http://schemas.microsoft.com/office/drawing/2014/main" id="{7C931993-1406-4174-B442-90C434F75AD0}"/>
                  </a:ext>
                </a:extLst>
              </p:cNvPr>
              <p:cNvSpPr txBox="1"/>
              <p:nvPr/>
            </p:nvSpPr>
            <p:spPr bwMode="auto">
              <a:xfrm>
                <a:off x="7896227" y="1750931"/>
                <a:ext cx="523875" cy="560388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64367" name="Object 175">
                <a:extLst>
                  <a:ext uri="{FF2B5EF4-FFF2-40B4-BE49-F238E27FC236}">
                    <a16:creationId xmlns:a16="http://schemas.microsoft.com/office/drawing/2014/main" id="{7C931993-1406-4174-B442-90C434F75A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96227" y="1750931"/>
                <a:ext cx="523875" cy="560388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64368" name="Group 176">
            <a:extLst>
              <a:ext uri="{FF2B5EF4-FFF2-40B4-BE49-F238E27FC236}">
                <a16:creationId xmlns:a16="http://schemas.microsoft.com/office/drawing/2014/main" id="{29C564D8-C0F5-4FBD-A43D-966BCAD692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7767384"/>
              </p:ext>
            </p:extLst>
          </p:nvPr>
        </p:nvGraphicFramePr>
        <p:xfrm>
          <a:off x="2224883" y="1512081"/>
          <a:ext cx="1141413" cy="520320"/>
        </p:xfrm>
        <a:graphic>
          <a:graphicData uri="http://schemas.openxmlformats.org/drawingml/2006/table">
            <a:tbl>
              <a:tblPr/>
              <a:tblGrid>
                <a:gridCol w="1141413">
                  <a:extLst>
                    <a:ext uri="{9D8B030D-6E8A-4147-A177-3AD203B41FA5}">
                      <a16:colId xmlns:a16="http://schemas.microsoft.com/office/drawing/2014/main" val="1704480773"/>
                    </a:ext>
                  </a:extLst>
                </a:gridCol>
              </a:tblGrid>
              <a:tr h="515938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7630752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64374" name="Object 182">
                <a:extLst>
                  <a:ext uri="{FF2B5EF4-FFF2-40B4-BE49-F238E27FC236}">
                    <a16:creationId xmlns:a16="http://schemas.microsoft.com/office/drawing/2014/main" id="{276FDDFA-C36F-4F5A-9A81-8990015E1386}"/>
                  </a:ext>
                </a:extLst>
              </p:cNvPr>
              <p:cNvSpPr txBox="1"/>
              <p:nvPr/>
            </p:nvSpPr>
            <p:spPr bwMode="auto">
              <a:xfrm>
                <a:off x="981826" y="1699524"/>
                <a:ext cx="422274" cy="393061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15</m:t>
                          </m:r>
                        </m:sup>
                      </m:sSup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64374" name="Object 182">
                <a:extLst>
                  <a:ext uri="{FF2B5EF4-FFF2-40B4-BE49-F238E27FC236}">
                    <a16:creationId xmlns:a16="http://schemas.microsoft.com/office/drawing/2014/main" id="{276FDDFA-C36F-4F5A-9A81-8990015E138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981826" y="1699524"/>
                <a:ext cx="422274" cy="393061"/>
              </a:xfrm>
              <a:prstGeom prst="rect">
                <a:avLst/>
              </a:prstGeom>
              <a:blipFill>
                <a:blip r:embed="rId10"/>
                <a:stretch>
                  <a:fillRect r="-11594"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4376" name="Rectangle 184">
            <a:extLst>
              <a:ext uri="{FF2B5EF4-FFF2-40B4-BE49-F238E27FC236}">
                <a16:creationId xmlns:a16="http://schemas.microsoft.com/office/drawing/2014/main" id="{E728B5BC-4C97-4AD2-9E91-2F981C7B4B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43129" y="642804"/>
            <a:ext cx="4857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占用</a:t>
            </a: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字节，数的表示范围是</a:t>
            </a:r>
            <a:br>
              <a:rPr lang="zh-CN" altLang="en-US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0  ~  65535</a:t>
            </a:r>
            <a:endParaRPr lang="zh-CN" altLang="en-US" sz="2800" b="1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B93B11D-9F89-422C-9C6C-0319A07EBE81}"/>
              </a:ext>
            </a:extLst>
          </p:cNvPr>
          <p:cNvSpPr txBox="1"/>
          <p:nvPr/>
        </p:nvSpPr>
        <p:spPr>
          <a:xfrm>
            <a:off x="588252" y="120028"/>
            <a:ext cx="3040815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位无符号整数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  <p:graphicFrame>
        <p:nvGraphicFramePr>
          <p:cNvPr id="28" name="Group 2">
            <a:extLst>
              <a:ext uri="{FF2B5EF4-FFF2-40B4-BE49-F238E27FC236}">
                <a16:creationId xmlns:a16="http://schemas.microsoft.com/office/drawing/2014/main" id="{A8D05A5C-9E83-4F33-A692-A4EAF74BAF4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48869973"/>
              </p:ext>
            </p:extLst>
          </p:nvPr>
        </p:nvGraphicFramePr>
        <p:xfrm>
          <a:off x="1696688" y="5742184"/>
          <a:ext cx="6497885" cy="549274"/>
        </p:xfrm>
        <a:graphic>
          <a:graphicData uri="http://schemas.openxmlformats.org/drawingml/2006/table">
            <a:tbl>
              <a:tblPr/>
              <a:tblGrid>
                <a:gridCol w="406733">
                  <a:extLst>
                    <a:ext uri="{9D8B030D-6E8A-4147-A177-3AD203B41FA5}">
                      <a16:colId xmlns:a16="http://schemas.microsoft.com/office/drawing/2014/main" val="5408435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3058733628"/>
                    </a:ext>
                  </a:extLst>
                </a:gridCol>
                <a:gridCol w="406733">
                  <a:extLst>
                    <a:ext uri="{9D8B030D-6E8A-4147-A177-3AD203B41FA5}">
                      <a16:colId xmlns:a16="http://schemas.microsoft.com/office/drawing/2014/main" val="3024226957"/>
                    </a:ext>
                  </a:extLst>
                </a:gridCol>
                <a:gridCol w="406733">
                  <a:extLst>
                    <a:ext uri="{9D8B030D-6E8A-4147-A177-3AD203B41FA5}">
                      <a16:colId xmlns:a16="http://schemas.microsoft.com/office/drawing/2014/main" val="4229057110"/>
                    </a:ext>
                  </a:extLst>
                </a:gridCol>
                <a:gridCol w="405092">
                  <a:extLst>
                    <a:ext uri="{9D8B030D-6E8A-4147-A177-3AD203B41FA5}">
                      <a16:colId xmlns:a16="http://schemas.microsoft.com/office/drawing/2014/main" val="3266483754"/>
                    </a:ext>
                  </a:extLst>
                </a:gridCol>
                <a:gridCol w="406733">
                  <a:extLst>
                    <a:ext uri="{9D8B030D-6E8A-4147-A177-3AD203B41FA5}">
                      <a16:colId xmlns:a16="http://schemas.microsoft.com/office/drawing/2014/main" val="1441904171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3233099660"/>
                    </a:ext>
                  </a:extLst>
                </a:gridCol>
                <a:gridCol w="406733">
                  <a:extLst>
                    <a:ext uri="{9D8B030D-6E8A-4147-A177-3AD203B41FA5}">
                      <a16:colId xmlns:a16="http://schemas.microsoft.com/office/drawing/2014/main" val="2771744667"/>
                    </a:ext>
                  </a:extLst>
                </a:gridCol>
                <a:gridCol w="406733">
                  <a:extLst>
                    <a:ext uri="{9D8B030D-6E8A-4147-A177-3AD203B41FA5}">
                      <a16:colId xmlns:a16="http://schemas.microsoft.com/office/drawing/2014/main" val="3732705342"/>
                    </a:ext>
                  </a:extLst>
                </a:gridCol>
                <a:gridCol w="406733">
                  <a:extLst>
                    <a:ext uri="{9D8B030D-6E8A-4147-A177-3AD203B41FA5}">
                      <a16:colId xmlns:a16="http://schemas.microsoft.com/office/drawing/2014/main" val="821475321"/>
                    </a:ext>
                  </a:extLst>
                </a:gridCol>
                <a:gridCol w="405092">
                  <a:extLst>
                    <a:ext uri="{9D8B030D-6E8A-4147-A177-3AD203B41FA5}">
                      <a16:colId xmlns:a16="http://schemas.microsoft.com/office/drawing/2014/main" val="2546206839"/>
                    </a:ext>
                  </a:extLst>
                </a:gridCol>
                <a:gridCol w="405093">
                  <a:extLst>
                    <a:ext uri="{9D8B030D-6E8A-4147-A177-3AD203B41FA5}">
                      <a16:colId xmlns:a16="http://schemas.microsoft.com/office/drawing/2014/main" val="3302701717"/>
                    </a:ext>
                  </a:extLst>
                </a:gridCol>
                <a:gridCol w="406733">
                  <a:extLst>
                    <a:ext uri="{9D8B030D-6E8A-4147-A177-3AD203B41FA5}">
                      <a16:colId xmlns:a16="http://schemas.microsoft.com/office/drawing/2014/main" val="632909483"/>
                    </a:ext>
                  </a:extLst>
                </a:gridCol>
                <a:gridCol w="406733">
                  <a:extLst>
                    <a:ext uri="{9D8B030D-6E8A-4147-A177-3AD203B41FA5}">
                      <a16:colId xmlns:a16="http://schemas.microsoft.com/office/drawing/2014/main" val="2512017727"/>
                    </a:ext>
                  </a:extLst>
                </a:gridCol>
                <a:gridCol w="405092">
                  <a:extLst>
                    <a:ext uri="{9D8B030D-6E8A-4147-A177-3AD203B41FA5}">
                      <a16:colId xmlns:a16="http://schemas.microsoft.com/office/drawing/2014/main" val="2413615754"/>
                    </a:ext>
                  </a:extLst>
                </a:gridCol>
                <a:gridCol w="406733">
                  <a:extLst>
                    <a:ext uri="{9D8B030D-6E8A-4147-A177-3AD203B41FA5}">
                      <a16:colId xmlns:a16="http://schemas.microsoft.com/office/drawing/2014/main" val="1304252163"/>
                    </a:ext>
                  </a:extLst>
                </a:gridCol>
              </a:tblGrid>
              <a:tr h="549274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tx2"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endParaRPr kumimoji="0" lang="zh-CN" altLang="en-US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7919088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9" name="Object 42">
                <a:extLst>
                  <a:ext uri="{FF2B5EF4-FFF2-40B4-BE49-F238E27FC236}">
                    <a16:creationId xmlns:a16="http://schemas.microsoft.com/office/drawing/2014/main" id="{7FAB28E6-BFE0-49D6-B2F9-CB2750F88B51}"/>
                  </a:ext>
                </a:extLst>
              </p:cNvPr>
              <p:cNvSpPr txBox="1"/>
              <p:nvPr/>
            </p:nvSpPr>
            <p:spPr bwMode="auto">
              <a:xfrm>
                <a:off x="4946884" y="5380826"/>
                <a:ext cx="431800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7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29" name="Object 42">
                <a:extLst>
                  <a:ext uri="{FF2B5EF4-FFF2-40B4-BE49-F238E27FC236}">
                    <a16:creationId xmlns:a16="http://schemas.microsoft.com/office/drawing/2014/main" id="{7FAB28E6-BFE0-49D6-B2F9-CB2750F88B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4946884" y="5380826"/>
                <a:ext cx="431800" cy="46355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Object 43">
                <a:extLst>
                  <a:ext uri="{FF2B5EF4-FFF2-40B4-BE49-F238E27FC236}">
                    <a16:creationId xmlns:a16="http://schemas.microsoft.com/office/drawing/2014/main" id="{7763567D-C30F-4304-89CF-B187F3D14633}"/>
                  </a:ext>
                </a:extLst>
              </p:cNvPr>
              <p:cNvSpPr txBox="1"/>
              <p:nvPr/>
            </p:nvSpPr>
            <p:spPr bwMode="auto">
              <a:xfrm>
                <a:off x="5404084" y="5382415"/>
                <a:ext cx="4318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6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1" name="Object 43">
                <a:extLst>
                  <a:ext uri="{FF2B5EF4-FFF2-40B4-BE49-F238E27FC236}">
                    <a16:creationId xmlns:a16="http://schemas.microsoft.com/office/drawing/2014/main" id="{7763567D-C30F-4304-89CF-B187F3D146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404084" y="5382415"/>
                <a:ext cx="431800" cy="461963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Object 44">
                <a:extLst>
                  <a:ext uri="{FF2B5EF4-FFF2-40B4-BE49-F238E27FC236}">
                    <a16:creationId xmlns:a16="http://schemas.microsoft.com/office/drawing/2014/main" id="{17ED1AA0-42FD-4D20-B54C-D9CDF0D0F636}"/>
                  </a:ext>
                </a:extLst>
              </p:cNvPr>
              <p:cNvSpPr txBox="1"/>
              <p:nvPr/>
            </p:nvSpPr>
            <p:spPr bwMode="auto">
              <a:xfrm>
                <a:off x="5815249" y="5380826"/>
                <a:ext cx="401637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5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2" name="Object 44">
                <a:extLst>
                  <a:ext uri="{FF2B5EF4-FFF2-40B4-BE49-F238E27FC236}">
                    <a16:creationId xmlns:a16="http://schemas.microsoft.com/office/drawing/2014/main" id="{17ED1AA0-42FD-4D20-B54C-D9CDF0D0F6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5815249" y="5380826"/>
                <a:ext cx="401637" cy="463550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Object 45">
                <a:extLst>
                  <a:ext uri="{FF2B5EF4-FFF2-40B4-BE49-F238E27FC236}">
                    <a16:creationId xmlns:a16="http://schemas.microsoft.com/office/drawing/2014/main" id="{8379367D-C62B-498F-9F79-8A0902CA5833}"/>
                  </a:ext>
                </a:extLst>
              </p:cNvPr>
              <p:cNvSpPr txBox="1"/>
              <p:nvPr/>
            </p:nvSpPr>
            <p:spPr bwMode="auto">
              <a:xfrm>
                <a:off x="6166084" y="5382415"/>
                <a:ext cx="4318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3" name="Object 45">
                <a:extLst>
                  <a:ext uri="{FF2B5EF4-FFF2-40B4-BE49-F238E27FC236}">
                    <a16:creationId xmlns:a16="http://schemas.microsoft.com/office/drawing/2014/main" id="{8379367D-C62B-498F-9F79-8A0902CA583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166084" y="5382415"/>
                <a:ext cx="431800" cy="461963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Object 46">
                <a:extLst>
                  <a:ext uri="{FF2B5EF4-FFF2-40B4-BE49-F238E27FC236}">
                    <a16:creationId xmlns:a16="http://schemas.microsoft.com/office/drawing/2014/main" id="{7DF946A3-9D6F-4951-BCA0-853F72F6884F}"/>
                  </a:ext>
                </a:extLst>
              </p:cNvPr>
              <p:cNvSpPr txBox="1"/>
              <p:nvPr/>
            </p:nvSpPr>
            <p:spPr bwMode="auto">
              <a:xfrm>
                <a:off x="6577249" y="5380826"/>
                <a:ext cx="401637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4" name="Object 46">
                <a:extLst>
                  <a:ext uri="{FF2B5EF4-FFF2-40B4-BE49-F238E27FC236}">
                    <a16:creationId xmlns:a16="http://schemas.microsoft.com/office/drawing/2014/main" id="{7DF946A3-9D6F-4951-BCA0-853F72F688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6577249" y="5380826"/>
                <a:ext cx="401637" cy="463550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Object 47">
                <a:extLst>
                  <a:ext uri="{FF2B5EF4-FFF2-40B4-BE49-F238E27FC236}">
                    <a16:creationId xmlns:a16="http://schemas.microsoft.com/office/drawing/2014/main" id="{3D2791D6-1DF1-48D8-AC37-716BB11C89F5}"/>
                  </a:ext>
                </a:extLst>
              </p:cNvPr>
              <p:cNvSpPr txBox="1"/>
              <p:nvPr/>
            </p:nvSpPr>
            <p:spPr bwMode="auto">
              <a:xfrm>
                <a:off x="7080484" y="5380826"/>
                <a:ext cx="431800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5" name="Object 47">
                <a:extLst>
                  <a:ext uri="{FF2B5EF4-FFF2-40B4-BE49-F238E27FC236}">
                    <a16:creationId xmlns:a16="http://schemas.microsoft.com/office/drawing/2014/main" id="{3D2791D6-1DF1-48D8-AC37-716BB11C89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080484" y="5380826"/>
                <a:ext cx="431800" cy="463550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Object 48">
                <a:extLst>
                  <a:ext uri="{FF2B5EF4-FFF2-40B4-BE49-F238E27FC236}">
                    <a16:creationId xmlns:a16="http://schemas.microsoft.com/office/drawing/2014/main" id="{09E59B5C-DB0F-4B16-AF17-36CCD4D1F759}"/>
                  </a:ext>
                </a:extLst>
              </p:cNvPr>
              <p:cNvSpPr txBox="1"/>
              <p:nvPr/>
            </p:nvSpPr>
            <p:spPr bwMode="auto">
              <a:xfrm>
                <a:off x="7521811" y="5380826"/>
                <a:ext cx="371475" cy="463550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6" name="Object 48">
                <a:extLst>
                  <a:ext uri="{FF2B5EF4-FFF2-40B4-BE49-F238E27FC236}">
                    <a16:creationId xmlns:a16="http://schemas.microsoft.com/office/drawing/2014/main" id="{09E59B5C-DB0F-4B16-AF17-36CCD4D1F75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521811" y="5380826"/>
                <a:ext cx="371475" cy="46355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Object 49">
                <a:extLst>
                  <a:ext uri="{FF2B5EF4-FFF2-40B4-BE49-F238E27FC236}">
                    <a16:creationId xmlns:a16="http://schemas.microsoft.com/office/drawing/2014/main" id="{45175971-6330-4994-B806-5650FCF12EC3}"/>
                  </a:ext>
                </a:extLst>
              </p:cNvPr>
              <p:cNvSpPr txBox="1"/>
              <p:nvPr/>
            </p:nvSpPr>
            <p:spPr bwMode="auto">
              <a:xfrm>
                <a:off x="7871059" y="5382415"/>
                <a:ext cx="431800" cy="461963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>
                <a:norm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</m:oMath>
                  </m:oMathPara>
                </a14:m>
                <a:endParaRPr lang="en-US"/>
              </a:p>
            </p:txBody>
          </p:sp>
        </mc:Choice>
        <mc:Fallback xmlns="">
          <p:sp>
            <p:nvSpPr>
              <p:cNvPr id="37" name="Object 49">
                <a:extLst>
                  <a:ext uri="{FF2B5EF4-FFF2-40B4-BE49-F238E27FC236}">
                    <a16:creationId xmlns:a16="http://schemas.microsoft.com/office/drawing/2014/main" id="{45175971-6330-4994-B806-5650FCF12E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7871059" y="5382415"/>
                <a:ext cx="431800" cy="461963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  <a:ln>
                <a:noFill/>
              </a:ln>
              <a:effectLst/>
              <a:ex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8" name="AutoShape 50">
            <a:extLst>
              <a:ext uri="{FF2B5EF4-FFF2-40B4-BE49-F238E27FC236}">
                <a16:creationId xmlns:a16="http://schemas.microsoft.com/office/drawing/2014/main" id="{20FCE872-BB95-4C19-9FAD-FEC6551021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090386" y="4794449"/>
            <a:ext cx="1282700" cy="452437"/>
          </a:xfrm>
          <a:prstGeom prst="wedgeRoundRectCallout">
            <a:avLst>
              <a:gd name="adj1" fmla="val -68194"/>
              <a:gd name="adj2" fmla="val 150000"/>
              <a:gd name="adj3" fmla="val 16667"/>
            </a:avLst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kumimoji="1" lang="zh-CN" altLang="en-US" b="1" dirty="0">
                <a:ea typeface="黑体" panose="02010609060101010101" pitchFamily="49" charset="-122"/>
              </a:rPr>
              <a:t>符号位</a:t>
            </a:r>
          </a:p>
        </p:txBody>
      </p:sp>
      <p:graphicFrame>
        <p:nvGraphicFramePr>
          <p:cNvPr id="39" name="Group 119">
            <a:extLst>
              <a:ext uri="{FF2B5EF4-FFF2-40B4-BE49-F238E27FC236}">
                <a16:creationId xmlns:a16="http://schemas.microsoft.com/office/drawing/2014/main" id="{67E11102-3DB4-462D-973E-FD828E0BC9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90981589"/>
              </p:ext>
            </p:extLst>
          </p:nvPr>
        </p:nvGraphicFramePr>
        <p:xfrm>
          <a:off x="3373086" y="5101918"/>
          <a:ext cx="1109662" cy="549275"/>
        </p:xfrm>
        <a:graphic>
          <a:graphicData uri="http://schemas.openxmlformats.org/drawingml/2006/table">
            <a:tbl>
              <a:tblPr/>
              <a:tblGrid>
                <a:gridCol w="1109662">
                  <a:extLst>
                    <a:ext uri="{9D8B030D-6E8A-4147-A177-3AD203B41FA5}">
                      <a16:colId xmlns:a16="http://schemas.microsoft.com/office/drawing/2014/main" val="2237608563"/>
                    </a:ext>
                  </a:extLst>
                </a:gridCol>
              </a:tblGrid>
              <a:tr h="549275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800" b="1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1pPr>
                      <a:lvl2pPr>
                        <a:spcBef>
                          <a:spcPct val="20000"/>
                        </a:spcBef>
                        <a:buClr>
                          <a:schemeClr val="tx1"/>
                        </a:buClr>
                        <a:defRPr sz="24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2pPr>
                      <a:lvl3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 sz="2000"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3pPr>
                      <a:lvl4pPr>
                        <a:spcBef>
                          <a:spcPct val="20000"/>
                        </a:spcBef>
                        <a:buClr>
                          <a:schemeClr val="tx1"/>
                        </a:buClr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4pPr>
                      <a:lvl5pPr>
                        <a:spcBef>
                          <a:spcPct val="20000"/>
                        </a:spcBef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defRPr>
                          <a:solidFill>
                            <a:schemeClr val="tx1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Tahoma" panose="020B0604030504040204" pitchFamily="34" charset="0"/>
                          <a:ea typeface="宋体" panose="0201060003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chemeClr val="hlink"/>
                        </a:buClr>
                        <a:buSzPct val="70000"/>
                        <a:buFont typeface="Wingdings" panose="05000000000000000000" pitchFamily="2" charset="2"/>
                        <a:buNone/>
                        <a:tabLst/>
                      </a:pPr>
                      <a:r>
                        <a:rPr kumimoji="0" lang="en-US" altLang="zh-CN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2"/>
                          </a:solidFill>
                          <a:effectLst>
                            <a:outerShdw blurRad="38100" dist="38100" dir="2700000" algn="tl">
                              <a:srgbClr val="000000"/>
                            </a:outerShdw>
                          </a:effectLst>
                          <a:latin typeface="Arial" panose="020B0604020202020204" pitchFamily="34" charset="0"/>
                          <a:ea typeface="宋体" panose="02010600030101010101" pitchFamily="2" charset="-122"/>
                        </a:rPr>
                        <a:t>……</a:t>
                      </a:r>
                      <a:endParaRPr kumimoji="0" lang="en-US" altLang="zh-CN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tx2"/>
                        </a:solidFill>
                        <a:effectLst>
                          <a:outerShdw blurRad="38100" dist="38100" dir="2700000" algn="tl">
                            <a:srgbClr val="000000"/>
                          </a:outerShdw>
                        </a:effectLst>
                        <a:latin typeface="Tahoma" panose="020B0604030504040204" pitchFamily="34" charset="0"/>
                        <a:ea typeface="宋体" panose="02010600030101010101" pitchFamily="2" charset="-122"/>
                      </a:endParaRPr>
                    </a:p>
                  </a:txBody>
                  <a:tcPr marL="90000" marR="90000" marT="46800" marB="46800" horzOverflow="overflow">
                    <a:lnL cap="flat">
                      <a:noFill/>
                    </a:lnL>
                    <a:lnR cap="flat">
                      <a:noFill/>
                    </a:lnR>
                    <a:lnT cap="flat">
                      <a:noFill/>
                    </a:lnT>
                    <a:lnB cap="flat"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70593968"/>
                  </a:ext>
                </a:extLst>
              </a:tr>
            </a:tbl>
          </a:graphicData>
        </a:graphic>
      </p:graphicFrame>
      <p:sp>
        <p:nvSpPr>
          <p:cNvPr id="40" name="Rectangle 127">
            <a:extLst>
              <a:ext uri="{FF2B5EF4-FFF2-40B4-BE49-F238E27FC236}">
                <a16:creationId xmlns:a16="http://schemas.microsoft.com/office/drawing/2014/main" id="{3A298368-E6DB-46E4-AC78-2FF9D127C9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3803" y="4051886"/>
            <a:ext cx="485775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rgbClr val="FFFF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占用</a:t>
            </a: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2</a:t>
            </a:r>
            <a: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字节，数的表示范围是</a:t>
            </a:r>
            <a:br>
              <a:rPr lang="zh-CN" altLang="en-US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</a:br>
            <a:r>
              <a:rPr lang="en-US" altLang="zh-CN" sz="2800" b="1" dirty="0">
                <a:effectLst>
                  <a:outerShdw blurRad="38100" dist="38100" dir="2700000" algn="tl">
                    <a:srgbClr val="000000"/>
                  </a:outerShdw>
                </a:effectLst>
                <a:latin typeface="Times New Roman" panose="02020603050405020304" pitchFamily="18" charset="0"/>
                <a:ea typeface="黑体" panose="02010609060101010101" pitchFamily="49" charset="-122"/>
              </a:rPr>
              <a:t>-32768 ~ 32767</a:t>
            </a:r>
            <a:endParaRPr lang="zh-CN" altLang="en-US" sz="2800" b="1" dirty="0">
              <a:effectLst>
                <a:outerShdw blurRad="38100" dist="38100" dir="2700000" algn="tl">
                  <a:srgbClr val="000000"/>
                </a:outerShdw>
              </a:effectLst>
              <a:latin typeface="Times New Roman" panose="02020603050405020304" pitchFamily="18" charset="0"/>
              <a:ea typeface="黑体" panose="02010609060101010101" pitchFamily="49" charset="-122"/>
            </a:endParaRPr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106F59CE-AEF1-41E8-B47D-A6FE7419FA39}"/>
              </a:ext>
            </a:extLst>
          </p:cNvPr>
          <p:cNvSpPr txBox="1"/>
          <p:nvPr/>
        </p:nvSpPr>
        <p:spPr>
          <a:xfrm>
            <a:off x="569978" y="3486987"/>
            <a:ext cx="501352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16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位有符号整数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zh-CN" altLang="en-US" sz="3200" dirty="0">
                <a:solidFill>
                  <a:schemeClr val="accent1">
                    <a:lumMod val="75000"/>
                  </a:schemeClr>
                </a:solidFill>
              </a:rPr>
              <a:t>原码</a:t>
            </a:r>
            <a:r>
              <a:rPr lang="en-US" altLang="zh-CN" sz="3200" dirty="0">
                <a:solidFill>
                  <a:schemeClr val="accent1">
                    <a:lumMod val="75000"/>
                  </a:schemeClr>
                </a:solidFill>
              </a:rPr>
              <a:t>)</a:t>
            </a:r>
            <a:endParaRPr lang="en-US" sz="3200" dirty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8934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43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3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43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4376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内容占位符 1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367998"/>
                <a:ext cx="7886700" cy="5490001"/>
              </a:xfrm>
            </p:spPr>
            <p:txBody>
              <a:bodyPr>
                <a:normAutofit fontScale="85000" lnSpcReduction="20000"/>
              </a:bodyPr>
              <a:lstStyle/>
              <a:p>
                <a:r>
                  <a:rPr lang="zh-CN" altLang="en-US" dirty="0"/>
                  <a:t>假设一个二进制整数有</a:t>
                </a:r>
                <a14:m>
                  <m:oMath xmlns:m="http://schemas.openxmlformats.org/officeDocument/2006/math">
                    <m:r>
                      <a:rPr lang="zh-CN" altLang="en-US" i="1">
                        <a:solidFill>
                          <a:schemeClr val="tx1"/>
                        </a:solidFill>
                        <a:latin typeface="Cambria Math"/>
                      </a:rPr>
                      <m:t>𝜔</m:t>
                    </m:r>
                  </m:oMath>
                </a14:m>
                <a:r>
                  <a:rPr lang="zh-CN" altLang="en-US" dirty="0"/>
                  <a:t>位，位向量</a:t>
                </a:r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𝑥</m:t>
                        </m:r>
                      </m:e>
                    </m:acc>
                    <m:r>
                      <a:rPr lang="en-US" altLang="zh-CN" sz="2400" i="1">
                        <a:solidFill>
                          <a:schemeClr val="tx1"/>
                        </a:solidFill>
                        <a:latin typeface="Cambria Math"/>
                      </a:rPr>
                      <m:t>=</m:t>
                    </m:r>
                    <m:d>
                      <m:dPr>
                        <m:begChr m:val="["/>
                        <m:endChr m:val="]"/>
                        <m:ctrlP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−1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zh-CN" altLang="en-US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𝜔</m:t>
                            </m:r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−2</m:t>
                            </m:r>
                          </m:sub>
                        </m:sSub>
                        <m:r>
                          <a:rPr lang="en-US" altLang="zh-CN" sz="2400" i="1">
                            <a:solidFill>
                              <a:schemeClr val="tx1"/>
                            </a:solidFill>
                            <a:latin typeface="Cambria Math"/>
                          </a:rPr>
                          <m:t>,…,</m:t>
                        </m:r>
                        <m:sSub>
                          <m:sSubPr>
                            <m:ctrlP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𝑥</m:t>
                            </m:r>
                          </m:e>
                          <m:sub>
                            <m:r>
                              <a:rPr lang="en-US" altLang="zh-CN" sz="2400" i="1">
                                <a:solidFill>
                                  <a:schemeClr val="tx1"/>
                                </a:solidFill>
                                <a:latin typeface="Cambria Math"/>
                              </a:rPr>
                              <m:t>0</m:t>
                            </m:r>
                          </m:sub>
                        </m:sSub>
                      </m:e>
                    </m:d>
                  </m:oMath>
                </a14:m>
                <a:endParaRPr lang="en-US" altLang="zh-CN" dirty="0"/>
              </a:p>
              <a:p>
                <a:r>
                  <a:rPr lang="zh-CN" altLang="en-US" dirty="0"/>
                  <a:t>无符号整数</a:t>
                </a:r>
                <a:endParaRPr lang="en-US" altLang="zh-CN" dirty="0"/>
              </a:p>
              <a:p>
                <a:pPr marL="33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en-US" altLang="zh-CN" sz="1500" i="1">
                          <a:latin typeface="Cambria Math"/>
                        </a:rPr>
                        <m:t>𝐵</m:t>
                      </m:r>
                      <m:r>
                        <a:rPr lang="en-US" altLang="zh-CN" sz="1500" i="1">
                          <a:latin typeface="Cambria Math"/>
                        </a:rPr>
                        <m:t>2</m:t>
                      </m:r>
                      <m:r>
                        <a:rPr lang="en-US" altLang="zh-CN" sz="1500" i="1">
                          <a:latin typeface="Cambria Math"/>
                        </a:rPr>
                        <m:t>𝑈</m:t>
                      </m:r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5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1500" i="1">
                          <a:latin typeface="Cambria Math"/>
                        </a:rPr>
                        <m:t>≝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5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500" dirty="0"/>
              </a:p>
              <a:p>
                <a:r>
                  <a:rPr lang="zh-CN" altLang="en-US" dirty="0"/>
                  <a:t>有符号整数</a:t>
                </a:r>
                <a:endParaRPr lang="en-US" altLang="zh-CN" dirty="0"/>
              </a:p>
              <a:p>
                <a:pPr lvl="1"/>
                <a:r>
                  <a:rPr lang="zh-CN" altLang="en-US" dirty="0"/>
                  <a:t>原码（</a:t>
                </a:r>
                <a:r>
                  <a:rPr lang="en-US" altLang="zh-CN" dirty="0"/>
                  <a:t>Sign-Magnitude</a:t>
                </a:r>
                <a:r>
                  <a:rPr lang="zh-CN" altLang="en-US" dirty="0"/>
                  <a:t>）：除符号位以外，其余位保持原样</a:t>
                </a:r>
                <a:endParaRPr lang="en-US" altLang="zh-CN" dirty="0"/>
              </a:p>
              <a:p>
                <a:pPr marL="33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i="1"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1600" i="1">
                              <a:latin typeface="Cambria Math"/>
                            </a:rPr>
                            <m:t>𝑆</m:t>
                          </m:r>
                        </m:e>
                        <m:sub>
                          <m:r>
                            <a:rPr lang="zh-CN" altLang="en-US" sz="16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1600" i="1">
                          <a:latin typeface="Cambria Math"/>
                        </a:rPr>
                        <m:t>≝</m:t>
                      </m:r>
                      <m:sSup>
                        <m:sSupPr>
                          <m:ctrlPr>
                            <a:rPr lang="en-US" altLang="zh-CN" sz="16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−1</m:t>
                              </m:r>
                            </m:e>
                          </m:d>
                        </m:e>
                        <m:sup>
                          <m:sSub>
                            <m:sSubPr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1600" i="1">
                                  <a:latin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zh-CN" altLang="en-US" sz="16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1600" i="1">
                                  <a:latin typeface="Cambria Math"/>
                                </a:rPr>
                                <m:t>−1</m:t>
                              </m:r>
                            </m:sub>
                          </m:sSub>
                        </m:sup>
                      </m:sSup>
                      <m:r>
                        <a:rPr lang="en-US" altLang="zh-CN" sz="16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zh-CN" sz="16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ctrlPr>
                                <a:rPr lang="en-US" altLang="zh-CN" sz="16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3"/>
                                </m:rPr>
                                <a:rPr lang="en-US" altLang="zh-CN" sz="16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  <m:r>
                                <a:rPr lang="en-US" altLang="zh-CN" sz="1600" i="1">
                                  <a:latin typeface="Cambria Math"/>
                                  <a:ea typeface="Cambria Math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zh-CN" altLang="en-US" sz="1600" i="1">
                                  <a:latin typeface="Cambria Math"/>
                                  <a:ea typeface="Cambria Math"/>
                                </a:rPr>
                                <m:t>𝜔</m:t>
                              </m:r>
                              <m:r>
                                <a:rPr lang="en-US" altLang="zh-CN" sz="1600" i="1">
                                  <a:latin typeface="Cambria Math"/>
                                  <a:ea typeface="Cambria Math"/>
                                </a:rPr>
                                <m:t>−2</m:t>
                              </m:r>
                            </m:sup>
                            <m:e>
                              <m:sSub>
                                <m:sSub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  <a:ea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altLang="zh-CN" sz="16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altLang="zh-CN" sz="16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6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en-US" altLang="zh-CN" sz="1600" i="1">
                                      <a:latin typeface="Cambria Math"/>
                                      <a:ea typeface="Cambria Math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e>
                      </m:d>
                    </m:oMath>
                  </m:oMathPara>
                </a14:m>
                <a:endParaRPr lang="en-US" altLang="zh-CN" sz="1600" dirty="0"/>
              </a:p>
              <a:p>
                <a:pPr lvl="1"/>
                <a:r>
                  <a:rPr lang="zh-CN" altLang="en-US" dirty="0"/>
                  <a:t>反码（</a:t>
                </a:r>
                <a:r>
                  <a:rPr lang="en-US" altLang="zh-CN" dirty="0"/>
                  <a:t>Ones’-Complement</a:t>
                </a:r>
                <a:r>
                  <a:rPr lang="zh-CN" altLang="en-US" dirty="0"/>
                  <a:t>）：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/>
                      </a:rPr>
                      <m:t>反</m:t>
                    </m:r>
                    <m:r>
                      <m:rPr>
                        <m:nor/>
                      </m:rPr>
                      <a:rPr lang="zh-CN" altLang="en-US" dirty="0"/>
                      <m:t>码 </m:t>
                    </m:r>
                    <m:r>
                      <m:rPr>
                        <m:nor/>
                      </m:rPr>
                      <a:rPr lang="en-US" altLang="zh-CN" dirty="0"/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dirty="0"/>
                          <m:t>负数</m:t>
                        </m:r>
                      </m:e>
                    </m:d>
                    <m:r>
                      <a:rPr lang="en-US" altLang="zh-CN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1200" i="1">
                            <a:latin typeface="Cambria Math"/>
                            <a:ea typeface="Cambria Math"/>
                          </a:rPr>
                          <m:t>𝜔</m:t>
                        </m:r>
                      </m:sup>
                    </m:sSup>
                    <m:r>
                      <a:rPr lang="en-US" altLang="zh-CN" i="1">
                        <a:latin typeface="Cambria Math"/>
                      </a:rPr>
                      <m:t>−1</m:t>
                    </m:r>
                  </m:oMath>
                </a14:m>
                <a:r>
                  <a:rPr lang="zh-CN" altLang="en-US" dirty="0"/>
                  <a:t>（</a:t>
                </a:r>
                <a14:m>
                  <m:oMath xmlns:m="http://schemas.openxmlformats.org/officeDocument/2006/math">
                    <m:r>
                      <a:rPr lang="zh-CN" altLang="en-US" i="1">
                        <a:latin typeface="Cambria Math"/>
                      </a:rPr>
                      <m:t>𝜔</m:t>
                    </m:r>
                    <m:r>
                      <a:rPr lang="zh-CN" altLang="en-US" i="1" smtClean="0">
                        <a:latin typeface="Cambria Math"/>
                      </a:rPr>
                      <m:t>位</m:t>
                    </m:r>
                    <m:r>
                      <a:rPr lang="zh-CN" altLang="en-US" i="1">
                        <a:latin typeface="Cambria Math"/>
                      </a:rPr>
                      <m:t>二进制</m:t>
                    </m:r>
                    <m:r>
                      <a:rPr lang="zh-CN" altLang="en-US" i="1" smtClean="0">
                        <a:latin typeface="Cambria Math"/>
                      </a:rPr>
                      <m:t>所能</m:t>
                    </m:r>
                    <m:r>
                      <a:rPr lang="zh-CN" altLang="en-US" i="1">
                        <a:latin typeface="Cambria Math"/>
                      </a:rPr>
                      <m:t>表示</m:t>
                    </m:r>
                    <m:r>
                      <a:rPr lang="zh-CN" altLang="en-US" b="0" i="1" smtClean="0">
                        <a:latin typeface="Cambria Math"/>
                      </a:rPr>
                      <m:t>的</m:t>
                    </m:r>
                  </m:oMath>
                </a14:m>
                <a:r>
                  <a:rPr lang="zh-CN" altLang="en-US" dirty="0"/>
                  <a:t>最大无符号整数）</a:t>
                </a:r>
                <a:endParaRPr lang="en-US" altLang="zh-CN" dirty="0"/>
              </a:p>
              <a:p>
                <a:pPr marL="33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150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1500" i="1">
                              <a:latin typeface="Cambria Math"/>
                            </a:rPr>
                            <m:t>𝑂</m:t>
                          </m:r>
                        </m:e>
                        <m:sub>
                          <m:r>
                            <a:rPr lang="zh-CN" altLang="en-US" sz="15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5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1500" i="1">
                          <a:latin typeface="Cambria Math"/>
                        </a:rPr>
                        <m:t>≝−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5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sz="15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1500" i="1">
                          <a:latin typeface="Cambria Math"/>
                          <a:ea typeface="Cambria Math"/>
                        </a:rPr>
                        <m:t>∙</m:t>
                      </m:r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zh-CN" altLang="en-US" sz="1500" i="1">
                                  <a:latin typeface="Cambria Math"/>
                                </a:rPr>
                                <m:t>𝜔</m:t>
                              </m:r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−1</m:t>
                              </m:r>
                            </m:sup>
                          </m:sSup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e>
                      </m:d>
                      <m:r>
                        <a:rPr lang="en-US" altLang="zh-CN" sz="15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5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500" dirty="0"/>
              </a:p>
              <a:p>
                <a:pPr lvl="1"/>
                <a:r>
                  <a:rPr lang="zh-CN" altLang="en-US" dirty="0"/>
                  <a:t>补码（</a:t>
                </a:r>
                <a:r>
                  <a:rPr lang="en-US" altLang="zh-CN" dirty="0"/>
                  <a:t>Two’s-Complement)</a:t>
                </a:r>
                <a:r>
                  <a:rPr lang="zh-CN" altLang="en-US" dirty="0"/>
                  <a:t>：</a:t>
                </a:r>
                <a14:m>
                  <m:oMath xmlns:m="http://schemas.openxmlformats.org/officeDocument/2006/math">
                    <m:r>
                      <a:rPr lang="zh-CN" altLang="en-US" sz="1900" dirty="0" smtClean="0">
                        <a:latin typeface="Cambria Math"/>
                      </a:rPr>
                      <m:t>补</m:t>
                    </m:r>
                    <m:r>
                      <m:rPr>
                        <m:nor/>
                      </m:rPr>
                      <a:rPr lang="zh-CN" altLang="en-US" sz="1900" dirty="0"/>
                      <m:t>码 </m:t>
                    </m:r>
                    <m:r>
                      <m:rPr>
                        <m:nor/>
                      </m:rPr>
                      <a:rPr lang="en-US" altLang="zh-CN" sz="1900" dirty="0"/>
                      <m:t>+ </m:t>
                    </m:r>
                    <m:d>
                      <m:dPr>
                        <m:begChr m:val="|"/>
                        <m:endChr m:val="|"/>
                        <m:ctrlPr>
                          <a:rPr lang="en-US" altLang="zh-CN" sz="1900" i="1" dirty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nor/>
                          </m:rPr>
                          <a:rPr lang="zh-CN" altLang="en-US" sz="1900" dirty="0"/>
                          <m:t>负数</m:t>
                        </m:r>
                      </m:e>
                    </m:d>
                    <m:r>
                      <a:rPr lang="en-US" altLang="zh-CN" sz="1900" i="1" dirty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1900" i="1">
                            <a:latin typeface="Cambria Math"/>
                            <a:ea typeface="Cambria Math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zh-CN" altLang="en-US" dirty="0"/>
                  <a:t>（模数）</a:t>
                </a:r>
                <a:r>
                  <a:rPr lang="en-US" altLang="zh-CN" dirty="0"/>
                  <a:t>, </a:t>
                </a:r>
                <a14:m>
                  <m:oMath xmlns:m="http://schemas.openxmlformats.org/officeDocument/2006/math">
                    <m:r>
                      <a:rPr lang="zh-CN" altLang="en-US" dirty="0">
                        <a:latin typeface="Cambria Math"/>
                      </a:rPr>
                      <m:t>补</m:t>
                    </m:r>
                    <m:r>
                      <m:rPr>
                        <m:nor/>
                      </m:rPr>
                      <a:rPr lang="zh-CN" altLang="en-US" dirty="0"/>
                      <m:t>码</m:t>
                    </m:r>
                    <m:r>
                      <m:rPr>
                        <m:nor/>
                      </m:rPr>
                      <a:rPr lang="en-US" altLang="zh-CN" b="0" i="0" dirty="0" smtClean="0"/>
                      <m:t>=</m:t>
                    </m:r>
                    <m:r>
                      <a:rPr lang="zh-CN" altLang="en-US" dirty="0">
                        <a:latin typeface="Cambria Math"/>
                      </a:rPr>
                      <m:t>反</m:t>
                    </m:r>
                    <m:r>
                      <m:rPr>
                        <m:nor/>
                      </m:rPr>
                      <a:rPr lang="zh-CN" altLang="en-US" dirty="0"/>
                      <m:t>码</m:t>
                    </m:r>
                    <m:r>
                      <m:rPr>
                        <m:nor/>
                      </m:rPr>
                      <a:rPr lang="en-US" altLang="zh-CN" b="0" i="0" dirty="0" smtClean="0"/>
                      <m:t>+1</m:t>
                    </m:r>
                  </m:oMath>
                </a14:m>
                <a:endParaRPr lang="en-US" altLang="zh-CN" dirty="0"/>
              </a:p>
              <a:p>
                <a:pPr marL="33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/>
                            </a:rPr>
                            <m:t>𝐵</m:t>
                          </m:r>
                          <m:r>
                            <a:rPr lang="en-US" altLang="zh-CN" sz="1500" i="1">
                              <a:latin typeface="Cambria Math"/>
                            </a:rPr>
                            <m:t>2</m:t>
                          </m:r>
                          <m:r>
                            <a:rPr lang="en-US" altLang="zh-CN" sz="1500" i="1">
                              <a:latin typeface="Cambria Math"/>
                            </a:rPr>
                            <m:t>𝑇</m:t>
                          </m:r>
                        </m:e>
                        <m:sub>
                          <m:r>
                            <a:rPr lang="zh-CN" altLang="en-US" sz="1500" i="1">
                              <a:latin typeface="Cambria Math"/>
                            </a:rPr>
                            <m:t>𝜔</m:t>
                          </m:r>
                        </m:sub>
                      </m:sSub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5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1500" i="1">
                          <a:latin typeface="Cambria Math"/>
                        </a:rPr>
                        <m:t>≝−</m:t>
                      </m:r>
                      <m:sSub>
                        <m:sSub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5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5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sz="15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r>
                        <a:rPr lang="en-US" altLang="zh-CN" sz="1500" i="1">
                          <a:latin typeface="Cambria Math"/>
                          <a:ea typeface="Cambria Math"/>
                        </a:rPr>
                        <m:t>∙</m:t>
                      </m:r>
                      <m:sSup>
                        <m:sSupPr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sSupPr>
                        <m:e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2</m:t>
                          </m:r>
                        </m:e>
                        <m:sup>
                          <m:r>
                            <a:rPr lang="zh-CN" altLang="en-US" sz="15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−1</m:t>
                          </m:r>
                        </m:sup>
                      </m:sSup>
                      <m:r>
                        <a:rPr lang="en-US" altLang="zh-CN" sz="15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5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500" dirty="0"/>
              </a:p>
              <a:p>
                <a:pPr lvl="1"/>
                <a:r>
                  <a:rPr lang="zh-CN" altLang="en-US" dirty="0"/>
                  <a:t>移码（</a:t>
                </a:r>
                <a:r>
                  <a:rPr lang="en-US" altLang="zh-CN" dirty="0"/>
                  <a:t>Frame Shift</a:t>
                </a:r>
                <a:r>
                  <a:rPr lang="zh-CN" altLang="en-US" dirty="0"/>
                  <a:t>）：</a:t>
                </a:r>
                <a14:m>
                  <m:oMath xmlns:m="http://schemas.openxmlformats.org/officeDocument/2006/math">
                    <m:r>
                      <a:rPr lang="zh-CN" altLang="en-US" sz="1900" dirty="0">
                        <a:latin typeface="Cambria Math"/>
                      </a:rPr>
                      <m:t>移</m:t>
                    </m:r>
                    <m:r>
                      <m:rPr>
                        <m:nor/>
                      </m:rPr>
                      <a:rPr lang="zh-CN" altLang="en-US" sz="1900" dirty="0"/>
                      <m:t>码</m:t>
                    </m:r>
                    <m:r>
                      <a:rPr lang="en-US" altLang="zh-CN" sz="1900" b="0" i="1" dirty="0" smtClean="0">
                        <a:latin typeface="Cambria Math"/>
                      </a:rPr>
                      <m:t>=</m:t>
                    </m:r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zh-CN" altLang="en-US" sz="1900" i="1" dirty="0">
                            <a:latin typeface="Cambria Math"/>
                          </a:rPr>
                          <m:t>补码</m:t>
                        </m:r>
                        <m:r>
                          <a:rPr lang="en-US" altLang="zh-CN" sz="1900" b="0" i="1" dirty="0" smtClean="0">
                            <a:latin typeface="Cambria Math"/>
                          </a:rPr>
                          <m:t>+</m:t>
                        </m:r>
                        <m:r>
                          <a:rPr lang="en-US" altLang="zh-CN" sz="1900" i="1">
                            <a:latin typeface="Cambria Math"/>
                          </a:rPr>
                          <m:t>2</m:t>
                        </m:r>
                      </m:e>
                      <m:sup>
                        <m:r>
                          <a:rPr lang="zh-CN" altLang="en-US" sz="1900" i="1">
                            <a:latin typeface="Cambria Math"/>
                            <a:ea typeface="Cambria Math"/>
                          </a:rPr>
                          <m:t>𝜔</m:t>
                        </m:r>
                        <m:r>
                          <a:rPr lang="en-US" altLang="zh-CN" sz="1900" b="0" i="1" smtClean="0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</m:oMath>
                </a14:m>
                <a:endParaRPr lang="en-US" altLang="zh-CN" sz="1900" dirty="0"/>
              </a:p>
              <a:p>
                <a:pPr marL="33435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sz="1500" i="1">
                          <a:latin typeface="Cambria Math"/>
                        </a:rPr>
                        <m:t>𝐵</m:t>
                      </m:r>
                      <m:r>
                        <a:rPr lang="en-US" altLang="zh-CN" sz="1500" i="1">
                          <a:latin typeface="Cambria Math"/>
                        </a:rPr>
                        <m:t>2</m:t>
                      </m:r>
                      <m:r>
                        <a:rPr lang="en-US" altLang="zh-CN" sz="1500" b="0" i="1" smtClean="0">
                          <a:latin typeface="Cambria Math"/>
                        </a:rPr>
                        <m:t>𝐹</m:t>
                      </m:r>
                      <m:d>
                        <m:dPr>
                          <m:ctrlPr>
                            <a:rPr lang="en-US" altLang="zh-CN" sz="15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acc>
                            <m:accPr>
                              <m:chr m:val="⃗"/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altLang="zh-CN" sz="1500" i="1">
                                  <a:latin typeface="Cambria Math"/>
                                </a:rPr>
                                <m:t>𝑥</m:t>
                              </m:r>
                            </m:e>
                          </m:acc>
                        </m:e>
                      </m:d>
                      <m:r>
                        <a:rPr lang="en-US" altLang="zh-CN" sz="1500" i="1">
                          <a:latin typeface="Cambria Math"/>
                        </a:rPr>
                        <m:t>≝</m:t>
                      </m:r>
                      <m:sSup>
                        <m:sSupPr>
                          <m:ctrlPr>
                            <a:rPr lang="en-US" altLang="zh-CN" sz="15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i="1">
                                  <a:latin typeface="Cambria Math"/>
                                </a:rPr>
                                <m:t>−</m:t>
                              </m:r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500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CN" sz="15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∙</m:t>
                              </m:r>
                              <m:sSup>
                                <m:sSup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  <a:ea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n-US" altLang="zh-CN" sz="1500" i="1">
                                      <a:latin typeface="Cambria Math"/>
                                      <a:ea typeface="Cambria Math"/>
                                    </a:rPr>
                                    <m:t>2</m:t>
                                  </m:r>
                                </m:e>
                                <m:sup>
                                  <m:r>
                                    <a:rPr lang="zh-CN" altLang="en-US" sz="1500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CN" sz="1500" i="1">
                                      <a:latin typeface="Cambria Math"/>
                                      <a:ea typeface="Cambria Math"/>
                                    </a:rPr>
                                    <m:t>−1</m:t>
                                  </m:r>
                                </m:sup>
                              </m:sSup>
                            </m:e>
                          </m:d>
                        </m:e>
                        <m:sup>
                          <m:d>
                            <m:dPr>
                              <m:ctrlPr>
                                <a:rPr lang="en-US" altLang="zh-CN" sz="150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altLang="zh-CN" sz="1500" b="0" i="1" smtClean="0">
                                  <a:latin typeface="Cambria Math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altLang="zh-CN" sz="15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altLang="zh-CN" sz="1500" i="1">
                                      <a:latin typeface="Cambria Math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zh-CN" altLang="en-US" sz="1500" i="1">
                                      <a:latin typeface="Cambria Math"/>
                                    </a:rPr>
                                    <m:t>𝜔</m:t>
                                  </m:r>
                                  <m:r>
                                    <a:rPr lang="en-US" altLang="zh-CN" sz="1500" i="1">
                                      <a:latin typeface="Cambria Math"/>
                                    </a:rPr>
                                    <m:t>−1</m:t>
                                  </m:r>
                                </m:sub>
                              </m:sSub>
                            </m:e>
                          </m:d>
                        </m:sup>
                      </m:sSup>
                      <m:r>
                        <a:rPr lang="en-US" altLang="zh-CN" sz="1500" i="1">
                          <a:latin typeface="Cambria Math"/>
                          <a:ea typeface="Cambria Math"/>
                        </a:rPr>
                        <m:t>+</m:t>
                      </m:r>
                      <m:nary>
                        <m:naryPr>
                          <m:chr m:val="∑"/>
                          <m:ctrlPr>
                            <a:rPr lang="en-US" altLang="zh-CN" sz="1500" i="1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𝑖</m:t>
                          </m:r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=0</m:t>
                          </m:r>
                        </m:sub>
                        <m:sup>
                          <m:r>
                            <a:rPr lang="zh-CN" altLang="en-US" sz="1500" i="1">
                              <a:latin typeface="Cambria Math"/>
                              <a:ea typeface="Cambria Math"/>
                            </a:rPr>
                            <m:t>𝜔</m:t>
                          </m:r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−2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bPr>
                            <m:e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altLang="zh-CN" sz="1500" i="1">
                              <a:latin typeface="Cambria Math"/>
                              <a:ea typeface="Cambria Math"/>
                            </a:rPr>
                            <m:t>∙</m:t>
                          </m:r>
                          <m:sSup>
                            <m:sSupPr>
                              <m:ctrlPr>
                                <a:rPr lang="en-US" altLang="zh-CN" sz="1500" i="1">
                                  <a:latin typeface="Cambria Math" panose="02040503050406030204" pitchFamily="18" charset="0"/>
                                  <a:ea typeface="Cambria Math"/>
                                </a:rPr>
                              </m:ctrlPr>
                            </m:sSupPr>
                            <m:e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altLang="zh-CN" sz="1500" i="1">
                                  <a:latin typeface="Cambria Math"/>
                                  <a:ea typeface="Cambria Math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m:oMathPara>
                </a14:m>
                <a:endParaRPr lang="en-US" altLang="zh-CN" sz="1500" dirty="0"/>
              </a:p>
              <a:p>
                <a:endParaRPr lang="zh-CN" altLang="en-US" dirty="0"/>
              </a:p>
            </p:txBody>
          </p:sp>
        </mc:Choice>
        <mc:Fallback xmlns="">
          <p:sp>
            <p:nvSpPr>
              <p:cNvPr id="2" name="内容占位符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367998"/>
                <a:ext cx="7886700" cy="5490001"/>
              </a:xfrm>
              <a:blipFill>
                <a:blip r:embed="rId3"/>
                <a:stretch>
                  <a:fillRect t="-23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定点整数的表示</a:t>
            </a:r>
          </a:p>
        </p:txBody>
      </p:sp>
      <p:sp>
        <p:nvSpPr>
          <p:cNvPr id="7" name="矩形 6"/>
          <p:cNvSpPr/>
          <p:nvPr/>
        </p:nvSpPr>
        <p:spPr>
          <a:xfrm>
            <a:off x="6336088" y="96771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8" name="矩形 7"/>
          <p:cNvSpPr/>
          <p:nvPr/>
        </p:nvSpPr>
        <p:spPr>
          <a:xfrm>
            <a:off x="6660232" y="96771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p:sp>
        <p:nvSpPr>
          <p:cNvPr id="9" name="矩形 8"/>
          <p:cNvSpPr/>
          <p:nvPr/>
        </p:nvSpPr>
        <p:spPr>
          <a:xfrm>
            <a:off x="6984232" y="967716"/>
            <a:ext cx="1620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......</a:t>
            </a:r>
            <a:endParaRPr lang="zh-CN" altLang="en-US" dirty="0"/>
          </a:p>
        </p:txBody>
      </p:sp>
      <p:sp>
        <p:nvSpPr>
          <p:cNvPr id="14" name="矩形 13"/>
          <p:cNvSpPr/>
          <p:nvPr/>
        </p:nvSpPr>
        <p:spPr>
          <a:xfrm>
            <a:off x="8604232" y="967716"/>
            <a:ext cx="324000" cy="324000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/>
              <p:cNvSpPr txBox="1"/>
              <p:nvPr/>
            </p:nvSpPr>
            <p:spPr>
              <a:xfrm>
                <a:off x="6156176" y="1291716"/>
                <a:ext cx="2808312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altLang="zh-CN" sz="1100" b="0" i="1" smtClean="0">
                          <a:latin typeface="Cambria Math"/>
                        </a:rPr>
                        <m:t>   </m:t>
                      </m:r>
                      <m:sSub>
                        <m:sSubPr>
                          <m:ctrlPr>
                            <a:rPr lang="en-US" altLang="zh-CN" sz="11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1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sz="1100" i="1">
                              <a:latin typeface="Cambria Math"/>
                            </a:rPr>
                            <m:t>−1</m:t>
                          </m:r>
                        </m:sub>
                      </m:sSub>
                      <m:sSub>
                        <m:sSubPr>
                          <m:ctrlPr>
                            <a:rPr lang="en-US" altLang="zh-CN" sz="11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/>
                            </a:rPr>
                            <m:t>  </m:t>
                          </m:r>
                          <m:r>
                            <a:rPr lang="en-US" altLang="zh-CN" sz="1100" i="1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zh-CN" altLang="en-US" sz="1100" i="1">
                              <a:latin typeface="Cambria Math"/>
                            </a:rPr>
                            <m:t>𝜔</m:t>
                          </m:r>
                          <m:r>
                            <a:rPr lang="en-US" altLang="zh-CN" sz="1100" i="1">
                              <a:latin typeface="Cambria Math"/>
                            </a:rPr>
                            <m:t>−</m:t>
                          </m:r>
                          <m:r>
                            <a:rPr lang="en-US" altLang="zh-CN" sz="1100" b="0" i="1" smtClean="0">
                              <a:latin typeface="Cambria Math"/>
                            </a:rPr>
                            <m:t>2</m:t>
                          </m:r>
                        </m:sub>
                      </m:sSub>
                      <m:r>
                        <a:rPr lang="en-US" altLang="zh-CN" sz="1100" b="0" i="1" smtClean="0">
                          <a:latin typeface="Cambria Math"/>
                        </a:rPr>
                        <m:t>                                                     </m:t>
                      </m:r>
                      <m:sSub>
                        <m:sSubPr>
                          <m:ctrlPr>
                            <a:rPr lang="en-US" altLang="zh-CN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100" b="0" i="1" smtClean="0">
                              <a:latin typeface="Cambria Math"/>
                            </a:rPr>
                            <m:t>    </m:t>
                          </m:r>
                          <m:r>
                            <a:rPr lang="en-US" altLang="zh-CN" sz="1100" b="0" i="1" smtClean="0">
                              <a:latin typeface="Cambria Math"/>
                            </a:rPr>
                            <m:t>𝑥</m:t>
                          </m:r>
                        </m:e>
                        <m:sub>
                          <m:r>
                            <a:rPr lang="en-US" altLang="zh-CN" sz="1100" b="0" i="1" smtClean="0">
                              <a:latin typeface="Cambria Math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zh-CN" altLang="en-US" sz="1100" dirty="0"/>
              </a:p>
              <a:p>
                <a:endParaRPr lang="zh-CN" altLang="en-US" sz="1100" dirty="0"/>
              </a:p>
            </p:txBody>
          </p:sp>
        </mc:Choice>
        <mc:Fallback xmlns="">
          <p:sp>
            <p:nvSpPr>
              <p:cNvPr id="4" name="TextBox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6176" y="1291716"/>
                <a:ext cx="280831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/>
              <p:cNvSpPr txBox="1"/>
              <p:nvPr/>
            </p:nvSpPr>
            <p:spPr>
              <a:xfrm>
                <a:off x="5930037" y="2348880"/>
                <a:ext cx="1736950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00" dirty="0"/>
                  <a:t>值的范围：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2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200" b="0" i="1" smtClean="0">
                            <a:latin typeface="Cambria Math"/>
                          </a:rPr>
                          <m:t>0, </m:t>
                        </m:r>
                        <m:sSup>
                          <m:sSupPr>
                            <m:ctrlPr>
                              <a:rPr lang="en-US" altLang="zh-CN" sz="12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2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14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5" name="TextBox 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30037" y="2348880"/>
                <a:ext cx="1736950" cy="292388"/>
              </a:xfrm>
              <a:prstGeom prst="rect">
                <a:avLst/>
              </a:prstGeom>
              <a:blipFill rotWithShape="1">
                <a:blip r:embed="rId5"/>
                <a:stretch>
                  <a:fillRect l="-702" b="-1875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940152" y="3558401"/>
                <a:ext cx="24407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00" dirty="0"/>
                  <a:t>值的范围：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1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CN" sz="12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  <m:r>
                          <a:rPr lang="en-US" altLang="zh-CN" sz="11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1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CN" sz="12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1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3558401"/>
                <a:ext cx="2440733" cy="292388"/>
              </a:xfrm>
              <a:prstGeom prst="rect">
                <a:avLst/>
              </a:prstGeom>
              <a:blipFill rotWithShape="1">
                <a:blip r:embed="rId6"/>
                <a:stretch>
                  <a:fillRect l="-249" t="-208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5940152" y="4437112"/>
                <a:ext cx="2440733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00" dirty="0"/>
                  <a:t>值的范围：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1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CN" sz="12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200" b="0" i="1" smtClean="0">
                            <a:latin typeface="Cambria Math"/>
                            <a:ea typeface="Cambria Math"/>
                          </a:rPr>
                          <m:t>+1</m:t>
                        </m:r>
                        <m:r>
                          <a:rPr lang="en-US" altLang="zh-CN" sz="11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1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CN" sz="12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1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4437112"/>
                <a:ext cx="2440733" cy="292388"/>
              </a:xfrm>
              <a:prstGeom prst="rect">
                <a:avLst/>
              </a:prstGeom>
              <a:blipFill rotWithShape="1">
                <a:blip r:embed="rId7"/>
                <a:stretch>
                  <a:fillRect l="-249" t="-208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5947691" y="5229200"/>
                <a:ext cx="217482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00" dirty="0"/>
                  <a:t>值的范围：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1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CN" sz="12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1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1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CN" sz="12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1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7691" y="5229200"/>
                <a:ext cx="2174826" cy="292388"/>
              </a:xfrm>
              <a:prstGeom prst="rect">
                <a:avLst/>
              </a:prstGeom>
              <a:blipFill rotWithShape="1">
                <a:blip r:embed="rId8"/>
                <a:stretch>
                  <a:fillRect l="-562" t="-208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/>
              <p:cNvSpPr txBox="1"/>
              <p:nvPr/>
            </p:nvSpPr>
            <p:spPr>
              <a:xfrm>
                <a:off x="5940152" y="6160948"/>
                <a:ext cx="2174826" cy="29238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zh-CN" altLang="en-US" sz="1300" dirty="0"/>
                  <a:t>值的范围：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lang="en-US" altLang="zh-CN" sz="110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100" b="0" i="1" smtClean="0">
                            <a:latin typeface="Cambria Math"/>
                          </a:rPr>
                          <m:t>−</m:t>
                        </m:r>
                        <m:sSup>
                          <m:sSupPr>
                            <m:ctrlPr>
                              <a:rPr lang="en-US" altLang="zh-CN" sz="11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i="1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1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CN" sz="12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100" b="0" i="1" smtClean="0">
                            <a:latin typeface="Cambria Math"/>
                          </a:rPr>
                          <m:t>, </m:t>
                        </m:r>
                        <m:sSup>
                          <m:sSupPr>
                            <m:ctrlPr>
                              <a:rPr lang="en-US" altLang="zh-CN" sz="11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altLang="zh-CN" sz="1100" b="0" i="1" smtClean="0">
                                <a:latin typeface="Cambria Math"/>
                              </a:rPr>
                              <m:t>2</m:t>
                            </m:r>
                          </m:e>
                          <m:sup>
                            <m:r>
                              <a:rPr lang="zh-CN" altLang="en-US" sz="1200" i="1">
                                <a:latin typeface="Cambria Math"/>
                                <a:ea typeface="Cambria Math"/>
                              </a:rPr>
                              <m:t>𝜔</m:t>
                            </m:r>
                            <m:r>
                              <a:rPr lang="en-US" altLang="zh-CN" sz="1200" i="1">
                                <a:latin typeface="Cambria Math"/>
                                <a:ea typeface="Cambria Math"/>
                              </a:rPr>
                              <m:t>−1</m:t>
                            </m:r>
                          </m:sup>
                        </m:sSup>
                        <m:r>
                          <a:rPr lang="en-US" altLang="zh-CN" sz="1100" b="0" i="1" smtClean="0">
                            <a:latin typeface="Cambria Math"/>
                          </a:rPr>
                          <m:t>−1</m:t>
                        </m:r>
                      </m:e>
                    </m:d>
                  </m:oMath>
                </a14:m>
                <a:endParaRPr lang="zh-CN" altLang="en-US" sz="1300" dirty="0"/>
              </a:p>
            </p:txBody>
          </p:sp>
        </mc:Choice>
        <mc:Fallback xmlns="">
          <p:sp>
            <p:nvSpPr>
              <p:cNvPr id="32" name="TextBox 3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152" y="6160948"/>
                <a:ext cx="2174826" cy="292388"/>
              </a:xfrm>
              <a:prstGeom prst="rect">
                <a:avLst/>
              </a:prstGeom>
              <a:blipFill rotWithShape="1">
                <a:blip r:embed="rId9"/>
                <a:stretch>
                  <a:fillRect l="-280" t="-2083" b="-1666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5744057" y="112409"/>
                <a:ext cx="2721001" cy="7666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>
                  <a:lnSpc>
                    <a:spcPct val="125000"/>
                  </a:lnSpc>
                </a:pPr>
                <a:r>
                  <a:rPr lang="zh-CN" altLang="en-US" sz="1200" b="1" dirty="0">
                    <a:solidFill>
                      <a:srgbClr val="FF0000"/>
                    </a:solidFill>
                  </a:rPr>
                  <a:t>注意：</a:t>
                </a:r>
                <a:endParaRPr lang="en-US" altLang="zh-CN" sz="1200" b="1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/>
                      </a:rPr>
                      <m:t>𝑈</m:t>
                    </m:r>
                  </m:oMath>
                </a14:m>
                <a:r>
                  <a:rPr lang="zh-CN" altLang="en-US" sz="1200" b="1" dirty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sz="1200" b="0" i="1" smtClean="0">
                            <a:solidFill>
                              <a:srgbClr val="FF0000"/>
                            </a:solidFill>
                            <a:latin typeface="Cambria Math"/>
                          </a:rPr>
                          <m:t>𝑇</m:t>
                        </m:r>
                      </m:e>
                      <m:sub>
                        <m:r>
                          <a:rPr lang="zh-CN" altLang="en-US" sz="120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𝜔</m:t>
                        </m:r>
                      </m:sub>
                    </m:sSub>
                    <m:r>
                      <a:rPr lang="zh-CN" altLang="en-US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、</m:t>
                    </m:r>
                  </m:oMath>
                </a14:m>
                <a:r>
                  <a:rPr lang="en-US" altLang="zh-CN" sz="1200" dirty="0">
                    <a:solidFill>
                      <a:srgbClr val="FF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/>
                      </a:rPr>
                      <m:t>𝐵</m:t>
                    </m:r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/>
                      </a:rPr>
                      <m:t>2</m:t>
                    </m:r>
                    <m:r>
                      <a:rPr lang="en-US" altLang="zh-CN" sz="1200" i="1">
                        <a:solidFill>
                          <a:srgbClr val="FF0000"/>
                        </a:solidFill>
                        <a:latin typeface="Cambria Math"/>
                      </a:rPr>
                      <m:t>𝐹</m:t>
                    </m:r>
                    <m:r>
                      <a:rPr lang="zh-CN" altLang="en-US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是</m:t>
                    </m:r>
                    <m:r>
                      <a:rPr lang="zh-CN" altLang="en-US" sz="1200" i="1">
                        <a:solidFill>
                          <a:srgbClr val="FF0000"/>
                        </a:solidFill>
                        <a:latin typeface="Cambria Math"/>
                      </a:rPr>
                      <m:t>双</m:t>
                    </m:r>
                    <m:r>
                      <a:rPr lang="zh-CN" altLang="en-US" sz="1200" i="1" smtClean="0">
                        <a:solidFill>
                          <a:srgbClr val="FF0000"/>
                        </a:solidFill>
                        <a:latin typeface="Cambria Math"/>
                      </a:rPr>
                      <m:t>射</m:t>
                    </m:r>
                  </m:oMath>
                </a14:m>
                <a:endParaRPr lang="en-US" altLang="zh-CN" sz="1200" dirty="0">
                  <a:solidFill>
                    <a:srgbClr val="FF0000"/>
                  </a:solidFill>
                </a:endParaRPr>
              </a:p>
              <a:p>
                <a:pPr marL="285750" indent="-285750">
                  <a:lnSpc>
                    <a:spcPct val="125000"/>
                  </a:lnSpc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1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1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CN" sz="11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sz="11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𝑆</m:t>
                        </m:r>
                      </m:e>
                      <m:sub>
                        <m:r>
                          <a:rPr lang="zh-CN" altLang="en-US" sz="11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𝜔</m:t>
                        </m:r>
                      </m:sub>
                    </m:sSub>
                  </m:oMath>
                </a14:m>
                <a:r>
                  <a:rPr lang="zh-CN" altLang="en-US" sz="1200" dirty="0">
                    <a:solidFill>
                      <a:srgbClr val="FF0000"/>
                    </a:solidFill>
                  </a:rPr>
                  <a:t>、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20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2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𝐵</m:t>
                        </m:r>
                        <m:r>
                          <a:rPr lang="en-US" altLang="zh-CN" sz="12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2</m:t>
                        </m:r>
                        <m:r>
                          <a:rPr lang="en-US" altLang="zh-CN" sz="12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𝑂</m:t>
                        </m:r>
                      </m:e>
                      <m:sub>
                        <m:r>
                          <a:rPr lang="zh-CN" altLang="en-US" sz="1200" b="0" i="1">
                            <a:solidFill>
                              <a:srgbClr val="FF0000"/>
                            </a:solidFill>
                            <a:latin typeface="Cambria Math"/>
                          </a:rPr>
                          <m:t>𝜔</m:t>
                        </m:r>
                      </m:sub>
                    </m:sSub>
                    <m:r>
                      <a:rPr lang="zh-CN" altLang="en-US" sz="1200" b="0" i="1" smtClean="0">
                        <a:solidFill>
                          <a:srgbClr val="FF0000"/>
                        </a:solidFill>
                        <a:latin typeface="Cambria Math"/>
                      </a:rPr>
                      <m:t>是</m:t>
                    </m:r>
                    <m:r>
                      <a:rPr lang="zh-CN" altLang="en-US" sz="1200" b="0" i="1">
                        <a:solidFill>
                          <a:srgbClr val="FF0000"/>
                        </a:solidFill>
                        <a:latin typeface="Cambria Math"/>
                      </a:rPr>
                      <m:t>满射</m:t>
                    </m:r>
                  </m:oMath>
                </a14:m>
                <a:r>
                  <a:rPr lang="zh-CN" altLang="en-US" sz="1200" dirty="0">
                    <a:solidFill>
                      <a:srgbClr val="FF0000"/>
                    </a:solidFill>
                  </a:rPr>
                  <a:t>，但不是单射</a:t>
                </a:r>
                <a:endParaRPr lang="en-US" altLang="zh-CN" sz="12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44057" y="112409"/>
                <a:ext cx="2721001" cy="766620"/>
              </a:xfrm>
              <a:prstGeom prst="rect">
                <a:avLst/>
              </a:prstGeom>
              <a:blipFill>
                <a:blip r:embed="rId10"/>
                <a:stretch>
                  <a:fillRect b="-55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635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定点整数的表示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552" y="1725366"/>
            <a:ext cx="8136904" cy="50160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TextBox 6"/>
          <p:cNvSpPr txBox="1"/>
          <p:nvPr/>
        </p:nvSpPr>
        <p:spPr>
          <a:xfrm>
            <a:off x="4716016" y="112409"/>
            <a:ext cx="4389343" cy="21441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b="1" dirty="0">
                <a:solidFill>
                  <a:srgbClr val="FF0000"/>
                </a:solidFill>
              </a:rPr>
              <a:t>规律：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rgbClr val="FF0000"/>
                </a:solidFill>
              </a:rPr>
              <a:t>正整数的原码、反码、补码相同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rgbClr val="FF0000"/>
                </a:solidFill>
              </a:rPr>
              <a:t>负整数的原码符号位为</a:t>
            </a:r>
            <a:r>
              <a:rPr lang="en-US" altLang="zh-CN" sz="1500" b="1" dirty="0">
                <a:solidFill>
                  <a:srgbClr val="FF0000"/>
                </a:solidFill>
              </a:rPr>
              <a:t>1</a:t>
            </a:r>
            <a:r>
              <a:rPr lang="zh-CN" altLang="en-US" sz="1500" b="1" dirty="0">
                <a:solidFill>
                  <a:srgbClr val="FF0000"/>
                </a:solidFill>
              </a:rPr>
              <a:t>，其余位不变，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rgbClr val="FF0000"/>
                </a:solidFill>
              </a:rPr>
              <a:t>负整数的反码在其原码基础上，按位取反，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rgbClr val="FF0000"/>
                </a:solidFill>
              </a:rPr>
              <a:t>负整数的补码在其反码基础上，末位加</a:t>
            </a:r>
            <a:r>
              <a:rPr lang="en-US" altLang="zh-CN" sz="1500" b="1" dirty="0">
                <a:solidFill>
                  <a:srgbClr val="FF0000"/>
                </a:solidFill>
              </a:rPr>
              <a:t>1</a:t>
            </a: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rgbClr val="FF0000"/>
                </a:solidFill>
              </a:rPr>
              <a:t>正</a:t>
            </a:r>
            <a:r>
              <a:rPr lang="en-US" altLang="zh-CN" sz="1500" b="1" dirty="0">
                <a:solidFill>
                  <a:srgbClr val="FF0000"/>
                </a:solidFill>
              </a:rPr>
              <a:t>/</a:t>
            </a:r>
            <a:r>
              <a:rPr lang="zh-CN" altLang="en-US" sz="1500" b="1" dirty="0">
                <a:solidFill>
                  <a:srgbClr val="FF0000"/>
                </a:solidFill>
              </a:rPr>
              <a:t>负整数的移码在其补码基础上，符号位取反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endParaRPr lang="zh-CN" altLang="en-US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678489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硬件局限：只有加法器，没有减法器</a:t>
            </a:r>
            <a:endParaRPr lang="en-US" altLang="zh-CN" dirty="0"/>
          </a:p>
          <a:p>
            <a:r>
              <a:rPr lang="zh-CN" altLang="en-US" dirty="0"/>
              <a:t>编码目标：</a:t>
            </a:r>
            <a:endParaRPr lang="en-US" altLang="zh-CN" dirty="0"/>
          </a:p>
          <a:p>
            <a:pPr lvl="1"/>
            <a:r>
              <a:rPr lang="zh-CN" altLang="en-US" dirty="0"/>
              <a:t>运算的操作数和运算结果使用相同的编码</a:t>
            </a:r>
            <a:endParaRPr lang="en-US" altLang="zh-CN" dirty="0"/>
          </a:p>
          <a:p>
            <a:pPr lvl="1"/>
            <a:r>
              <a:rPr lang="zh-CN" altLang="en-US" dirty="0"/>
              <a:t>能简单判断正负和比较值的大小</a:t>
            </a:r>
            <a:endParaRPr lang="en-US" altLang="zh-CN" dirty="0"/>
          </a:p>
          <a:p>
            <a:pPr lvl="1"/>
            <a:r>
              <a:rPr lang="zh-CN" altLang="en-US" dirty="0"/>
              <a:t>运算过程不需要判断正负和比较值的大小</a:t>
            </a:r>
            <a:endParaRPr lang="en-US" altLang="zh-CN" dirty="0"/>
          </a:p>
          <a:p>
            <a:pPr lvl="1"/>
            <a:r>
              <a:rPr lang="zh-CN" altLang="en-US" dirty="0"/>
              <a:t>所有的减法操作都能转换成加法操作</a:t>
            </a:r>
            <a:endParaRPr lang="en-US" altLang="zh-CN" dirty="0"/>
          </a:p>
          <a:p>
            <a:r>
              <a:rPr lang="zh-CN" altLang="en-US" dirty="0"/>
              <a:t>在绝大多数计算机中，使用</a:t>
            </a:r>
            <a:r>
              <a:rPr lang="zh-CN" altLang="en-US" dirty="0">
                <a:solidFill>
                  <a:srgbClr val="FF0000"/>
                </a:solidFill>
              </a:rPr>
              <a:t>补码</a:t>
            </a:r>
            <a:r>
              <a:rPr lang="zh-CN" altLang="en-US" dirty="0"/>
              <a:t>来表示定点整数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编码的意义</a:t>
            </a:r>
          </a:p>
        </p:txBody>
      </p:sp>
    </p:spTree>
    <p:extLst>
      <p:ext uri="{BB962C8B-B14F-4D97-AF65-F5344CB8AC3E}">
        <p14:creationId xmlns:p14="http://schemas.microsoft.com/office/powerpoint/2010/main" val="1153441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B02D6E50-83C7-4D3E-9AF8-8B8BC8CBB0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基本数据类型</a:t>
            </a:r>
            <a:r>
              <a:rPr lang="en-US" altLang="zh-CN" dirty="0"/>
              <a:t>——</a:t>
            </a:r>
            <a:r>
              <a:rPr lang="zh-CN" altLang="en-US" dirty="0"/>
              <a:t>实型</a:t>
            </a:r>
            <a:r>
              <a:rPr lang="en-US" altLang="zh-CN" dirty="0"/>
              <a:t>(</a:t>
            </a:r>
            <a:r>
              <a:rPr lang="zh-CN" altLang="en-US" dirty="0"/>
              <a:t>浮点数）</a:t>
            </a:r>
            <a:endParaRPr lang="en-US" dirty="0"/>
          </a:p>
        </p:txBody>
      </p:sp>
      <p:graphicFrame>
        <p:nvGraphicFramePr>
          <p:cNvPr id="6" name="Table 1">
            <a:extLst>
              <a:ext uri="{FF2B5EF4-FFF2-40B4-BE49-F238E27FC236}">
                <a16:creationId xmlns:a16="http://schemas.microsoft.com/office/drawing/2014/main" id="{967A5741-E1BB-4850-8F4D-6A372E4509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09238261"/>
              </p:ext>
            </p:extLst>
          </p:nvPr>
        </p:nvGraphicFramePr>
        <p:xfrm>
          <a:off x="821463" y="2323323"/>
          <a:ext cx="7711008" cy="2502227"/>
        </p:xfrm>
        <a:graphic>
          <a:graphicData uri="http://schemas.openxmlformats.org/drawingml/2006/table">
            <a:tbl>
              <a:tblPr/>
              <a:tblGrid>
                <a:gridCol w="169353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061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984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361288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612017"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类型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字节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有效数字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zh-CN" alt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数值范围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float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4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6~7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-3.4*10</a:t>
                      </a:r>
                      <a:r>
                        <a:rPr lang="en-US" altLang="zh-CN" b="0" baseline="3000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38</a:t>
                      </a:r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～+3.4*10</a:t>
                      </a:r>
                      <a:r>
                        <a:rPr lang="en-US" altLang="zh-CN" b="0" baseline="3000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38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  <a:latin typeface="Microsoft YaHei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double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8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15~16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-1.7*10</a:t>
                      </a:r>
                      <a:r>
                        <a:rPr lang="en-US" altLang="zh-CN" b="0" baseline="3000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308</a:t>
                      </a:r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~1.7*10</a:t>
                      </a:r>
                      <a:r>
                        <a:rPr lang="en-US" altLang="zh-CN" b="0" baseline="3000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38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  <a:latin typeface="Microsoft YaHei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30070"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long double</a:t>
                      </a:r>
                      <a:r>
                        <a:rPr lang="zh-CN" altLang="en-US" b="0" baseline="3000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*</a:t>
                      </a:r>
                      <a:endParaRPr lang="en-US" b="0" baseline="30000" dirty="0">
                        <a:solidFill>
                          <a:srgbClr val="4F4F4F"/>
                        </a:solidFill>
                        <a:effectLst/>
                        <a:latin typeface="Microsoft YaHei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16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18~19</a:t>
                      </a: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-1.2*10</a:t>
                      </a:r>
                      <a:r>
                        <a:rPr lang="en-US" b="0" baseline="3000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4932</a:t>
                      </a:r>
                      <a:r>
                        <a:rPr lang="en-US" b="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~1.2*10</a:t>
                      </a:r>
                      <a:r>
                        <a:rPr lang="en-US" b="0" baseline="30000" dirty="0">
                          <a:solidFill>
                            <a:srgbClr val="4F4F4F"/>
                          </a:solidFill>
                          <a:effectLst/>
                          <a:latin typeface="Microsoft YaHei"/>
                        </a:rPr>
                        <a:t>4932</a:t>
                      </a:r>
                      <a:endParaRPr lang="en-US" b="0" dirty="0">
                        <a:solidFill>
                          <a:srgbClr val="4F4F4F"/>
                        </a:solidFill>
                        <a:effectLst/>
                        <a:latin typeface="Microsoft YaHei"/>
                      </a:endParaRPr>
                    </a:p>
                  </a:txBody>
                  <a:tcPr marL="76200" marR="76200" marT="76200" marB="76200">
                    <a:lnL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7F7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825588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0E0768-6385-4860-9D78-FA6522403F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在计算机中如何表示和存储实数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773EF-FAA0-45D3-B8FE-DCCE54D1828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15999" y="1197736"/>
                <a:ext cx="8712001" cy="1808016"/>
              </a:xfrm>
            </p:spPr>
            <p:txBody>
              <a:bodyPr>
                <a:normAutofit fontScale="92500"/>
              </a:bodyPr>
              <a:lstStyle/>
              <a:p>
                <a:r>
                  <a:rPr lang="zh-CN" altLang="ru-RU" dirty="0"/>
                  <a:t>浮点数的标准格式</a:t>
                </a:r>
                <a:r>
                  <a:rPr lang="ru-RU" altLang="zh-CN" dirty="0"/>
                  <a:t>IEEE754</a:t>
                </a:r>
                <a:endParaRPr lang="en-US" altLang="zh-CN" dirty="0"/>
              </a:p>
              <a:p>
                <a:pPr lvl="1"/>
                <a:r>
                  <a:rPr lang="zh-CN" altLang="zh-CN" sz="1900" dirty="0"/>
                  <a:t>尾数</a:t>
                </a:r>
                <a:r>
                  <a:rPr lang="zh-CN" altLang="en-US" sz="1900" dirty="0"/>
                  <a:t>（</a:t>
                </a:r>
                <a:r>
                  <a:rPr lang="en-US" altLang="zh-CN" sz="1900" dirty="0"/>
                  <a:t>M</a:t>
                </a:r>
                <a:r>
                  <a:rPr lang="zh-CN" altLang="en-US" sz="1900" dirty="0"/>
                  <a:t>）：</a:t>
                </a:r>
                <a:r>
                  <a:rPr lang="zh-CN" altLang="zh-CN" sz="1900" dirty="0"/>
                  <a:t>用原码</a:t>
                </a:r>
                <a:r>
                  <a:rPr lang="zh-CN" altLang="en-US" sz="1900" dirty="0"/>
                  <a:t>表示，规格化后使用隐藏位技术，尾数符号在数据首位</a:t>
                </a:r>
                <a:endParaRPr lang="en-US" altLang="zh-CN" sz="1900" dirty="0"/>
              </a:p>
              <a:p>
                <a:pPr lvl="1"/>
                <a:r>
                  <a:rPr lang="zh-CN" altLang="zh-CN" sz="1900" dirty="0"/>
                  <a:t>阶码</a:t>
                </a:r>
                <a:r>
                  <a:rPr lang="zh-CN" altLang="en-US" sz="1900" dirty="0"/>
                  <a:t>（</a:t>
                </a:r>
                <a:r>
                  <a:rPr lang="en-US" altLang="zh-CN" sz="1900" dirty="0"/>
                  <a:t>E</a:t>
                </a:r>
                <a:r>
                  <a:rPr lang="zh-CN" altLang="en-US" sz="1900" dirty="0"/>
                  <a:t>）：</a:t>
                </a:r>
                <a:r>
                  <a:rPr lang="zh-CN" altLang="zh-CN" sz="1900" dirty="0"/>
                  <a:t>用移码</a:t>
                </a:r>
                <a:r>
                  <a:rPr lang="zh-CN" altLang="en-US" sz="1900" dirty="0"/>
                  <a:t>表示，偏移值为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sz="19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19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en-US" altLang="zh-CN" sz="1900" i="1">
                            <a:latin typeface="Cambria Math"/>
                            <a:ea typeface="Cambria Math"/>
                          </a:rPr>
                          <m:t>m</m:t>
                        </m:r>
                        <m:r>
                          <a:rPr lang="en-US" altLang="zh-CN" sz="1900" i="1">
                            <a:latin typeface="Cambria Math"/>
                            <a:ea typeface="Cambria Math"/>
                          </a:rPr>
                          <m:t>−1</m:t>
                        </m:r>
                      </m:sup>
                    </m:sSup>
                    <m:r>
                      <a:rPr lang="en-US" altLang="zh-CN" sz="1900" i="1">
                        <a:latin typeface="Cambria Math"/>
                        <a:ea typeface="Cambria Math"/>
                      </a:rPr>
                      <m:t>−1</m:t>
                    </m:r>
                  </m:oMath>
                </a14:m>
                <a:r>
                  <a:rPr lang="zh-CN" altLang="en-US" sz="1700" dirty="0"/>
                  <a:t>（</a:t>
                </a:r>
                <a:r>
                  <a:rPr lang="en-US" altLang="zh-CN" sz="1700" dirty="0"/>
                  <a:t>float</a:t>
                </a:r>
                <a:r>
                  <a:rPr lang="zh-CN" altLang="en-US" sz="1700" dirty="0"/>
                  <a:t>偏移量</a:t>
                </a:r>
                <a:r>
                  <a:rPr lang="en-US" altLang="zh-CN" sz="1700" dirty="0"/>
                  <a:t>127</a:t>
                </a:r>
                <a:r>
                  <a:rPr lang="zh-CN" altLang="en-US" sz="1700" dirty="0"/>
                  <a:t>，</a:t>
                </a:r>
                <a:r>
                  <a:rPr lang="en-US" altLang="zh-CN" sz="1700" dirty="0"/>
                  <a:t>double</a:t>
                </a:r>
                <a:r>
                  <a:rPr lang="zh-CN" altLang="en-US" sz="1700" dirty="0"/>
                  <a:t>偏移量</a:t>
                </a:r>
                <a:r>
                  <a:rPr lang="en-US" altLang="zh-CN" sz="1700" dirty="0"/>
                  <a:t>1023</a:t>
                </a:r>
                <a:r>
                  <a:rPr lang="zh-CN" altLang="en-US" sz="1700" dirty="0"/>
                  <a:t>）</a:t>
                </a:r>
                <a:endParaRPr lang="en-US" altLang="zh-CN" sz="1700" dirty="0"/>
              </a:p>
              <a:p>
                <a:pPr lvl="1"/>
                <a:r>
                  <a:rPr lang="zh-CN" altLang="en-US" sz="1900" dirty="0"/>
                  <a:t>基值（</a:t>
                </a:r>
                <a:r>
                  <a:rPr lang="en-US" altLang="zh-CN" sz="1900" dirty="0"/>
                  <a:t>R</a:t>
                </a:r>
                <a:r>
                  <a:rPr lang="zh-CN" altLang="en-US" sz="1900" dirty="0"/>
                  <a:t>）：等于</a:t>
                </a:r>
                <a:r>
                  <a:rPr lang="en-US" altLang="zh-CN" sz="1900" dirty="0"/>
                  <a:t>2</a:t>
                </a:r>
              </a:p>
              <a:p>
                <a:pPr lvl="1"/>
                <a:endParaRPr lang="en-US" altLang="zh-CN" dirty="0">
                  <a:solidFill>
                    <a:schemeClr val="tx1"/>
                  </a:solidFill>
                </a:endParaRPr>
              </a:p>
              <a:p>
                <a:pPr lvl="1"/>
                <a:endParaRPr lang="en-US" altLang="en-US" dirty="0">
                  <a:solidFill>
                    <a:schemeClr val="tx1"/>
                  </a:solidFill>
                  <a:ea typeface="华文中宋" panose="02010600040101010101" pitchFamily="2" charset="-122"/>
                </a:endParaRPr>
              </a:p>
              <a:p>
                <a:pPr marL="397800" lvl="1" indent="0">
                  <a:buNone/>
                </a:pPr>
                <a:endParaRPr lang="en-US" altLang="en-US" dirty="0">
                  <a:solidFill>
                    <a:schemeClr val="tx1"/>
                  </a:solidFill>
                  <a:ea typeface="华文中宋" panose="02010600040101010101" pitchFamily="2" charset="-122"/>
                </a:endParaRPr>
              </a:p>
              <a:p>
                <a:pPr marL="302418" lvl="1" indent="0">
                  <a:buNone/>
                </a:pPr>
                <a:endParaRPr lang="en-US" altLang="en-US" dirty="0">
                  <a:solidFill>
                    <a:schemeClr val="tx1"/>
                  </a:solidFill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6773EF-FAA0-45D3-B8FE-DCCE54D1828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15999" y="1197736"/>
                <a:ext cx="8712001" cy="1808016"/>
              </a:xfrm>
              <a:blipFill>
                <a:blip r:embed="rId3"/>
                <a:stretch>
                  <a:fillRect t="-3030" r="-27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118">
                <a:extLst>
                  <a:ext uri="{FF2B5EF4-FFF2-40B4-BE49-F238E27FC236}">
                    <a16:creationId xmlns:a16="http://schemas.microsoft.com/office/drawing/2014/main" id="{A9D93505-0DF0-4268-A08F-F313DE5769D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470052" y="2803711"/>
                <a:ext cx="2744214" cy="40011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>
                <a:spAutoFit/>
              </a:bodyPr>
              <a:lstStyle/>
              <a:p>
                <a:pPr algn="ctr"/>
                <a:r>
                  <a:rPr kumimoji="1" lang="zh-CN" altLang="en-US" sz="1500" dirty="0">
                    <a:solidFill>
                      <a:srgbClr val="FF0000"/>
                    </a:solidFill>
                    <a:latin typeface="Times New Roman" pitchFamily="18" charset="0"/>
                  </a:rPr>
                  <a:t>科学计数法：</a:t>
                </a:r>
                <a:r>
                  <a:rPr lang="en-US" altLang="zh-CN" sz="1600" dirty="0"/>
                  <a:t> 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</a:rPr>
                      <m:t>𝑁</m:t>
                    </m:r>
                    <m:r>
                      <a:rPr lang="en-US" altLang="zh-CN" sz="2000" i="1">
                        <a:latin typeface="Cambria Math"/>
                      </a:rPr>
                      <m:t>=</m:t>
                    </m:r>
                    <m:r>
                      <a:rPr lang="en-US" altLang="zh-CN" sz="2000" i="1">
                        <a:latin typeface="Cambria Math"/>
                      </a:rPr>
                      <m:t>𝑀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𝑅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𝐸</m:t>
                        </m:r>
                      </m:sup>
                    </m:sSup>
                  </m:oMath>
                </a14:m>
                <a:endParaRPr kumimoji="1" lang="zh-CN" altLang="ru-RU" sz="2000" dirty="0">
                  <a:solidFill>
                    <a:srgbClr val="FF0000"/>
                  </a:solidFill>
                  <a:latin typeface="Times New Roman" pitchFamily="18" charset="0"/>
                </a:endParaRPr>
              </a:p>
            </p:txBody>
          </p:sp>
        </mc:Choice>
        <mc:Fallback xmlns="">
          <p:sp>
            <p:nvSpPr>
              <p:cNvPr id="8" name="Rectangle 118">
                <a:extLst>
                  <a:ext uri="{FF2B5EF4-FFF2-40B4-BE49-F238E27FC236}">
                    <a16:creationId xmlns:a16="http://schemas.microsoft.com/office/drawing/2014/main" id="{A9D93505-0DF0-4268-A08F-F313DE5769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2470052" y="2803711"/>
                <a:ext cx="2744214" cy="400110"/>
              </a:xfrm>
              <a:prstGeom prst="rect">
                <a:avLst/>
              </a:prstGeom>
              <a:blipFill>
                <a:blip r:embed="rId4"/>
                <a:stretch>
                  <a:fillRect l="-444" b="-12121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113">
            <a:extLst>
              <a:ext uri="{FF2B5EF4-FFF2-40B4-BE49-F238E27FC236}">
                <a16:creationId xmlns:a16="http://schemas.microsoft.com/office/drawing/2014/main" id="{D75CE2BF-7485-440B-8E8F-0DDEA4B308B1}"/>
              </a:ext>
            </a:extLst>
          </p:cNvPr>
          <p:cNvGrpSpPr>
            <a:grpSpLocks/>
          </p:cNvGrpSpPr>
          <p:nvPr/>
        </p:nvGrpSpPr>
        <p:grpSpPr bwMode="auto">
          <a:xfrm>
            <a:off x="921146" y="3456770"/>
            <a:ext cx="4489451" cy="1000526"/>
            <a:chOff x="931" y="655"/>
            <a:chExt cx="2828" cy="600"/>
          </a:xfrm>
        </p:grpSpPr>
        <p:sp>
          <p:nvSpPr>
            <p:cNvPr id="10" name="Rectangle 114">
              <a:extLst>
                <a:ext uri="{FF2B5EF4-FFF2-40B4-BE49-F238E27FC236}">
                  <a16:creationId xmlns:a16="http://schemas.microsoft.com/office/drawing/2014/main" id="{C7C443AB-BB30-43DE-9DDF-193B74A4928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9" y="917"/>
              <a:ext cx="2360" cy="317"/>
            </a:xfrm>
            <a:prstGeom prst="rect">
              <a:avLst/>
            </a:prstGeom>
            <a:solidFill>
              <a:srgbClr val="CCFFFF"/>
            </a:solidFill>
            <a:ln w="9525" cap="flat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sz="2800" dirty="0">
                  <a:latin typeface="Times New Roman" pitchFamily="18" charset="0"/>
                </a:rPr>
                <a:t> </a:t>
              </a:r>
              <a:r>
                <a:rPr kumimoji="1" lang="ru-RU" altLang="zh-CN" sz="2800" dirty="0">
                  <a:solidFill>
                    <a:srgbClr val="00B050"/>
                  </a:solidFill>
                  <a:latin typeface="Times New Roman" pitchFamily="18" charset="0"/>
                </a:rPr>
                <a:t>S</a:t>
              </a:r>
              <a:r>
                <a:rPr kumimoji="1" lang="ru-RU" altLang="zh-CN" sz="2800" dirty="0">
                  <a:latin typeface="Times New Roman" pitchFamily="18" charset="0"/>
                </a:rPr>
                <a:t>     </a:t>
              </a:r>
              <a:r>
                <a:rPr kumimoji="1" lang="ru-RU" altLang="zh-CN" sz="2800" dirty="0">
                  <a:solidFill>
                    <a:srgbClr val="0000FF"/>
                  </a:solidFill>
                  <a:latin typeface="Times New Roman" pitchFamily="18" charset="0"/>
                  <a:ea typeface="微软雅黑 Light" panose="020B0502040204020203" pitchFamily="34" charset="-122"/>
                </a:rPr>
                <a:t>E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ea typeface="微软雅黑 Light" panose="020B0502040204020203" pitchFamily="34" charset="-122"/>
                </a:rPr>
                <a:t>1..m    </a:t>
              </a:r>
              <a:r>
                <a:rPr kumimoji="1" lang="ru-RU" altLang="zh-CN" sz="2800" baseline="-25000" dirty="0">
                  <a:solidFill>
                    <a:srgbClr val="0000FF"/>
                  </a:solidFill>
                  <a:latin typeface="Times New Roman" pitchFamily="18" charset="0"/>
                  <a:ea typeface="微软雅黑 Light" panose="020B0502040204020203" pitchFamily="34" charset="-122"/>
                </a:rPr>
                <a:t>           </a:t>
              </a:r>
              <a:r>
                <a:rPr kumimoji="1" lang="ru-RU" altLang="zh-CN" sz="2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aseline="-25000" dirty="0">
                  <a:solidFill>
                    <a:schemeClr val="accent2"/>
                  </a:solidFill>
                  <a:latin typeface="Times New Roman" pitchFamily="18" charset="0"/>
                </a:rPr>
                <a:t>1..n</a:t>
              </a:r>
              <a:endParaRPr kumimoji="1" lang="ru-RU" altLang="zh-CN" sz="2800" baseline="-250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sp>
          <p:nvSpPr>
            <p:cNvPr id="11" name="Line 115">
              <a:extLst>
                <a:ext uri="{FF2B5EF4-FFF2-40B4-BE49-F238E27FC236}">
                  <a16:creationId xmlns:a16="http://schemas.microsoft.com/office/drawing/2014/main" id="{E071CCFE-B1E3-45DE-90C1-748896C21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704" y="917"/>
              <a:ext cx="1" cy="333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2" name="Line 116">
              <a:extLst>
                <a:ext uri="{FF2B5EF4-FFF2-40B4-BE49-F238E27FC236}">
                  <a16:creationId xmlns:a16="http://schemas.microsoft.com/office/drawing/2014/main" id="{ED2865D8-E37D-4385-9FC7-B9C6AACC640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24" y="917"/>
              <a:ext cx="1" cy="333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3" name="Rectangle 117">
              <a:extLst>
                <a:ext uri="{FF2B5EF4-FFF2-40B4-BE49-F238E27FC236}">
                  <a16:creationId xmlns:a16="http://schemas.microsoft.com/office/drawing/2014/main" id="{36D0B34A-279B-4F32-A4D2-8FD705703C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9" y="655"/>
              <a:ext cx="2370" cy="22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dirty="0">
                  <a:latin typeface="Times New Roman" pitchFamily="18" charset="0"/>
                </a:rPr>
                <a:t>31  </a:t>
              </a:r>
              <a:r>
                <a:rPr kumimoji="1" lang="en-US" altLang="zh-CN" dirty="0">
                  <a:latin typeface="Times New Roman" pitchFamily="18" charset="0"/>
                </a:rPr>
                <a:t>  </a:t>
              </a:r>
              <a:r>
                <a:rPr kumimoji="1" lang="ru-RU" altLang="zh-CN" dirty="0">
                  <a:latin typeface="Times New Roman" pitchFamily="18" charset="0"/>
                </a:rPr>
                <a:t>30      </a:t>
              </a:r>
              <a:r>
                <a:rPr kumimoji="1" lang="en-US" altLang="zh-CN" dirty="0">
                  <a:latin typeface="Times New Roman" pitchFamily="18" charset="0"/>
                </a:rPr>
                <a:t>    </a:t>
              </a:r>
              <a:r>
                <a:rPr kumimoji="1" lang="ru-RU" altLang="zh-CN" dirty="0">
                  <a:latin typeface="Times New Roman" pitchFamily="18" charset="0"/>
                </a:rPr>
                <a:t>23 </a:t>
              </a:r>
              <a:r>
                <a:rPr kumimoji="1" lang="en-US" altLang="zh-CN" dirty="0">
                  <a:latin typeface="Times New Roman" pitchFamily="18" charset="0"/>
                </a:rPr>
                <a:t> </a:t>
              </a:r>
              <a:r>
                <a:rPr kumimoji="1" lang="ru-RU" altLang="zh-CN" dirty="0">
                  <a:latin typeface="Times New Roman" pitchFamily="18" charset="0"/>
                </a:rPr>
                <a:t>22           </a:t>
              </a:r>
              <a:r>
                <a:rPr kumimoji="1" lang="en-US" altLang="zh-CN" dirty="0">
                  <a:latin typeface="Times New Roman" pitchFamily="18" charset="0"/>
                </a:rPr>
                <a:t>        </a:t>
              </a:r>
              <a:r>
                <a:rPr kumimoji="1" lang="ru-RU" altLang="zh-CN" dirty="0">
                  <a:latin typeface="Times New Roman" pitchFamily="18" charset="0"/>
                </a:rPr>
                <a:t>         0</a:t>
              </a:r>
            </a:p>
          </p:txBody>
        </p:sp>
        <p:sp>
          <p:nvSpPr>
            <p:cNvPr id="14" name="Rectangle 118">
              <a:extLst>
                <a:ext uri="{FF2B5EF4-FFF2-40B4-BE49-F238E27FC236}">
                  <a16:creationId xmlns:a16="http://schemas.microsoft.com/office/drawing/2014/main" id="{720324E9-4332-464F-8697-F1CA9C3BDB7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31" y="923"/>
              <a:ext cx="418" cy="332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ru-RU" altLang="zh-CN" sz="1500" dirty="0">
                  <a:solidFill>
                    <a:srgbClr val="FF0000"/>
                  </a:solidFill>
                  <a:latin typeface="Times New Roman" pitchFamily="18" charset="0"/>
                </a:rPr>
                <a:t>32</a:t>
              </a:r>
              <a:r>
                <a:rPr kumimoji="1" lang="zh-CN" altLang="ru-RU" sz="1500" dirty="0">
                  <a:solidFill>
                    <a:srgbClr val="FF0000"/>
                  </a:solidFill>
                  <a:latin typeface="Times New Roman" pitchFamily="18" charset="0"/>
                </a:rPr>
                <a:t>位</a:t>
              </a:r>
              <a:endParaRPr kumimoji="1" lang="en-US" altLang="zh-CN" sz="1500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1500" dirty="0">
                  <a:solidFill>
                    <a:srgbClr val="FF0000"/>
                  </a:solidFill>
                  <a:latin typeface="Times New Roman" pitchFamily="18" charset="0"/>
                </a:rPr>
                <a:t>(float)</a:t>
              </a:r>
              <a:endParaRPr kumimoji="1" lang="zh-CN" altLang="ru-RU" sz="15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grpSp>
        <p:nvGrpSpPr>
          <p:cNvPr id="15" name="Group 119">
            <a:extLst>
              <a:ext uri="{FF2B5EF4-FFF2-40B4-BE49-F238E27FC236}">
                <a16:creationId xmlns:a16="http://schemas.microsoft.com/office/drawing/2014/main" id="{10B2925B-3C01-4EDE-908E-9BA91B1157DD}"/>
              </a:ext>
            </a:extLst>
          </p:cNvPr>
          <p:cNvGrpSpPr>
            <a:grpSpLocks/>
          </p:cNvGrpSpPr>
          <p:nvPr/>
        </p:nvGrpSpPr>
        <p:grpSpPr bwMode="auto">
          <a:xfrm>
            <a:off x="806508" y="4928175"/>
            <a:ext cx="7118386" cy="957263"/>
            <a:chOff x="780" y="1293"/>
            <a:chExt cx="4889" cy="603"/>
          </a:xfrm>
        </p:grpSpPr>
        <p:sp>
          <p:nvSpPr>
            <p:cNvPr id="16" name="Rectangle 120">
              <a:extLst>
                <a:ext uri="{FF2B5EF4-FFF2-40B4-BE49-F238E27FC236}">
                  <a16:creationId xmlns:a16="http://schemas.microsoft.com/office/drawing/2014/main" id="{68239B94-F594-45C1-9E62-EE28DE63592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51" y="1555"/>
              <a:ext cx="4241" cy="330"/>
            </a:xfrm>
            <a:prstGeom prst="rect">
              <a:avLst/>
            </a:prstGeom>
            <a:solidFill>
              <a:srgbClr val="CCFFCC"/>
            </a:solidFill>
            <a:ln w="9525" cap="flat" algn="ctr">
              <a:solidFill>
                <a:srgbClr val="000000"/>
              </a:solidFill>
              <a:prstDash val="solid"/>
              <a:miter lim="800000"/>
              <a:headEnd type="none" w="med" len="med"/>
              <a:tailEnd type="none" w="med" len="med"/>
            </a:ln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ru-RU" altLang="zh-CN" sz="2800" dirty="0">
                  <a:latin typeface="Times New Roman" pitchFamily="18" charset="0"/>
                </a:rPr>
                <a:t> </a:t>
              </a:r>
              <a:r>
                <a:rPr kumimoji="1" lang="ru-RU" altLang="zh-CN" sz="2800" dirty="0">
                  <a:solidFill>
                    <a:srgbClr val="00B050"/>
                  </a:solidFill>
                  <a:latin typeface="Times New Roman" pitchFamily="18" charset="0"/>
                </a:rPr>
                <a:t>S</a:t>
              </a:r>
              <a:r>
                <a:rPr kumimoji="1" lang="ru-RU" altLang="zh-CN" sz="2800" dirty="0">
                  <a:latin typeface="Times New Roman" pitchFamily="18" charset="0"/>
                </a:rPr>
                <a:t>         </a:t>
              </a:r>
              <a:r>
                <a:rPr kumimoji="1" lang="en-US" altLang="zh-CN" sz="2800" dirty="0">
                  <a:latin typeface="Times New Roman" pitchFamily="18" charset="0"/>
                </a:rPr>
                <a:t> </a:t>
              </a:r>
              <a:r>
                <a:rPr kumimoji="1" lang="ru-RU" altLang="zh-CN" sz="2800" dirty="0">
                  <a:solidFill>
                    <a:srgbClr val="0000FF"/>
                  </a:solidFill>
                  <a:latin typeface="Times New Roman" pitchFamily="18" charset="0"/>
                  <a:ea typeface="微软雅黑 Light" panose="020B0502040204020203" pitchFamily="34" charset="-122"/>
                </a:rPr>
                <a:t>E</a:t>
              </a:r>
              <a:r>
                <a:rPr kumimoji="1" lang="en-US" altLang="zh-CN" sz="2800" baseline="-25000" dirty="0">
                  <a:solidFill>
                    <a:srgbClr val="0000FF"/>
                  </a:solidFill>
                  <a:latin typeface="Times New Roman" pitchFamily="18" charset="0"/>
                  <a:ea typeface="微软雅黑 Light" panose="020B0502040204020203" pitchFamily="34" charset="-122"/>
                </a:rPr>
                <a:t>1..m</a:t>
              </a:r>
              <a:r>
                <a:rPr kumimoji="1" lang="ru-RU" altLang="zh-CN" sz="2800" dirty="0">
                  <a:latin typeface="Times New Roman" pitchFamily="18" charset="0"/>
                </a:rPr>
                <a:t>                       </a:t>
              </a:r>
              <a:r>
                <a:rPr kumimoji="1" lang="en-US" altLang="zh-CN" sz="2800" dirty="0">
                  <a:latin typeface="Times New Roman" pitchFamily="18" charset="0"/>
                </a:rPr>
                <a:t> </a:t>
              </a:r>
              <a:r>
                <a:rPr kumimoji="1" lang="ru-RU" altLang="zh-CN" sz="2800" dirty="0">
                  <a:solidFill>
                    <a:schemeClr val="accent2"/>
                  </a:solidFill>
                  <a:latin typeface="Times New Roman" pitchFamily="18" charset="0"/>
                </a:rPr>
                <a:t>M</a:t>
              </a:r>
              <a:r>
                <a:rPr kumimoji="1" lang="en-US" altLang="zh-CN" sz="2800" baseline="-25000" dirty="0">
                  <a:solidFill>
                    <a:schemeClr val="accent2"/>
                  </a:solidFill>
                  <a:latin typeface="Times New Roman" pitchFamily="18" charset="0"/>
                </a:rPr>
                <a:t>1..n</a:t>
              </a:r>
              <a:endParaRPr kumimoji="1" lang="ru-RU" altLang="zh-CN" sz="2800" baseline="-25000" dirty="0">
                <a:solidFill>
                  <a:schemeClr val="accent2"/>
                </a:solidFill>
                <a:latin typeface="Times New Roman" pitchFamily="18" charset="0"/>
              </a:endParaRPr>
            </a:p>
          </p:txBody>
        </p:sp>
        <p:grpSp>
          <p:nvGrpSpPr>
            <p:cNvPr id="17" name="Group 121">
              <a:extLst>
                <a:ext uri="{FF2B5EF4-FFF2-40B4-BE49-F238E27FC236}">
                  <a16:creationId xmlns:a16="http://schemas.microsoft.com/office/drawing/2014/main" id="{F90B4918-E747-40D3-A6F1-3EB2406EBC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696" y="1555"/>
              <a:ext cx="1477" cy="333"/>
              <a:chOff x="1696" y="1555"/>
              <a:chExt cx="1477" cy="333"/>
            </a:xfrm>
          </p:grpSpPr>
          <p:sp>
            <p:nvSpPr>
              <p:cNvPr id="20" name="Line 122">
                <a:extLst>
                  <a:ext uri="{FF2B5EF4-FFF2-40B4-BE49-F238E27FC236}">
                    <a16:creationId xmlns:a16="http://schemas.microsoft.com/office/drawing/2014/main" id="{070FCA65-8900-4C92-978B-6464E47C1EF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96" y="1555"/>
                <a:ext cx="1" cy="333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23">
                <a:extLst>
                  <a:ext uri="{FF2B5EF4-FFF2-40B4-BE49-F238E27FC236}">
                    <a16:creationId xmlns:a16="http://schemas.microsoft.com/office/drawing/2014/main" id="{658067B9-B0BD-4F9C-9FAF-36DD7C324FF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172" y="1555"/>
                <a:ext cx="1" cy="333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18" name="Rectangle 124">
              <a:extLst>
                <a:ext uri="{FF2B5EF4-FFF2-40B4-BE49-F238E27FC236}">
                  <a16:creationId xmlns:a16="http://schemas.microsoft.com/office/drawing/2014/main" id="{0594DC2E-4E83-497F-813B-C47776907A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81" y="1293"/>
              <a:ext cx="4288" cy="23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kumimoji="1" lang="ru-RU" altLang="zh-CN" dirty="0">
                  <a:latin typeface="Times New Roman" pitchFamily="18" charset="0"/>
                </a:rPr>
                <a:t>63  </a:t>
              </a:r>
              <a:r>
                <a:rPr kumimoji="1" lang="en-US" altLang="zh-CN" dirty="0">
                  <a:latin typeface="Times New Roman" pitchFamily="18" charset="0"/>
                </a:rPr>
                <a:t>  </a:t>
              </a:r>
              <a:r>
                <a:rPr kumimoji="1" lang="ru-RU" altLang="zh-CN" dirty="0">
                  <a:latin typeface="Times New Roman" pitchFamily="18" charset="0"/>
                </a:rPr>
                <a:t>62                  </a:t>
              </a:r>
              <a:r>
                <a:rPr kumimoji="1" lang="en-US" altLang="zh-CN" dirty="0">
                  <a:latin typeface="Times New Roman" pitchFamily="18" charset="0"/>
                </a:rPr>
                <a:t>         </a:t>
              </a:r>
              <a:r>
                <a:rPr kumimoji="1" lang="ru-RU" altLang="zh-CN" dirty="0">
                  <a:latin typeface="Times New Roman" pitchFamily="18" charset="0"/>
                </a:rPr>
                <a:t>52 </a:t>
              </a:r>
              <a:r>
                <a:rPr kumimoji="1" lang="en-US" altLang="zh-CN" dirty="0">
                  <a:latin typeface="Times New Roman" pitchFamily="18" charset="0"/>
                </a:rPr>
                <a:t> </a:t>
              </a:r>
              <a:r>
                <a:rPr kumimoji="1" lang="ru-RU" altLang="zh-CN" dirty="0">
                  <a:latin typeface="Times New Roman" pitchFamily="18" charset="0"/>
                </a:rPr>
                <a:t>51                                        </a:t>
              </a:r>
              <a:r>
                <a:rPr kumimoji="1" lang="en-US" altLang="zh-CN" dirty="0">
                  <a:latin typeface="Times New Roman" pitchFamily="18" charset="0"/>
                </a:rPr>
                <a:t>             </a:t>
              </a:r>
              <a:r>
                <a:rPr kumimoji="1" lang="ru-RU" altLang="zh-CN" dirty="0">
                  <a:latin typeface="Times New Roman" pitchFamily="18" charset="0"/>
                </a:rPr>
                <a:t>0</a:t>
              </a:r>
            </a:p>
          </p:txBody>
        </p:sp>
        <p:sp>
          <p:nvSpPr>
            <p:cNvPr id="19" name="Rectangle 125">
              <a:extLst>
                <a:ext uri="{FF2B5EF4-FFF2-40B4-BE49-F238E27FC236}">
                  <a16:creationId xmlns:a16="http://schemas.microsoft.com/office/drawing/2014/main" id="{20582277-193C-49FA-B7BB-1BA0A48B7DD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0" y="1547"/>
              <a:ext cx="57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kumimoji="1" lang="en-US" altLang="zh-CN" sz="1500" dirty="0">
                  <a:solidFill>
                    <a:srgbClr val="FF0000"/>
                  </a:solidFill>
                  <a:latin typeface="Times New Roman" pitchFamily="18" charset="0"/>
                </a:rPr>
                <a:t>64</a:t>
              </a:r>
              <a:r>
                <a:rPr kumimoji="1" lang="zh-CN" altLang="en-US" sz="1500" dirty="0">
                  <a:solidFill>
                    <a:srgbClr val="FF0000"/>
                  </a:solidFill>
                  <a:latin typeface="Times New Roman" pitchFamily="18" charset="0"/>
                </a:rPr>
                <a:t>位</a:t>
              </a:r>
              <a:endParaRPr kumimoji="1" lang="en-US" altLang="zh-CN" sz="1500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algn="ctr"/>
              <a:r>
                <a:rPr kumimoji="1" lang="en-US" altLang="zh-CN" sz="1500" dirty="0">
                  <a:solidFill>
                    <a:srgbClr val="FF0000"/>
                  </a:solidFill>
                  <a:latin typeface="Times New Roman" pitchFamily="18" charset="0"/>
                </a:rPr>
                <a:t>(double)</a:t>
              </a:r>
              <a:endParaRPr kumimoji="1" lang="zh-CN" altLang="ru-RU" sz="1500" dirty="0">
                <a:solidFill>
                  <a:srgbClr val="FF0000"/>
                </a:solidFill>
                <a:latin typeface="Times New Roman" pitchFamily="18" charset="0"/>
              </a:endParaRPr>
            </a:p>
          </p:txBody>
        </p:sp>
      </p:grpSp>
      <p:sp>
        <p:nvSpPr>
          <p:cNvPr id="22" name="左大括号 21">
            <a:extLst>
              <a:ext uri="{FF2B5EF4-FFF2-40B4-BE49-F238E27FC236}">
                <a16:creationId xmlns:a16="http://schemas.microsoft.com/office/drawing/2014/main" id="{81D0A4D0-3629-4718-A2FE-4CACE7D90A05}"/>
              </a:ext>
            </a:extLst>
          </p:cNvPr>
          <p:cNvSpPr/>
          <p:nvPr/>
        </p:nvSpPr>
        <p:spPr>
          <a:xfrm rot="16200000">
            <a:off x="2639336" y="3991783"/>
            <a:ext cx="180282" cy="112361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3" name="左大括号 22">
            <a:extLst>
              <a:ext uri="{FF2B5EF4-FFF2-40B4-BE49-F238E27FC236}">
                <a16:creationId xmlns:a16="http://schemas.microsoft.com/office/drawing/2014/main" id="{BDC7D9C3-C421-4E3F-883A-74BF45493798}"/>
              </a:ext>
            </a:extLst>
          </p:cNvPr>
          <p:cNvSpPr/>
          <p:nvPr/>
        </p:nvSpPr>
        <p:spPr>
          <a:xfrm rot="16200000">
            <a:off x="4246809" y="3535499"/>
            <a:ext cx="180282" cy="2020294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4" name="TextBox 19">
            <a:extLst>
              <a:ext uri="{FF2B5EF4-FFF2-40B4-BE49-F238E27FC236}">
                <a16:creationId xmlns:a16="http://schemas.microsoft.com/office/drawing/2014/main" id="{7FEF8F2B-5713-493D-8CF2-4B76EDA7EAA2}"/>
              </a:ext>
            </a:extLst>
          </p:cNvPr>
          <p:cNvSpPr txBox="1"/>
          <p:nvPr/>
        </p:nvSpPr>
        <p:spPr>
          <a:xfrm>
            <a:off x="2482335" y="4631431"/>
            <a:ext cx="48442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m=8</a:t>
            </a:r>
            <a:endParaRPr lang="zh-CN" altLang="en-US" sz="1300" dirty="0"/>
          </a:p>
        </p:txBody>
      </p:sp>
      <p:sp>
        <p:nvSpPr>
          <p:cNvPr id="25" name="TextBox 20">
            <a:extLst>
              <a:ext uri="{FF2B5EF4-FFF2-40B4-BE49-F238E27FC236}">
                <a16:creationId xmlns:a16="http://schemas.microsoft.com/office/drawing/2014/main" id="{541BE297-02A0-43CB-85D1-4C2C3D1A68EA}"/>
              </a:ext>
            </a:extLst>
          </p:cNvPr>
          <p:cNvSpPr txBox="1"/>
          <p:nvPr/>
        </p:nvSpPr>
        <p:spPr>
          <a:xfrm>
            <a:off x="4046883" y="4635787"/>
            <a:ext cx="5245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n=23</a:t>
            </a:r>
            <a:endParaRPr lang="zh-CN" altLang="en-US" sz="1300" dirty="0"/>
          </a:p>
        </p:txBody>
      </p:sp>
      <p:sp>
        <p:nvSpPr>
          <p:cNvPr id="26" name="左大括号 25">
            <a:extLst>
              <a:ext uri="{FF2B5EF4-FFF2-40B4-BE49-F238E27FC236}">
                <a16:creationId xmlns:a16="http://schemas.microsoft.com/office/drawing/2014/main" id="{FA7B927C-D967-427D-998D-05868E6F51CA}"/>
              </a:ext>
            </a:extLst>
          </p:cNvPr>
          <p:cNvSpPr/>
          <p:nvPr/>
        </p:nvSpPr>
        <p:spPr>
          <a:xfrm rot="16200000">
            <a:off x="3125147" y="4946131"/>
            <a:ext cx="180282" cy="2095237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7" name="左大括号 26">
            <a:extLst>
              <a:ext uri="{FF2B5EF4-FFF2-40B4-BE49-F238E27FC236}">
                <a16:creationId xmlns:a16="http://schemas.microsoft.com/office/drawing/2014/main" id="{93CED714-AC5C-4FEE-91A1-D0A69DA97411}"/>
              </a:ext>
            </a:extLst>
          </p:cNvPr>
          <p:cNvSpPr/>
          <p:nvPr/>
        </p:nvSpPr>
        <p:spPr>
          <a:xfrm rot="16200000">
            <a:off x="5934927" y="4291583"/>
            <a:ext cx="180282" cy="3388446"/>
          </a:xfrm>
          <a:prstGeom prst="leftBrace">
            <a:avLst/>
          </a:prstGeom>
          <a:noFill/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B0DB692-6360-4A89-8000-4CD104A7F2BC}"/>
              </a:ext>
            </a:extLst>
          </p:cNvPr>
          <p:cNvSpPr txBox="1"/>
          <p:nvPr/>
        </p:nvSpPr>
        <p:spPr>
          <a:xfrm>
            <a:off x="2914383" y="6071591"/>
            <a:ext cx="569387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m=11</a:t>
            </a:r>
            <a:endParaRPr lang="zh-CN" altLang="en-US" sz="1300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0D59E3A-7DD9-442F-9D58-71D82677D060}"/>
              </a:ext>
            </a:extLst>
          </p:cNvPr>
          <p:cNvSpPr txBox="1"/>
          <p:nvPr/>
        </p:nvSpPr>
        <p:spPr>
          <a:xfrm>
            <a:off x="5775075" y="6075947"/>
            <a:ext cx="5245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300" dirty="0"/>
              <a:t>n=52</a:t>
            </a:r>
            <a:endParaRPr lang="zh-CN" altLang="en-US" sz="13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6F94DAF-8677-4E7E-84E5-3DFFCEAB6B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752856"/>
          </a:xfrm>
        </p:spPr>
        <p:txBody>
          <a:bodyPr/>
          <a:lstStyle/>
          <a:p>
            <a:r>
              <a:rPr lang="ru-RU" altLang="zh-CN" dirty="0"/>
              <a:t>IEEE754</a:t>
            </a:r>
            <a:r>
              <a:rPr lang="zh-CN" altLang="en-US" dirty="0"/>
              <a:t>的精妙之处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6D5D24-541A-476C-B36E-DB4C7C454B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31651"/>
            <a:ext cx="8280000" cy="4968350"/>
          </a:xfrm>
        </p:spPr>
        <p:txBody>
          <a:bodyPr/>
          <a:lstStyle/>
          <a:p>
            <a:r>
              <a:rPr lang="zh-CN" altLang="en-US" sz="2000" dirty="0"/>
              <a:t>为什么阶码使用移码表示：便于浮点数加减运算时对阶（比较大小）</a:t>
            </a:r>
          </a:p>
          <a:p>
            <a:endParaRPr lang="zh-CN" altLang="en-US" sz="2000" dirty="0"/>
          </a:p>
          <a:p>
            <a:endParaRPr lang="en-US" altLang="zh-CN" sz="2000" dirty="0"/>
          </a:p>
          <a:p>
            <a:r>
              <a:rPr lang="zh-CN" altLang="en-US" sz="2000" dirty="0"/>
              <a:t>为什么偏移量为</a:t>
            </a:r>
            <a:r>
              <a:rPr lang="en-US" altLang="zh-CN" sz="2000" dirty="0"/>
              <a:t>2^(m−1)−1</a:t>
            </a:r>
            <a:r>
              <a:rPr lang="zh-CN" altLang="en-US" sz="2000" dirty="0"/>
              <a:t>，而不是</a:t>
            </a:r>
            <a:r>
              <a:rPr lang="en-US" altLang="zh-CN" sz="2000" dirty="0"/>
              <a:t>2^(m−1)</a:t>
            </a:r>
          </a:p>
          <a:p>
            <a:pPr lvl="1"/>
            <a:r>
              <a:rPr lang="zh-CN" altLang="en-US" sz="1800" dirty="0"/>
              <a:t>阶码全为</a:t>
            </a:r>
            <a:r>
              <a:rPr lang="en-US" altLang="zh-CN" sz="1800" dirty="0"/>
              <a:t>0</a:t>
            </a:r>
            <a:r>
              <a:rPr lang="zh-CN" altLang="en-US" sz="1800" dirty="0"/>
              <a:t>（即</a:t>
            </a:r>
            <a:r>
              <a:rPr lang="en-US" altLang="zh-CN" sz="1800" dirty="0"/>
              <a:t>0</a:t>
            </a:r>
            <a:r>
              <a:rPr lang="zh-CN" altLang="en-US" sz="1800" dirty="0"/>
              <a:t>）和阶码全为</a:t>
            </a:r>
            <a:r>
              <a:rPr lang="en-US" altLang="zh-CN" sz="1800" dirty="0"/>
              <a:t>1</a:t>
            </a:r>
            <a:r>
              <a:rPr lang="zh-CN" altLang="en-US" sz="1800" dirty="0"/>
              <a:t>（即</a:t>
            </a:r>
            <a:r>
              <a:rPr lang="en-US" altLang="zh-CN" sz="1800" dirty="0"/>
              <a:t>2^m−1</a:t>
            </a:r>
            <a:r>
              <a:rPr lang="zh-CN" altLang="en-US" sz="1800" dirty="0"/>
              <a:t>）这两个数保留做特殊用途</a:t>
            </a:r>
          </a:p>
          <a:p>
            <a:pPr lvl="1"/>
            <a:r>
              <a:rPr lang="zh-CN" altLang="en-US" sz="1800" dirty="0"/>
              <a:t>去除保留的两个数，阶码的范围为</a:t>
            </a:r>
            <a:r>
              <a:rPr lang="en-US" altLang="zh-CN" sz="1800" dirty="0"/>
              <a:t>[1,2^m−2]</a:t>
            </a:r>
            <a:r>
              <a:rPr lang="zh-CN" altLang="en-US" sz="1800" dirty="0"/>
              <a:t>，中位数为</a:t>
            </a:r>
            <a:r>
              <a:rPr lang="en-US" altLang="zh-CN" sz="1800" dirty="0"/>
              <a:t>2^(m−1)−1</a:t>
            </a:r>
            <a:r>
              <a:rPr lang="zh-CN" altLang="en-US" sz="1800" dirty="0"/>
              <a:t>和</a:t>
            </a:r>
            <a:r>
              <a:rPr lang="en-US" altLang="zh-CN" sz="1800" dirty="0"/>
              <a:t>2^(m−1)</a:t>
            </a:r>
          </a:p>
          <a:p>
            <a:pPr lvl="1"/>
            <a:r>
              <a:rPr lang="zh-CN" altLang="en-US" sz="1800" dirty="0"/>
              <a:t>偏移值取</a:t>
            </a:r>
            <a:r>
              <a:rPr lang="en-US" altLang="zh-CN" sz="1800" dirty="0"/>
              <a:t>2^(m−1)−1</a:t>
            </a:r>
            <a:r>
              <a:rPr lang="zh-CN" altLang="en-US" sz="1800" dirty="0"/>
              <a:t>，相比于</a:t>
            </a:r>
            <a:r>
              <a:rPr lang="en-US" altLang="zh-CN" sz="1800" dirty="0"/>
              <a:t>2^(m−1)</a:t>
            </a:r>
            <a:r>
              <a:rPr lang="zh-CN" altLang="en-US" sz="1800" dirty="0"/>
              <a:t>，所能表示的浮点数绝对值范围在指数层面更对称</a:t>
            </a:r>
          </a:p>
          <a:p>
            <a:pPr lvl="1"/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5B543FA-B036-42A3-8C17-F0E22AA34A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9256" y="1801061"/>
            <a:ext cx="5118893" cy="8401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F16F3D0B-112C-414F-B9BA-B89731B648B6}"/>
                  </a:ext>
                </a:extLst>
              </p:cNvPr>
              <p:cNvSpPr txBox="1"/>
              <p:nvPr/>
            </p:nvSpPr>
            <p:spPr>
              <a:xfrm>
                <a:off x="1561831" y="4790941"/>
                <a:ext cx="6633409" cy="18611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kumimoji="1" lang="zh-CN" altLang="en-US" sz="1300" dirty="0"/>
                  <a:t>例：对于</a:t>
                </a:r>
                <a:r>
                  <a:rPr kumimoji="1" lang="en-US" altLang="zh-CN" sz="1300" dirty="0"/>
                  <a:t>float</a:t>
                </a:r>
                <a:r>
                  <a:rPr kumimoji="1" lang="zh-CN" altLang="en-US" sz="1300" dirty="0"/>
                  <a:t>类型，</a:t>
                </a:r>
                <a:r>
                  <a:rPr kumimoji="1" lang="en-US" altLang="zh-CN" sz="1300" dirty="0"/>
                  <a:t>m=8</a:t>
                </a:r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300" dirty="0"/>
                  <a:t>取偏移值</a:t>
                </a:r>
                <a:r>
                  <a:rPr kumimoji="1" lang="en-US" altLang="zh-CN" sz="1300" dirty="0"/>
                  <a:t>128</a:t>
                </a:r>
                <a:r>
                  <a:rPr kumimoji="1" lang="zh-CN" altLang="en-US" sz="1300" dirty="0"/>
                  <a:t>时，阶码的真值范围</a:t>
                </a:r>
                <a:r>
                  <a:rPr kumimoji="1" lang="en-US" altLang="zh-CN" sz="1300" dirty="0"/>
                  <a:t>[-127, 126]</a:t>
                </a:r>
                <a:r>
                  <a:rPr kumimoji="1" lang="zh-CN" altLang="en-US" sz="1300" dirty="0"/>
                  <a:t>，</a:t>
                </a:r>
                <a:br>
                  <a:rPr kumimoji="1" lang="en-US" altLang="zh-CN" sz="1300" dirty="0"/>
                </a:br>
                <a:r>
                  <a:rPr kumimoji="1" lang="en-US" altLang="zh-CN" sz="1300" dirty="0"/>
                  <a:t>                                 </a:t>
                </a:r>
                <a:r>
                  <a:rPr kumimoji="1" lang="zh-CN" altLang="en-US" sz="1300" dirty="0"/>
                  <a:t>所能表示的浮点数绝对值范围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300" b="0" i="0" smtClean="0">
                            <a:latin typeface="Cambria Math"/>
                          </a:rPr>
                          <m:t>5.877</m:t>
                        </m:r>
                        <m:r>
                          <a:rPr kumimoji="1" lang="en-US" altLang="zh-CN" sz="13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00" b="0" i="0" smtClean="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sz="1300" b="0" i="0" smtClean="0">
                                <a:latin typeface="Cambria Math"/>
                              </a:rPr>
                              <m:t>−39</m:t>
                            </m:r>
                          </m:sup>
                        </m:sSup>
                        <m:r>
                          <a:rPr kumimoji="1" lang="en-US" altLang="zh-CN" sz="1300" b="0" i="1" smtClean="0">
                            <a:latin typeface="Cambria Math"/>
                          </a:rPr>
                          <m:t>,</m:t>
                        </m:r>
                        <m:r>
                          <a:rPr kumimoji="1" lang="en-US" altLang="zh-CN" sz="1300" b="0" i="0" smtClean="0">
                            <a:latin typeface="Cambria Math"/>
                          </a:rPr>
                          <m:t>1.7</m:t>
                        </m:r>
                        <m:r>
                          <a:rPr kumimoji="1" lang="en-US" altLang="zh-CN" sz="1300" b="0" i="1" smtClean="0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sz="1300" b="0" i="0" smtClean="0">
                                <a:latin typeface="Cambria Math"/>
                              </a:rPr>
                              <m:t>38</m:t>
                            </m:r>
                          </m:sup>
                        </m:sSup>
                      </m:e>
                    </m:d>
                  </m:oMath>
                </a14:m>
                <a:endParaRPr lang="en-US" altLang="zh-CN" sz="1300" dirty="0"/>
              </a:p>
              <a:p>
                <a:pPr>
                  <a:lnSpc>
                    <a:spcPct val="150000"/>
                  </a:lnSpc>
                </a:pPr>
                <a:r>
                  <a:rPr kumimoji="1" lang="zh-CN" altLang="en-US" sz="1300" dirty="0"/>
                  <a:t>取偏移值</a:t>
                </a:r>
                <a:r>
                  <a:rPr kumimoji="1" lang="en-US" altLang="zh-CN" sz="1300" dirty="0"/>
                  <a:t>127</a:t>
                </a:r>
                <a:r>
                  <a:rPr kumimoji="1" lang="zh-CN" altLang="en-US" sz="1300" dirty="0"/>
                  <a:t>时，阶码的真值范围</a:t>
                </a:r>
                <a:r>
                  <a:rPr kumimoji="1" lang="en-US" altLang="zh-CN" sz="1300" dirty="0"/>
                  <a:t>[-126, 127]</a:t>
                </a:r>
                <a:r>
                  <a:rPr kumimoji="1" lang="zh-CN" altLang="en-US" sz="1300" dirty="0"/>
                  <a:t>，</a:t>
                </a:r>
                <a:br>
                  <a:rPr kumimoji="1" lang="en-US" altLang="zh-CN" sz="1300" dirty="0"/>
                </a:br>
                <a:r>
                  <a:rPr kumimoji="1" lang="en-US" altLang="zh-CN" sz="1300" dirty="0"/>
                  <a:t>                                 </a:t>
                </a:r>
                <a:r>
                  <a:rPr kumimoji="1" lang="zh-CN" altLang="en-US" sz="1300" dirty="0"/>
                  <a:t>所能表示的浮点数绝对值范围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]"/>
                        <m:ctrlPr>
                          <a:rPr kumimoji="1" lang="en-US" altLang="zh-CN" sz="13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zh-CN" sz="1300" b="0" i="0" smtClean="0">
                            <a:latin typeface="Cambria Math"/>
                          </a:rPr>
                          <m:t>1</m:t>
                        </m:r>
                        <m:r>
                          <a:rPr kumimoji="1" lang="en-US" altLang="zh-CN" sz="1300">
                            <a:latin typeface="Cambria Math"/>
                          </a:rPr>
                          <m:t>.</m:t>
                        </m:r>
                        <m:r>
                          <a:rPr kumimoji="1" lang="en-US" altLang="zh-CN" sz="1300" b="0" i="0" smtClean="0">
                            <a:latin typeface="Cambria Math"/>
                          </a:rPr>
                          <m:t>175</m:t>
                        </m:r>
                        <m:r>
                          <a:rPr kumimoji="1" lang="en-US" altLang="zh-CN" sz="13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sz="1300">
                                <a:latin typeface="Cambria Math"/>
                              </a:rPr>
                              <m:t>−3</m:t>
                            </m:r>
                            <m:r>
                              <a:rPr kumimoji="1" lang="en-US" altLang="zh-CN" sz="1300" b="0" i="0" smtClean="0">
                                <a:latin typeface="Cambria Math"/>
                              </a:rPr>
                              <m:t>8</m:t>
                            </m:r>
                          </m:sup>
                        </m:sSup>
                        <m:r>
                          <a:rPr kumimoji="1" lang="en-US" altLang="zh-CN" sz="1300" i="1">
                            <a:latin typeface="Cambria Math"/>
                          </a:rPr>
                          <m:t>,</m:t>
                        </m:r>
                        <m:r>
                          <a:rPr kumimoji="1" lang="en-US" altLang="zh-CN" sz="1300" b="0" i="0" smtClean="0">
                            <a:latin typeface="Cambria Math"/>
                          </a:rPr>
                          <m:t>3</m:t>
                        </m:r>
                        <m:r>
                          <a:rPr kumimoji="1" lang="en-US" altLang="zh-CN" sz="1300">
                            <a:latin typeface="Cambria Math"/>
                          </a:rPr>
                          <m:t>.</m:t>
                        </m:r>
                        <m:r>
                          <a:rPr kumimoji="1" lang="en-US" altLang="zh-CN" sz="1300" b="0" i="0" smtClean="0">
                            <a:latin typeface="Cambria Math"/>
                          </a:rPr>
                          <m:t>4</m:t>
                        </m:r>
                        <m:r>
                          <a:rPr kumimoji="1" lang="en-US" altLang="zh-CN" sz="1300" i="1">
                            <a:latin typeface="Cambria Math"/>
                            <a:ea typeface="Cambria Math"/>
                          </a:rPr>
                          <m:t>×</m:t>
                        </m:r>
                        <m:sSup>
                          <m:sSupPr>
                            <m:ctrlPr>
                              <a:rPr kumimoji="1" lang="en-US" altLang="zh-CN" sz="13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zh-CN" sz="1300">
                                <a:latin typeface="Cambria Math"/>
                              </a:rPr>
                              <m:t>10</m:t>
                            </m:r>
                          </m:e>
                          <m:sup>
                            <m:r>
                              <a:rPr kumimoji="1" lang="en-US" altLang="zh-CN" sz="1300">
                                <a:latin typeface="Cambria Math"/>
                              </a:rPr>
                              <m:t>38</m:t>
                            </m:r>
                          </m:sup>
                        </m:sSup>
                      </m:e>
                    </m:d>
                  </m:oMath>
                </a14:m>
                <a:endParaRPr kumimoji="1" lang="en-US" altLang="zh-CN" sz="1300" dirty="0"/>
              </a:p>
              <a:p>
                <a:pPr marL="0" lvl="2">
                  <a:lnSpc>
                    <a:spcPct val="150000"/>
                  </a:lnSpc>
                </a:pPr>
                <a:r>
                  <a:rPr kumimoji="1" lang="zh-CN" altLang="en-US" sz="1300" dirty="0"/>
                  <a:t>相对而言，取偏移值</a:t>
                </a:r>
                <a:r>
                  <a:rPr kumimoji="1" lang="en-US" altLang="zh-CN" sz="1300" dirty="0"/>
                  <a:t>127</a:t>
                </a:r>
                <a:r>
                  <a:rPr kumimoji="1" lang="zh-CN" altLang="en-US" sz="1300" dirty="0"/>
                  <a:t>时，所能表示的浮点数绝对值范围在指数层面更对称</a:t>
                </a:r>
                <a:endParaRPr kumimoji="1" lang="en-US" altLang="zh-CN" sz="1300" dirty="0"/>
              </a:p>
            </p:txBody>
          </p:sp>
        </mc:Choice>
        <mc:Fallback xmlns="">
          <p:sp>
            <p:nvSpPr>
              <p:cNvPr id="5" name="TextBox 3">
                <a:extLst>
                  <a:ext uri="{FF2B5EF4-FFF2-40B4-BE49-F238E27FC236}">
                    <a16:creationId xmlns:a16="http://schemas.microsoft.com/office/drawing/2014/main" id="{F16F3D0B-112C-414F-B9BA-B89731B648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831" y="4790941"/>
                <a:ext cx="6633409" cy="1861151"/>
              </a:xfrm>
              <a:prstGeom prst="rect">
                <a:avLst/>
              </a:prstGeom>
              <a:blipFill>
                <a:blip r:embed="rId3"/>
                <a:stretch>
                  <a:fillRect l="-92" b="-19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9334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23A4EAE1-E569-4A8A-85CC-464D69ACD3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定义问题、分析问题</a:t>
            </a:r>
          </a:p>
          <a:p>
            <a:pPr lvl="1" eaLnBrk="1" hangingPunct="1">
              <a:defRPr/>
            </a:pPr>
            <a:r>
              <a:rPr lang="zh-CN" altLang="en-US" dirty="0"/>
              <a:t>输入、输出是什么？</a:t>
            </a:r>
          </a:p>
          <a:p>
            <a:pPr lvl="1" eaLnBrk="1" hangingPunct="1">
              <a:defRPr/>
            </a:pPr>
            <a:r>
              <a:rPr lang="zh-CN" altLang="en-US" dirty="0"/>
              <a:t>有什么限制条件，关键点</a:t>
            </a:r>
          </a:p>
          <a:p>
            <a:pPr eaLnBrk="1" hangingPunct="1">
              <a:defRPr/>
            </a:pPr>
            <a:r>
              <a:rPr lang="zh-CN" altLang="en-US" dirty="0"/>
              <a:t>设计算法</a:t>
            </a:r>
          </a:p>
          <a:p>
            <a:pPr eaLnBrk="1" hangingPunct="1">
              <a:defRPr/>
            </a:pPr>
            <a:r>
              <a:rPr lang="zh-CN" altLang="en-US" dirty="0"/>
              <a:t>实现程序</a:t>
            </a:r>
            <a:r>
              <a:rPr lang="en-US" altLang="zh-CN" dirty="0"/>
              <a:t>(coding)</a:t>
            </a:r>
          </a:p>
          <a:p>
            <a:pPr eaLnBrk="1" hangingPunct="1">
              <a:defRPr/>
            </a:pPr>
            <a:r>
              <a:rPr lang="zh-CN" altLang="en-US" dirty="0"/>
              <a:t>运行、调试通过</a:t>
            </a:r>
          </a:p>
          <a:p>
            <a:pPr eaLnBrk="1" hangingPunct="1">
              <a:defRPr/>
            </a:pPr>
            <a:r>
              <a:rPr lang="zh-CN" altLang="en-US" dirty="0"/>
              <a:t>完成文档、维护程序</a:t>
            </a:r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56E74069-6D45-47FA-9BCA-C9ADC9E70A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上节内容回顾</a:t>
            </a:r>
            <a:r>
              <a:rPr lang="en-US" altLang="zh-CN" dirty="0"/>
              <a:t>1</a:t>
            </a:r>
            <a:r>
              <a:rPr lang="zh-CN" altLang="en-US" dirty="0"/>
              <a:t>：计算机解题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89238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5">
            <a:extLst>
              <a:ext uri="{FF2B5EF4-FFF2-40B4-BE49-F238E27FC236}">
                <a16:creationId xmlns:a16="http://schemas.microsoft.com/office/drawing/2014/main" id="{56009E9D-3E12-4569-80ED-0757374F85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7350" y="1266917"/>
            <a:ext cx="8280000" cy="4705165"/>
          </a:xfrm>
        </p:spPr>
        <p:txBody>
          <a:bodyPr/>
          <a:lstStyle/>
          <a:p>
            <a:r>
              <a:rPr lang="zh-CN" altLang="en-US" dirty="0"/>
              <a:t>占用</a:t>
            </a:r>
            <a:r>
              <a:rPr lang="en-US" altLang="zh-CN" dirty="0"/>
              <a:t>1</a:t>
            </a:r>
            <a:r>
              <a:rPr lang="zh-CN" altLang="en-US" dirty="0"/>
              <a:t>个字节字符类型的数据</a:t>
            </a:r>
          </a:p>
          <a:p>
            <a:r>
              <a:rPr lang="zh-CN" altLang="en-US" dirty="0"/>
              <a:t>在内存中以相应的</a:t>
            </a:r>
            <a:r>
              <a:rPr lang="en-US" altLang="zh-CN" dirty="0"/>
              <a:t>ASCII</a:t>
            </a:r>
            <a:r>
              <a:rPr lang="zh-CN" altLang="en-US" dirty="0"/>
              <a:t>码存放。</a:t>
            </a:r>
          </a:p>
          <a:p>
            <a:pPr lvl="1"/>
            <a:r>
              <a:rPr lang="zh-CN" altLang="en-US" dirty="0"/>
              <a:t>例：</a:t>
            </a:r>
            <a:r>
              <a:rPr lang="en-US" altLang="zh-CN" dirty="0"/>
              <a:t>'a'</a:t>
            </a:r>
            <a:r>
              <a:rPr lang="zh-CN" altLang="en-US" dirty="0"/>
              <a:t>的</a:t>
            </a:r>
            <a:r>
              <a:rPr lang="en-US" altLang="zh-CN" dirty="0"/>
              <a:t>ASCII</a:t>
            </a:r>
            <a:r>
              <a:rPr lang="zh-CN" altLang="en-US" dirty="0"/>
              <a:t>码为</a:t>
            </a:r>
            <a:r>
              <a:rPr lang="en-US" altLang="zh-CN" dirty="0"/>
              <a:t>97</a:t>
            </a:r>
            <a:r>
              <a:rPr lang="zh-CN" altLang="en-US" dirty="0"/>
              <a:t>，内存中的存储形式：</a:t>
            </a:r>
          </a:p>
          <a:p>
            <a:endParaRPr lang="en-US" dirty="0"/>
          </a:p>
        </p:txBody>
      </p:sp>
      <p:sp>
        <p:nvSpPr>
          <p:cNvPr id="5" name="标题 4">
            <a:extLst>
              <a:ext uri="{FF2B5EF4-FFF2-40B4-BE49-F238E27FC236}">
                <a16:creationId xmlns:a16="http://schemas.microsoft.com/office/drawing/2014/main" id="{E2E95F1E-2606-4BE2-B337-D6333DAE71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字符型数据</a:t>
            </a:r>
            <a:r>
              <a:rPr lang="en-US" altLang="zh-CN"/>
              <a:t>char</a:t>
            </a:r>
            <a:endParaRPr lang="en-US" dirty="0"/>
          </a:p>
        </p:txBody>
      </p:sp>
      <p:pic>
        <p:nvPicPr>
          <p:cNvPr id="7" name="Picture 2" descr="âASCIIâçå¾çæç´¢ç»æ">
            <a:extLst>
              <a:ext uri="{FF2B5EF4-FFF2-40B4-BE49-F238E27FC236}">
                <a16:creationId xmlns:a16="http://schemas.microsoft.com/office/drawing/2014/main" id="{F1885A99-E0ED-4A82-821E-6A96B12942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04522" y="3005679"/>
            <a:ext cx="5157626" cy="3589743"/>
          </a:xfrm>
          <a:prstGeom prst="rect">
            <a:avLst/>
          </a:prstGeom>
          <a:solidFill>
            <a:schemeClr val="bg1"/>
          </a:solidFill>
        </p:spPr>
      </p:pic>
      <p:sp>
        <p:nvSpPr>
          <p:cNvPr id="8" name="Rectangle 4">
            <a:extLst>
              <a:ext uri="{FF2B5EF4-FFF2-40B4-BE49-F238E27FC236}">
                <a16:creationId xmlns:a16="http://schemas.microsoft.com/office/drawing/2014/main" id="{0CFD0D20-1B97-48D4-94EC-A28FCAB6F9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92406" y="2777079"/>
            <a:ext cx="29718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216273" dir="8385819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kumimoji="1" lang="en-US" altLang="zh-CN" sz="2400" dirty="0">
                <a:latin typeface="Times New Roman" charset="0"/>
                <a:ea typeface="宋体" charset="0"/>
                <a:cs typeface="宋体" charset="0"/>
              </a:rPr>
              <a:t>0   1   1   0   0   0   0   1</a:t>
            </a:r>
          </a:p>
        </p:txBody>
      </p:sp>
    </p:spTree>
    <p:extLst>
      <p:ext uri="{BB962C8B-B14F-4D97-AF65-F5344CB8AC3E}">
        <p14:creationId xmlns:p14="http://schemas.microsoft.com/office/powerpoint/2010/main" val="17427289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85907CF7-13FC-45AA-B844-1C3F9292A7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字符</a:t>
            </a:r>
            <a:r>
              <a:rPr lang="en-US" altLang="zh-CN" dirty="0"/>
              <a:t>'1'</a:t>
            </a:r>
            <a:r>
              <a:rPr lang="zh-CN" altLang="en-US" dirty="0"/>
              <a:t>与整数</a:t>
            </a:r>
            <a:r>
              <a:rPr lang="en-US" altLang="zh-CN" dirty="0"/>
              <a:t>1</a:t>
            </a:r>
            <a:r>
              <a:rPr lang="zh-CN" altLang="en-US" dirty="0"/>
              <a:t>在内存中的存在形式</a:t>
            </a:r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FB8D71BC-E625-4BF9-96F2-727CE5AEC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思考：</a:t>
            </a:r>
            <a:endParaRPr lang="en-US" dirty="0"/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057253F0-1574-4B5B-ACE3-C6CB0F3B86E7}"/>
              </a:ext>
            </a:extLst>
          </p:cNvPr>
          <p:cNvSpPr/>
          <p:nvPr/>
        </p:nvSpPr>
        <p:spPr>
          <a:xfrm>
            <a:off x="267515" y="3659237"/>
            <a:ext cx="8608969" cy="24929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spcBef>
                <a:spcPts val="600"/>
              </a:spcBef>
            </a:pPr>
            <a:r>
              <a:rPr lang="zh-CN" altLang="en-US" dirty="0"/>
              <a:t>字符</a:t>
            </a:r>
            <a:r>
              <a:rPr lang="en-US" altLang="zh-CN" dirty="0"/>
              <a:t>'1'</a:t>
            </a:r>
            <a:r>
              <a:rPr lang="zh-CN" altLang="en-US" dirty="0"/>
              <a:t>与整数</a:t>
            </a:r>
            <a:r>
              <a:rPr lang="en-US" altLang="zh-CN" dirty="0"/>
              <a:t>1</a:t>
            </a:r>
            <a:r>
              <a:rPr lang="zh-CN" altLang="en-US" dirty="0"/>
              <a:t>是不同的概念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字符</a:t>
            </a:r>
            <a:r>
              <a:rPr lang="en-US" altLang="zh-CN" dirty="0">
                <a:solidFill>
                  <a:srgbClr val="FF0000"/>
                </a:solidFill>
              </a:rPr>
              <a:t>'1'</a:t>
            </a:r>
            <a:r>
              <a:rPr lang="zh-CN" altLang="en-US" dirty="0"/>
              <a:t>代表一个形状为</a:t>
            </a:r>
            <a:r>
              <a:rPr lang="en-US" altLang="zh-CN" dirty="0"/>
              <a:t>'1'</a:t>
            </a:r>
            <a:r>
              <a:rPr lang="zh-CN" altLang="en-US" dirty="0"/>
              <a:t>的符号，在内存中</a:t>
            </a:r>
            <a:r>
              <a:rPr lang="zh-CN" altLang="en-US" dirty="0">
                <a:solidFill>
                  <a:srgbClr val="FF0000"/>
                </a:solidFill>
              </a:rPr>
              <a:t>以</a:t>
            </a:r>
            <a:r>
              <a:rPr lang="en-US" altLang="zh-CN" dirty="0">
                <a:solidFill>
                  <a:srgbClr val="FF0000"/>
                </a:solidFill>
              </a:rPr>
              <a:t>ASCII</a:t>
            </a:r>
            <a:r>
              <a:rPr lang="zh-CN" altLang="en-US" dirty="0">
                <a:solidFill>
                  <a:srgbClr val="FF0000"/>
                </a:solidFill>
              </a:rPr>
              <a:t>码形式存储</a:t>
            </a:r>
            <a:r>
              <a:rPr lang="zh-CN" altLang="en-US" dirty="0"/>
              <a:t>，占</a:t>
            </a:r>
            <a:r>
              <a:rPr lang="en-US" altLang="zh-CN" dirty="0"/>
              <a:t>1</a:t>
            </a:r>
            <a:r>
              <a:rPr lang="zh-CN" altLang="en-US" dirty="0"/>
              <a:t>个字节</a:t>
            </a:r>
            <a:endParaRPr lang="en-US" altLang="zh-CN" dirty="0">
              <a:solidFill>
                <a:srgbClr val="FF0000"/>
              </a:solidFill>
            </a:endParaRPr>
          </a:p>
          <a:p>
            <a:pPr lvl="2">
              <a:spcBef>
                <a:spcPts val="600"/>
              </a:spcBef>
            </a:pPr>
            <a:r>
              <a:rPr lang="zh-CN" altLang="en-US" dirty="0">
                <a:solidFill>
                  <a:srgbClr val="FF0000"/>
                </a:solidFill>
              </a:rPr>
              <a:t>整数</a:t>
            </a:r>
            <a:r>
              <a:rPr lang="en-US" altLang="zh-CN" dirty="0">
                <a:solidFill>
                  <a:srgbClr val="FF0000"/>
                </a:solidFill>
              </a:rPr>
              <a:t>1</a:t>
            </a:r>
            <a:r>
              <a:rPr lang="zh-CN" altLang="en-US" dirty="0"/>
              <a:t>是一个数值，在内存中</a:t>
            </a:r>
            <a:r>
              <a:rPr lang="zh-CN" altLang="en-US" dirty="0">
                <a:solidFill>
                  <a:srgbClr val="FF0000"/>
                </a:solidFill>
              </a:rPr>
              <a:t>以二进制补码形式存储</a:t>
            </a:r>
            <a:r>
              <a:rPr lang="zh-CN" altLang="en-US" dirty="0"/>
              <a:t>，占</a:t>
            </a:r>
            <a:r>
              <a:rPr lang="en-US" altLang="zh-CN" dirty="0"/>
              <a:t>2/4/8</a:t>
            </a:r>
            <a:r>
              <a:rPr lang="zh-CN" altLang="en-US" dirty="0"/>
              <a:t>个字节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1 + 1 = 2</a:t>
            </a:r>
            <a:r>
              <a:rPr lang="zh-CN" altLang="en-US" dirty="0"/>
              <a:t>，</a:t>
            </a:r>
            <a:r>
              <a:rPr lang="en-US" altLang="zh-CN" dirty="0"/>
              <a:t>'1' + '1' ≠ 2</a:t>
            </a:r>
          </a:p>
          <a:p>
            <a:pPr lvl="1">
              <a:spcBef>
                <a:spcPts val="600"/>
              </a:spcBef>
            </a:pPr>
            <a:r>
              <a:rPr lang="en-US" altLang="zh-CN" dirty="0"/>
              <a:t>char</a:t>
            </a:r>
            <a:r>
              <a:rPr lang="zh-CN" altLang="en-US" dirty="0"/>
              <a:t>类型除了表示字符，还可以看作是一个特殊的整数类型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1</a:t>
            </a:r>
            <a:r>
              <a:rPr lang="zh-CN" altLang="en-US" dirty="0"/>
              <a:t>个字节的整数</a:t>
            </a:r>
            <a:endParaRPr lang="en-US" altLang="zh-CN" dirty="0"/>
          </a:p>
          <a:p>
            <a:pPr lvl="2">
              <a:spcBef>
                <a:spcPts val="600"/>
              </a:spcBef>
            </a:pPr>
            <a:r>
              <a:rPr lang="en-US" altLang="zh-CN" dirty="0"/>
              <a:t>char</a:t>
            </a:r>
            <a:r>
              <a:rPr lang="zh-CN" altLang="en-US" dirty="0"/>
              <a:t>的范围</a:t>
            </a:r>
            <a:r>
              <a:rPr lang="en-US" altLang="zh-CN" dirty="0"/>
              <a:t>[-128, 127]</a:t>
            </a:r>
            <a:r>
              <a:rPr lang="zh-CN" altLang="en-US" dirty="0"/>
              <a:t>，</a:t>
            </a:r>
            <a:r>
              <a:rPr lang="en-US" altLang="zh-CN" dirty="0"/>
              <a:t>unsigned char</a:t>
            </a:r>
            <a:r>
              <a:rPr lang="zh-CN" altLang="en-US" dirty="0"/>
              <a:t>的范围</a:t>
            </a:r>
            <a:r>
              <a:rPr lang="en-US" altLang="zh-CN" dirty="0"/>
              <a:t>[0, 255]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7DC012F-5952-46C4-9FD9-E942461D8E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9022" y="2439069"/>
            <a:ext cx="2448272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216273" dir="8385819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kumimoji="1" lang="en-US" altLang="zh-CN" sz="2000" dirty="0">
                <a:latin typeface="Times New Roman" charset="0"/>
                <a:ea typeface="宋体" charset="0"/>
                <a:cs typeface="宋体" charset="0"/>
              </a:rPr>
              <a:t>0   0   1   1   0   0   0   1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A953A7DE-470C-4872-9E94-A506D02F71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1350" y="2439069"/>
            <a:ext cx="4896544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/>
          </a:ln>
          <a:effectLst>
            <a:outerShdw blurRad="63500" dist="216273" dir="8385819" algn="ctr" rotWithShape="0">
              <a:schemeClr val="bg2">
                <a:alpha val="74998"/>
              </a:schemeClr>
            </a:outerShdw>
          </a:effectLst>
        </p:spPr>
        <p:txBody>
          <a:bodyPr wrap="none" anchor="ctr"/>
          <a:lstStyle>
            <a:defPPr>
              <a:defRPr lang="zh-CN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  <a:cs typeface="+mn-cs"/>
              </a:defRPr>
            </a:lvl9pPr>
          </a:lstStyle>
          <a:p>
            <a:pPr algn="ctr">
              <a:defRPr/>
            </a:pPr>
            <a:r>
              <a:rPr kumimoji="1" lang="en-US" altLang="zh-CN" sz="2000" dirty="0">
                <a:latin typeface="Times New Roman" charset="0"/>
                <a:ea typeface="宋体" charset="0"/>
                <a:cs typeface="宋体" charset="0"/>
              </a:rPr>
              <a:t>0   0   0   0   0   0   0   0   0   0   0   0   0   0   0   1</a:t>
            </a:r>
          </a:p>
        </p:txBody>
      </p:sp>
      <p:cxnSp>
        <p:nvCxnSpPr>
          <p:cNvPr id="7" name="直接连接符 6">
            <a:extLst>
              <a:ext uri="{FF2B5EF4-FFF2-40B4-BE49-F238E27FC236}">
                <a16:creationId xmlns:a16="http://schemas.microsoft.com/office/drawing/2014/main" id="{0F3DC7C8-7DA9-4B59-8C33-3636E8CF0BF1}"/>
              </a:ext>
            </a:extLst>
          </p:cNvPr>
          <p:cNvCxnSpPr>
            <a:endCxn id="6" idx="2"/>
          </p:cNvCxnSpPr>
          <p:nvPr/>
        </p:nvCxnSpPr>
        <p:spPr>
          <a:xfrm>
            <a:off x="5929622" y="2439069"/>
            <a:ext cx="0" cy="4572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10">
            <a:extLst>
              <a:ext uri="{FF2B5EF4-FFF2-40B4-BE49-F238E27FC236}">
                <a16:creationId xmlns:a16="http://schemas.microsoft.com/office/drawing/2014/main" id="{28CD4EF1-DD7F-433E-A8DC-0EC588CAC18C}"/>
              </a:ext>
            </a:extLst>
          </p:cNvPr>
          <p:cNvSpPr txBox="1"/>
          <p:nvPr/>
        </p:nvSpPr>
        <p:spPr>
          <a:xfrm>
            <a:off x="776686" y="3035929"/>
            <a:ext cx="184056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字符</a:t>
            </a:r>
            <a:r>
              <a:rPr lang="en-US" altLang="zh-CN" sz="1300" dirty="0"/>
              <a:t>'1'</a:t>
            </a:r>
            <a:r>
              <a:rPr lang="zh-CN" altLang="en-US" sz="1300" dirty="0"/>
              <a:t>在内存中的存储</a:t>
            </a:r>
          </a:p>
        </p:txBody>
      </p:sp>
      <p:sp>
        <p:nvSpPr>
          <p:cNvPr id="9" name="TextBox 11">
            <a:extLst>
              <a:ext uri="{FF2B5EF4-FFF2-40B4-BE49-F238E27FC236}">
                <a16:creationId xmlns:a16="http://schemas.microsoft.com/office/drawing/2014/main" id="{5ED979E7-F98A-4302-8FAA-F3803B238BCC}"/>
              </a:ext>
            </a:extLst>
          </p:cNvPr>
          <p:cNvSpPr txBox="1"/>
          <p:nvPr/>
        </p:nvSpPr>
        <p:spPr>
          <a:xfrm>
            <a:off x="5025158" y="3040285"/>
            <a:ext cx="1770036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整数</a:t>
            </a:r>
            <a:r>
              <a:rPr lang="en-US" altLang="zh-CN" sz="1300" dirty="0"/>
              <a:t>1</a:t>
            </a:r>
            <a:r>
              <a:rPr lang="zh-CN" altLang="en-US" sz="1300" dirty="0"/>
              <a:t>在内存中的存储</a:t>
            </a:r>
          </a:p>
        </p:txBody>
      </p:sp>
    </p:spTree>
    <p:extLst>
      <p:ext uri="{BB962C8B-B14F-4D97-AF65-F5344CB8AC3E}">
        <p14:creationId xmlns:p14="http://schemas.microsoft.com/office/powerpoint/2010/main" val="682071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 animBg="1"/>
      <p:bldP spid="6" grpId="0" animBg="1"/>
      <p:bldP spid="8" grpId="0"/>
      <p:bldP spid="9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2E1AB7-D193-40EA-86F4-24E1518E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2.2 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变量与常量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E33B09-16E6-47DB-BA40-E666164C72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>
                <a:solidFill>
                  <a:srgbClr val="FF0000"/>
                </a:solidFill>
              </a:rPr>
              <a:t>维度</a:t>
            </a:r>
            <a:r>
              <a:rPr lang="en-US" altLang="zh-CN" sz="2400" dirty="0">
                <a:solidFill>
                  <a:srgbClr val="FF0000"/>
                </a:solidFill>
              </a:rPr>
              <a:t>2</a:t>
            </a:r>
            <a:r>
              <a:rPr lang="zh-CN" altLang="en-US" sz="2400" dirty="0"/>
              <a:t>：程序执行过程数据是否变化？</a:t>
            </a:r>
            <a:endParaRPr lang="en-US" altLang="zh-CN" sz="2400" dirty="0"/>
          </a:p>
          <a:p>
            <a:pPr lvl="1"/>
            <a:r>
              <a:rPr lang="zh-CN" altLang="en-US" sz="2000" dirty="0"/>
              <a:t>常量：值直接给定、程序执行期间不能发生变化的量（数据）</a:t>
            </a:r>
            <a:endParaRPr lang="en-US" altLang="zh-CN" sz="2000" dirty="0"/>
          </a:p>
          <a:p>
            <a:pPr lvl="1"/>
            <a:r>
              <a:rPr lang="zh-CN" altLang="en-US" sz="2000" dirty="0"/>
              <a:t>变量：相对于常量而言，其值在程序中可以被赋值而发生变化</a:t>
            </a:r>
            <a:endParaRPr lang="en-US" altLang="zh-CN" sz="2000" dirty="0"/>
          </a:p>
          <a:p>
            <a:pPr lvl="1"/>
            <a:r>
              <a:rPr lang="zh-CN" altLang="en-US" sz="2000" dirty="0"/>
              <a:t>常量和变量均区分不同类型</a:t>
            </a:r>
            <a:endParaRPr lang="en-US" altLang="zh-CN" sz="2000" dirty="0"/>
          </a:p>
          <a:p>
            <a:pPr lvl="1"/>
            <a:endParaRPr lang="zh-CN" altLang="en-US" sz="2000" dirty="0"/>
          </a:p>
          <a:p>
            <a:r>
              <a:rPr lang="zh-CN" altLang="en-US" sz="2400" dirty="0"/>
              <a:t>变量的命名规则</a:t>
            </a:r>
            <a:endParaRPr lang="en-US" altLang="zh-CN" sz="2400" dirty="0"/>
          </a:p>
          <a:p>
            <a:pPr lvl="1"/>
            <a:r>
              <a:rPr lang="zh-CN" altLang="en-US" sz="2000" dirty="0"/>
              <a:t>变量名可以包含字母、数字和</a:t>
            </a:r>
            <a:r>
              <a:rPr lang="en-US" altLang="zh-CN" sz="2000" dirty="0"/>
              <a:t>’_’</a:t>
            </a:r>
          </a:p>
          <a:p>
            <a:pPr lvl="1"/>
            <a:r>
              <a:rPr lang="zh-CN" altLang="en-US" sz="2000" dirty="0"/>
              <a:t>变量名只能以字母或下划线开头</a:t>
            </a:r>
            <a:endParaRPr lang="en-US" altLang="zh-CN" sz="2000" dirty="0"/>
          </a:p>
          <a:p>
            <a:pPr lvl="1"/>
            <a:r>
              <a:rPr lang="en-US" altLang="zh-CN" sz="2000" dirty="0"/>
              <a:t>C</a:t>
            </a:r>
            <a:r>
              <a:rPr lang="zh-CN" altLang="en-US" sz="2000" dirty="0"/>
              <a:t>语言的关键字不能作为变量名</a:t>
            </a:r>
            <a:endParaRPr lang="en-US" altLang="zh-CN" sz="2000" dirty="0"/>
          </a:p>
          <a:p>
            <a:pPr lvl="1"/>
            <a:r>
              <a:rPr lang="zh-CN" altLang="en-US" sz="2000" dirty="0"/>
              <a:t>变量名是大小写敏感的</a:t>
            </a:r>
            <a:endParaRPr lang="en-US" altLang="zh-CN" sz="2000" dirty="0"/>
          </a:p>
          <a:p>
            <a:pPr lvl="1"/>
            <a:r>
              <a:rPr lang="zh-CN" altLang="en-US" sz="2000" dirty="0"/>
              <a:t>变量在一个函数范围内不能重名</a:t>
            </a:r>
            <a:endParaRPr lang="en-US" altLang="zh-CN" sz="2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 nodeType="clickPar">
                      <p:stCondLst>
                        <p:cond delay="indefinite"/>
                      </p:stCondLst>
                      <p:childTnLst>
                        <p:par>
                          <p:cTn id="4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D4BEBF-5053-44BC-816E-3FC20B32EC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/>
              <a:t>小测试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5602" name="Content Placeholder 2">
            <a:extLst>
              <a:ext uri="{FF2B5EF4-FFF2-40B4-BE49-F238E27FC236}">
                <a16:creationId xmlns:a16="http://schemas.microsoft.com/office/drawing/2014/main" id="{D9B96967-158C-4898-BF1B-6065E36FAA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下列变量命名是否正确</a:t>
            </a:r>
            <a:r>
              <a:rPr lang="en-US" altLang="zh-CN" dirty="0"/>
              <a:t>?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money$owed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int </a:t>
            </a:r>
            <a:r>
              <a:rPr lang="en-US" altLang="zh-CN" dirty="0" err="1"/>
              <a:t>total_count</a:t>
            </a:r>
            <a:r>
              <a:rPr lang="en-US" altLang="zh-CN" dirty="0"/>
              <a:t>;</a:t>
            </a:r>
          </a:p>
          <a:p>
            <a:pPr lvl="1"/>
            <a:r>
              <a:rPr lang="en-US" altLang="zh-CN" dirty="0"/>
              <a:t>int score2;</a:t>
            </a:r>
          </a:p>
          <a:p>
            <a:pPr lvl="1"/>
            <a:r>
              <a:rPr lang="en-US" altLang="zh-CN" dirty="0"/>
              <a:t>int 2ndscore;</a:t>
            </a:r>
          </a:p>
          <a:p>
            <a:pPr lvl="1"/>
            <a:r>
              <a:rPr lang="en-US" altLang="zh-CN" dirty="0"/>
              <a:t>int long;</a:t>
            </a:r>
          </a:p>
          <a:p>
            <a:pPr lvl="1"/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x,</a:t>
            </a:r>
            <a:r>
              <a:rPr lang="zh-CN" altLang="en-US" dirty="0"/>
              <a:t> </a:t>
            </a:r>
            <a:r>
              <a:rPr lang="en-US" altLang="zh-CN" dirty="0"/>
              <a:t>X;</a:t>
            </a:r>
            <a:r>
              <a:rPr lang="zh-CN" altLang="en-US" dirty="0"/>
              <a:t> 定义了几个变量？</a:t>
            </a:r>
            <a:endParaRPr lang="en-US" altLang="zh-CN" dirty="0"/>
          </a:p>
          <a:p>
            <a:pPr lvl="1"/>
            <a:endParaRPr lang="en-US" altLang="en-US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BA7D-2840-4957-825E-301A1E52A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变量的概念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6628" name="Rectangle 7">
            <a:extLst>
              <a:ext uri="{FF2B5EF4-FFF2-40B4-BE49-F238E27FC236}">
                <a16:creationId xmlns:a16="http://schemas.microsoft.com/office/drawing/2014/main" id="{E3C96ABF-8260-416B-8EE0-249F3D7696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2275" y="1430013"/>
            <a:ext cx="8258175" cy="1152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096963" indent="-173038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1296988" indent="-182563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   </a:t>
            </a:r>
            <a:r>
              <a:rPr lang="zh-CN" altLang="en-US" dirty="0">
                <a:solidFill>
                  <a:srgbClr val="FF0000"/>
                </a:solidFill>
              </a:rPr>
              <a:t>变量</a:t>
            </a:r>
            <a:r>
              <a:rPr lang="zh-CN" altLang="en-US" dirty="0"/>
              <a:t>代表内存中具有特定属性的一个存储单元，用于存储数据，也就是</a:t>
            </a:r>
            <a:r>
              <a:rPr lang="zh-CN" altLang="en-US" dirty="0">
                <a:solidFill>
                  <a:srgbClr val="FF0000"/>
                </a:solidFill>
              </a:rPr>
              <a:t>变量的值</a:t>
            </a:r>
            <a:r>
              <a:rPr lang="zh-CN" altLang="en-US" dirty="0"/>
              <a:t>。</a:t>
            </a:r>
          </a:p>
        </p:txBody>
      </p:sp>
      <p:sp>
        <p:nvSpPr>
          <p:cNvPr id="7" name="Text Box 2">
            <a:extLst>
              <a:ext uri="{FF2B5EF4-FFF2-40B4-BE49-F238E27FC236}">
                <a16:creationId xmlns:a16="http://schemas.microsoft.com/office/drawing/2014/main" id="{88A43FDD-D76E-4AF6-829A-6FE7B63497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70163" y="3284538"/>
            <a:ext cx="5105400" cy="19288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2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lvl="2">
              <a:spcAft>
                <a:spcPct val="30000"/>
              </a:spcAft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变量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</a:p>
          <a:p>
            <a:pPr lvl="2"/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         ————变量值</a:t>
            </a:r>
          </a:p>
          <a:p>
            <a:pPr lvl="2"/>
            <a:endParaRPr kumimoji="1"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 lvl="2"/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内存单元地址</a:t>
            </a:r>
            <a:r>
              <a:rPr kumimoji="1" lang="en-US" altLang="zh-CN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XXXX</a:t>
            </a:r>
            <a:endParaRPr kumimoji="1" lang="zh-CN" altLang="en-US" sz="2800" b="1" dirty="0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6E668E97-72DF-4065-A06A-8927EDF3E5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32163" y="3906838"/>
            <a:ext cx="1219200" cy="531812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742950" indent="-285750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pPr algn="ctr"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kumimoji="1" lang="zh-CN" altLang="en-US" sz="2800" b="1" dirty="0">
                <a:latin typeface="Times New Roman" panose="02020603050405020304" pitchFamily="18" charset="0"/>
                <a:ea typeface="隶书" panose="02010509060101010101" pitchFamily="49" charset="-122"/>
              </a:rPr>
              <a:t>30</a:t>
            </a:r>
          </a:p>
        </p:txBody>
      </p:sp>
      <p:sp>
        <p:nvSpPr>
          <p:cNvPr id="10" name="Text Box 8">
            <a:extLst>
              <a:ext uri="{FF2B5EF4-FFF2-40B4-BE49-F238E27FC236}">
                <a16:creationId xmlns:a16="http://schemas.microsoft.com/office/drawing/2014/main" id="{F361E247-9530-41D5-AB6C-A71AC11552C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0523" y="5763883"/>
            <a:ext cx="843195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lang="zh-CN" altLang="en-US" sz="2000" b="1" dirty="0">
                <a:solidFill>
                  <a:srgbClr val="4F8927"/>
                </a:solidFill>
              </a:rPr>
              <a:t>建立起变量与变量地址的概念：提到变量就想到有一个地址与之联系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B2CE-0596-4C02-8197-60F3415D7D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声明（定义）变量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4B7D6A-222D-4B40-87AB-261EAD0F6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对变量进行定义，提出合适的精度要求，指出变量的数据类型，目的是为变量分配内存单元</a:t>
            </a:r>
          </a:p>
          <a:p>
            <a:pPr lvl="1"/>
            <a:r>
              <a:rPr lang="zh-CN" altLang="en-US" dirty="0"/>
              <a:t>比如：</a:t>
            </a:r>
            <a:r>
              <a:rPr lang="en-US" altLang="zh-CN" dirty="0" err="1"/>
              <a:t>int</a:t>
            </a:r>
            <a:r>
              <a:rPr lang="en-US" altLang="zh-CN" dirty="0"/>
              <a:t> a = 30;</a:t>
            </a:r>
          </a:p>
          <a:p>
            <a:pPr lvl="1"/>
            <a:r>
              <a:rPr lang="zh-CN" altLang="en-US" dirty="0"/>
              <a:t>定义变量名为“</a:t>
            </a:r>
            <a:r>
              <a:rPr lang="en-US" altLang="zh-CN" dirty="0"/>
              <a:t>a”</a:t>
            </a:r>
            <a:r>
              <a:rPr lang="zh-CN" altLang="en-US" dirty="0"/>
              <a:t>的整型变量，并同时赋初值</a:t>
            </a:r>
          </a:p>
          <a:p>
            <a:pPr lvl="1"/>
            <a:r>
              <a:rPr lang="zh-CN" altLang="en-US" dirty="0"/>
              <a:t>系统会根据这个精度的要求，安排</a:t>
            </a:r>
            <a:r>
              <a:rPr lang="en-US" altLang="zh-CN" dirty="0"/>
              <a:t>4</a:t>
            </a:r>
            <a:r>
              <a:rPr lang="zh-CN" altLang="en-US" dirty="0"/>
              <a:t>个字节的内存单元存放 “</a:t>
            </a:r>
            <a:r>
              <a:rPr lang="en-US" altLang="zh-CN" dirty="0"/>
              <a:t>a” </a:t>
            </a:r>
            <a:r>
              <a:rPr lang="zh-CN" altLang="en-US" dirty="0"/>
              <a:t>变量的整数值。变量名“ </a:t>
            </a:r>
            <a:r>
              <a:rPr lang="en-US" altLang="zh-CN" dirty="0"/>
              <a:t>a” </a:t>
            </a:r>
            <a:r>
              <a:rPr lang="zh-CN" altLang="en-US" dirty="0"/>
              <a:t>是这个内存单元的符号地址</a:t>
            </a:r>
          </a:p>
        </p:txBody>
      </p:sp>
    </p:spTree>
    <p:extLst>
      <p:ext uri="{BB962C8B-B14F-4D97-AF65-F5344CB8AC3E}">
        <p14:creationId xmlns:p14="http://schemas.microsoft.com/office/powerpoint/2010/main" val="318555757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1234" name="Rectangle 2">
            <a:extLst>
              <a:ext uri="{FF2B5EF4-FFF2-40B4-BE49-F238E27FC236}">
                <a16:creationId xmlns:a16="http://schemas.microsoft.com/office/drawing/2014/main" id="{3B5A7F57-8E43-4C88-9E92-BE3FAD4B2BE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变量赋值</a:t>
            </a:r>
          </a:p>
        </p:txBody>
      </p:sp>
      <p:sp>
        <p:nvSpPr>
          <p:cNvPr id="351235" name="Rectangle 3">
            <a:extLst>
              <a:ext uri="{FF2B5EF4-FFF2-40B4-BE49-F238E27FC236}">
                <a16:creationId xmlns:a16="http://schemas.microsoft.com/office/drawing/2014/main" id="{2021F99E-9E31-4493-BCB1-C574800BCD1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c/</a:t>
            </a:r>
            <a:r>
              <a:rPr lang="en-US" altLang="zh-CN" dirty="0" err="1"/>
              <a:t>c++</a:t>
            </a:r>
            <a:r>
              <a:rPr lang="zh-CN" altLang="en-US" dirty="0"/>
              <a:t>中的赋值符号：</a:t>
            </a:r>
            <a:r>
              <a:rPr lang="en-US" altLang="zh-CN" dirty="0">
                <a:solidFill>
                  <a:srgbClr val="4F8927"/>
                </a:solidFill>
              </a:rPr>
              <a:t>=</a:t>
            </a:r>
            <a:endParaRPr lang="en-US" altLang="zh-CN" dirty="0">
              <a:solidFill>
                <a:srgbClr val="FFFF00"/>
              </a:solidFill>
            </a:endParaRPr>
          </a:p>
          <a:p>
            <a:r>
              <a:rPr lang="zh-CN" altLang="en-US" dirty="0"/>
              <a:t>赋值表达式的格式</a:t>
            </a:r>
          </a:p>
          <a:p>
            <a:pPr>
              <a:lnSpc>
                <a:spcPct val="90000"/>
              </a:lnSpc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chemeClr val="tx2"/>
                </a:solidFill>
                <a:ea typeface="黑体" panose="02010609060101010101" pitchFamily="49" charset="-122"/>
              </a:rPr>
              <a:t>		</a:t>
            </a:r>
            <a:r>
              <a:rPr lang="en-US" altLang="zh-CN" dirty="0">
                <a:solidFill>
                  <a:srgbClr val="4F8927"/>
                </a:solidFill>
                <a:ea typeface="黑体" panose="02010609060101010101" pitchFamily="49" charset="-122"/>
              </a:rPr>
              <a:t>&lt;</a:t>
            </a:r>
            <a:r>
              <a:rPr lang="zh-CN" altLang="en-US" dirty="0">
                <a:solidFill>
                  <a:srgbClr val="4F8927"/>
                </a:solidFill>
                <a:ea typeface="黑体" panose="02010609060101010101" pitchFamily="49" charset="-122"/>
              </a:rPr>
              <a:t>变量</a:t>
            </a:r>
            <a:r>
              <a:rPr lang="en-US" altLang="zh-CN" dirty="0">
                <a:solidFill>
                  <a:srgbClr val="4F8927"/>
                </a:solidFill>
                <a:ea typeface="黑体" panose="02010609060101010101" pitchFamily="49" charset="-122"/>
              </a:rPr>
              <a:t>&gt; = &lt;</a:t>
            </a:r>
            <a:r>
              <a:rPr lang="zh-CN" altLang="en-US" dirty="0">
                <a:solidFill>
                  <a:srgbClr val="4F8927"/>
                </a:solidFill>
                <a:ea typeface="黑体" panose="02010609060101010101" pitchFamily="49" charset="-122"/>
              </a:rPr>
              <a:t>表达式</a:t>
            </a:r>
            <a:r>
              <a:rPr lang="en-US" altLang="zh-CN" dirty="0">
                <a:solidFill>
                  <a:srgbClr val="4F8927"/>
                </a:solidFill>
                <a:ea typeface="黑体" panose="02010609060101010101" pitchFamily="49" charset="-122"/>
              </a:rPr>
              <a:t>&gt;</a:t>
            </a:r>
          </a:p>
          <a:p>
            <a:r>
              <a:rPr lang="zh-CN" altLang="en-US" dirty="0"/>
              <a:t>举例</a:t>
            </a:r>
          </a:p>
          <a:p>
            <a:pPr lvl="1">
              <a:buFontTx/>
              <a:buNone/>
            </a:pPr>
            <a:r>
              <a:rPr lang="en-US" altLang="zh-CN" dirty="0"/>
              <a:t>	</a:t>
            </a:r>
            <a:r>
              <a:rPr lang="en-US" altLang="zh-CN" b="1" dirty="0"/>
              <a:t>PI=3.14159; 	// 3.14159</a:t>
            </a:r>
            <a:r>
              <a:rPr lang="zh-CN" altLang="en-US" b="1" dirty="0"/>
              <a:t>赋给变量</a:t>
            </a:r>
            <a:r>
              <a:rPr lang="en-US" altLang="zh-CN" b="1" dirty="0"/>
              <a:t>PI</a:t>
            </a:r>
          </a:p>
          <a:p>
            <a:pPr lvl="1">
              <a:buFontTx/>
              <a:buNone/>
            </a:pPr>
            <a:r>
              <a:rPr lang="en-US" altLang="zh-CN" b="1" dirty="0"/>
              <a:t>	C=sin(PI/4);  	// </a:t>
            </a:r>
            <a:r>
              <a:rPr lang="zh-CN" altLang="en-US" b="1" dirty="0"/>
              <a:t>正弦函数值赋给变量</a:t>
            </a:r>
            <a:r>
              <a:rPr lang="en-US" altLang="zh-CN" b="1" dirty="0"/>
              <a:t>C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0934841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12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123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1373190B-2D10-43DF-9FB5-80BC7B7536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变量必须先定义再使用</a:t>
            </a:r>
            <a:endParaRPr lang="en-US" altLang="zh-CN" dirty="0"/>
          </a:p>
          <a:p>
            <a:r>
              <a:rPr lang="zh-CN" altLang="en-US" dirty="0"/>
              <a:t>在变量定义时就要赋初值</a:t>
            </a:r>
            <a:r>
              <a:rPr lang="en-US" altLang="zh-CN" dirty="0"/>
              <a:t>——</a:t>
            </a:r>
            <a:r>
              <a:rPr lang="zh-CN" altLang="en-US" dirty="0"/>
              <a:t>变量的初始</a:t>
            </a:r>
            <a:endParaRPr lang="en-US" altLang="zh-CN" dirty="0"/>
          </a:p>
          <a:p>
            <a:pPr lvl="1"/>
            <a:r>
              <a:rPr lang="zh-CN" altLang="en-US" dirty="0"/>
              <a:t>变量初始化是好的编程习惯</a:t>
            </a:r>
          </a:p>
          <a:p>
            <a:r>
              <a:rPr lang="zh-CN" altLang="en-US" dirty="0"/>
              <a:t>对变量的赋值过程是“覆盖”过程</a:t>
            </a:r>
            <a:endParaRPr lang="en-US" altLang="zh-CN" dirty="0"/>
          </a:p>
          <a:p>
            <a:pPr lvl="1"/>
            <a:r>
              <a:rPr lang="zh-CN" altLang="en-US" dirty="0"/>
              <a:t>“覆盖”是在变量地址单元中用新值去替换旧值</a:t>
            </a:r>
          </a:p>
          <a:p>
            <a:r>
              <a:rPr lang="zh-CN" altLang="en-US" dirty="0"/>
              <a:t>读取变量的值，该变量保持不变，相当于拷贝一份出来</a:t>
            </a:r>
          </a:p>
          <a:p>
            <a:r>
              <a:rPr lang="zh-CN" altLang="en-US" dirty="0"/>
              <a:t>参与运算的所有变量都保持原来的值不变。</a:t>
            </a:r>
          </a:p>
          <a:p>
            <a:endParaRPr lang="en-US" dirty="0"/>
          </a:p>
        </p:txBody>
      </p:sp>
      <p:sp>
        <p:nvSpPr>
          <p:cNvPr id="352258" name="Rectangle 2">
            <a:extLst>
              <a:ext uri="{FF2B5EF4-FFF2-40B4-BE49-F238E27FC236}">
                <a16:creationId xmlns:a16="http://schemas.microsoft.com/office/drawing/2014/main" id="{5308F323-BD15-42DB-AB74-676BA6C14A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变量赋值的特点</a:t>
            </a:r>
          </a:p>
        </p:txBody>
      </p:sp>
    </p:spTree>
    <p:extLst>
      <p:ext uri="{BB962C8B-B14F-4D97-AF65-F5344CB8AC3E}">
        <p14:creationId xmlns:p14="http://schemas.microsoft.com/office/powerpoint/2010/main" val="402765975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946" name="Rectangle 2">
            <a:extLst>
              <a:ext uri="{FF2B5EF4-FFF2-40B4-BE49-F238E27FC236}">
                <a16:creationId xmlns:a16="http://schemas.microsoft.com/office/drawing/2014/main" id="{D78933DB-8894-4A91-B035-F98ECE510B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1551" y="1137193"/>
            <a:ext cx="7580898" cy="4224839"/>
          </a:xfrm>
          <a:prstGeom prst="rect">
            <a:avLst/>
          </a:prstGeom>
          <a:noFill/>
          <a:ln w="12700" cap="sq">
            <a:solidFill>
              <a:srgbClr val="0070C0"/>
            </a:solidFill>
            <a:miter lim="800000"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0" dirty="0">
                <a:effectLst/>
                <a:ea typeface="黑体" panose="02010609060101010101" pitchFamily="49" charset="-122"/>
              </a:rPr>
              <a:t>int a=0, b=0, c=0;	// 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声明</a:t>
            </a:r>
            <a:r>
              <a:rPr lang="en-US" altLang="zh-CN" sz="2400" b="0" dirty="0" err="1">
                <a:effectLst/>
                <a:ea typeface="黑体" panose="02010609060101010101" pitchFamily="49" charset="-122"/>
              </a:rPr>
              <a:t>a,b,c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为整型变量</a:t>
            </a:r>
            <a:br>
              <a:rPr lang="zh-CN" altLang="en-US" sz="2400" b="0" dirty="0">
                <a:effectLst/>
                <a:ea typeface="黑体" panose="02010609060101010101" pitchFamily="49" charset="-122"/>
              </a:rPr>
            </a:br>
            <a:r>
              <a:rPr lang="zh-CN" altLang="en-US" sz="2400" b="0" dirty="0">
                <a:effectLst/>
                <a:ea typeface="黑体" panose="02010609060101010101" pitchFamily="49" charset="-122"/>
              </a:rPr>
              <a:t>				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// 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均初始化为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0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0" dirty="0">
                <a:effectLst/>
                <a:ea typeface="黑体" panose="02010609060101010101" pitchFamily="49" charset="-122"/>
              </a:rPr>
              <a:t>a=7;		// a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赋值为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7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，覆盖了原来的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0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0" dirty="0">
                <a:effectLst/>
                <a:ea typeface="黑体" panose="02010609060101010101" pitchFamily="49" charset="-122"/>
              </a:rPr>
              <a:t>b=a;		// b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赋值为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中的值覆盖了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中的值</a:t>
            </a:r>
            <a:br>
              <a:rPr lang="zh-CN" altLang="en-US" sz="2400" b="0" dirty="0">
                <a:effectLst/>
                <a:ea typeface="黑体" panose="02010609060101010101" pitchFamily="49" charset="-122"/>
              </a:rPr>
            </a:br>
            <a:r>
              <a:rPr lang="zh-CN" altLang="en-US" sz="2400" b="0" dirty="0">
                <a:effectLst/>
                <a:ea typeface="黑体" panose="02010609060101010101" pitchFamily="49" charset="-122"/>
              </a:rPr>
              <a:t>		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// 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但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中的值不变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0" dirty="0">
                <a:effectLst/>
                <a:ea typeface="黑体" panose="02010609060101010101" pitchFamily="49" charset="-122"/>
              </a:rPr>
              <a:t>c=</a:t>
            </a:r>
            <a:r>
              <a:rPr lang="en-US" altLang="zh-CN" sz="2400" b="0" dirty="0" err="1">
                <a:effectLst/>
                <a:ea typeface="黑体" panose="02010609060101010101" pitchFamily="49" charset="-122"/>
              </a:rPr>
              <a:t>a+b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;	// 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将</a:t>
            </a:r>
            <a:r>
              <a:rPr lang="en-US" altLang="zh-CN" sz="2400" b="0" dirty="0" err="1">
                <a:effectLst/>
                <a:ea typeface="黑体" panose="02010609060101010101" pitchFamily="49" charset="-122"/>
              </a:rPr>
              <a:t>a+b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的值赋给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，</a:t>
            </a:r>
            <a:r>
              <a:rPr lang="en-US" altLang="zh-CN" sz="2400" b="0" dirty="0" err="1">
                <a:effectLst/>
                <a:ea typeface="黑体" panose="02010609060101010101" pitchFamily="49" charset="-122"/>
              </a:rPr>
              <a:t>a+b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的值为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14</a:t>
            </a:r>
            <a:br>
              <a:rPr lang="en-US" altLang="zh-CN" sz="2400" b="0" dirty="0">
                <a:effectLst/>
                <a:ea typeface="黑体" panose="02010609060101010101" pitchFamily="49" charset="-122"/>
              </a:rPr>
            </a:br>
            <a:r>
              <a:rPr lang="en-US" altLang="zh-CN" sz="2400" b="0" dirty="0">
                <a:effectLst/>
                <a:ea typeface="黑体" panose="02010609060101010101" pitchFamily="49" charset="-122"/>
              </a:rPr>
              <a:t>		// 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去覆盖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c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中的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0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与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b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保持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7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不变</a:t>
            </a:r>
          </a:p>
          <a:p>
            <a:pPr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en-US" altLang="zh-CN" sz="2400" b="0" dirty="0">
                <a:effectLst/>
                <a:ea typeface="黑体" panose="02010609060101010101" pitchFamily="49" charset="-122"/>
              </a:rPr>
              <a:t>a=a+1;	// 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将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a+1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的值赋给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a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，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a+1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的值为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8</a:t>
            </a:r>
            <a:br>
              <a:rPr lang="en-US" altLang="zh-CN" sz="2400" b="0" dirty="0">
                <a:effectLst/>
                <a:ea typeface="黑体" panose="02010609060101010101" pitchFamily="49" charset="-122"/>
              </a:rPr>
            </a:br>
            <a:r>
              <a:rPr lang="en-US" altLang="zh-CN" sz="2400" b="0" dirty="0">
                <a:effectLst/>
                <a:ea typeface="黑体" panose="02010609060101010101" pitchFamily="49" charset="-122"/>
              </a:rPr>
              <a:t>		// </a:t>
            </a:r>
            <a:r>
              <a:rPr lang="zh-CN" altLang="en-US" sz="2400" b="0" dirty="0">
                <a:effectLst/>
                <a:ea typeface="黑体" panose="02010609060101010101" pitchFamily="49" charset="-122"/>
              </a:rPr>
              <a:t>覆盖了原来的</a:t>
            </a:r>
            <a:r>
              <a:rPr lang="en-US" altLang="zh-CN" sz="2400" b="0" dirty="0">
                <a:effectLst/>
                <a:ea typeface="黑体" panose="02010609060101010101" pitchFamily="49" charset="-122"/>
              </a:rPr>
              <a:t>7</a:t>
            </a:r>
          </a:p>
        </p:txBody>
      </p:sp>
      <p:sp>
        <p:nvSpPr>
          <p:cNvPr id="210947" name="Rectangle 3">
            <a:extLst>
              <a:ext uri="{FF2B5EF4-FFF2-40B4-BE49-F238E27FC236}">
                <a16:creationId xmlns:a16="http://schemas.microsoft.com/office/drawing/2014/main" id="{DBEAEC3A-C2B9-41F7-A69C-1DA9BC3D26A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50" y="-26988"/>
            <a:ext cx="3887788" cy="9779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sz="4400" b="1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3600" b="0" dirty="0">
                <a:solidFill>
                  <a:schemeClr val="tx1"/>
                </a:solidFill>
                <a:effectLst/>
                <a:latin typeface="黑体" panose="02010609060101010101" pitchFamily="49" charset="-122"/>
                <a:ea typeface="黑体" panose="02010609060101010101" pitchFamily="49" charset="-122"/>
              </a:rPr>
              <a:t>举例说明上述特点</a:t>
            </a:r>
          </a:p>
        </p:txBody>
      </p:sp>
      <p:sp>
        <p:nvSpPr>
          <p:cNvPr id="210948" name="Rectangle 4">
            <a:extLst>
              <a:ext uri="{FF2B5EF4-FFF2-40B4-BE49-F238E27FC236}">
                <a16:creationId xmlns:a16="http://schemas.microsoft.com/office/drawing/2014/main" id="{F5207CB4-605F-4EE9-B039-3B4E8EE688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39253" y="5548313"/>
            <a:ext cx="5510464" cy="4915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3200" b="1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1pPr>
            <a:lvl2pPr marL="990600" indent="-533400">
              <a:spcBef>
                <a:spcPct val="20000"/>
              </a:spcBef>
              <a:buClr>
                <a:schemeClr val="tx1"/>
              </a:buClr>
              <a:buChar char="–"/>
              <a:defRPr sz="28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2pPr>
            <a:lvl3pPr marL="1371600" indent="-4572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4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3pPr>
            <a:lvl4pPr marL="1752600" indent="-381000">
              <a:spcBef>
                <a:spcPct val="20000"/>
              </a:spcBef>
              <a:buClr>
                <a:schemeClr val="tx1"/>
              </a:buClr>
              <a:buChar char="–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4pPr>
            <a:lvl5pPr marL="2209800" indent="-381000">
              <a:spcBef>
                <a:spcPct val="20000"/>
              </a:spcBef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5pPr>
            <a:lvl6pPr marL="26670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6pPr>
            <a:lvl7pPr marL="31242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7pPr>
            <a:lvl8pPr marL="35814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8pPr>
            <a:lvl9pPr marL="4038600" indent="-381000" fontAlgn="base">
              <a:spcBef>
                <a:spcPct val="20000"/>
              </a:spcBef>
              <a:spcAft>
                <a:spcPct val="0"/>
              </a:spcAft>
              <a:buClr>
                <a:schemeClr val="hlink"/>
              </a:buClr>
              <a:buSzPct val="70000"/>
              <a:buFont typeface="Wingdings" panose="05000000000000000000" pitchFamily="2" charset="2"/>
              <a:buChar char="n"/>
              <a:defRPr sz="2000">
                <a:solidFill>
                  <a:schemeClr val="tx1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Tahoma" panose="020B0604030504040204" pitchFamily="34" charset="0"/>
                <a:ea typeface="宋体" panose="02010600030101010101" pitchFamily="2" charset="-122"/>
              </a:defRPr>
            </a:lvl9pPr>
          </a:lstStyle>
          <a:p>
            <a:pPr>
              <a:lnSpc>
                <a:spcPct val="90000"/>
              </a:lnSpc>
              <a:spcBef>
                <a:spcPct val="40000"/>
              </a:spcBef>
              <a:buClr>
                <a:schemeClr val="folHlink"/>
              </a:buClr>
              <a:buSzPct val="110000"/>
              <a:buFont typeface="Wingdings" panose="05000000000000000000" pitchFamily="2" charset="2"/>
              <a:buNone/>
            </a:pPr>
            <a:r>
              <a:rPr lang="zh-CN" altLang="en-US" sz="2000" b="0" dirty="0">
                <a:effectLst/>
                <a:latin typeface="+mn-ea"/>
                <a:ea typeface="+mn-ea"/>
              </a:rPr>
              <a:t>说明：</a:t>
            </a:r>
            <a:r>
              <a:rPr lang="en-US" altLang="zh-CN" sz="2000" b="0" dirty="0">
                <a:effectLst/>
                <a:latin typeface="+mn-ea"/>
                <a:ea typeface="+mn-ea"/>
              </a:rPr>
              <a:t>a=a+1;</a:t>
            </a:r>
            <a:r>
              <a:rPr lang="zh-CN" altLang="en-US" sz="2000" b="0" dirty="0">
                <a:effectLst/>
                <a:latin typeface="+mn-ea"/>
                <a:ea typeface="+mn-ea"/>
              </a:rPr>
              <a:t>可简化写作</a:t>
            </a:r>
            <a:r>
              <a:rPr lang="en-US" altLang="zh-CN" sz="2000" b="0" dirty="0">
                <a:effectLst/>
                <a:latin typeface="+mn-ea"/>
                <a:ea typeface="+mn-ea"/>
              </a:rPr>
              <a:t>a++;</a:t>
            </a:r>
          </a:p>
        </p:txBody>
      </p:sp>
    </p:spTree>
    <p:extLst>
      <p:ext uri="{BB962C8B-B14F-4D97-AF65-F5344CB8AC3E}">
        <p14:creationId xmlns:p14="http://schemas.microsoft.com/office/powerpoint/2010/main" val="1559980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ntr" presetSubtype="32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9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out)">
                                      <p:cBhvr>
                                        <p:cTn id="7" dur="500"/>
                                        <p:tgtEl>
                                          <p:spTgt spid="2109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0946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290" name="Text Box 2">
            <a:extLst>
              <a:ext uri="{FF2B5EF4-FFF2-40B4-BE49-F238E27FC236}">
                <a16:creationId xmlns:a16="http://schemas.microsoft.com/office/drawing/2014/main" id="{821DE36C-D78C-484E-BDAD-64CD130A08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557338"/>
            <a:ext cx="2228850" cy="4889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定义并初始化</a:t>
            </a:r>
          </a:p>
        </p:txBody>
      </p:sp>
      <p:grpSp>
        <p:nvGrpSpPr>
          <p:cNvPr id="268291" name="Group 3">
            <a:extLst>
              <a:ext uri="{FF2B5EF4-FFF2-40B4-BE49-F238E27FC236}">
                <a16:creationId xmlns:a16="http://schemas.microsoft.com/office/drawing/2014/main" id="{99FDA2D8-342D-4C78-B483-C805D1457A4E}"/>
              </a:ext>
            </a:extLst>
          </p:cNvPr>
          <p:cNvGrpSpPr>
            <a:grpSpLocks/>
          </p:cNvGrpSpPr>
          <p:nvPr/>
        </p:nvGrpSpPr>
        <p:grpSpPr bwMode="auto">
          <a:xfrm>
            <a:off x="3162300" y="1587502"/>
            <a:ext cx="4991100" cy="538163"/>
            <a:chOff x="1992" y="912"/>
            <a:chExt cx="3144" cy="339"/>
          </a:xfrm>
        </p:grpSpPr>
        <p:sp>
          <p:nvSpPr>
            <p:cNvPr id="268292" name="Text Box 4">
              <a:extLst>
                <a:ext uri="{FF2B5EF4-FFF2-40B4-BE49-F238E27FC236}">
                  <a16:creationId xmlns:a16="http://schemas.microsoft.com/office/drawing/2014/main" id="{18DBEA47-A789-4D8E-867B-FF34B32C46A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912"/>
              <a:ext cx="408" cy="33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 </a:t>
              </a:r>
              <a:r>
                <a:rPr lang="zh-CN" altLang="en-US" sz="2600" b="1">
                  <a:solidFill>
                    <a:srgbClr val="FF66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68293" name="Text Box 5">
              <a:extLst>
                <a:ext uri="{FF2B5EF4-FFF2-40B4-BE49-F238E27FC236}">
                  <a16:creationId xmlns:a16="http://schemas.microsoft.com/office/drawing/2014/main" id="{B7B626FD-38FC-4204-A494-94DBC1B6A9A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408" y="912"/>
              <a:ext cx="408" cy="33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66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</a:p>
          </p:txBody>
        </p:sp>
        <p:sp>
          <p:nvSpPr>
            <p:cNvPr id="268294" name="Text Box 6">
              <a:extLst>
                <a:ext uri="{FF2B5EF4-FFF2-40B4-BE49-F238E27FC236}">
                  <a16:creationId xmlns:a16="http://schemas.microsoft.com/office/drawing/2014/main" id="{7323A15E-0848-4E96-9571-95A1D59EC47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912"/>
              <a:ext cx="408" cy="339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66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</a:p>
          </p:txBody>
        </p:sp>
      </p:grpSp>
      <p:sp>
        <p:nvSpPr>
          <p:cNvPr id="268295" name="Rectangle 7">
            <a:extLst>
              <a:ext uri="{FF2B5EF4-FFF2-40B4-BE49-F238E27FC236}">
                <a16:creationId xmlns:a16="http://schemas.microsoft.com/office/drawing/2014/main" id="{16140515-3BD6-4110-9703-74A98EEAEE4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295275"/>
            <a:ext cx="9144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endParaRPr lang="en-US"/>
          </a:p>
        </p:txBody>
      </p:sp>
      <p:sp>
        <p:nvSpPr>
          <p:cNvPr id="268296" name="Text Box 8">
            <a:extLst>
              <a:ext uri="{FF2B5EF4-FFF2-40B4-BE49-F238E27FC236}">
                <a16:creationId xmlns:a16="http://schemas.microsoft.com/office/drawing/2014/main" id="{1A5684A1-6378-4EF3-9762-7662EA1BC0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8600" y="363540"/>
            <a:ext cx="2743200" cy="579437"/>
          </a:xfrm>
          <a:prstGeom prst="rect">
            <a:avLst/>
          </a:prstGeom>
          <a:solidFill>
            <a:schemeClr val="tx1">
              <a:alpha val="30000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>
              <a:spcBef>
                <a:spcPct val="50000"/>
              </a:spcBef>
            </a:pPr>
            <a:r>
              <a:rPr kumimoji="1" lang="zh-CN" altLang="en-US" sz="3200" b="1">
                <a:solidFill>
                  <a:schemeClr val="tx2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变量赋值过程</a:t>
            </a:r>
          </a:p>
        </p:txBody>
      </p:sp>
      <p:sp>
        <p:nvSpPr>
          <p:cNvPr id="268297" name="Text Box 9">
            <a:extLst>
              <a:ext uri="{FF2B5EF4-FFF2-40B4-BE49-F238E27FC236}">
                <a16:creationId xmlns:a16="http://schemas.microsoft.com/office/drawing/2014/main" id="{8894CF77-214B-4803-B139-FE741F37E75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3397252"/>
            <a:ext cx="1752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</a:p>
          <a:p>
            <a:pPr algn="ctr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b=a</a:t>
            </a:r>
          </a:p>
        </p:txBody>
      </p:sp>
      <p:sp>
        <p:nvSpPr>
          <p:cNvPr id="268298" name="Text Box 10">
            <a:extLst>
              <a:ext uri="{FF2B5EF4-FFF2-40B4-BE49-F238E27FC236}">
                <a16:creationId xmlns:a16="http://schemas.microsoft.com/office/drawing/2014/main" id="{257BEF97-ECF6-4160-A283-EC7E8D43E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00675" y="3549652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268299" name="Text Box 11">
            <a:extLst>
              <a:ext uri="{FF2B5EF4-FFF2-40B4-BE49-F238E27FC236}">
                <a16:creationId xmlns:a16="http://schemas.microsoft.com/office/drawing/2014/main" id="{9034A2E7-477B-457B-8DC0-7E2DE182E3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4403727"/>
            <a:ext cx="1752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</a:p>
          <a:p>
            <a:pPr algn="ctr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c=a+b</a:t>
            </a:r>
          </a:p>
        </p:txBody>
      </p:sp>
      <p:grpSp>
        <p:nvGrpSpPr>
          <p:cNvPr id="268300" name="Group 12">
            <a:extLst>
              <a:ext uri="{FF2B5EF4-FFF2-40B4-BE49-F238E27FC236}">
                <a16:creationId xmlns:a16="http://schemas.microsoft.com/office/drawing/2014/main" id="{D80867D7-C89C-49A5-9519-D6B884B77464}"/>
              </a:ext>
            </a:extLst>
          </p:cNvPr>
          <p:cNvGrpSpPr>
            <a:grpSpLocks/>
          </p:cNvGrpSpPr>
          <p:nvPr/>
        </p:nvGrpSpPr>
        <p:grpSpPr bwMode="auto">
          <a:xfrm>
            <a:off x="3176588" y="4494213"/>
            <a:ext cx="2857500" cy="512762"/>
            <a:chOff x="1992" y="2958"/>
            <a:chExt cx="1800" cy="323"/>
          </a:xfrm>
        </p:grpSpPr>
        <p:sp>
          <p:nvSpPr>
            <p:cNvPr id="268301" name="Text Box 13">
              <a:extLst>
                <a:ext uri="{FF2B5EF4-FFF2-40B4-BE49-F238E27FC236}">
                  <a16:creationId xmlns:a16="http://schemas.microsoft.com/office/drawing/2014/main" id="{F3F86026-BE39-4549-9321-3CABC839609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958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8302" name="Text Box 14">
              <a:extLst>
                <a:ext uri="{FF2B5EF4-FFF2-40B4-BE49-F238E27FC236}">
                  <a16:creationId xmlns:a16="http://schemas.microsoft.com/office/drawing/2014/main" id="{7D64B8A2-333E-48A7-9889-1903BF5C2C8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29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8303" name="Text Box 15">
            <a:extLst>
              <a:ext uri="{FF2B5EF4-FFF2-40B4-BE49-F238E27FC236}">
                <a16:creationId xmlns:a16="http://schemas.microsoft.com/office/drawing/2014/main" id="{051D4317-7FA7-48C9-B0FE-8C7F32B770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4502152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</p:txBody>
      </p:sp>
      <p:grpSp>
        <p:nvGrpSpPr>
          <p:cNvPr id="268304" name="Group 16">
            <a:extLst>
              <a:ext uri="{FF2B5EF4-FFF2-40B4-BE49-F238E27FC236}">
                <a16:creationId xmlns:a16="http://schemas.microsoft.com/office/drawing/2014/main" id="{1A292C57-47FB-46EF-BCBE-E85DB6E80BEC}"/>
              </a:ext>
            </a:extLst>
          </p:cNvPr>
          <p:cNvGrpSpPr>
            <a:grpSpLocks/>
          </p:cNvGrpSpPr>
          <p:nvPr/>
        </p:nvGrpSpPr>
        <p:grpSpPr bwMode="auto">
          <a:xfrm>
            <a:off x="3810000" y="3868738"/>
            <a:ext cx="3695700" cy="819150"/>
            <a:chOff x="2400" y="2564"/>
            <a:chExt cx="2328" cy="516"/>
          </a:xfrm>
        </p:grpSpPr>
        <p:sp>
          <p:nvSpPr>
            <p:cNvPr id="268305" name="Line 17">
              <a:extLst>
                <a:ext uri="{FF2B5EF4-FFF2-40B4-BE49-F238E27FC236}">
                  <a16:creationId xmlns:a16="http://schemas.microsoft.com/office/drawing/2014/main" id="{F422B0C4-ACA6-4985-A371-69C70EE2850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792" y="2564"/>
              <a:ext cx="453" cy="212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06" name="Line 18">
              <a:extLst>
                <a:ext uri="{FF2B5EF4-FFF2-40B4-BE49-F238E27FC236}">
                  <a16:creationId xmlns:a16="http://schemas.microsoft.com/office/drawing/2014/main" id="{E85EE2C2-25BF-4F76-9DBB-6132D1A999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338" y="2910"/>
              <a:ext cx="390" cy="17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cxnSp>
          <p:nvCxnSpPr>
            <p:cNvPr id="268307" name="AutoShape 19">
              <a:extLst>
                <a:ext uri="{FF2B5EF4-FFF2-40B4-BE49-F238E27FC236}">
                  <a16:creationId xmlns:a16="http://schemas.microsoft.com/office/drawing/2014/main" id="{CA112F28-292B-4E34-ABA7-6FBC972E3F68}"/>
                </a:ext>
              </a:extLst>
            </p:cNvPr>
            <p:cNvCxnSpPr>
              <a:cxnSpLocks noChangeShapeType="1"/>
              <a:endCxn id="268308" idx="2"/>
            </p:cNvCxnSpPr>
            <p:nvPr/>
          </p:nvCxnSpPr>
          <p:spPr bwMode="auto">
            <a:xfrm>
              <a:off x="2400" y="2572"/>
              <a:ext cx="1786" cy="271"/>
            </a:xfrm>
            <a:prstGeom prst="curvedConnector3">
              <a:avLst>
                <a:gd name="adj1" fmla="val 50222"/>
              </a:avLst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268308" name="AutoShape 20">
              <a:extLst>
                <a:ext uri="{FF2B5EF4-FFF2-40B4-BE49-F238E27FC236}">
                  <a16:creationId xmlns:a16="http://schemas.microsoft.com/office/drawing/2014/main" id="{117B1416-8C28-4365-BAE2-80B68F23F07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94" y="2776"/>
              <a:ext cx="144" cy="134"/>
            </a:xfrm>
            <a:prstGeom prst="flowChartOr">
              <a:avLst/>
            </a:prstGeom>
            <a:noFill/>
            <a:ln w="254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</p:grpSp>
      <p:sp>
        <p:nvSpPr>
          <p:cNvPr id="268309" name="Text Box 21">
            <a:extLst>
              <a:ext uri="{FF2B5EF4-FFF2-40B4-BE49-F238E27FC236}">
                <a16:creationId xmlns:a16="http://schemas.microsoft.com/office/drawing/2014/main" id="{3B080903-D33C-48E2-A0ED-399CB0FFEE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2351090"/>
            <a:ext cx="1752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</a:p>
          <a:p>
            <a:pPr algn="ctr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a=7</a:t>
            </a:r>
          </a:p>
        </p:txBody>
      </p:sp>
      <p:sp>
        <p:nvSpPr>
          <p:cNvPr id="268310" name="Text Box 22">
            <a:extLst>
              <a:ext uri="{FF2B5EF4-FFF2-40B4-BE49-F238E27FC236}">
                <a16:creationId xmlns:a16="http://schemas.microsoft.com/office/drawing/2014/main" id="{09E1C4CE-B00D-495A-AE91-43209F1F7B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90600" y="5445127"/>
            <a:ext cx="1752600" cy="8858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执行</a:t>
            </a:r>
          </a:p>
          <a:p>
            <a:pPr algn="ctr"/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a=a+1</a:t>
            </a:r>
          </a:p>
        </p:txBody>
      </p:sp>
      <p:grpSp>
        <p:nvGrpSpPr>
          <p:cNvPr id="268311" name="Group 23">
            <a:extLst>
              <a:ext uri="{FF2B5EF4-FFF2-40B4-BE49-F238E27FC236}">
                <a16:creationId xmlns:a16="http://schemas.microsoft.com/office/drawing/2014/main" id="{DE364658-055B-45BD-B26B-534CCDB361A9}"/>
              </a:ext>
            </a:extLst>
          </p:cNvPr>
          <p:cNvGrpSpPr>
            <a:grpSpLocks/>
          </p:cNvGrpSpPr>
          <p:nvPr/>
        </p:nvGrpSpPr>
        <p:grpSpPr bwMode="auto">
          <a:xfrm>
            <a:off x="5372100" y="5683252"/>
            <a:ext cx="2781300" cy="504825"/>
            <a:chOff x="3384" y="3707"/>
            <a:chExt cx="1752" cy="318"/>
          </a:xfrm>
        </p:grpSpPr>
        <p:sp>
          <p:nvSpPr>
            <p:cNvPr id="268312" name="Text Box 24">
              <a:extLst>
                <a:ext uri="{FF2B5EF4-FFF2-40B4-BE49-F238E27FC236}">
                  <a16:creationId xmlns:a16="http://schemas.microsoft.com/office/drawing/2014/main" id="{E74293E6-281F-4491-B60E-C2FDA586D14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3707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8313" name="Text Box 25">
              <a:extLst>
                <a:ext uri="{FF2B5EF4-FFF2-40B4-BE49-F238E27FC236}">
                  <a16:creationId xmlns:a16="http://schemas.microsoft.com/office/drawing/2014/main" id="{E27820C0-3191-4AEE-8013-530D9F96504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3707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14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8314" name="Text Box 26">
            <a:extLst>
              <a:ext uri="{FF2B5EF4-FFF2-40B4-BE49-F238E27FC236}">
                <a16:creationId xmlns:a16="http://schemas.microsoft.com/office/drawing/2014/main" id="{45C31178-A9F2-45D2-AEFF-21BA92A2C59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5683252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rgbClr val="FF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8</a:t>
            </a:r>
          </a:p>
        </p:txBody>
      </p:sp>
      <p:grpSp>
        <p:nvGrpSpPr>
          <p:cNvPr id="268315" name="Group 27">
            <a:extLst>
              <a:ext uri="{FF2B5EF4-FFF2-40B4-BE49-F238E27FC236}">
                <a16:creationId xmlns:a16="http://schemas.microsoft.com/office/drawing/2014/main" id="{CD8FBE09-A738-4303-974A-7DDCA8B28772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4652965"/>
            <a:ext cx="1282700" cy="1271587"/>
            <a:chOff x="2232" y="3078"/>
            <a:chExt cx="808" cy="801"/>
          </a:xfrm>
        </p:grpSpPr>
        <p:sp>
          <p:nvSpPr>
            <p:cNvPr id="268316" name="Line 28">
              <a:extLst>
                <a:ext uri="{FF2B5EF4-FFF2-40B4-BE49-F238E27FC236}">
                  <a16:creationId xmlns:a16="http://schemas.microsoft.com/office/drawing/2014/main" id="{F66E1E08-52CD-483A-8022-E72C5133D2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86" y="3471"/>
              <a:ext cx="192" cy="0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 type="triangle" w="med" len="med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17" name="AutoShape 29">
              <a:extLst>
                <a:ext uri="{FF2B5EF4-FFF2-40B4-BE49-F238E27FC236}">
                  <a16:creationId xmlns:a16="http://schemas.microsoft.com/office/drawing/2014/main" id="{8127CCA5-7DB6-4ED5-9A6E-5E61EE9900F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450" y="3426"/>
              <a:ext cx="144" cy="134"/>
            </a:xfrm>
            <a:prstGeom prst="flowChartOr">
              <a:avLst/>
            </a:prstGeom>
            <a:noFill/>
            <a:ln w="25400" cap="sq">
              <a:solidFill>
                <a:srgbClr val="FF0000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68318" name="Line 30">
              <a:extLst>
                <a:ext uri="{FF2B5EF4-FFF2-40B4-BE49-F238E27FC236}">
                  <a16:creationId xmlns:a16="http://schemas.microsoft.com/office/drawing/2014/main" id="{26BCC15B-1A6C-4964-BD51-0B717F3D653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232" y="3078"/>
              <a:ext cx="255" cy="393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19" name="Line 31">
              <a:extLst>
                <a:ext uri="{FF2B5EF4-FFF2-40B4-BE49-F238E27FC236}">
                  <a16:creationId xmlns:a16="http://schemas.microsoft.com/office/drawing/2014/main" id="{ACB8AA3F-05D1-4980-8C13-D1E421532913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232" y="3512"/>
              <a:ext cx="246" cy="367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0" name="Text Box 32">
              <a:extLst>
                <a:ext uri="{FF2B5EF4-FFF2-40B4-BE49-F238E27FC236}">
                  <a16:creationId xmlns:a16="http://schemas.microsoft.com/office/drawing/2014/main" id="{394564A4-8CE0-49C6-AF2B-A2F4557FE74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32" y="3290"/>
              <a:ext cx="408" cy="3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r"/>
              <a:r>
                <a:rPr lang="zh-CN" altLang="en-US" sz="2400">
                  <a:latin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268325" name="Group 37">
            <a:extLst>
              <a:ext uri="{FF2B5EF4-FFF2-40B4-BE49-F238E27FC236}">
                <a16:creationId xmlns:a16="http://schemas.microsoft.com/office/drawing/2014/main" id="{5AEF4ED1-F328-4CAE-99AB-0032630262C7}"/>
              </a:ext>
            </a:extLst>
          </p:cNvPr>
          <p:cNvGrpSpPr>
            <a:grpSpLocks/>
          </p:cNvGrpSpPr>
          <p:nvPr/>
        </p:nvGrpSpPr>
        <p:grpSpPr bwMode="auto">
          <a:xfrm>
            <a:off x="3838575" y="2782890"/>
            <a:ext cx="2209800" cy="1271587"/>
            <a:chOff x="2400" y="1880"/>
            <a:chExt cx="1392" cy="801"/>
          </a:xfrm>
        </p:grpSpPr>
        <p:sp>
          <p:nvSpPr>
            <p:cNvPr id="268326" name="Line 38">
              <a:extLst>
                <a:ext uri="{FF2B5EF4-FFF2-40B4-BE49-F238E27FC236}">
                  <a16:creationId xmlns:a16="http://schemas.microsoft.com/office/drawing/2014/main" id="{09FC9598-80D3-4ABE-AEE3-0505EE8A3F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400" y="1880"/>
              <a:ext cx="984" cy="572"/>
            </a:xfrm>
            <a:prstGeom prst="line">
              <a:avLst/>
            </a:prstGeom>
            <a:noFill/>
            <a:ln w="31750" cap="sq">
              <a:solidFill>
                <a:srgbClr val="FF000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68327" name="Text Box 39">
              <a:extLst>
                <a:ext uri="{FF2B5EF4-FFF2-40B4-BE49-F238E27FC236}">
                  <a16:creationId xmlns:a16="http://schemas.microsoft.com/office/drawing/2014/main" id="{19B81954-FAF8-45D9-BFC1-B817AC6AC34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23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66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</a:p>
          </p:txBody>
        </p:sp>
      </p:grpSp>
      <p:grpSp>
        <p:nvGrpSpPr>
          <p:cNvPr id="268328" name="Group 40">
            <a:extLst>
              <a:ext uri="{FF2B5EF4-FFF2-40B4-BE49-F238E27FC236}">
                <a16:creationId xmlns:a16="http://schemas.microsoft.com/office/drawing/2014/main" id="{B06BD951-8AD5-476F-AAC6-2AB4F6702EB5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2597152"/>
            <a:ext cx="2781300" cy="504825"/>
            <a:chOff x="3384" y="1763"/>
            <a:chExt cx="1752" cy="318"/>
          </a:xfrm>
        </p:grpSpPr>
        <p:sp>
          <p:nvSpPr>
            <p:cNvPr id="268329" name="Text Box 41">
              <a:extLst>
                <a:ext uri="{FF2B5EF4-FFF2-40B4-BE49-F238E27FC236}">
                  <a16:creationId xmlns:a16="http://schemas.microsoft.com/office/drawing/2014/main" id="{8BD86448-5610-4A8A-8C34-3564B4BA199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384" y="17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8330" name="Text Box 42">
              <a:extLst>
                <a:ext uri="{FF2B5EF4-FFF2-40B4-BE49-F238E27FC236}">
                  <a16:creationId xmlns:a16="http://schemas.microsoft.com/office/drawing/2014/main" id="{622E83CD-2F98-4C46-BD80-1CD4A1FFE89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17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8331" name="Text Box 43">
            <a:extLst>
              <a:ext uri="{FF2B5EF4-FFF2-40B4-BE49-F238E27FC236}">
                <a16:creationId xmlns:a16="http://schemas.microsoft.com/office/drawing/2014/main" id="{D79BE5A5-D312-4232-8461-AC14F5C33C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2554290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0</a:t>
            </a:r>
          </a:p>
        </p:txBody>
      </p:sp>
      <p:sp>
        <p:nvSpPr>
          <p:cNvPr id="268332" name="Text Box 44">
            <a:extLst>
              <a:ext uri="{FF2B5EF4-FFF2-40B4-BE49-F238E27FC236}">
                <a16:creationId xmlns:a16="http://schemas.microsoft.com/office/drawing/2014/main" id="{28877488-75BC-4BAC-8134-B834CC3021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62300" y="2554290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rgbClr val="FF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</a:t>
            </a:r>
          </a:p>
        </p:txBody>
      </p:sp>
      <p:grpSp>
        <p:nvGrpSpPr>
          <p:cNvPr id="268333" name="Group 45">
            <a:extLst>
              <a:ext uri="{FF2B5EF4-FFF2-40B4-BE49-F238E27FC236}">
                <a16:creationId xmlns:a16="http://schemas.microsoft.com/office/drawing/2014/main" id="{F3406DED-8733-4714-BF81-CDD2D9E302BE}"/>
              </a:ext>
            </a:extLst>
          </p:cNvPr>
          <p:cNvGrpSpPr>
            <a:grpSpLocks/>
          </p:cNvGrpSpPr>
          <p:nvPr/>
        </p:nvGrpSpPr>
        <p:grpSpPr bwMode="auto">
          <a:xfrm>
            <a:off x="3162300" y="3532188"/>
            <a:ext cx="4991100" cy="520700"/>
            <a:chOff x="1992" y="2353"/>
            <a:chExt cx="3144" cy="328"/>
          </a:xfrm>
        </p:grpSpPr>
        <p:sp>
          <p:nvSpPr>
            <p:cNvPr id="268334" name="Text Box 46">
              <a:extLst>
                <a:ext uri="{FF2B5EF4-FFF2-40B4-BE49-F238E27FC236}">
                  <a16:creationId xmlns:a16="http://schemas.microsoft.com/office/drawing/2014/main" id="{582152B1-2147-439A-B6C9-912E3F5820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28" y="236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0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8335" name="Text Box 47">
              <a:extLst>
                <a:ext uri="{FF2B5EF4-FFF2-40B4-BE49-F238E27FC236}">
                  <a16:creationId xmlns:a16="http://schemas.microsoft.com/office/drawing/2014/main" id="{22E6ADB9-54AD-41D5-95EF-9B5666CFDEB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92" y="2353"/>
              <a:ext cx="408" cy="318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00CCCC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000000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algn="ctr"/>
              <a:r>
                <a:rPr lang="zh-CN" altLang="en-US" sz="2600" b="1">
                  <a:solidFill>
                    <a:srgbClr val="FFFFFF"/>
                  </a:solidFill>
                  <a:latin typeface="Times New Roman" panose="02020603050405020304" pitchFamily="18" charset="0"/>
                  <a:ea typeface="隶书" panose="02010509060101010101" pitchFamily="49" charset="-122"/>
                </a:rPr>
                <a:t>7</a:t>
              </a:r>
              <a:endParaRPr lang="zh-CN" altLang="en-US" sz="2400">
                <a:latin typeface="Times New Roman" panose="02020603050405020304" pitchFamily="18" charset="0"/>
              </a:endParaRPr>
            </a:p>
          </p:txBody>
        </p:sp>
      </p:grpSp>
      <p:sp>
        <p:nvSpPr>
          <p:cNvPr id="268336" name="Text Box 48">
            <a:extLst>
              <a:ext uri="{FF2B5EF4-FFF2-40B4-BE49-F238E27FC236}">
                <a16:creationId xmlns:a16="http://schemas.microsoft.com/office/drawing/2014/main" id="{9DC2843E-B81E-473E-AC7E-95832D65BAE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05700" y="4502152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rgbClr val="FF66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14</a:t>
            </a:r>
          </a:p>
        </p:txBody>
      </p:sp>
      <p:sp>
        <p:nvSpPr>
          <p:cNvPr id="268337" name="Text Box 49">
            <a:extLst>
              <a:ext uri="{FF2B5EF4-FFF2-40B4-BE49-F238E27FC236}">
                <a16:creationId xmlns:a16="http://schemas.microsoft.com/office/drawing/2014/main" id="{5E8469DD-BDA4-4BE1-A85F-53016B28CB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90875" y="5683252"/>
            <a:ext cx="647700" cy="504825"/>
          </a:xfrm>
          <a:prstGeom prst="rect">
            <a:avLst/>
          </a:prstGeom>
          <a:noFill/>
          <a:ln w="12700" cap="sq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CCCC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000000"/>
                  </a:outerShdw>
                </a:effectLst>
              </a14:hiddenEffects>
            </a:ext>
          </a:extLst>
        </p:spPr>
        <p:txBody>
          <a:bodyPr/>
          <a:lstStyle/>
          <a:p>
            <a:pPr algn="ctr"/>
            <a:r>
              <a:rPr lang="zh-CN" altLang="en-US" sz="2600" b="1">
                <a:solidFill>
                  <a:srgbClr val="FFFFFF"/>
                </a:solidFill>
                <a:latin typeface="Times New Roman" panose="02020603050405020304" pitchFamily="18" charset="0"/>
                <a:ea typeface="隶书" panose="02010509060101010101" pitchFamily="49" charset="-122"/>
              </a:rPr>
              <a:t>7</a:t>
            </a:r>
            <a:endParaRPr lang="zh-CN" altLang="en-US" sz="2400">
              <a:latin typeface="Times New Roman" panose="02020603050405020304" pitchFamily="18" charset="0"/>
            </a:endParaRPr>
          </a:p>
        </p:txBody>
      </p:sp>
      <p:sp>
        <p:nvSpPr>
          <p:cNvPr id="268338" name="Text Box 50">
            <a:extLst>
              <a:ext uri="{FF2B5EF4-FFF2-40B4-BE49-F238E27FC236}">
                <a16:creationId xmlns:a16="http://schemas.microsoft.com/office/drawing/2014/main" id="{5E8B7E83-AF57-44AE-ADCE-ED43E4F90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47700" y="1117600"/>
            <a:ext cx="8001000" cy="5264150"/>
          </a:xfrm>
          <a:prstGeom prst="rect">
            <a:avLst/>
          </a:prstGeom>
          <a:noFill/>
          <a:ln w="12700" cap="sq">
            <a:solidFill>
              <a:schemeClr val="tx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   </a:t>
            </a:r>
            <a:r>
              <a:rPr kumimoji="1" lang="en-US" altLang="zh-CN" sz="2000" b="1">
                <a:latin typeface="Times New Roman" panose="02020603050405020304" pitchFamily="18" charset="0"/>
                <a:ea typeface="隶书" panose="02010509060101010101" pitchFamily="49" charset="-122"/>
              </a:rPr>
              <a:t>a</a:t>
            </a:r>
            <a:r>
              <a:rPr kumimoji="1" lang="zh-CN" altLang="en-US" sz="2000" b="1">
                <a:latin typeface="Times New Roman" panose="02020603050405020304" pitchFamily="18" charset="0"/>
                <a:ea typeface="隶书" panose="02010509060101010101" pitchFamily="49" charset="-122"/>
              </a:rPr>
              <a:t>的地址单元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         </a:t>
            </a:r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b</a:t>
            </a:r>
            <a:r>
              <a:rPr kumimoji="1" lang="zh-CN" altLang="en-US" sz="2000" b="1">
                <a:latin typeface="Times New Roman" panose="02020603050405020304" pitchFamily="18" charset="0"/>
                <a:ea typeface="隶书" panose="02010509060101010101" pitchFamily="49" charset="-122"/>
              </a:rPr>
              <a:t>的地址单元</a:t>
            </a: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       </a:t>
            </a:r>
            <a:r>
              <a:rPr kumimoji="1" lang="en-US" altLang="zh-CN" sz="2600" b="1">
                <a:latin typeface="Times New Roman" panose="02020603050405020304" pitchFamily="18" charset="0"/>
                <a:ea typeface="隶书" panose="02010509060101010101" pitchFamily="49" charset="-122"/>
              </a:rPr>
              <a:t>c</a:t>
            </a:r>
            <a:r>
              <a:rPr kumimoji="1" lang="zh-CN" altLang="en-US" sz="2000" b="1">
                <a:latin typeface="Times New Roman" panose="02020603050405020304" pitchFamily="18" charset="0"/>
                <a:ea typeface="隶书" panose="02010509060101010101" pitchFamily="49" charset="-122"/>
              </a:rPr>
              <a:t>的地址单元</a:t>
            </a:r>
            <a:endParaRPr kumimoji="1" lang="en-US" altLang="zh-CN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r>
              <a:rPr kumimoji="1" lang="zh-CN" altLang="en-US" sz="2600" b="1">
                <a:latin typeface="Times New Roman" panose="02020603050405020304" pitchFamily="18" charset="0"/>
                <a:ea typeface="隶书" panose="02010509060101010101" pitchFamily="49" charset="-122"/>
              </a:rPr>
              <a:t>                       </a:t>
            </a: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  <a:p>
            <a:pPr>
              <a:spcBef>
                <a:spcPct val="50000"/>
              </a:spcBef>
            </a:pPr>
            <a:endParaRPr kumimoji="1" lang="zh-CN" altLang="en-US" sz="2600" b="1">
              <a:latin typeface="Times New Roman" panose="02020603050405020304" pitchFamily="18" charset="0"/>
              <a:ea typeface="隶书" panose="020105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509450638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 nodeType="after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2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26829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268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8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8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0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268331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37" dur="500"/>
                                        <p:tgtEl>
                                          <p:spTgt spid="2683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268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7" dur="500"/>
                                        <p:tgtEl>
                                          <p:spTgt spid="2683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1" dur="500"/>
                                        <p:tgtEl>
                                          <p:spTgt spid="268298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6" dur="500"/>
                                        <p:tgtEl>
                                          <p:spTgt spid="268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1" dur="500"/>
                                        <p:tgtEl>
                                          <p:spTgt spid="268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6" dur="500"/>
                                        <p:tgtEl>
                                          <p:spTgt spid="26830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0" dur="500"/>
                                        <p:tgtEl>
                                          <p:spTgt spid="26830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3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5" dur="500"/>
                                        <p:tgtEl>
                                          <p:spTgt spid="26830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7" presetID="9" presetClass="entr" presetSubtype="0" fill="hold" grpId="0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79" dur="500"/>
                                        <p:tgtEl>
                                          <p:spTgt spid="2683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 nodeType="clickPar">
                      <p:stCondLst>
                        <p:cond delay="indefinite"/>
                      </p:stCondLst>
                      <p:childTnLst>
                        <p:par>
                          <p:cTn id="8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2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4" dur="500"/>
                                        <p:tgtEl>
                                          <p:spTgt spid="268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 nodeType="clickPar">
                      <p:stCondLst>
                        <p:cond delay="indefinite"/>
                      </p:stCondLst>
                      <p:childTnLst>
                        <p:par>
                          <p:cTn id="8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89" dur="500"/>
                                        <p:tgtEl>
                                          <p:spTgt spid="268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91" presetID="3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3" dur="500"/>
                                        <p:tgtEl>
                                          <p:spTgt spid="268337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683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 nodeType="clickPar">
                      <p:stCondLst>
                        <p:cond delay="indefinite"/>
                      </p:stCondLst>
                      <p:childTnLst>
                        <p:par>
                          <p:cTn id="9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98" dur="500"/>
                                        <p:tgtEl>
                                          <p:spTgt spid="268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9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00" presetID="9" presetClass="entr" presetSubtype="0" fill="hold" grpId="1" nodeType="afterEffect">
                                  <p:stCondLst>
                                    <p:cond delay="30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8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02" dur="500"/>
                                        <p:tgtEl>
                                          <p:spTgt spid="268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8296" grpId="0" animBg="1" autoUpdateAnimBg="0"/>
      <p:bldP spid="268297" grpId="0" autoUpdateAnimBg="0"/>
      <p:bldP spid="268298" grpId="0" animBg="1" autoUpdateAnimBg="0"/>
      <p:bldP spid="268299" grpId="0" autoUpdateAnimBg="0"/>
      <p:bldP spid="268303" grpId="0" animBg="1" autoUpdateAnimBg="0"/>
      <p:bldP spid="268309" grpId="0" autoUpdateAnimBg="0"/>
      <p:bldP spid="268310" grpId="0" autoUpdateAnimBg="0"/>
      <p:bldP spid="268314" grpId="0" animBg="1"/>
      <p:bldP spid="268314" grpId="1" animBg="1"/>
      <p:bldP spid="268331" grpId="0" animBg="1" autoUpdateAnimBg="0"/>
      <p:bldP spid="268332" grpId="0" animBg="1" autoUpdateAnimBg="0"/>
      <p:bldP spid="268336" grpId="0" animBg="1" autoUpdateAnimBg="0"/>
      <p:bldP spid="268337" grpId="0" animBg="1" autoUpdateAnimBg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FF083E7-37F1-4DCE-9625-8CF6D3CAA8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上节内容回顾</a:t>
            </a:r>
            <a:r>
              <a:rPr lang="en-US" altLang="zh-CN" dirty="0"/>
              <a:t>2</a:t>
            </a:r>
            <a:r>
              <a:rPr lang="zh-CN" altLang="en-US" dirty="0"/>
              <a:t>：代码生成、调试和运行</a:t>
            </a:r>
            <a:endParaRPr lang="en-US" dirty="0"/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F8E7E18-CDE3-40EF-84FE-38DA04EA314E}"/>
              </a:ext>
            </a:extLst>
          </p:cNvPr>
          <p:cNvGrpSpPr/>
          <p:nvPr/>
        </p:nvGrpSpPr>
        <p:grpSpPr>
          <a:xfrm>
            <a:off x="647700" y="2559201"/>
            <a:ext cx="7848600" cy="2557463"/>
            <a:chOff x="1159046" y="2269950"/>
            <a:chExt cx="7848600" cy="2557463"/>
          </a:xfrm>
        </p:grpSpPr>
        <p:sp>
          <p:nvSpPr>
            <p:cNvPr id="6" name="Text Box 4">
              <a:extLst>
                <a:ext uri="{FF2B5EF4-FFF2-40B4-BE49-F238E27FC236}">
                  <a16:creationId xmlns:a16="http://schemas.microsoft.com/office/drawing/2014/main" id="{30A3223F-FC3A-46C1-B339-B3D7FAA4606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10023" y="2422350"/>
              <a:ext cx="553998" cy="1143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编辑</a:t>
              </a:r>
            </a:p>
          </p:txBody>
        </p:sp>
        <p:sp>
          <p:nvSpPr>
            <p:cNvPr id="7" name="Text Box 5">
              <a:extLst>
                <a:ext uri="{FF2B5EF4-FFF2-40B4-BE49-F238E27FC236}">
                  <a16:creationId xmlns:a16="http://schemas.microsoft.com/office/drawing/2014/main" id="{2DA596E1-071D-4FAD-9340-AE4936544E1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338848" y="2422350"/>
              <a:ext cx="553998" cy="1143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编译</a:t>
              </a:r>
            </a:p>
          </p:txBody>
        </p:sp>
        <p:sp>
          <p:nvSpPr>
            <p:cNvPr id="8" name="Text Box 6">
              <a:extLst>
                <a:ext uri="{FF2B5EF4-FFF2-40B4-BE49-F238E27FC236}">
                  <a16:creationId xmlns:a16="http://schemas.microsoft.com/office/drawing/2014/main" id="{DB0EFBF4-C6F5-44B2-9A0C-A21382DDD17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272423" y="2422350"/>
              <a:ext cx="553998" cy="1143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连接</a:t>
              </a:r>
            </a:p>
          </p:txBody>
        </p:sp>
        <p:sp>
          <p:nvSpPr>
            <p:cNvPr id="9" name="Text Box 7">
              <a:extLst>
                <a:ext uri="{FF2B5EF4-FFF2-40B4-BE49-F238E27FC236}">
                  <a16:creationId xmlns:a16="http://schemas.microsoft.com/office/drawing/2014/main" id="{AB59D937-86A3-4E8B-955C-C542E10636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8453648" y="2831423"/>
              <a:ext cx="553998" cy="1143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执行</a:t>
              </a: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11AA7037-491E-4FAA-936F-A7CB65937A39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1235246" y="3031950"/>
              <a:ext cx="1066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A53C1067-3238-48A7-B211-8BB8D56504B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835446" y="3031950"/>
              <a:ext cx="14478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2" name="Line 10">
              <a:extLst>
                <a:ext uri="{FF2B5EF4-FFF2-40B4-BE49-F238E27FC236}">
                  <a16:creationId xmlns:a16="http://schemas.microsoft.com/office/drawing/2014/main" id="{E6E79758-E6C2-455C-A005-3E5C81AD0B8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92846" y="3031950"/>
              <a:ext cx="12954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3" name="Line 11">
              <a:extLst>
                <a:ext uri="{FF2B5EF4-FFF2-40B4-BE49-F238E27FC236}">
                  <a16:creationId xmlns:a16="http://schemas.microsoft.com/office/drawing/2014/main" id="{5E6C4A22-CCCA-48C1-9506-88006633E9F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874046" y="3031950"/>
              <a:ext cx="1524000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 type="none" w="sm" len="sm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4" name="Text Box 12">
              <a:extLst>
                <a:ext uri="{FF2B5EF4-FFF2-40B4-BE49-F238E27FC236}">
                  <a16:creationId xmlns:a16="http://schemas.microsoft.com/office/drawing/2014/main" id="{5E5B751D-8C6F-4259-833F-158DC3141E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235246" y="2422350"/>
              <a:ext cx="8382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输入</a:t>
              </a:r>
            </a:p>
          </p:txBody>
        </p:sp>
        <p:sp>
          <p:nvSpPr>
            <p:cNvPr id="15" name="Text Box 13">
              <a:extLst>
                <a:ext uri="{FF2B5EF4-FFF2-40B4-BE49-F238E27FC236}">
                  <a16:creationId xmlns:a16="http://schemas.microsoft.com/office/drawing/2014/main" id="{44D68090-B725-43D8-8706-558F392FBB2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159046" y="3108150"/>
              <a:ext cx="1143000" cy="45720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</a:pPr>
              <a:r>
                <a:rPr kumimoji="1" lang="zh-CN" altLang="en-US" sz="2400">
                  <a:latin typeface="Times New Roman" pitchFamily="18" charset="0"/>
                </a:rPr>
                <a:t>源程序</a:t>
              </a:r>
            </a:p>
          </p:txBody>
        </p:sp>
        <p:sp>
          <p:nvSpPr>
            <p:cNvPr id="16" name="Text Box 14">
              <a:extLst>
                <a:ext uri="{FF2B5EF4-FFF2-40B4-BE49-F238E27FC236}">
                  <a16:creationId xmlns:a16="http://schemas.microsoft.com/office/drawing/2014/main" id="{D3166943-5FDD-4A8E-A1DE-DD89640F0BB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987846" y="2269950"/>
              <a:ext cx="1524000" cy="68326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80000"/>
                </a:lnSpc>
              </a:pPr>
              <a:r>
                <a:rPr kumimoji="1" lang="en-US" altLang="zh-CN" sz="2400" dirty="0">
                  <a:latin typeface="Times New Roman" pitchFamily="18" charset="0"/>
                </a:rPr>
                <a:t>.c/.</a:t>
              </a:r>
              <a:r>
                <a:rPr kumimoji="1" lang="en-US" altLang="zh-CN" sz="2400" dirty="0" err="1">
                  <a:latin typeface="Times New Roman" pitchFamily="18" charset="0"/>
                </a:rPr>
                <a:t>cpp</a:t>
              </a:r>
              <a:endParaRPr kumimoji="1" lang="en-US" altLang="zh-CN" sz="2400" dirty="0">
                <a:latin typeface="Times New Roman" pitchFamily="18" charset="0"/>
              </a:endParaRPr>
            </a:p>
            <a:p>
              <a:pPr eaLnBrk="1" hangingPunct="1">
                <a:lnSpc>
                  <a:spcPct val="80000"/>
                </a:lnSpc>
              </a:pPr>
              <a:r>
                <a:rPr kumimoji="1" lang="zh-CN" altLang="zh-CN" sz="2400" dirty="0">
                  <a:latin typeface="Times New Roman" pitchFamily="18" charset="0"/>
                </a:rPr>
                <a:t>磁盘文件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17" name="Text Box 15">
              <a:extLst>
                <a:ext uri="{FF2B5EF4-FFF2-40B4-BE49-F238E27FC236}">
                  <a16:creationId xmlns:a16="http://schemas.microsoft.com/office/drawing/2014/main" id="{16E1A275-E53A-4DB2-81DA-59C92A30E40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92846" y="2346150"/>
              <a:ext cx="1905000" cy="61318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kumimoji="1" lang="en-US" altLang="zh-CN" sz="2400" dirty="0">
                  <a:latin typeface="Times New Roman" pitchFamily="18" charset="0"/>
                </a:rPr>
                <a:t>.</a:t>
              </a:r>
              <a:r>
                <a:rPr kumimoji="1" lang="en-US" altLang="zh-CN" sz="2400" dirty="0" err="1">
                  <a:solidFill>
                    <a:srgbClr val="FF0000"/>
                  </a:solidFill>
                  <a:latin typeface="Times New Roman" pitchFamily="18" charset="0"/>
                </a:rPr>
                <a:t>obj</a:t>
              </a:r>
              <a:endParaRPr kumimoji="1" lang="en-US" altLang="zh-CN" sz="2400" dirty="0">
                <a:solidFill>
                  <a:srgbClr val="FF0000"/>
                </a:solidFill>
                <a:latin typeface="Times New Roman" pitchFamily="18" charset="0"/>
              </a:endParaRPr>
            </a:p>
            <a:p>
              <a:pPr eaLnBrk="1" hangingPunct="1">
                <a:lnSpc>
                  <a:spcPct val="70000"/>
                </a:lnSpc>
              </a:pPr>
              <a:r>
                <a:rPr kumimoji="1" lang="zh-CN" altLang="zh-CN" sz="2400" dirty="0">
                  <a:latin typeface="Times New Roman" pitchFamily="18" charset="0"/>
                </a:rPr>
                <a:t>目标文件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18" name="Text Box 16">
              <a:extLst>
                <a:ext uri="{FF2B5EF4-FFF2-40B4-BE49-F238E27FC236}">
                  <a16:creationId xmlns:a16="http://schemas.microsoft.com/office/drawing/2014/main" id="{576E1D20-69C6-4924-B082-A5D2B913603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97846" y="2269950"/>
              <a:ext cx="1752600" cy="60939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 cap="sq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r>
                <a:rPr kumimoji="1" lang="en-US" altLang="zh-CN" sz="2400" dirty="0">
                  <a:latin typeface="Times New Roman" pitchFamily="18" charset="0"/>
                </a:rPr>
                <a:t>.</a:t>
              </a:r>
              <a:r>
                <a:rPr kumimoji="1" lang="en-US" altLang="zh-CN" sz="2400" dirty="0">
                  <a:solidFill>
                    <a:srgbClr val="FF0000"/>
                  </a:solidFill>
                  <a:latin typeface="Times New Roman" pitchFamily="18" charset="0"/>
                </a:rPr>
                <a:t>exe</a:t>
              </a:r>
            </a:p>
            <a:p>
              <a:pPr eaLnBrk="1" hangingPunct="1">
                <a:lnSpc>
                  <a:spcPct val="70000"/>
                </a:lnSpc>
              </a:pPr>
              <a:r>
                <a:rPr kumimoji="1" lang="zh-CN" altLang="zh-CN" sz="2400" dirty="0">
                  <a:latin typeface="Times New Roman" pitchFamily="18" charset="0"/>
                </a:rPr>
                <a:t>可执行文件</a:t>
              </a:r>
              <a:endParaRPr kumimoji="1" lang="zh-CN" altLang="en-US" sz="2400" dirty="0">
                <a:latin typeface="Times New Roman" pitchFamily="18" charset="0"/>
              </a:endParaRPr>
            </a:p>
          </p:txBody>
        </p:sp>
        <p:sp>
          <p:nvSpPr>
            <p:cNvPr id="19" name="Text Box 17">
              <a:extLst>
                <a:ext uri="{FF2B5EF4-FFF2-40B4-BE49-F238E27FC236}">
                  <a16:creationId xmlns:a16="http://schemas.microsoft.com/office/drawing/2014/main" id="{0672214D-5810-4EDB-A82E-1B54B390D5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87771" y="4211463"/>
              <a:ext cx="1198563" cy="61595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Tahoma" pitchFamily="34" charset="0"/>
                  <a:ea typeface="宋体" pitchFamily="2" charset="-122"/>
                </a:defRPr>
              </a:lvl9pPr>
            </a:lstStyle>
            <a:p>
              <a:pPr eaLnBrk="1" hangingPunct="1">
                <a:lnSpc>
                  <a:spcPct val="70000"/>
                </a:lnSpc>
              </a:pPr>
              <a:endParaRPr kumimoji="1" lang="zh-CN" altLang="en-US" sz="2400">
                <a:latin typeface="Times New Roman" pitchFamily="18" charset="0"/>
              </a:endParaRPr>
            </a:p>
            <a:p>
              <a:pPr eaLnBrk="1" hangingPunct="1">
                <a:lnSpc>
                  <a:spcPct val="70000"/>
                </a:lnSpc>
              </a:pPr>
              <a:r>
                <a:rPr kumimoji="1" lang="zh-CN" altLang="en-US" sz="2400">
                  <a:latin typeface="Times New Roman" pitchFamily="18" charset="0"/>
                </a:rPr>
                <a:t>调试</a:t>
              </a:r>
            </a:p>
          </p:txBody>
        </p:sp>
        <p:sp>
          <p:nvSpPr>
            <p:cNvPr id="20" name="Line 18">
              <a:extLst>
                <a:ext uri="{FF2B5EF4-FFF2-40B4-BE49-F238E27FC236}">
                  <a16:creationId xmlns:a16="http://schemas.microsoft.com/office/drawing/2014/main" id="{6DA428FE-AF30-4DF3-8BA4-A6AF5E0D7AA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8739359" y="3565350"/>
              <a:ext cx="0" cy="9540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Line 19">
              <a:extLst>
                <a:ext uri="{FF2B5EF4-FFF2-40B4-BE49-F238E27FC236}">
                  <a16:creationId xmlns:a16="http://schemas.microsoft.com/office/drawing/2014/main" id="{C9C4411D-56B9-4186-9376-56668DE2EA1A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586334" y="4519438"/>
              <a:ext cx="5153025" cy="0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2" name="Line 20">
              <a:extLst>
                <a:ext uri="{FF2B5EF4-FFF2-40B4-BE49-F238E27FC236}">
                  <a16:creationId xmlns:a16="http://schemas.microsoft.com/office/drawing/2014/main" id="{9F1CA920-8401-4D15-BB38-B412836F22B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505746" y="3565350"/>
              <a:ext cx="0" cy="9540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3" name="Line 21">
              <a:extLst>
                <a:ext uri="{FF2B5EF4-FFF2-40B4-BE49-F238E27FC236}">
                  <a16:creationId xmlns:a16="http://schemas.microsoft.com/office/drawing/2014/main" id="{D3D49FE5-C480-42C1-A6CD-AFC2A68AA1C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05521" y="3565350"/>
              <a:ext cx="0" cy="954088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4" name="Line 22">
              <a:extLst>
                <a:ext uri="{FF2B5EF4-FFF2-40B4-BE49-F238E27FC236}">
                  <a16:creationId xmlns:a16="http://schemas.microsoft.com/office/drawing/2014/main" id="{6D411E1A-116F-404D-AFE7-FE811F90406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617959" y="3565350"/>
              <a:ext cx="0" cy="646113"/>
            </a:xfrm>
            <a:prstGeom prst="line">
              <a:avLst/>
            </a:prstGeom>
            <a:noFill/>
            <a:ln w="12700" cap="sq">
              <a:solidFill>
                <a:schemeClr val="tx1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2056061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0694FC-C4F6-4A67-9359-26981582C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思考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7650" name="Content Placeholder 2">
            <a:extLst>
              <a:ext uri="{FF2B5EF4-FFF2-40B4-BE49-F238E27FC236}">
                <a16:creationId xmlns:a16="http://schemas.microsoft.com/office/drawing/2014/main" id="{ABA233CB-C38A-4444-9C8E-63113FC837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变量的声明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a;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系统实际做了什么？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en-US" altLang="zh-CN" dirty="0"/>
              <a:t>int</a:t>
            </a:r>
            <a:r>
              <a:rPr lang="zh-CN" altLang="en-US" dirty="0"/>
              <a:t> </a:t>
            </a:r>
            <a:r>
              <a:rPr lang="en-US" altLang="zh-CN" dirty="0"/>
              <a:t>a = 30;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系统实际做了什么？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变量的赋值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变量必须先声明才能赋值（为什么？）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语句</a:t>
            </a:r>
            <a:r>
              <a:rPr lang="en-US" altLang="zh-CN" dirty="0"/>
              <a:t>a</a:t>
            </a:r>
            <a:r>
              <a:rPr lang="zh-CN" altLang="en-US" dirty="0"/>
              <a:t> </a:t>
            </a:r>
            <a:r>
              <a:rPr lang="en-US" altLang="zh-CN" dirty="0"/>
              <a:t>=</a:t>
            </a:r>
            <a:r>
              <a:rPr lang="zh-CN" altLang="en-US" dirty="0"/>
              <a:t> </a:t>
            </a:r>
            <a:r>
              <a:rPr lang="en-US" altLang="zh-CN" dirty="0"/>
              <a:t>50;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系统实际做了什么？</a:t>
            </a:r>
            <a:endParaRPr lang="en-US" altLang="zh-CN" dirty="0">
              <a:solidFill>
                <a:schemeClr val="tx1"/>
              </a:solidFill>
            </a:endParaRPr>
          </a:p>
          <a:p>
            <a:endParaRPr lang="en-US" altLang="en-US" dirty="0"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082" name="Rectangle 2">
            <a:extLst>
              <a:ext uri="{FF2B5EF4-FFF2-40B4-BE49-F238E27FC236}">
                <a16:creationId xmlns:a16="http://schemas.microsoft.com/office/drawing/2014/main" id="{E39B534E-61EA-4795-B4C0-BF7049395148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常量</a:t>
            </a:r>
          </a:p>
        </p:txBody>
      </p:sp>
      <p:sp>
        <p:nvSpPr>
          <p:cNvPr id="29698" name="Rectangle 3">
            <a:extLst>
              <a:ext uri="{FF2B5EF4-FFF2-40B4-BE49-F238E27FC236}">
                <a16:creationId xmlns:a16="http://schemas.microsoft.com/office/drawing/2014/main" id="{9891EBFB-FCF6-4A41-BB4B-E56B1B216AED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数字常量</a:t>
            </a:r>
          </a:p>
          <a:p>
            <a:pPr lvl="1" eaLnBrk="1" hangingPunct="1"/>
            <a:r>
              <a:rPr lang="zh-CN" altLang="en-US" dirty="0"/>
              <a:t>整型、实型</a:t>
            </a:r>
          </a:p>
          <a:p>
            <a:pPr eaLnBrk="1" hangingPunct="1"/>
            <a:r>
              <a:rPr lang="zh-CN" altLang="en-US" dirty="0"/>
              <a:t>字符常量</a:t>
            </a: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</a:rPr>
              <a:t>‘</a:t>
            </a:r>
            <a:r>
              <a:rPr lang="en-US" altLang="zh-CN" dirty="0"/>
              <a:t>a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/>
              <a:t>、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b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zh-CN" altLang="en-US" dirty="0">
                <a:latin typeface="Arial" panose="020B0604020202020204" pitchFamily="34" charset="0"/>
              </a:rPr>
              <a:t>、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r>
              <a:rPr lang="en-US" altLang="zh-CN" dirty="0"/>
              <a:t>2</a:t>
            </a:r>
            <a:r>
              <a:rPr lang="en-US" altLang="zh-CN" dirty="0">
                <a:latin typeface="Arial" panose="020B0604020202020204" pitchFamily="34" charset="0"/>
              </a:rPr>
              <a:t>’</a:t>
            </a:r>
            <a:endParaRPr lang="en-US" altLang="zh-CN" dirty="0"/>
          </a:p>
          <a:p>
            <a:pPr lvl="1" eaLnBrk="1" hangingPunct="1"/>
            <a:endParaRPr lang="zh-CN" altLang="en-US" dirty="0"/>
          </a:p>
          <a:p>
            <a:pPr eaLnBrk="1" hangingPunct="1"/>
            <a:r>
              <a:rPr lang="zh-CN" altLang="en-US" dirty="0"/>
              <a:t>字符串常量</a:t>
            </a:r>
          </a:p>
          <a:p>
            <a:pPr lvl="1" eaLnBrk="1" hangingPunct="1"/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Hello World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endParaRPr lang="en-US" altLang="zh-CN" dirty="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A2E26-1392-4EC3-8F3B-58C4708587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常量的书写格式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0722" name="Content Placeholder 2">
            <a:extLst>
              <a:ext uri="{FF2B5EF4-FFF2-40B4-BE49-F238E27FC236}">
                <a16:creationId xmlns:a16="http://schemas.microsoft.com/office/drawing/2014/main" id="{2EF76B28-8E3D-47A9-80B9-4A5F02985C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447062"/>
            <a:ext cx="8280000" cy="4705165"/>
          </a:xfrm>
        </p:spPr>
        <p:txBody>
          <a:bodyPr>
            <a:normAutofit fontScale="77500" lnSpcReduction="20000"/>
          </a:bodyPr>
          <a:lstStyle/>
          <a:p>
            <a:r>
              <a:rPr lang="zh-CN" altLang="en-US" dirty="0"/>
              <a:t>整型常量</a:t>
            </a:r>
            <a:endParaRPr lang="en-US" altLang="zh-CN" dirty="0"/>
          </a:p>
          <a:p>
            <a:pPr lvl="1"/>
            <a:r>
              <a:rPr lang="zh-CN" altLang="en-US" dirty="0"/>
              <a:t>默认：一个整型常量，默认是十进制表示的 </a:t>
            </a:r>
            <a:r>
              <a:rPr lang="en-US" altLang="zh-CN" dirty="0"/>
              <a:t>int </a:t>
            </a:r>
            <a:r>
              <a:rPr lang="zh-CN" altLang="en-US" dirty="0"/>
              <a:t>类型（若范围允许）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B050"/>
                </a:solidFill>
              </a:rPr>
              <a:t>前缀</a:t>
            </a:r>
            <a:r>
              <a:rPr lang="zh-CN" altLang="en-US" dirty="0"/>
              <a:t>：改变当前字面常量的进制（</a:t>
            </a:r>
            <a:r>
              <a:rPr lang="en-US" altLang="zh-CN" dirty="0"/>
              <a:t>0x/0X: </a:t>
            </a:r>
            <a:r>
              <a:rPr lang="zh-CN" altLang="en-US" dirty="0"/>
              <a:t>十六进制，</a:t>
            </a:r>
            <a:r>
              <a:rPr lang="en-US" altLang="zh-CN" dirty="0"/>
              <a:t>0: </a:t>
            </a:r>
            <a:r>
              <a:rPr lang="zh-CN" altLang="en-US" dirty="0"/>
              <a:t>八进制）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rgbClr val="0070C0"/>
                </a:solidFill>
              </a:rPr>
              <a:t>后缀</a:t>
            </a:r>
            <a:r>
              <a:rPr lang="zh-CN" altLang="en-US" dirty="0"/>
              <a:t>：改变当前字面常量的类型（</a:t>
            </a:r>
            <a:r>
              <a:rPr lang="en-US" altLang="zh-CN" dirty="0"/>
              <a:t>U/u: unsigned</a:t>
            </a:r>
            <a:r>
              <a:rPr lang="zh-CN" altLang="en-US" dirty="0"/>
              <a:t>，</a:t>
            </a:r>
            <a:r>
              <a:rPr lang="en-US" altLang="zh-CN" dirty="0"/>
              <a:t>L/l: long</a:t>
            </a:r>
            <a:r>
              <a:rPr lang="zh-CN" altLang="en-US" dirty="0"/>
              <a:t>，</a:t>
            </a:r>
            <a:r>
              <a:rPr lang="en-US" altLang="zh-CN" dirty="0"/>
              <a:t>LL/</a:t>
            </a:r>
            <a:r>
              <a:rPr lang="en-US" altLang="zh-CN" dirty="0" err="1"/>
              <a:t>ll</a:t>
            </a:r>
            <a:r>
              <a:rPr lang="en-US" altLang="zh-CN" dirty="0"/>
              <a:t>: long </a:t>
            </a:r>
            <a:r>
              <a:rPr lang="en-US" altLang="zh-CN" dirty="0" err="1"/>
              <a:t>long</a:t>
            </a:r>
            <a:r>
              <a:rPr lang="zh-CN" altLang="en-US" dirty="0"/>
              <a:t>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zh-CN" altLang="en-US" dirty="0"/>
              <a:t>例：整型常量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5121(</a:t>
            </a:r>
            <a:r>
              <a:rPr lang="zh-CN" altLang="en-US" dirty="0">
                <a:solidFill>
                  <a:schemeClr val="tx1"/>
                </a:solidFill>
              </a:rPr>
              <a:t>十进制</a:t>
            </a:r>
            <a:r>
              <a:rPr lang="en-US" altLang="zh-CN" dirty="0">
                <a:solidFill>
                  <a:schemeClr val="tx1"/>
                </a:solidFill>
              </a:rPr>
              <a:t>) 		0177777(</a:t>
            </a:r>
            <a:r>
              <a:rPr lang="zh-CN" altLang="en-US" dirty="0">
                <a:solidFill>
                  <a:schemeClr val="tx1"/>
                </a:solidFill>
              </a:rPr>
              <a:t>八进制</a:t>
            </a:r>
            <a:r>
              <a:rPr lang="en-US" altLang="zh-CN" dirty="0">
                <a:solidFill>
                  <a:schemeClr val="tx1"/>
                </a:solidFill>
              </a:rPr>
              <a:t>,65537)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-32768(</a:t>
            </a:r>
            <a:r>
              <a:rPr lang="zh-CN" altLang="en-US" dirty="0">
                <a:solidFill>
                  <a:schemeClr val="tx1"/>
                </a:solidFill>
              </a:rPr>
              <a:t>十进制</a:t>
            </a:r>
            <a:r>
              <a:rPr lang="en-US" altLang="zh-CN" dirty="0">
                <a:solidFill>
                  <a:schemeClr val="tx1"/>
                </a:solidFill>
              </a:rPr>
              <a:t>)		0xFFFF(</a:t>
            </a:r>
            <a:r>
              <a:rPr lang="zh-CN" altLang="en-US" dirty="0">
                <a:solidFill>
                  <a:schemeClr val="tx1"/>
                </a:solidFill>
              </a:rPr>
              <a:t>十六进制</a:t>
            </a:r>
            <a:r>
              <a:rPr lang="en-US" altLang="zh-CN" dirty="0">
                <a:solidFill>
                  <a:schemeClr val="tx1"/>
                </a:solidFill>
              </a:rPr>
              <a:t>,65537)</a:t>
            </a:r>
          </a:p>
          <a:p>
            <a:pPr lvl="1"/>
            <a:r>
              <a:rPr lang="en-US" altLang="zh-CN" dirty="0">
                <a:solidFill>
                  <a:schemeClr val="tx1"/>
                </a:solidFill>
              </a:rPr>
              <a:t>0111(</a:t>
            </a:r>
            <a:r>
              <a:rPr lang="zh-CN" altLang="en-US" dirty="0">
                <a:solidFill>
                  <a:schemeClr val="tx1"/>
                </a:solidFill>
              </a:rPr>
              <a:t>八进制</a:t>
            </a:r>
            <a:r>
              <a:rPr lang="en-US" altLang="zh-CN" dirty="0">
                <a:solidFill>
                  <a:schemeClr val="tx1"/>
                </a:solidFill>
              </a:rPr>
              <a:t>,73)		0xA3(</a:t>
            </a:r>
            <a:r>
              <a:rPr lang="zh-CN" altLang="en-US" dirty="0">
                <a:solidFill>
                  <a:schemeClr val="tx1"/>
                </a:solidFill>
              </a:rPr>
              <a:t>十六进制</a:t>
            </a:r>
            <a:r>
              <a:rPr lang="en-US" altLang="zh-CN" dirty="0">
                <a:solidFill>
                  <a:schemeClr val="tx1"/>
                </a:solidFill>
              </a:rPr>
              <a:t>,163)</a:t>
            </a:r>
          </a:p>
          <a:p>
            <a:pPr lvl="1"/>
            <a:r>
              <a:rPr lang="en-US" altLang="zh-CN" dirty="0"/>
              <a:t>076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/>
              <a:t>（八进制，</a:t>
            </a:r>
            <a:r>
              <a:rPr lang="en-US" altLang="zh-CN" dirty="0"/>
              <a:t>32768</a:t>
            </a:r>
            <a:r>
              <a:rPr lang="zh-CN" altLang="en-US" dirty="0"/>
              <a:t>）</a:t>
            </a:r>
            <a:r>
              <a:rPr lang="en-US" altLang="zh-CN" dirty="0"/>
              <a:t>	0100000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/>
              <a:t>（八进制，</a:t>
            </a:r>
            <a:r>
              <a:rPr lang="en-US" altLang="zh-CN" dirty="0"/>
              <a:t>62</a:t>
            </a:r>
            <a:r>
              <a:rPr lang="zh-CN" altLang="en-US" dirty="0"/>
              <a:t>）</a:t>
            </a:r>
          </a:p>
          <a:p>
            <a:pPr lvl="1"/>
            <a:r>
              <a:rPr lang="en-US" altLang="zh-CN" dirty="0"/>
              <a:t>0X12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/>
              <a:t>（十六进制，</a:t>
            </a:r>
            <a:r>
              <a:rPr lang="en-US" altLang="zh-CN" dirty="0"/>
              <a:t>18</a:t>
            </a:r>
            <a:r>
              <a:rPr lang="zh-CN" altLang="en-US" dirty="0"/>
              <a:t>）</a:t>
            </a:r>
            <a:r>
              <a:rPr lang="en-US" altLang="zh-CN" dirty="0"/>
              <a:t>	0x8000</a:t>
            </a:r>
            <a:r>
              <a:rPr lang="en-US" altLang="zh-CN" dirty="0">
                <a:solidFill>
                  <a:srgbClr val="FF0000"/>
                </a:solidFill>
              </a:rPr>
              <a:t>l</a:t>
            </a:r>
            <a:r>
              <a:rPr lang="zh-CN" altLang="en-US" dirty="0"/>
              <a:t>（十六进制，</a:t>
            </a:r>
            <a:r>
              <a:rPr lang="en-US" altLang="zh-CN" dirty="0"/>
              <a:t>32768</a:t>
            </a:r>
            <a:r>
              <a:rPr lang="zh-CN" altLang="en-US" dirty="0"/>
              <a:t>）</a:t>
            </a:r>
          </a:p>
          <a:p>
            <a:pPr lvl="1"/>
            <a:endParaRPr lang="en-US" altLang="zh-CN" dirty="0"/>
          </a:p>
          <a:p>
            <a:r>
              <a:rPr lang="zh-CN" altLang="en-US" dirty="0"/>
              <a:t>小测试</a:t>
            </a:r>
            <a:endParaRPr lang="en-US" altLang="zh-CN" dirty="0"/>
          </a:p>
          <a:p>
            <a:pPr lvl="1"/>
            <a:r>
              <a:rPr lang="zh-CN" altLang="en-US" dirty="0"/>
              <a:t>写出</a:t>
            </a:r>
            <a:r>
              <a:rPr lang="en-US" altLang="zh-CN" dirty="0"/>
              <a:t>65535</a:t>
            </a:r>
            <a:r>
              <a:rPr lang="zh-CN" altLang="en-US" dirty="0"/>
              <a:t>在不同进制下的表示形式</a:t>
            </a: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027CAA-843C-4BEA-893A-2B7D0066FF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实型常量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E472A-2E8C-4A15-9458-00190BD1C78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2000" y="1447062"/>
                <a:ext cx="8390028" cy="4705165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90000"/>
                  </a:lnSpc>
                </a:pPr>
                <a:r>
                  <a:rPr lang="zh-CN" altLang="en-US" sz="2000" dirty="0"/>
                  <a:t>十进制小数形式：</a:t>
                </a:r>
                <a:r>
                  <a:rPr lang="en-US" altLang="zh-CN" sz="2000" dirty="0"/>
                  <a:t>34.5   3.14   .345   345. </a:t>
                </a:r>
                <a:endParaRPr lang="zh-CN" altLang="en-US" sz="2000" dirty="0"/>
              </a:p>
              <a:p>
                <a:pPr>
                  <a:lnSpc>
                    <a:spcPct val="90000"/>
                  </a:lnSpc>
                </a:pPr>
                <a:r>
                  <a:rPr lang="zh-CN" altLang="en-US" sz="2000" dirty="0"/>
                  <a:t>指数形式：</a:t>
                </a:r>
                <a:r>
                  <a:rPr lang="en-US" altLang="zh-CN" sz="2000" dirty="0"/>
                  <a:t>1.5e-3(</a:t>
                </a:r>
                <a14:m>
                  <m:oMath xmlns:m="http://schemas.openxmlformats.org/officeDocument/2006/math">
                    <m:r>
                      <a:rPr lang="en-US" altLang="zh-CN" sz="2000" b="0" i="0" smtClean="0">
                        <a:latin typeface="Cambria Math" panose="02040503050406030204" pitchFamily="18" charset="0"/>
                        <a:ea typeface="Cambria Math"/>
                      </a:rPr>
                      <m:t>1.5</m:t>
                    </m:r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−</m:t>
                        </m:r>
                        <m:r>
                          <a:rPr lang="en-US" altLang="zh-CN" sz="2000" b="0" i="1" smtClean="0">
                            <a:latin typeface="Cambria Math" panose="02040503050406030204" pitchFamily="18" charset="0"/>
                            <a:ea typeface="Cambria Math"/>
                          </a:rPr>
                          <m:t>3</m:t>
                        </m:r>
                      </m:sup>
                    </m:sSup>
                  </m:oMath>
                </a14:m>
                <a:r>
                  <a:rPr lang="en-US" altLang="zh-CN" sz="2000" dirty="0"/>
                  <a:t>)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 -346.87e-25(</a:t>
                </a:r>
                <a14:m>
                  <m:oMath xmlns:m="http://schemas.openxmlformats.org/officeDocument/2006/math">
                    <m:r>
                      <a:rPr lang="en-US" altLang="zh-CN" sz="2000" i="1">
                        <a:latin typeface="Cambria Math"/>
                        <a:ea typeface="Cambria Math"/>
                      </a:rPr>
                      <m:t>−346.87×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10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−25</m:t>
                        </m:r>
                      </m:sup>
                    </m:sSup>
                  </m:oMath>
                </a14:m>
                <a:r>
                  <a:rPr lang="en-US" altLang="zh-CN" sz="2000" dirty="0"/>
                  <a:t>)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zh-CN" altLang="en-US" sz="2000" dirty="0"/>
                  <a:t>注意</a:t>
                </a:r>
                <a:r>
                  <a:rPr lang="en-US" altLang="zh-CN" sz="2000" dirty="0"/>
                  <a:t>:</a:t>
                </a:r>
                <a:r>
                  <a:rPr lang="zh-CN" altLang="en-US" sz="2000" dirty="0"/>
                  <a:t>字母</a:t>
                </a:r>
                <a:r>
                  <a:rPr lang="en-US" altLang="zh-CN" sz="2000" dirty="0"/>
                  <a:t>e(</a:t>
                </a:r>
                <a:r>
                  <a:rPr lang="zh-CN" altLang="en-US" sz="2000" dirty="0"/>
                  <a:t>或</a:t>
                </a:r>
                <a:r>
                  <a:rPr lang="en-US" altLang="zh-CN" sz="2000" dirty="0"/>
                  <a:t>E)</a:t>
                </a:r>
                <a:r>
                  <a:rPr lang="zh-CN" altLang="en-US" sz="2000" dirty="0"/>
                  <a:t>之前必须有数字，且</a:t>
                </a:r>
                <a:r>
                  <a:rPr lang="en-US" altLang="zh-CN" sz="2000" dirty="0"/>
                  <a:t>e</a:t>
                </a:r>
                <a:r>
                  <a:rPr lang="zh-CN" altLang="en-US" sz="2000" dirty="0"/>
                  <a:t>后面的指数必须为整数</a:t>
                </a:r>
              </a:p>
              <a:p>
                <a:pPr lvl="1">
                  <a:lnSpc>
                    <a:spcPct val="90000"/>
                  </a:lnSpc>
                </a:pPr>
                <a:r>
                  <a:rPr lang="zh-CN" altLang="en-US" sz="2000" dirty="0"/>
                  <a:t>规范化的指数形式：</a:t>
                </a:r>
                <a:endParaRPr lang="en-US" altLang="zh-CN" sz="2000" dirty="0"/>
              </a:p>
              <a:p>
                <a:pPr lvl="2">
                  <a:lnSpc>
                    <a:spcPct val="90000"/>
                  </a:lnSpc>
                </a:pPr>
                <a:r>
                  <a:rPr lang="zh-CN" altLang="en-US" dirty="0"/>
                  <a:t>在字母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（或</a:t>
                </a:r>
                <a:r>
                  <a:rPr lang="en-US" altLang="zh-CN" dirty="0"/>
                  <a:t>E</a:t>
                </a:r>
                <a:r>
                  <a:rPr lang="zh-CN" altLang="en-US" dirty="0"/>
                  <a:t>）之前的小数部分中，小数点左边应有一位（且只能有一位）非零的数字</a:t>
                </a:r>
                <a:r>
                  <a:rPr lang="en-US" altLang="zh-CN" dirty="0"/>
                  <a:t>.</a:t>
                </a:r>
              </a:p>
              <a:p>
                <a:pPr lvl="2">
                  <a:lnSpc>
                    <a:spcPct val="90000"/>
                  </a:lnSpc>
                </a:pPr>
                <a:r>
                  <a:rPr lang="zh-CN" altLang="en-US" dirty="0"/>
                  <a:t>例如：</a:t>
                </a:r>
                <a:r>
                  <a:rPr lang="en-US" altLang="zh-CN" dirty="0"/>
                  <a:t>123.456</a:t>
                </a:r>
                <a:r>
                  <a:rPr lang="zh-CN" altLang="en-US" dirty="0"/>
                  <a:t>可以表示为：</a:t>
                </a:r>
                <a:r>
                  <a:rPr lang="en-US" altLang="zh-CN" dirty="0"/>
                  <a:t>123.456e0,   12.3456e1,   </a:t>
                </a:r>
                <a:r>
                  <a:rPr lang="en-US" altLang="zh-CN" b="1" dirty="0">
                    <a:solidFill>
                      <a:srgbClr val="0070C0"/>
                    </a:solidFill>
                  </a:rPr>
                  <a:t>1.23456e2</a:t>
                </a:r>
                <a:r>
                  <a:rPr lang="en-US" altLang="zh-CN" dirty="0"/>
                  <a:t>,  0.123456e3,  0.0123456e4,  0.00123456e</a:t>
                </a:r>
                <a:endParaRPr lang="zh-CN" altLang="en-US" dirty="0"/>
              </a:p>
              <a:p>
                <a:pPr>
                  <a:lnSpc>
                    <a:spcPct val="90000"/>
                  </a:lnSpc>
                </a:pPr>
                <a:r>
                  <a:rPr lang="zh-CN" altLang="en-US" sz="2000" dirty="0"/>
                  <a:t>默认：</a:t>
                </a:r>
                <a:r>
                  <a:rPr lang="en-US" altLang="zh-CN" sz="2000" dirty="0"/>
                  <a:t>double </a:t>
                </a:r>
                <a:r>
                  <a:rPr lang="zh-CN" altLang="en-US" sz="2000" dirty="0"/>
                  <a:t>类型（若范围允许）</a:t>
                </a:r>
                <a:endParaRPr lang="en-US" altLang="zh-CN" sz="2000" dirty="0"/>
              </a:p>
              <a:p>
                <a:pPr>
                  <a:lnSpc>
                    <a:spcPct val="90000"/>
                  </a:lnSpc>
                </a:pPr>
                <a:r>
                  <a:rPr lang="zh-CN" altLang="en-US" sz="2000" dirty="0">
                    <a:solidFill>
                      <a:srgbClr val="0070C0"/>
                    </a:solidFill>
                  </a:rPr>
                  <a:t>后缀</a:t>
                </a:r>
                <a:r>
                  <a:rPr lang="zh-CN" altLang="en-US" sz="2000" dirty="0"/>
                  <a:t>：改变常量的类型（</a:t>
                </a:r>
                <a:r>
                  <a:rPr lang="en-US" altLang="zh-CN" sz="2000" dirty="0"/>
                  <a:t>F/f: float</a:t>
                </a:r>
                <a:r>
                  <a:rPr lang="zh-CN" altLang="en-US" sz="2000" dirty="0"/>
                  <a:t>，</a:t>
                </a:r>
                <a:r>
                  <a:rPr lang="en-US" altLang="zh-CN" sz="2000" dirty="0"/>
                  <a:t>L/l: long double</a:t>
                </a:r>
                <a:r>
                  <a:rPr lang="zh-CN" altLang="en-US" sz="2000" dirty="0"/>
                  <a:t>）</a:t>
                </a:r>
                <a:endParaRPr lang="en-US" altLang="zh-CN" sz="2000" dirty="0"/>
              </a:p>
              <a:p>
                <a:pPr>
                  <a:lnSpc>
                    <a:spcPct val="90000"/>
                  </a:lnSpc>
                </a:pPr>
                <a:r>
                  <a:rPr lang="en-US" altLang="zh-CN" sz="2000" dirty="0"/>
                  <a:t>C99</a:t>
                </a:r>
                <a:r>
                  <a:rPr lang="zh-CN" altLang="en-US" sz="2000" dirty="0"/>
                  <a:t>标准新增的表示方式：以</a:t>
                </a:r>
                <a:r>
                  <a:rPr lang="en-US" altLang="zh-CN" sz="2000" dirty="0"/>
                  <a:t>0x</a:t>
                </a:r>
                <a:r>
                  <a:rPr lang="zh-CN" altLang="en-US" sz="2000" dirty="0"/>
                  <a:t>开头，然后是</a:t>
                </a:r>
                <a:r>
                  <a:rPr lang="en-US" altLang="zh-CN" sz="2000" dirty="0"/>
                  <a:t>16</a:t>
                </a:r>
                <a:r>
                  <a:rPr lang="zh-CN" altLang="en-US" sz="2000" dirty="0"/>
                  <a:t>进制尾数部分，接着是</a:t>
                </a:r>
                <a:r>
                  <a:rPr lang="en-US" altLang="zh-CN" sz="2000" dirty="0"/>
                  <a:t>p</a:t>
                </a:r>
                <a:r>
                  <a:rPr lang="zh-CN" altLang="en-US" sz="2000" dirty="0"/>
                  <a:t>，后面是以</a:t>
                </a:r>
                <a:r>
                  <a:rPr lang="en-US" altLang="zh-CN" sz="2000" dirty="0"/>
                  <a:t>2</a:t>
                </a:r>
                <a:r>
                  <a:rPr lang="zh-CN" altLang="en-US" sz="2000" dirty="0"/>
                  <a:t>为底的阶码。例：</a:t>
                </a:r>
                <a:r>
                  <a:rPr lang="en-US" altLang="zh-CN" sz="2000" dirty="0"/>
                  <a:t>0xa.1fp10 =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altLang="zh-CN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2000" i="1">
                            <a:latin typeface="Cambria Math"/>
                          </a:rPr>
                          <m:t>10+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</a:rPr>
                              <m:t>1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/>
                              </a:rPr>
                              <m:t>16</m:t>
                            </m:r>
                          </m:den>
                        </m:f>
                        <m:r>
                          <a:rPr lang="en-US" altLang="zh-CN" sz="2000" i="1">
                            <a:latin typeface="Cambria Math"/>
                          </a:rPr>
                          <m:t>+</m:t>
                        </m:r>
                        <m:f>
                          <m:fPr>
                            <m:ctrlPr>
                              <a:rPr lang="en-US" altLang="zh-CN" sz="2000" i="1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000" i="1">
                                <a:latin typeface="Cambria Math"/>
                              </a:rPr>
                              <m:t>15</m:t>
                            </m:r>
                          </m:num>
                          <m:den>
                            <m:r>
                              <a:rPr lang="en-US" altLang="zh-CN" sz="2000" i="1">
                                <a:latin typeface="Cambria Math"/>
                              </a:rPr>
                              <m:t>256</m:t>
                            </m:r>
                          </m:den>
                        </m:f>
                      </m:e>
                    </m:d>
                    <m:r>
                      <a:rPr lang="en-US" altLang="zh-CN" sz="2000" i="1">
                        <a:latin typeface="Cambria Math"/>
                        <a:ea typeface="Cambria Math"/>
                      </a:rPr>
                      <m:t>×</m:t>
                    </m:r>
                    <m:sSup>
                      <m:sSupPr>
                        <m:ctrlPr>
                          <a:rPr lang="en-US" altLang="zh-CN" sz="20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pPr>
                      <m:e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2</m:t>
                        </m:r>
                      </m:e>
                      <m:sup>
                        <m:r>
                          <a:rPr lang="en-US" altLang="zh-CN" sz="2000" i="1">
                            <a:latin typeface="Cambria Math"/>
                            <a:ea typeface="Cambria Math"/>
                          </a:rPr>
                          <m:t>10</m:t>
                        </m:r>
                      </m:sup>
                    </m:sSup>
                  </m:oMath>
                </a14:m>
                <a:r>
                  <a:rPr lang="en-US" altLang="zh-CN" sz="2000" dirty="0"/>
                  <a:t> = 10364</a:t>
                </a:r>
              </a:p>
              <a:p>
                <a:pPr>
                  <a:lnSpc>
                    <a:spcPct val="90000"/>
                  </a:lnSpc>
                </a:pPr>
                <a:endParaRPr lang="en-US" altLang="en-US" dirty="0">
                  <a:ea typeface="华文中宋" panose="02010600040101010101" pitchFamily="2" charset="-122"/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E9E472A-2E8C-4A15-9458-00190BD1C78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2000" y="1447062"/>
                <a:ext cx="8390028" cy="4705165"/>
              </a:xfrm>
              <a:blipFill>
                <a:blip r:embed="rId2"/>
                <a:stretch>
                  <a:fillRect t="-1295" r="-2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BA7C7-F4B9-4F52-88F9-3BEB027EA0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字符常量</a:t>
            </a:r>
            <a:endParaRPr lang="en-US" dirty="0"/>
          </a:p>
        </p:txBody>
      </p:sp>
      <p:sp>
        <p:nvSpPr>
          <p:cNvPr id="34818" name="Content Placeholder 5">
            <a:extLst>
              <a:ext uri="{FF2B5EF4-FFF2-40B4-BE49-F238E27FC236}">
                <a16:creationId xmlns:a16="http://schemas.microsoft.com/office/drawing/2014/main" id="{95270DA6-07F0-4BDB-9264-24276EDE3E1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318662"/>
            <a:ext cx="8280000" cy="4833565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普通字符：用单引号括起来的一个字符</a:t>
            </a:r>
            <a:endParaRPr lang="en-US" altLang="zh-CN" dirty="0"/>
          </a:p>
          <a:p>
            <a:pPr lvl="1"/>
            <a:r>
              <a:rPr lang="zh-CN" altLang="en-US" dirty="0"/>
              <a:t>如</a:t>
            </a:r>
            <a:r>
              <a:rPr lang="en-US" altLang="zh-CN" dirty="0"/>
              <a:t>: 'a'     'A'     '?'     '#'     '8'     ''     '  '   ' \n'</a:t>
            </a:r>
          </a:p>
          <a:p>
            <a:pPr lvl="1"/>
            <a:r>
              <a:rPr lang="en-US" altLang="zh-CN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 ' 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称为定界符，不是字符常量的一部分。</a:t>
            </a:r>
          </a:p>
          <a:p>
            <a:pPr lvl="1"/>
            <a:r>
              <a:rPr lang="zh-CN" altLang="en-US" dirty="0"/>
              <a:t>不能用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 </a:t>
            </a:r>
            <a:r>
              <a:rPr lang="en-US" altLang="zh-CN" dirty="0"/>
              <a:t>" 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代替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 </a:t>
            </a:r>
            <a:r>
              <a:rPr lang="en-US" altLang="zh-CN" dirty="0"/>
              <a:t>' 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， 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 </a:t>
            </a:r>
            <a:r>
              <a:rPr lang="en-US" altLang="zh-CN" dirty="0"/>
              <a:t>" 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在一些</a:t>
            </a:r>
            <a:r>
              <a:rPr lang="en-US" altLang="zh-CN" dirty="0"/>
              <a:t>C</a:t>
            </a:r>
            <a:r>
              <a:rPr lang="zh-CN" altLang="en-US" dirty="0"/>
              <a:t>语言中为字符串的定界符。</a:t>
            </a:r>
          </a:p>
          <a:p>
            <a:r>
              <a:rPr lang="zh-CN" altLang="en-US" dirty="0"/>
              <a:t>转义字符：用“</a:t>
            </a:r>
            <a:r>
              <a:rPr lang="en-US" altLang="zh-CN" dirty="0"/>
              <a:t>\”</a:t>
            </a:r>
            <a:r>
              <a:rPr lang="zh-CN" altLang="en-US" dirty="0"/>
              <a:t>开头的字符序列表示特殊字符</a:t>
            </a:r>
          </a:p>
          <a:p>
            <a:pPr lvl="1"/>
            <a:r>
              <a:rPr lang="zh-CN" altLang="en-US" dirty="0"/>
              <a:t>常用的特殊字符：</a:t>
            </a:r>
            <a:endParaRPr lang="en-US" altLang="zh-CN" dirty="0"/>
          </a:p>
          <a:p>
            <a:pPr lvl="1"/>
            <a:r>
              <a:rPr lang="zh-CN" altLang="en-US" dirty="0"/>
              <a:t>制表符：</a:t>
            </a:r>
            <a:r>
              <a:rPr lang="en-US" altLang="zh-CN" dirty="0"/>
              <a:t>\t</a:t>
            </a:r>
            <a:r>
              <a:rPr lang="zh-CN" altLang="en-US" dirty="0"/>
              <a:t>，</a:t>
            </a:r>
            <a:r>
              <a:rPr lang="en-US" altLang="zh-CN" dirty="0"/>
              <a:t>\v</a:t>
            </a:r>
          </a:p>
          <a:p>
            <a:pPr lvl="1"/>
            <a:r>
              <a:rPr lang="zh-CN" altLang="en-US" dirty="0"/>
              <a:t>回车换行：</a:t>
            </a:r>
            <a:r>
              <a:rPr lang="en-US" altLang="zh-CN" dirty="0"/>
              <a:t>\n</a:t>
            </a:r>
            <a:r>
              <a:rPr lang="zh-CN" altLang="en-US" dirty="0"/>
              <a:t>，</a:t>
            </a:r>
            <a:r>
              <a:rPr lang="en-US" altLang="zh-CN" dirty="0"/>
              <a:t>\r</a:t>
            </a:r>
          </a:p>
          <a:p>
            <a:pPr lvl="1"/>
            <a:r>
              <a:rPr lang="zh-CN" altLang="en-US" dirty="0"/>
              <a:t>问号：</a:t>
            </a:r>
            <a:r>
              <a:rPr lang="en-US" altLang="zh-CN" dirty="0"/>
              <a:t>\?</a:t>
            </a:r>
          </a:p>
          <a:p>
            <a:pPr lvl="1"/>
            <a:r>
              <a:rPr lang="zh-CN" altLang="en-US" dirty="0"/>
              <a:t>反斜杆：</a:t>
            </a:r>
            <a:r>
              <a:rPr lang="en-US" altLang="zh-CN" dirty="0"/>
              <a:t>\\</a:t>
            </a:r>
          </a:p>
          <a:p>
            <a:r>
              <a:rPr lang="zh-CN" altLang="en-US" dirty="0"/>
              <a:t>使用转义字符表示</a:t>
            </a:r>
            <a:endParaRPr lang="en-US" altLang="zh-CN" dirty="0"/>
          </a:p>
          <a:p>
            <a:pPr lvl="1"/>
            <a:r>
              <a:rPr lang="en-US" altLang="zh-CN" dirty="0"/>
              <a:t>\o</a:t>
            </a:r>
            <a:r>
              <a:rPr lang="zh-CN" altLang="en-US" dirty="0"/>
              <a:t>或者</a:t>
            </a:r>
            <a:r>
              <a:rPr lang="en-US" altLang="zh-CN" dirty="0"/>
              <a:t>\</a:t>
            </a:r>
            <a:r>
              <a:rPr lang="en-US" altLang="zh-CN" dirty="0" err="1"/>
              <a:t>oo</a:t>
            </a:r>
            <a:r>
              <a:rPr lang="zh-CN" altLang="en-US" dirty="0"/>
              <a:t>或者</a:t>
            </a:r>
            <a:r>
              <a:rPr lang="en-US" altLang="zh-CN" dirty="0"/>
              <a:t>\</a:t>
            </a:r>
            <a:r>
              <a:rPr lang="en-US" altLang="zh-CN" dirty="0" err="1"/>
              <a:t>ooo</a:t>
            </a:r>
            <a:r>
              <a:rPr lang="zh-CN" altLang="en-US" dirty="0"/>
              <a:t>：与该八进制码对应的字符（最多</a:t>
            </a:r>
            <a:r>
              <a:rPr lang="en-US" altLang="zh-CN" dirty="0"/>
              <a:t>3</a:t>
            </a:r>
            <a:r>
              <a:rPr lang="zh-CN" altLang="en-US" dirty="0"/>
              <a:t>位八进制数）</a:t>
            </a:r>
          </a:p>
          <a:p>
            <a:pPr lvl="1"/>
            <a:r>
              <a:rPr lang="en-US" altLang="zh-CN" dirty="0"/>
              <a:t>\</a:t>
            </a:r>
            <a:r>
              <a:rPr lang="en-US" altLang="zh-CN" dirty="0" err="1"/>
              <a:t>xh</a:t>
            </a:r>
            <a:r>
              <a:rPr lang="zh-CN" altLang="en-US" dirty="0"/>
              <a:t>或</a:t>
            </a:r>
            <a:r>
              <a:rPr lang="en-US" altLang="zh-CN" dirty="0"/>
              <a:t>\</a:t>
            </a:r>
            <a:r>
              <a:rPr lang="en-US" altLang="zh-CN" dirty="0" err="1"/>
              <a:t>xhh</a:t>
            </a:r>
            <a:r>
              <a:rPr lang="zh-CN" altLang="en-US" dirty="0"/>
              <a:t>：与该十六进制码对应的字符（最多</a:t>
            </a:r>
            <a:r>
              <a:rPr lang="en-US" altLang="zh-CN" dirty="0"/>
              <a:t>2</a:t>
            </a:r>
            <a:r>
              <a:rPr lang="zh-CN" altLang="en-US" dirty="0"/>
              <a:t>位十六进制数）</a:t>
            </a:r>
          </a:p>
          <a:p>
            <a:pPr lvl="1"/>
            <a:r>
              <a:rPr lang="zh-CN" altLang="en-US" dirty="0"/>
              <a:t>例：字符</a:t>
            </a:r>
            <a:r>
              <a:rPr lang="en-US" altLang="zh-CN" dirty="0"/>
              <a:t>'1'</a:t>
            </a:r>
            <a:r>
              <a:rPr lang="zh-CN" altLang="en-US" dirty="0"/>
              <a:t>的多种表示方式</a:t>
            </a:r>
            <a:r>
              <a:rPr lang="en-US" altLang="zh-CN" dirty="0"/>
              <a:t>——</a:t>
            </a:r>
            <a:r>
              <a:rPr lang="en-US" altLang="zh-CN" dirty="0">
                <a:solidFill>
                  <a:srgbClr val="FF0000"/>
                </a:solidFill>
              </a:rPr>
              <a:t>'1', '\061', '\x31'</a:t>
            </a:r>
            <a:endParaRPr lang="zh-CN" altLang="en-US" dirty="0">
              <a:solidFill>
                <a:srgbClr val="FF0000"/>
              </a:solidFill>
            </a:endParaRPr>
          </a:p>
          <a:p>
            <a:pPr lvl="1"/>
            <a:endParaRPr lang="en-US" altLang="zh-CN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7D2BF6-2AB6-49ED-8013-936CC52508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字符串常量</a:t>
            </a:r>
            <a:endParaRPr lang="en-US" dirty="0"/>
          </a:p>
        </p:txBody>
      </p:sp>
      <p:sp>
        <p:nvSpPr>
          <p:cNvPr id="35842" name="Content Placeholder 2">
            <a:extLst>
              <a:ext uri="{FF2B5EF4-FFF2-40B4-BE49-F238E27FC236}">
                <a16:creationId xmlns:a16="http://schemas.microsoft.com/office/drawing/2014/main" id="{23EDC94E-D69D-464B-BE73-46F7A9797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字符串常量是指在</a:t>
            </a:r>
            <a:r>
              <a:rPr lang="en-US" altLang="zh-CN" dirty="0"/>
              <a:t>C</a:t>
            </a:r>
            <a:r>
              <a:rPr lang="zh-CN" altLang="en-US" dirty="0"/>
              <a:t>语言中用一对双撇号括起来的零个或多个字符序列。</a:t>
            </a:r>
            <a:endParaRPr lang="en-US" altLang="zh-CN" dirty="0"/>
          </a:p>
          <a:p>
            <a:pPr lvl="1"/>
            <a:r>
              <a:rPr lang="zh-CN" altLang="en-US" dirty="0"/>
              <a:t>如：</a:t>
            </a:r>
            <a:r>
              <a:rPr lang="en-US" altLang="zh-CN" dirty="0"/>
              <a:t>"Hello"    "Programming in C"    "A"    ""</a:t>
            </a:r>
          </a:p>
          <a:p>
            <a:r>
              <a:rPr lang="zh-CN" altLang="en-US" dirty="0"/>
              <a:t>字符串以双撇号（</a:t>
            </a:r>
            <a:r>
              <a:rPr lang="en-US" altLang="zh-CN" dirty="0"/>
              <a:t>" "</a:t>
            </a:r>
            <a:r>
              <a:rPr lang="zh-CN" altLang="en-US" dirty="0"/>
              <a:t>）为定界符，但双撇号本身不属于字符串。</a:t>
            </a:r>
          </a:p>
          <a:p>
            <a:r>
              <a:rPr lang="zh-CN" altLang="en-US" dirty="0"/>
              <a:t>字符串中字符个数称为该字符串的长度。</a:t>
            </a:r>
          </a:p>
          <a:p>
            <a:r>
              <a:rPr lang="zh-CN" altLang="en-US" dirty="0"/>
              <a:t>字符串常数存储在机器中时，系统自动在字符串的末尾加一个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字符串结束标志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，它的转义字符为</a:t>
            </a:r>
            <a:r>
              <a:rPr lang="en-US" altLang="zh-CN" dirty="0"/>
              <a:t>'</a:t>
            </a:r>
            <a:r>
              <a:rPr lang="en-US" altLang="zh-CN" dirty="0">
                <a:solidFill>
                  <a:srgbClr val="FF0000"/>
                </a:solidFill>
              </a:rPr>
              <a:t>\0</a:t>
            </a:r>
            <a:r>
              <a:rPr lang="en-US" altLang="zh-CN" dirty="0"/>
              <a:t>'</a:t>
            </a:r>
            <a:r>
              <a:rPr lang="zh-CN" altLang="en-US" dirty="0"/>
              <a:t>。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3D03B-2FA5-46A2-BC7F-C6701294B0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字符串的存储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6866" name="Content Placeholder 2">
            <a:extLst>
              <a:ext uri="{FF2B5EF4-FFF2-40B4-BE49-F238E27FC236}">
                <a16:creationId xmlns:a16="http://schemas.microsoft.com/office/drawing/2014/main" id="{C3D86822-0F15-49AD-A18F-8179AABC9D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zh-CN" altLang="en-US" dirty="0"/>
              <a:t>字符串：</a:t>
            </a:r>
          </a:p>
          <a:p>
            <a:pPr marL="61913" indent="0">
              <a:lnSpc>
                <a:spcPct val="90000"/>
              </a:lnSpc>
              <a:buNone/>
            </a:pPr>
            <a:r>
              <a:rPr lang="en-US" altLang="zh-CN" dirty="0"/>
              <a:t>	I say:'</a:t>
            </a:r>
            <a:r>
              <a:rPr lang="en-US" altLang="zh-CN" dirty="0" err="1"/>
              <a:t>Goodby</a:t>
            </a:r>
            <a:r>
              <a:rPr lang="en-US" altLang="zh-CN" dirty="0"/>
              <a:t>!'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可写成：</a:t>
            </a:r>
          </a:p>
          <a:p>
            <a:pPr marL="61913" indent="0">
              <a:lnSpc>
                <a:spcPct val="90000"/>
              </a:lnSpc>
              <a:buNone/>
            </a:pPr>
            <a:r>
              <a:rPr lang="en-US" altLang="zh-CN" dirty="0"/>
              <a:t>	"I say:\'</a:t>
            </a:r>
            <a:r>
              <a:rPr lang="en-US" altLang="zh-CN" dirty="0" err="1"/>
              <a:t>Goodby</a:t>
            </a:r>
            <a:r>
              <a:rPr lang="en-US" altLang="zh-CN" dirty="0"/>
              <a:t>!\'"</a:t>
            </a:r>
          </a:p>
          <a:p>
            <a:pPr>
              <a:lnSpc>
                <a:spcPct val="90000"/>
              </a:lnSpc>
            </a:pPr>
            <a:r>
              <a:rPr lang="zh-CN" altLang="en-US" dirty="0"/>
              <a:t>字符串“</a:t>
            </a:r>
            <a:r>
              <a:rPr lang="en-US" altLang="zh-CN" dirty="0"/>
              <a:t>hello”</a:t>
            </a:r>
            <a:r>
              <a:rPr lang="zh-CN" altLang="en-US" dirty="0"/>
              <a:t>存储为：</a:t>
            </a: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endParaRPr lang="en-US" altLang="zh-CN" dirty="0"/>
          </a:p>
          <a:p>
            <a:pPr>
              <a:lnSpc>
                <a:spcPct val="90000"/>
              </a:lnSpc>
            </a:pPr>
            <a:r>
              <a:rPr lang="zh-CN" altLang="en-US" dirty="0"/>
              <a:t>实际上每个字符都以</a:t>
            </a:r>
            <a:r>
              <a:rPr lang="en-US" altLang="zh-CN" dirty="0"/>
              <a:t>ASCII</a:t>
            </a:r>
            <a:r>
              <a:rPr lang="zh-CN" altLang="en-US" dirty="0"/>
              <a:t>码存储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endParaRPr lang="zh-CN" altLang="en-US" dirty="0"/>
          </a:p>
          <a:p>
            <a:pPr>
              <a:buFont typeface="Arial" panose="020B0604020202020204" pitchFamily="34" charset="0"/>
              <a:buChar char="•"/>
            </a:pPr>
            <a:endParaRPr lang="en-US" altLang="en-US" dirty="0">
              <a:ea typeface="华文中宋" panose="02010600040101010101" pitchFamily="2" charset="-122"/>
            </a:endParaRPr>
          </a:p>
        </p:txBody>
      </p:sp>
      <p:grpSp>
        <p:nvGrpSpPr>
          <p:cNvPr id="36868" name="Group 3">
            <a:extLst>
              <a:ext uri="{FF2B5EF4-FFF2-40B4-BE49-F238E27FC236}">
                <a16:creationId xmlns:a16="http://schemas.microsoft.com/office/drawing/2014/main" id="{C4CD3CEB-E932-475E-BB78-4CCC5348DDB9}"/>
              </a:ext>
            </a:extLst>
          </p:cNvPr>
          <p:cNvGrpSpPr>
            <a:grpSpLocks/>
          </p:cNvGrpSpPr>
          <p:nvPr/>
        </p:nvGrpSpPr>
        <p:grpSpPr bwMode="auto">
          <a:xfrm>
            <a:off x="2138265" y="3833957"/>
            <a:ext cx="4038600" cy="609600"/>
            <a:chOff x="1488" y="2976"/>
            <a:chExt cx="2544" cy="384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8B141A46-30DF-4FF3-9FF2-75DBBB2E379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88" y="2976"/>
              <a:ext cx="25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81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latin typeface="Times New Roman" pitchFamily="18" charset="0"/>
                  <a:ea typeface="宋体" charset="-122"/>
                </a:rPr>
                <a:t>   h     e        l        </a:t>
              </a:r>
              <a:r>
                <a:rPr kumimoji="1" lang="en-US" altLang="zh-CN" sz="2400" b="1" dirty="0" err="1">
                  <a:latin typeface="Times New Roman" pitchFamily="18" charset="0"/>
                  <a:ea typeface="宋体" charset="-122"/>
                </a:rPr>
                <a:t>l</a:t>
              </a:r>
              <a:r>
                <a:rPr kumimoji="1" lang="en-US" altLang="zh-CN" sz="2400" b="1" dirty="0">
                  <a:latin typeface="Times New Roman" pitchFamily="18" charset="0"/>
                  <a:ea typeface="宋体" charset="-122"/>
                </a:rPr>
                <a:t>         o     </a:t>
              </a:r>
              <a:r>
                <a:rPr kumimoji="1" lang="en-US" altLang="zh-CN" sz="3200" b="1" dirty="0">
                  <a:solidFill>
                    <a:srgbClr val="CC0000"/>
                  </a:solidFill>
                  <a:latin typeface="Times New Roman" pitchFamily="18" charset="0"/>
                  <a:ea typeface="宋体" charset="-122"/>
                </a:rPr>
                <a:t>\</a:t>
              </a:r>
              <a:r>
                <a:rPr kumimoji="1" lang="en-US" altLang="zh-CN" sz="3200" dirty="0">
                  <a:solidFill>
                    <a:srgbClr val="CC0000"/>
                  </a:solidFill>
                  <a:latin typeface="Times New Roman" pitchFamily="18" charset="0"/>
                  <a:ea typeface="宋体" charset="-122"/>
                </a:rPr>
                <a:t>0</a:t>
              </a:r>
              <a:endParaRPr kumimoji="1"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7" name="Line 5">
              <a:extLst>
                <a:ext uri="{FF2B5EF4-FFF2-40B4-BE49-F238E27FC236}">
                  <a16:creationId xmlns:a16="http://schemas.microsoft.com/office/drawing/2014/main" id="{1CF03997-EC52-4ED6-AEBC-17CD4BAD64E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872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8" name="Line 6">
              <a:extLst>
                <a:ext uri="{FF2B5EF4-FFF2-40B4-BE49-F238E27FC236}">
                  <a16:creationId xmlns:a16="http://schemas.microsoft.com/office/drawing/2014/main" id="{F42D328E-1FDF-4BA8-943D-E77830FBAC0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04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9" name="Line 7">
              <a:extLst>
                <a:ext uri="{FF2B5EF4-FFF2-40B4-BE49-F238E27FC236}">
                  <a16:creationId xmlns:a16="http://schemas.microsoft.com/office/drawing/2014/main" id="{7FCB476C-EC8E-4F6B-99FA-D613DEF2547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36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0" name="Line 8">
              <a:extLst>
                <a:ext uri="{FF2B5EF4-FFF2-40B4-BE49-F238E27FC236}">
                  <a16:creationId xmlns:a16="http://schemas.microsoft.com/office/drawing/2014/main" id="{020258C9-A752-4BED-9441-4F04728FBD4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16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1" name="Line 9">
              <a:extLst>
                <a:ext uri="{FF2B5EF4-FFF2-40B4-BE49-F238E27FC236}">
                  <a16:creationId xmlns:a16="http://schemas.microsoft.com/office/drawing/2014/main" id="{E6963083-A852-449A-BADB-2352088380E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8" y="2976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  <p:grpSp>
        <p:nvGrpSpPr>
          <p:cNvPr id="36869" name="Group 11">
            <a:extLst>
              <a:ext uri="{FF2B5EF4-FFF2-40B4-BE49-F238E27FC236}">
                <a16:creationId xmlns:a16="http://schemas.microsoft.com/office/drawing/2014/main" id="{C4A6CD73-1AD6-4254-8A26-663DD8F863FE}"/>
              </a:ext>
            </a:extLst>
          </p:cNvPr>
          <p:cNvGrpSpPr>
            <a:grpSpLocks/>
          </p:cNvGrpSpPr>
          <p:nvPr/>
        </p:nvGrpSpPr>
        <p:grpSpPr bwMode="auto">
          <a:xfrm>
            <a:off x="2138265" y="5322163"/>
            <a:ext cx="4038600" cy="609600"/>
            <a:chOff x="1536" y="3648"/>
            <a:chExt cx="2544" cy="384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5DF02219-E5A6-4069-8131-6758448ECD0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6" y="3648"/>
              <a:ext cx="254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>
              <a:outerShdw blurRad="63500" dist="107763" dir="8100000" algn="ctr" rotWithShape="0">
                <a:schemeClr val="bg2">
                  <a:alpha val="74998"/>
                </a:schemeClr>
              </a:outerShdw>
            </a:effectLst>
          </p:spPr>
          <p:txBody>
            <a:bodyPr wrap="none" anchor="ctr"/>
            <a:lstStyle/>
            <a:p>
              <a:pPr>
                <a:defRPr/>
              </a:pPr>
              <a:r>
                <a:rPr kumimoji="1" lang="en-US" altLang="zh-CN" sz="2400" b="1" dirty="0">
                  <a:latin typeface="Times New Roman" pitchFamily="18" charset="0"/>
                  <a:ea typeface="宋体" charset="-122"/>
                </a:rPr>
                <a:t>104   101   108   108    111    </a:t>
              </a:r>
              <a:r>
                <a:rPr kumimoji="1" lang="en-US" altLang="zh-CN" sz="3200" dirty="0">
                  <a:solidFill>
                    <a:srgbClr val="CC0000"/>
                  </a:solidFill>
                  <a:latin typeface="Times New Roman" pitchFamily="18" charset="0"/>
                  <a:ea typeface="宋体" charset="-122"/>
                </a:rPr>
                <a:t>0</a:t>
              </a:r>
              <a:endParaRPr kumimoji="1" lang="en-US" altLang="zh-CN" sz="2400" b="1" dirty="0">
                <a:latin typeface="Times New Roman" pitchFamily="18" charset="0"/>
                <a:ea typeface="宋体" charset="-122"/>
              </a:endParaRPr>
            </a:p>
          </p:txBody>
        </p:sp>
        <p:sp>
          <p:nvSpPr>
            <p:cNvPr id="14" name="Line 13">
              <a:extLst>
                <a:ext uri="{FF2B5EF4-FFF2-40B4-BE49-F238E27FC236}">
                  <a16:creationId xmlns:a16="http://schemas.microsoft.com/office/drawing/2014/main" id="{C1E55845-2D62-4873-9B72-8ACBFD81641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20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5" name="Line 14">
              <a:extLst>
                <a:ext uri="{FF2B5EF4-FFF2-40B4-BE49-F238E27FC236}">
                  <a16:creationId xmlns:a16="http://schemas.microsoft.com/office/drawing/2014/main" id="{019C877B-41EF-4702-8F2D-B3FD78DFD88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2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6" name="Line 15">
              <a:extLst>
                <a:ext uri="{FF2B5EF4-FFF2-40B4-BE49-F238E27FC236}">
                  <a16:creationId xmlns:a16="http://schemas.microsoft.com/office/drawing/2014/main" id="{5FC8D054-53EE-4228-9C25-C2DDB6F724E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784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7" name="Line 16">
              <a:extLst>
                <a:ext uri="{FF2B5EF4-FFF2-40B4-BE49-F238E27FC236}">
                  <a16:creationId xmlns:a16="http://schemas.microsoft.com/office/drawing/2014/main" id="{13F375C0-32E9-4A7A-B238-E7F1C5D80CB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264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  <p:sp>
          <p:nvSpPr>
            <p:cNvPr id="18" name="Line 17">
              <a:extLst>
                <a:ext uri="{FF2B5EF4-FFF2-40B4-BE49-F238E27FC236}">
                  <a16:creationId xmlns:a16="http://schemas.microsoft.com/office/drawing/2014/main" id="{87B622F2-4A00-4182-95B5-6782B2F884C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96" y="3648"/>
              <a:ext cx="0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charset="0"/>
                <a:cs typeface="宋体" charset="0"/>
              </a:endParaRPr>
            </a:p>
          </p:txBody>
        </p:sp>
      </p:grp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2389E9-BF84-482E-A7F8-E4E427290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符号常量的使用</a:t>
            </a:r>
            <a:endParaRPr lang="en-US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152F9C8-C921-4F68-BC5B-F6955E5113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zh-CN" dirty="0"/>
              <a:t>#define</a:t>
            </a:r>
            <a:r>
              <a:rPr lang="zh-CN" altLang="en-US" dirty="0"/>
              <a:t>是宏定义命令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在本程序中，用</a:t>
            </a:r>
            <a:r>
              <a:rPr lang="en-US" altLang="zh-CN" dirty="0"/>
              <a:t>PRICE</a:t>
            </a:r>
            <a:r>
              <a:rPr lang="zh-CN" altLang="en-US" dirty="0"/>
              <a:t>来替代</a:t>
            </a:r>
            <a:r>
              <a:rPr lang="en-US" altLang="zh-CN" dirty="0"/>
              <a:t>30</a:t>
            </a:r>
            <a:r>
              <a:rPr lang="zh-CN" altLang="en-US" dirty="0"/>
              <a:t>这个数字</a:t>
            </a:r>
          </a:p>
          <a:p>
            <a:pPr>
              <a:lnSpc>
                <a:spcPct val="80000"/>
              </a:lnSpc>
            </a:pPr>
            <a:r>
              <a:rPr lang="zh-CN" altLang="en-US" dirty="0"/>
              <a:t>宏定义不是语句，结尾</a:t>
            </a:r>
            <a:r>
              <a:rPr lang="zh-CN" altLang="en-US" dirty="0">
                <a:solidFill>
                  <a:srgbClr val="FF0000"/>
                </a:solidFill>
              </a:rPr>
              <a:t>没有</a:t>
            </a:r>
            <a:r>
              <a:rPr lang="en-US" altLang="zh-CN" dirty="0">
                <a:solidFill>
                  <a:srgbClr val="FF0000"/>
                </a:solidFill>
              </a:rPr>
              <a:t>;</a:t>
            </a:r>
          </a:p>
          <a:p>
            <a:pPr>
              <a:lnSpc>
                <a:spcPct val="80000"/>
              </a:lnSpc>
            </a:pP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EB95CFCA-5550-4F1E-BF1A-DDE81E207D67}"/>
              </a:ext>
            </a:extLst>
          </p:cNvPr>
          <p:cNvSpPr/>
          <p:nvPr/>
        </p:nvSpPr>
        <p:spPr>
          <a:xfrm>
            <a:off x="1565729" y="2883680"/>
            <a:ext cx="4929605" cy="3416320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en-US" dirty="0"/>
              <a:t>//</a:t>
            </a:r>
            <a:r>
              <a:rPr lang="en-US" dirty="0" err="1"/>
              <a:t>已知单价和数量，求总价</a:t>
            </a:r>
            <a:endParaRPr lang="en-US" dirty="0"/>
          </a:p>
          <a:p>
            <a:r>
              <a:rPr lang="en-US" dirty="0"/>
              <a:t>#include &lt;iostream&gt;</a:t>
            </a:r>
          </a:p>
          <a:p>
            <a:r>
              <a:rPr lang="en-US" dirty="0"/>
              <a:t>using namespace </a:t>
            </a:r>
            <a:r>
              <a:rPr lang="en-US" dirty="0" err="1"/>
              <a:t>std</a:t>
            </a:r>
            <a:r>
              <a:rPr lang="en-US" dirty="0"/>
              <a:t>;</a:t>
            </a:r>
          </a:p>
          <a:p>
            <a:r>
              <a:rPr lang="en-US" dirty="0"/>
              <a:t>#define PRICE 30</a:t>
            </a:r>
          </a:p>
          <a:p>
            <a:r>
              <a:rPr lang="en-US" dirty="0"/>
              <a:t>int main( ) 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	int num, total;</a:t>
            </a:r>
          </a:p>
          <a:p>
            <a:r>
              <a:rPr lang="en-US" dirty="0"/>
              <a:t>	</a:t>
            </a:r>
            <a:r>
              <a:rPr lang="en-US" dirty="0" err="1"/>
              <a:t>num</a:t>
            </a:r>
            <a:r>
              <a:rPr lang="en-US" dirty="0"/>
              <a:t> = 10;</a:t>
            </a:r>
          </a:p>
          <a:p>
            <a:r>
              <a:rPr lang="en-US" dirty="0"/>
              <a:t>	total = </a:t>
            </a:r>
            <a:r>
              <a:rPr lang="en-US" dirty="0" err="1"/>
              <a:t>num</a:t>
            </a:r>
            <a:r>
              <a:rPr lang="en-US" dirty="0"/>
              <a:t> * PRICE;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"total = " &lt;&lt; total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2D66E-BA40-4B18-AACD-D2C13B01BC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小测验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8914" name="Content Placeholder 2">
            <a:extLst>
              <a:ext uri="{FF2B5EF4-FFF2-40B4-BE49-F238E27FC236}">
                <a16:creationId xmlns:a16="http://schemas.microsoft.com/office/drawing/2014/main" id="{7D95D2C2-EAC6-4C80-93E4-1C2195430C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下面几种情况分别使用什么数据类型？</a:t>
            </a:r>
            <a:endParaRPr lang="en-US" altLang="zh-CN"/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北京市的人口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电影票的价格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《</a:t>
            </a:r>
            <a:r>
              <a:rPr lang="zh-CN" altLang="en-US">
                <a:solidFill>
                  <a:schemeClr val="tx1"/>
                </a:solidFill>
              </a:rPr>
              <a:t>程序设计导论</a:t>
            </a:r>
            <a:r>
              <a:rPr lang="en-US" altLang="zh-CN">
                <a:solidFill>
                  <a:schemeClr val="tx1"/>
                </a:solidFill>
              </a:rPr>
              <a:t>》</a:t>
            </a:r>
            <a:r>
              <a:rPr lang="zh-CN" altLang="en-US">
                <a:solidFill>
                  <a:schemeClr val="tx1"/>
                </a:solidFill>
              </a:rPr>
              <a:t>书中出现频率最高的字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《</a:t>
            </a:r>
            <a:r>
              <a:rPr lang="zh-CN" altLang="en-US">
                <a:solidFill>
                  <a:schemeClr val="tx1"/>
                </a:solidFill>
              </a:rPr>
              <a:t>程序设计导论</a:t>
            </a:r>
            <a:r>
              <a:rPr lang="en-US" altLang="zh-CN">
                <a:solidFill>
                  <a:schemeClr val="tx1"/>
                </a:solidFill>
              </a:rPr>
              <a:t>》</a:t>
            </a:r>
            <a:r>
              <a:rPr lang="zh-CN" altLang="en-US">
                <a:solidFill>
                  <a:schemeClr val="tx1"/>
                </a:solidFill>
              </a:rPr>
              <a:t>书中每个字的频率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某写字楼的楼层</a:t>
            </a:r>
            <a:endParaRPr lang="en-US" altLang="en-US">
              <a:solidFill>
                <a:schemeClr val="tx1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26BB92-67C2-406F-A3E3-BDAC58CF5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小测验 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9938" name="Content Placeholder 2">
            <a:extLst>
              <a:ext uri="{FF2B5EF4-FFF2-40B4-BE49-F238E27FC236}">
                <a16:creationId xmlns:a16="http://schemas.microsoft.com/office/drawing/2014/main" id="{E70307F6-59CE-476B-A7C4-4C61B209F2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挑出下面程序中的问题</a:t>
            </a:r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E1577DB-1779-43D0-8FAB-027D89810666}"/>
              </a:ext>
            </a:extLst>
          </p:cNvPr>
          <p:cNvSpPr/>
          <p:nvPr/>
        </p:nvSpPr>
        <p:spPr>
          <a:xfrm>
            <a:off x="839019" y="2086660"/>
            <a:ext cx="5859379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&lt;</a:t>
            </a:r>
            <a:r>
              <a:rPr lang="en-US" sz="2400" dirty="0" err="1">
                <a:solidFill>
                  <a:srgbClr val="A31515"/>
                </a:solidFill>
                <a:latin typeface="Consolas" panose="020B0609020204030204" pitchFamily="49" charset="0"/>
              </a:rPr>
              <a:t>stdio.h</a:t>
            </a:r>
            <a:r>
              <a:rPr lang="en-US" sz="2400" dirty="0">
                <a:solidFill>
                  <a:srgbClr val="A31515"/>
                </a:solidFill>
                <a:latin typeface="Consolas" panose="020B0609020204030204" pitchFamily="49" charset="0"/>
              </a:rPr>
              <a:t>&gt;</a:t>
            </a:r>
            <a:endParaRPr lang="en-US" sz="2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b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main()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{       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g; h;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24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tax, rate;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g = e21;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    tax = rate * g;</a:t>
            </a:r>
          </a:p>
          <a:p>
            <a:r>
              <a:rPr lang="en-US" sz="2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b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946C8CAE-7D52-4230-9E41-CA4F65881C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上机课任务</a:t>
            </a:r>
            <a:r>
              <a:rPr lang="en-US" altLang="zh-CN" dirty="0"/>
              <a:t>1(</a:t>
            </a:r>
            <a:r>
              <a:rPr lang="zh-CN" altLang="en-US" dirty="0"/>
              <a:t>以</a:t>
            </a:r>
            <a:r>
              <a:rPr lang="en-US" altLang="zh-CN" dirty="0"/>
              <a:t>vs code</a:t>
            </a:r>
            <a:r>
              <a:rPr lang="zh-CN" altLang="en-US" dirty="0"/>
              <a:t>为例）</a:t>
            </a:r>
            <a:r>
              <a:rPr lang="en-US" altLang="zh-CN" dirty="0"/>
              <a:t>:</a:t>
            </a:r>
            <a:endParaRPr lang="en-US" dirty="0"/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1965072D-D9C6-440B-A310-01F7B0ADC4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9" y="1310922"/>
            <a:ext cx="7548465" cy="4850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35958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CB868638-30EF-499D-BFA4-3689A474C66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CN" dirty="0"/>
              <a:t>2.3 </a:t>
            </a:r>
            <a:r>
              <a:rPr lang="zh-CN" altLang="en-US" dirty="0"/>
              <a:t>运算符与表达式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649946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2E4CF50-5197-4496-959D-D86D86F59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2.3 </a:t>
            </a:r>
            <a:r>
              <a:rPr lang="zh-CN" altLang="en-US" dirty="0"/>
              <a:t>运算符与表达式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D168EED-2439-4E0C-B19A-8215F43673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运算符：在</a:t>
            </a:r>
            <a:r>
              <a:rPr lang="en-US" altLang="zh-CN" dirty="0"/>
              <a:t>C</a:t>
            </a:r>
            <a:r>
              <a:rPr lang="zh-CN" altLang="en-US" dirty="0"/>
              <a:t>语言中用来表示某种计算的符号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操作数：运算符操作的对象叫操作数，可以为变量（已赋值）、常量或其它有切确值的表达式</a:t>
            </a:r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表达式：由运算符连接常量、变量、函数所组成的式子。每个表达式都有一个</a:t>
            </a:r>
            <a:r>
              <a:rPr lang="zh-CN" altLang="en-US" dirty="0">
                <a:solidFill>
                  <a:srgbClr val="FF0000"/>
                </a:solidFill>
              </a:rPr>
              <a:t>值</a:t>
            </a:r>
            <a:r>
              <a:rPr lang="zh-CN" altLang="en-US" dirty="0"/>
              <a:t>和</a:t>
            </a:r>
            <a:r>
              <a:rPr lang="zh-CN" altLang="en-US" dirty="0">
                <a:solidFill>
                  <a:srgbClr val="FF0000"/>
                </a:solidFill>
              </a:rPr>
              <a:t>类型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5261011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67998"/>
            <a:ext cx="8335838" cy="5301362"/>
          </a:xfrm>
        </p:spPr>
        <p:txBody>
          <a:bodyPr>
            <a:normAutofit fontScale="85000" lnSpcReduction="10000"/>
          </a:bodyPr>
          <a:lstStyle/>
          <a:p>
            <a:r>
              <a:rPr lang="zh-CN" altLang="en-US" dirty="0">
                <a:latin typeface="Comic Sans MS" panose="030F0702030302020204" pitchFamily="66" charset="0"/>
              </a:rPr>
              <a:t>运算符涉及的</a:t>
            </a:r>
            <a:r>
              <a:rPr lang="zh-CN" altLang="en-US" dirty="0"/>
              <a:t>操作数个数</a:t>
            </a:r>
            <a:endParaRPr lang="en-US" altLang="zh-CN" dirty="0"/>
          </a:p>
          <a:p>
            <a:pPr lvl="1"/>
            <a:r>
              <a:rPr lang="zh-CN" altLang="en-US" dirty="0"/>
              <a:t>单目运算符（一元运算符）：只有</a:t>
            </a:r>
            <a:r>
              <a:rPr lang="en-US" altLang="zh-CN" dirty="0"/>
              <a:t>1</a:t>
            </a:r>
            <a:r>
              <a:rPr lang="zh-CN" altLang="en-US" dirty="0"/>
              <a:t>个操作数。</a:t>
            </a:r>
          </a:p>
          <a:p>
            <a:pPr lvl="1"/>
            <a:r>
              <a:rPr lang="zh-CN" altLang="en-US" dirty="0"/>
              <a:t>双目运算符（二元运算符）：具有</a:t>
            </a:r>
            <a:r>
              <a:rPr lang="en-US" altLang="zh-CN" dirty="0"/>
              <a:t>2</a:t>
            </a:r>
            <a:r>
              <a:rPr lang="zh-CN" altLang="en-US" dirty="0"/>
              <a:t>个操作数。（主要）</a:t>
            </a:r>
            <a:endParaRPr lang="en-US" altLang="zh-CN" dirty="0"/>
          </a:p>
          <a:p>
            <a:pPr lvl="1"/>
            <a:r>
              <a:rPr lang="zh-CN" altLang="en-US" dirty="0"/>
              <a:t>三目运算符（三元运算符）：需要</a:t>
            </a:r>
            <a:r>
              <a:rPr lang="en-US" altLang="zh-CN" dirty="0"/>
              <a:t>3</a:t>
            </a:r>
            <a:r>
              <a:rPr lang="zh-CN" altLang="en-US" dirty="0"/>
              <a:t>个操作数。（唯一：条件运算符  </a:t>
            </a:r>
            <a:r>
              <a:rPr lang="en-US" altLang="zh-CN" dirty="0"/>
              <a:t>?  :</a:t>
            </a:r>
            <a:r>
              <a:rPr lang="zh-CN" altLang="en-US" dirty="0"/>
              <a:t>）</a:t>
            </a:r>
            <a:endParaRPr lang="en-US" altLang="zh-CN" dirty="0"/>
          </a:p>
          <a:p>
            <a:r>
              <a:rPr lang="zh-CN" altLang="en-US" dirty="0">
                <a:latin typeface="Comic Sans MS" panose="030F0702030302020204" pitchFamily="66" charset="0"/>
              </a:rPr>
              <a:t>运算符的优先级</a:t>
            </a:r>
            <a:endParaRPr lang="zh-CN" altLang="en-US" sz="2000" dirty="0">
              <a:solidFill>
                <a:srgbClr val="9900CC"/>
              </a:solidFill>
              <a:latin typeface="Comic Sans MS" panose="030F0702030302020204" pitchFamily="66" charset="0"/>
            </a:endParaRPr>
          </a:p>
          <a:p>
            <a:pPr lvl="1"/>
            <a:r>
              <a:rPr lang="zh-CN" altLang="en-US" dirty="0"/>
              <a:t>某些运算符先于其他运算符被执行</a:t>
            </a:r>
          </a:p>
          <a:p>
            <a:pPr lvl="2"/>
            <a:r>
              <a:rPr lang="zh-CN" altLang="en-US" dirty="0">
                <a:latin typeface="Courier New" panose="02070309020205020404" pitchFamily="49" charset="0"/>
              </a:rPr>
              <a:t>例如，</a:t>
            </a:r>
            <a:r>
              <a:rPr lang="en-US" altLang="zh-CN" dirty="0">
                <a:latin typeface="Courier New" panose="02070309020205020404" pitchFamily="49" charset="0"/>
              </a:rPr>
              <a:t>x + y * 4</a:t>
            </a:r>
            <a:r>
              <a:rPr lang="zh-CN" altLang="en-US" dirty="0">
                <a:latin typeface="Courier New" panose="02070309020205020404" pitchFamily="49" charset="0"/>
              </a:rPr>
              <a:t>，先乘除后加减。</a:t>
            </a:r>
          </a:p>
          <a:p>
            <a:pPr lvl="1"/>
            <a:r>
              <a:rPr lang="zh-CN" altLang="en-US" dirty="0"/>
              <a:t>必要时可用</a:t>
            </a:r>
            <a:r>
              <a:rPr lang="zh-CN" altLang="en-US" dirty="0">
                <a:solidFill>
                  <a:srgbClr val="FF0000"/>
                </a:solidFill>
              </a:rPr>
              <a:t>圆括号（）</a:t>
            </a:r>
            <a:r>
              <a:rPr lang="zh-CN" altLang="en-US" dirty="0"/>
              <a:t>改变计算顺序</a:t>
            </a:r>
          </a:p>
          <a:p>
            <a:pPr lvl="2"/>
            <a:r>
              <a:rPr lang="zh-CN" altLang="en-US" dirty="0"/>
              <a:t>例如，求三个数的平均值。</a:t>
            </a:r>
          </a:p>
          <a:p>
            <a:pPr lvl="2"/>
            <a:r>
              <a:rPr lang="zh-CN" altLang="en-US" dirty="0">
                <a:latin typeface="Courier New" panose="02070309020205020404" pitchFamily="49" charset="0"/>
              </a:rPr>
              <a:t>错误的写法：</a:t>
            </a:r>
            <a:r>
              <a:rPr lang="en-US" altLang="zh-CN" dirty="0">
                <a:latin typeface="Courier New" panose="02070309020205020404" pitchFamily="49" charset="0"/>
              </a:rPr>
              <a:t>a + b + c / 3 </a:t>
            </a:r>
          </a:p>
          <a:p>
            <a:pPr lvl="2"/>
            <a:r>
              <a:rPr lang="zh-CN" altLang="en-US" dirty="0">
                <a:latin typeface="Courier New" panose="02070309020205020404" pitchFamily="49" charset="0"/>
              </a:rPr>
              <a:t>正确的写法：</a:t>
            </a:r>
            <a:r>
              <a:rPr lang="en-US" altLang="zh-CN" dirty="0">
                <a:latin typeface="Courier New" panose="02070309020205020404" pitchFamily="49" charset="0"/>
              </a:rPr>
              <a:t>(a + b + c ) / 3</a:t>
            </a:r>
          </a:p>
          <a:p>
            <a:r>
              <a:rPr lang="zh-CN" altLang="en-US" dirty="0"/>
              <a:t>运算符的结合性：</a:t>
            </a:r>
          </a:p>
          <a:p>
            <a:pPr lvl="1"/>
            <a:r>
              <a:rPr lang="zh-CN" altLang="en-US" dirty="0"/>
              <a:t>出现并列的优先级别相同的运算符时，由运算符的结合性决定计算的次序</a:t>
            </a:r>
            <a:endParaRPr lang="en-US" altLang="zh-CN" dirty="0"/>
          </a:p>
          <a:p>
            <a:pPr lvl="1"/>
            <a:r>
              <a:rPr lang="zh-CN" altLang="en-US" dirty="0"/>
              <a:t>常见的算术运算符左结合，赋值运算符右结合</a:t>
            </a:r>
            <a:endParaRPr lang="en-US" altLang="zh-CN" dirty="0"/>
          </a:p>
          <a:p>
            <a:pPr lvl="2"/>
            <a:r>
              <a:rPr lang="zh-CN" altLang="en-US" dirty="0">
                <a:latin typeface="Courier New" panose="02070309020205020404" pitchFamily="49" charset="0"/>
              </a:rPr>
              <a:t>例：</a:t>
            </a:r>
            <a:r>
              <a:rPr lang="en-US" altLang="zh-CN" dirty="0">
                <a:latin typeface="Courier New" panose="02070309020205020404" pitchFamily="49" charset="0"/>
              </a:rPr>
              <a:t>x * y / z </a:t>
            </a:r>
            <a:r>
              <a:rPr lang="zh-CN" altLang="en-US" dirty="0">
                <a:latin typeface="Courier New" panose="02070309020205020404" pitchFamily="49" charset="0"/>
              </a:rPr>
              <a:t>相当于 </a:t>
            </a:r>
            <a:r>
              <a:rPr lang="en-US" altLang="zh-CN" dirty="0">
                <a:latin typeface="Courier New" panose="02070309020205020404" pitchFamily="49" charset="0"/>
              </a:rPr>
              <a:t>(x * y) / z</a:t>
            </a:r>
          </a:p>
          <a:p>
            <a:pPr lvl="2"/>
            <a:r>
              <a:rPr lang="zh-CN" altLang="en-US" dirty="0"/>
              <a:t>例：</a:t>
            </a:r>
            <a:r>
              <a:rPr lang="en-US" altLang="zh-CN" dirty="0"/>
              <a:t>x = y = z + 1 </a:t>
            </a:r>
            <a:r>
              <a:rPr lang="zh-CN" altLang="en-US" dirty="0">
                <a:latin typeface="Courier New" panose="02070309020205020404" pitchFamily="49" charset="0"/>
              </a:rPr>
              <a:t>相当于 </a:t>
            </a:r>
            <a:r>
              <a:rPr lang="en-US" altLang="zh-CN" dirty="0">
                <a:latin typeface="Courier New" panose="02070309020205020404" pitchFamily="49" charset="0"/>
              </a:rPr>
              <a:t>x = (y = </a:t>
            </a:r>
            <a:r>
              <a:rPr lang="en-US" altLang="zh-CN" dirty="0"/>
              <a:t>z + 1</a:t>
            </a:r>
            <a:r>
              <a:rPr lang="zh-CN" altLang="en-US" dirty="0"/>
              <a:t>）</a:t>
            </a:r>
            <a:r>
              <a:rPr lang="en-US" altLang="zh-CN" dirty="0">
                <a:latin typeface="Courier New" panose="02070309020205020404" pitchFamily="49" charset="0"/>
              </a:rPr>
              <a:t> 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3277423441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</a:t>
            </a:r>
            <a:r>
              <a:rPr lang="zh-CN" altLang="en-US" dirty="0"/>
              <a:t>语言运算符概览</a:t>
            </a:r>
          </a:p>
        </p:txBody>
      </p:sp>
      <p:sp>
        <p:nvSpPr>
          <p:cNvPr id="4" name="Text Box 5"/>
          <p:cNvSpPr>
            <a:spLocks noChangeArrowheads="1"/>
          </p:cNvSpPr>
          <p:nvPr/>
        </p:nvSpPr>
        <p:spPr bwMode="auto">
          <a:xfrm>
            <a:off x="898525" y="1246832"/>
            <a:ext cx="7346950" cy="6070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defPPr>
              <a:defRPr lang="en-US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Arial" charset="0"/>
              </a:defRPr>
            </a:lvl9pPr>
          </a:lstStyle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solidFill>
                  <a:srgbClr val="FF0000"/>
                </a:solidFill>
                <a:latin typeface="宋体" charset="-122"/>
              </a:rPr>
              <a:t>算术运算符：  （</a:t>
            </a:r>
            <a:r>
              <a:rPr kumimoji="1" lang="en-US" altLang="zh-CN" sz="2100" b="1" dirty="0">
                <a:solidFill>
                  <a:srgbClr val="FF0000"/>
                </a:solidFill>
                <a:latin typeface="宋体" charset="-122"/>
              </a:rPr>
              <a:t>+  -  *  /  %  ++  --</a:t>
            </a:r>
            <a:r>
              <a:rPr kumimoji="1" lang="zh-CN" altLang="en-US" sz="2100" b="1" dirty="0">
                <a:solidFill>
                  <a:srgbClr val="FF0000"/>
                </a:solidFill>
                <a:latin typeface="宋体" charset="-122"/>
              </a:rPr>
              <a:t>）</a:t>
            </a:r>
            <a:endParaRPr kumimoji="1" lang="en-US" altLang="zh-CN" sz="2100" b="1" dirty="0">
              <a:solidFill>
                <a:srgbClr val="FF0000"/>
              </a:solidFill>
              <a:latin typeface="宋体" charset="-122"/>
            </a:endParaRP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solidFill>
                  <a:srgbClr val="FF0000"/>
                </a:solidFill>
                <a:latin typeface="宋体" charset="-122"/>
              </a:rPr>
              <a:t>赋值运算符：  （</a:t>
            </a:r>
            <a:r>
              <a:rPr kumimoji="1" lang="en-US" altLang="zh-CN" sz="2100" b="1" dirty="0">
                <a:solidFill>
                  <a:srgbClr val="FF0000"/>
                </a:solidFill>
                <a:latin typeface="宋体" charset="-122"/>
              </a:rPr>
              <a:t>= </a:t>
            </a:r>
            <a:r>
              <a:rPr kumimoji="1" lang="zh-CN" altLang="en-US" sz="2100" b="1" dirty="0">
                <a:solidFill>
                  <a:srgbClr val="FF0000"/>
                </a:solidFill>
                <a:latin typeface="宋体" charset="-122"/>
              </a:rPr>
              <a:t>及其扩展）</a:t>
            </a: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关系运算符：  （</a:t>
            </a:r>
            <a:r>
              <a:rPr kumimoji="1" lang="en-US" altLang="zh-CN" sz="2100" b="1" dirty="0">
                <a:latin typeface="宋体" charset="-122"/>
              </a:rPr>
              <a:t>&lt;  &lt;=   ==   &gt;   &gt;=   !=</a:t>
            </a:r>
            <a:r>
              <a:rPr kumimoji="1" lang="zh-CN" altLang="en-US" sz="2100" b="1" dirty="0">
                <a:latin typeface="宋体" charset="-122"/>
              </a:rPr>
              <a:t>）</a:t>
            </a: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逻辑运算符：  （！  </a:t>
            </a:r>
            <a:r>
              <a:rPr kumimoji="1" lang="en-US" altLang="zh-CN" sz="2100" b="1" dirty="0">
                <a:latin typeface="宋体" charset="-122"/>
              </a:rPr>
              <a:t>&amp;&amp;  ||</a:t>
            </a:r>
            <a:r>
              <a:rPr kumimoji="1" lang="zh-CN" altLang="en-US" sz="2100" b="1" dirty="0">
                <a:latin typeface="宋体" charset="-122"/>
              </a:rPr>
              <a:t>）</a:t>
            </a:r>
            <a:endParaRPr kumimoji="1" lang="en-US" altLang="zh-CN" sz="2100" b="1" dirty="0">
              <a:latin typeface="宋体" charset="-122"/>
            </a:endParaRP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位运算符  ：  （</a:t>
            </a:r>
            <a:r>
              <a:rPr kumimoji="1" lang="en-US" altLang="zh-CN" sz="2100" b="1" dirty="0">
                <a:latin typeface="宋体" charset="-122"/>
              </a:rPr>
              <a:t>&lt;&lt;   &gt;&gt;   ~  &amp;  |  ^</a:t>
            </a:r>
            <a:r>
              <a:rPr kumimoji="1" lang="zh-CN" altLang="en-US" sz="2100" b="1" dirty="0">
                <a:latin typeface="宋体" charset="-122"/>
              </a:rPr>
              <a:t>）</a:t>
            </a:r>
            <a:endParaRPr kumimoji="1" lang="en-US" altLang="zh-CN" sz="2100" b="1" dirty="0">
              <a:latin typeface="宋体" charset="-122"/>
            </a:endParaRP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solidFill>
                  <a:srgbClr val="FF0000"/>
                </a:solidFill>
                <a:latin typeface="宋体" charset="-122"/>
              </a:rPr>
              <a:t>求字节数  ：  （</a:t>
            </a:r>
            <a:r>
              <a:rPr kumimoji="1" lang="en-US" altLang="zh-CN" sz="2100" b="1" dirty="0" err="1">
                <a:solidFill>
                  <a:srgbClr val="FF0000"/>
                </a:solidFill>
                <a:latin typeface="宋体" charset="-122"/>
              </a:rPr>
              <a:t>sizeof</a:t>
            </a:r>
            <a:r>
              <a:rPr kumimoji="1" lang="zh-CN" altLang="en-US" sz="2100" b="1" dirty="0">
                <a:solidFill>
                  <a:srgbClr val="FF0000"/>
                </a:solidFill>
                <a:latin typeface="宋体" charset="-122"/>
              </a:rPr>
              <a:t>）</a:t>
            </a:r>
            <a:endParaRPr kumimoji="1" lang="en-US" altLang="zh-CN" sz="2100" b="1" dirty="0">
              <a:solidFill>
                <a:srgbClr val="FF0000"/>
              </a:solidFill>
              <a:latin typeface="宋体" charset="-122"/>
            </a:endParaRP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强制类型转换：（类型）</a:t>
            </a:r>
            <a:endParaRPr kumimoji="1" lang="en-US" altLang="zh-CN" sz="2100" b="1" dirty="0">
              <a:latin typeface="宋体" charset="-122"/>
            </a:endParaRP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条件运算符：  （</a:t>
            </a:r>
            <a:r>
              <a:rPr kumimoji="1" lang="en-US" altLang="zh-CN" sz="2100" b="1" dirty="0">
                <a:latin typeface="宋体" charset="-122"/>
              </a:rPr>
              <a:t>?:</a:t>
            </a:r>
            <a:r>
              <a:rPr kumimoji="1" lang="zh-CN" altLang="en-US" sz="2100" b="1" dirty="0">
                <a:latin typeface="宋体" charset="-122"/>
              </a:rPr>
              <a:t>）</a:t>
            </a: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逗号运算符：  （</a:t>
            </a:r>
            <a:r>
              <a:rPr kumimoji="1" lang="en-US" altLang="zh-CN" sz="2100" b="1" dirty="0">
                <a:latin typeface="宋体" charset="-122"/>
              </a:rPr>
              <a:t>,</a:t>
            </a:r>
            <a:r>
              <a:rPr kumimoji="1" lang="zh-CN" altLang="en-US" sz="2100" b="1" dirty="0">
                <a:latin typeface="宋体" charset="-122"/>
              </a:rPr>
              <a:t>）</a:t>
            </a: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指针运算符：  （*  </a:t>
            </a:r>
            <a:r>
              <a:rPr kumimoji="1" lang="en-US" altLang="zh-CN" sz="2100" b="1" dirty="0">
                <a:latin typeface="宋体" charset="-122"/>
              </a:rPr>
              <a:t>&amp;</a:t>
            </a:r>
            <a:r>
              <a:rPr kumimoji="1" lang="zh-CN" altLang="en-US" sz="2100" b="1" dirty="0">
                <a:latin typeface="宋体" charset="-122"/>
              </a:rPr>
              <a:t>）</a:t>
            </a: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分量运算符：  （</a:t>
            </a:r>
            <a:r>
              <a:rPr kumimoji="1" lang="en-US" altLang="zh-CN" sz="2100" b="1" dirty="0">
                <a:latin typeface="宋体" charset="-122"/>
              </a:rPr>
              <a:t>.  -&gt;</a:t>
            </a:r>
            <a:r>
              <a:rPr kumimoji="1" lang="zh-CN" altLang="en-US" sz="2100" b="1" dirty="0">
                <a:latin typeface="宋体" charset="-122"/>
              </a:rPr>
              <a:t>）</a:t>
            </a: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下标运算符：  （</a:t>
            </a:r>
            <a:r>
              <a:rPr kumimoji="1" lang="en-US" altLang="zh-CN" sz="2100" b="1" dirty="0">
                <a:latin typeface="宋体" charset="-122"/>
              </a:rPr>
              <a:t>[]</a:t>
            </a:r>
            <a:r>
              <a:rPr kumimoji="1" lang="zh-CN" altLang="en-US" sz="2100" b="1" dirty="0">
                <a:latin typeface="宋体" charset="-122"/>
              </a:rPr>
              <a:t>）</a:t>
            </a:r>
          </a:p>
          <a:p>
            <a:pPr eaLnBrk="0" hangingPunct="0">
              <a:lnSpc>
                <a:spcPct val="125000"/>
              </a:lnSpc>
              <a:buSzPct val="100000"/>
            </a:pPr>
            <a:r>
              <a:rPr kumimoji="1" lang="zh-CN" altLang="en-US" sz="2100" b="1" dirty="0">
                <a:latin typeface="宋体" charset="-122"/>
              </a:rPr>
              <a:t>其它      ：  （函数调用运算符</a:t>
            </a:r>
            <a:r>
              <a:rPr kumimoji="1" lang="en-US" altLang="zh-CN" sz="2100" b="1" dirty="0">
                <a:latin typeface="宋体" charset="-122"/>
              </a:rPr>
              <a:t>( )</a:t>
            </a:r>
            <a:r>
              <a:rPr kumimoji="1" lang="zh-CN" altLang="en-US" sz="2100" b="1" dirty="0">
                <a:latin typeface="宋体" charset="-122"/>
              </a:rPr>
              <a:t>）</a:t>
            </a:r>
          </a:p>
          <a:p>
            <a:pPr eaLnBrk="0" hangingPunct="0">
              <a:buSzPct val="100000"/>
            </a:pPr>
            <a:endParaRPr kumimoji="1" lang="en-US" altLang="zh-CN" sz="2800" b="1" dirty="0">
              <a:latin typeface="Times New Roman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507567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304800" y="1537935"/>
            <a:ext cx="8263830" cy="5490002"/>
          </a:xfrm>
        </p:spPr>
        <p:txBody>
          <a:bodyPr>
            <a:normAutofit/>
          </a:bodyPr>
          <a:lstStyle/>
          <a:p>
            <a:r>
              <a:rPr lang="zh-CN" altLang="en-US" sz="2000" dirty="0"/>
              <a:t>常见的算术运算符</a:t>
            </a:r>
            <a:endParaRPr lang="en-US" altLang="zh-CN" sz="2000" dirty="0"/>
          </a:p>
          <a:p>
            <a:pPr lvl="1"/>
            <a:r>
              <a:rPr lang="zh-CN" altLang="en-US" sz="1800" dirty="0"/>
              <a:t>正负号是单目运算符，其余是双目运算符</a:t>
            </a:r>
            <a:endParaRPr lang="en-US" altLang="zh-CN" sz="1800" dirty="0"/>
          </a:p>
          <a:p>
            <a:pPr lvl="1"/>
            <a:r>
              <a:rPr lang="zh-CN" altLang="en-US" sz="1800" dirty="0"/>
              <a:t>优先级：</a:t>
            </a:r>
            <a:endParaRPr lang="en-US" altLang="zh-CN" sz="1800" dirty="0"/>
          </a:p>
          <a:p>
            <a:pPr lvl="2"/>
            <a:r>
              <a:rPr lang="zh-CN" altLang="en-US" sz="1600" dirty="0"/>
              <a:t>第</a:t>
            </a:r>
            <a:r>
              <a:rPr lang="en-US" altLang="zh-CN" sz="1600" dirty="0"/>
              <a:t>1</a:t>
            </a:r>
            <a:r>
              <a:rPr lang="zh-CN" altLang="en-US" sz="1600" dirty="0"/>
              <a:t>优先级：正号、负号</a:t>
            </a:r>
            <a:endParaRPr lang="en-US" altLang="zh-CN" sz="1600" dirty="0"/>
          </a:p>
          <a:p>
            <a:pPr lvl="2"/>
            <a:r>
              <a:rPr lang="zh-CN" altLang="en-US" sz="1600" dirty="0"/>
              <a:t>第</a:t>
            </a:r>
            <a:r>
              <a:rPr lang="en-US" altLang="zh-CN" sz="1600" dirty="0"/>
              <a:t>2</a:t>
            </a:r>
            <a:r>
              <a:rPr lang="zh-CN" altLang="en-US" sz="1600" dirty="0"/>
              <a:t>优先级：乘、除、取模</a:t>
            </a:r>
            <a:endParaRPr lang="en-US" altLang="zh-CN" sz="1600" dirty="0"/>
          </a:p>
          <a:p>
            <a:pPr lvl="2"/>
            <a:r>
              <a:rPr lang="zh-CN" altLang="en-US" sz="1600" dirty="0"/>
              <a:t>第</a:t>
            </a:r>
            <a:r>
              <a:rPr lang="en-US" altLang="zh-CN" sz="1600" dirty="0"/>
              <a:t>3</a:t>
            </a:r>
            <a:r>
              <a:rPr lang="zh-CN" altLang="en-US" sz="1600" dirty="0"/>
              <a:t>优先级：加、减</a:t>
            </a:r>
            <a:endParaRPr lang="en-US" altLang="zh-CN" sz="1600" dirty="0"/>
          </a:p>
          <a:p>
            <a:pPr lvl="1"/>
            <a:r>
              <a:rPr lang="zh-CN" altLang="en-US" sz="1800" dirty="0"/>
              <a:t>结合性：左结合</a:t>
            </a:r>
            <a:endParaRPr lang="en-US" altLang="zh-CN" sz="1800" dirty="0"/>
          </a:p>
          <a:p>
            <a:pPr lvl="1"/>
            <a:r>
              <a:rPr lang="zh-CN" altLang="en-US" sz="1800" dirty="0"/>
              <a:t>除号运算符的使用问题：</a:t>
            </a:r>
            <a:endParaRPr lang="en-US" altLang="zh-CN" sz="1800" dirty="0"/>
          </a:p>
          <a:p>
            <a:pPr lvl="2"/>
            <a:r>
              <a:rPr lang="zh-CN" altLang="en-US" sz="1600" dirty="0"/>
              <a:t>两个操作数全为整型数（包括</a:t>
            </a:r>
            <a:r>
              <a:rPr lang="en-US" altLang="zh-CN" sz="1600" dirty="0"/>
              <a:t>char</a:t>
            </a:r>
            <a:r>
              <a:rPr lang="zh-CN" altLang="en-US" sz="1600" dirty="0"/>
              <a:t>、</a:t>
            </a:r>
            <a:r>
              <a:rPr lang="en-US" altLang="zh-CN" sz="1600" dirty="0"/>
              <a:t>short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、</a:t>
            </a:r>
            <a:r>
              <a:rPr lang="en-US" altLang="zh-CN" sz="1600" dirty="0"/>
              <a:t>long</a:t>
            </a:r>
            <a:r>
              <a:rPr lang="zh-CN" altLang="en-US" sz="1600" dirty="0"/>
              <a:t>、</a:t>
            </a:r>
            <a:r>
              <a:rPr lang="en-US" altLang="zh-CN" sz="1600" dirty="0"/>
              <a:t>long </a:t>
            </a:r>
            <a:r>
              <a:rPr lang="en-US" altLang="zh-CN" sz="1600" dirty="0" err="1"/>
              <a:t>long</a:t>
            </a:r>
            <a:r>
              <a:rPr lang="zh-CN" altLang="en-US" sz="1600" dirty="0"/>
              <a:t>）时，为整除运算</a:t>
            </a:r>
            <a:endParaRPr lang="en-US" altLang="zh-CN" sz="1600" dirty="0"/>
          </a:p>
          <a:p>
            <a:pPr lvl="2"/>
            <a:r>
              <a:rPr lang="zh-CN" altLang="en-US" sz="1600" dirty="0"/>
              <a:t>当有任一操作数为实型数时，为普通除法运算</a:t>
            </a:r>
            <a:endParaRPr lang="en-US" altLang="zh-CN" sz="1600" dirty="0">
              <a:solidFill>
                <a:srgbClr val="FF0000"/>
              </a:solidFill>
            </a:endParaRPr>
          </a:p>
          <a:p>
            <a:pPr lvl="2"/>
            <a:r>
              <a:rPr lang="en-US" altLang="zh-CN" sz="1600" dirty="0">
                <a:solidFill>
                  <a:srgbClr val="FF0000"/>
                </a:solidFill>
              </a:rPr>
              <a:t>C99</a:t>
            </a:r>
            <a:r>
              <a:rPr lang="zh-CN" altLang="en-US" sz="1600" dirty="0">
                <a:solidFill>
                  <a:srgbClr val="FF0000"/>
                </a:solidFill>
              </a:rPr>
              <a:t>标准</a:t>
            </a:r>
            <a:r>
              <a:rPr lang="zh-CN" altLang="en-US" sz="1600" dirty="0"/>
              <a:t>规定整数除法采用</a:t>
            </a:r>
            <a:r>
              <a:rPr lang="zh-CN" altLang="en-US" sz="1600" dirty="0">
                <a:solidFill>
                  <a:srgbClr val="FF0000"/>
                </a:solidFill>
              </a:rPr>
              <a:t>“趋零截尾”</a:t>
            </a:r>
            <a:r>
              <a:rPr lang="zh-CN" altLang="en-US" sz="1600" dirty="0"/>
              <a:t>，向</a:t>
            </a:r>
            <a:r>
              <a:rPr lang="en-US" altLang="zh-CN" sz="1600" dirty="0"/>
              <a:t>0</a:t>
            </a:r>
            <a:r>
              <a:rPr lang="zh-CN" altLang="en-US" sz="1600" dirty="0"/>
              <a:t>方向取最接近精确值的整数，换言之就是</a:t>
            </a:r>
            <a:r>
              <a:rPr lang="zh-CN" altLang="en-US" sz="1600" dirty="0">
                <a:solidFill>
                  <a:srgbClr val="FF0000"/>
                </a:solidFill>
              </a:rPr>
              <a:t>舍去小数部分</a:t>
            </a:r>
            <a:endParaRPr lang="zh-CN" altLang="en-US" sz="1600" dirty="0"/>
          </a:p>
          <a:p>
            <a:pPr lvl="1"/>
            <a:r>
              <a:rPr lang="zh-CN" altLang="en-US" sz="1800" dirty="0"/>
              <a:t>取模运算符的使用问题：</a:t>
            </a:r>
            <a:endParaRPr lang="en-US" altLang="zh-CN" sz="1800" dirty="0"/>
          </a:p>
          <a:p>
            <a:pPr lvl="2"/>
            <a:r>
              <a:rPr lang="zh-CN" altLang="en-US" sz="1600" dirty="0"/>
              <a:t>操作数只能整型数据（包括</a:t>
            </a:r>
            <a:r>
              <a:rPr lang="en-US" altLang="zh-CN" sz="1600" dirty="0"/>
              <a:t>char</a:t>
            </a:r>
            <a:r>
              <a:rPr lang="zh-CN" altLang="en-US" sz="1600" dirty="0"/>
              <a:t>、</a:t>
            </a:r>
            <a:r>
              <a:rPr lang="en-US" altLang="zh-CN" sz="1600" dirty="0"/>
              <a:t>short</a:t>
            </a:r>
            <a:r>
              <a:rPr lang="zh-CN" altLang="en-US" sz="1600" dirty="0"/>
              <a:t>、</a:t>
            </a:r>
            <a:r>
              <a:rPr lang="en-US" altLang="zh-CN" sz="1600" dirty="0" err="1"/>
              <a:t>int</a:t>
            </a:r>
            <a:r>
              <a:rPr lang="zh-CN" altLang="en-US" sz="1600" dirty="0"/>
              <a:t>、</a:t>
            </a:r>
            <a:r>
              <a:rPr lang="en-US" altLang="zh-CN" sz="1600" dirty="0"/>
              <a:t>long</a:t>
            </a:r>
            <a:r>
              <a:rPr lang="zh-CN" altLang="en-US" sz="1600" dirty="0"/>
              <a:t>、</a:t>
            </a:r>
            <a:r>
              <a:rPr lang="en-US" altLang="zh-CN" sz="1600" dirty="0"/>
              <a:t>long </a:t>
            </a:r>
            <a:r>
              <a:rPr lang="en-US" altLang="zh-CN" sz="1600" dirty="0" err="1"/>
              <a:t>long</a:t>
            </a:r>
            <a:r>
              <a:rPr lang="zh-CN" altLang="en-US" sz="1600" dirty="0"/>
              <a:t>） </a:t>
            </a:r>
            <a:endParaRPr lang="en-US" altLang="zh-CN" sz="1600" dirty="0"/>
          </a:p>
          <a:p>
            <a:pPr lvl="2"/>
            <a:r>
              <a:rPr lang="en-US" altLang="zh-CN" sz="1600" dirty="0"/>
              <a:t>C</a:t>
            </a:r>
            <a:r>
              <a:rPr lang="zh-CN" altLang="en-US" sz="1600" dirty="0"/>
              <a:t>语言中的取模运算：</a:t>
            </a:r>
            <a:r>
              <a:rPr lang="en-US" altLang="zh-CN" sz="1600" dirty="0">
                <a:solidFill>
                  <a:srgbClr val="FF0000"/>
                </a:solidFill>
              </a:rPr>
              <a:t>x % y = x – x/y*y</a:t>
            </a:r>
          </a:p>
          <a:p>
            <a:pPr lvl="1"/>
            <a:endParaRPr lang="en-US" altLang="zh-CN" dirty="0"/>
          </a:p>
          <a:p>
            <a:pPr indent="0">
              <a:buNone/>
            </a:pPr>
            <a:endParaRPr lang="en-US" altLang="zh-CN" dirty="0"/>
          </a:p>
          <a:p>
            <a:pPr indent="0">
              <a:buNone/>
            </a:pPr>
            <a:endParaRPr lang="en-US" altLang="zh-CN" dirty="0"/>
          </a:p>
          <a:p>
            <a:pPr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算术运算符</a:t>
            </a:r>
          </a:p>
        </p:txBody>
      </p:sp>
      <p:graphicFrame>
        <p:nvGraphicFramePr>
          <p:cNvPr id="4" name="Group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278695"/>
              </p:ext>
            </p:extLst>
          </p:nvPr>
        </p:nvGraphicFramePr>
        <p:xfrm>
          <a:off x="4572000" y="56752"/>
          <a:ext cx="4267200" cy="1767840"/>
        </p:xfrm>
        <a:graphic>
          <a:graphicData uri="http://schemas.openxmlformats.org/drawingml/2006/table">
            <a:tbl>
              <a:tblPr/>
              <a:tblGrid>
                <a:gridCol w="74041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74041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2301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135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-78"/>
                          <a:ea typeface="黑体" panose="02010609060101010101" pitchFamily="49" charset="-122"/>
                        </a:rPr>
                        <a:t>运算符名称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-78"/>
                          <a:ea typeface="黑体" panose="02010609060101010101" pitchFamily="49" charset="-122"/>
                        </a:rPr>
                        <a:t>算术运算符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-78"/>
                          <a:ea typeface="黑体" panose="02010609060101010101" pitchFamily="49" charset="-122"/>
                        </a:rPr>
                        <a:t>代数表达式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-78"/>
                          <a:ea typeface="黑体" panose="02010609060101010101" pitchFamily="49" charset="-122"/>
                        </a:rPr>
                        <a:t>C</a:t>
                      </a:r>
                      <a:r>
                        <a:rPr kumimoji="0" lang="zh-CN" altLang="en-US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-78"/>
                          <a:ea typeface="黑体" panose="02010609060101010101" pitchFamily="49" charset="-122"/>
                        </a:rPr>
                        <a:t>语言表达式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anose="020B0604020202020204" pitchFamily="34" charset="-78"/>
                          <a:ea typeface="黑体" panose="02010609060101010101" pitchFamily="49" charset="-122"/>
                        </a:rPr>
                        <a:t>适用的数据类型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正号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 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 a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整数、字符、浮点数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负号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 b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整数、字符、浮点数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加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+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 + 7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f + 7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整数、字符、浮点数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减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-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 – 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p – c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整数、字符、浮点数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乘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*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b * m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整数、字符、浮点数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除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/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/ y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x / y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整数、字符、浮点数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13593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取模</a:t>
                      </a:r>
                    </a:p>
                  </a:txBody>
                  <a:tcPr marL="68580" marR="68580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%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 mod s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en-US" altLang="zh-CN" sz="850" b="1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r % s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</a:pPr>
                      <a:r>
                        <a:rPr kumimoji="0" lang="zh-CN" altLang="en-US" sz="85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宋体" panose="02010600030101010101" pitchFamily="2" charset="-122"/>
                          <a:ea typeface="宋体" panose="02010600030101010101" pitchFamily="2" charset="-122"/>
                        </a:rPr>
                        <a:t>整数、字符</a:t>
                      </a:r>
                    </a:p>
                  </a:txBody>
                  <a:tcPr marL="68580" marR="6858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139952" y="2420888"/>
            <a:ext cx="4968552" cy="186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400" b="1" dirty="0"/>
              <a:t>例：</a:t>
            </a:r>
            <a:r>
              <a:rPr lang="en-US" altLang="zh-CN" sz="1400" b="1" dirty="0"/>
              <a:t>7÷4 = 1.75    (-7) ÷4 = -1.75    7÷(-4) = -1.75    (-7)÷(-4) = 1.75</a:t>
            </a:r>
          </a:p>
          <a:p>
            <a:pPr>
              <a:lnSpc>
                <a:spcPct val="125000"/>
              </a:lnSpc>
            </a:pPr>
            <a:endParaRPr lang="en-US" altLang="zh-CN" sz="1400" b="1" dirty="0"/>
          </a:p>
          <a:p>
            <a:pPr>
              <a:lnSpc>
                <a:spcPct val="125000"/>
              </a:lnSpc>
            </a:pPr>
            <a:endParaRPr lang="en-US" altLang="zh-CN" sz="1400" b="1" dirty="0"/>
          </a:p>
          <a:p>
            <a:pPr>
              <a:lnSpc>
                <a:spcPct val="125000"/>
              </a:lnSpc>
            </a:pPr>
            <a:endParaRPr lang="en-US" altLang="zh-CN" sz="1400" b="1" dirty="0"/>
          </a:p>
          <a:p>
            <a:pPr>
              <a:lnSpc>
                <a:spcPct val="125000"/>
              </a:lnSpc>
            </a:pPr>
            <a:r>
              <a:rPr lang="en-US" altLang="zh-CN" sz="500" b="1" dirty="0"/>
              <a:t>   </a:t>
            </a:r>
            <a:r>
              <a:rPr lang="en-US" altLang="zh-CN" sz="800" b="1" dirty="0"/>
              <a:t>     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/>
              <a:t>          7/4 = 1        (-7)/4 = -1         7/(-4) = -1        (-7)/(-4) = 1</a:t>
            </a:r>
          </a:p>
          <a:p>
            <a:pPr>
              <a:lnSpc>
                <a:spcPct val="125000"/>
              </a:lnSpc>
            </a:pPr>
            <a:r>
              <a:rPr lang="en-US" altLang="zh-CN" sz="1400" b="1" dirty="0"/>
              <a:t>          7%4=3         (-7)%4 = -3       7%(-4) = 3        (-7)%(-4) = -3</a:t>
            </a:r>
          </a:p>
        </p:txBody>
      </p:sp>
      <p:cxnSp>
        <p:nvCxnSpPr>
          <p:cNvPr id="7" name="直接箭头连接符 6"/>
          <p:cNvCxnSpPr/>
          <p:nvPr/>
        </p:nvCxnSpPr>
        <p:spPr>
          <a:xfrm>
            <a:off x="4355976" y="3296017"/>
            <a:ext cx="4536504" cy="0"/>
          </a:xfrm>
          <a:prstGeom prst="straightConnector1">
            <a:avLst/>
          </a:prstGeom>
          <a:ln w="15875">
            <a:solidFill>
              <a:schemeClr val="tx1"/>
            </a:solidFill>
            <a:headEnd type="none"/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211960" y="3296017"/>
            <a:ext cx="49685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-∞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-2 </a:t>
            </a:r>
            <a:r>
              <a:rPr lang="en-US" altLang="zh-CN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-1.75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   -1           0           +1     </a:t>
            </a:r>
            <a:r>
              <a:rPr lang="en-US" altLang="zh-CN" sz="900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+1.75</a:t>
            </a:r>
            <a:r>
              <a:rPr lang="en-US" altLang="zh-CN" sz="900" dirty="0">
                <a:latin typeface="Courier New" panose="02070309020205020404" pitchFamily="49" charset="0"/>
                <a:cs typeface="Courier New" panose="02070309020205020404" pitchFamily="49" charset="0"/>
              </a:rPr>
              <a:t> +2       </a:t>
            </a: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+∞</a:t>
            </a:r>
            <a:endParaRPr lang="zh-CN" altLang="en-US" sz="12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5670120" y="3188017"/>
            <a:ext cx="1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/>
          <p:cNvSpPr/>
          <p:nvPr/>
        </p:nvSpPr>
        <p:spPr>
          <a:xfrm>
            <a:off x="5094056" y="3188017"/>
            <a:ext cx="1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5" name="矩形 14"/>
          <p:cNvSpPr/>
          <p:nvPr/>
        </p:nvSpPr>
        <p:spPr>
          <a:xfrm>
            <a:off x="7380312" y="3188017"/>
            <a:ext cx="1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6" name="矩形 15"/>
          <p:cNvSpPr/>
          <p:nvPr/>
        </p:nvSpPr>
        <p:spPr>
          <a:xfrm>
            <a:off x="7956376" y="3188017"/>
            <a:ext cx="1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/>
          <p:cNvSpPr/>
          <p:nvPr/>
        </p:nvSpPr>
        <p:spPr>
          <a:xfrm>
            <a:off x="8172400" y="3188017"/>
            <a:ext cx="1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8" name="矩形 17"/>
          <p:cNvSpPr/>
          <p:nvPr/>
        </p:nvSpPr>
        <p:spPr>
          <a:xfrm>
            <a:off x="4860032" y="3188017"/>
            <a:ext cx="18000" cy="108000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上弧形箭头 18"/>
          <p:cNvSpPr/>
          <p:nvPr/>
        </p:nvSpPr>
        <p:spPr>
          <a:xfrm>
            <a:off x="5094056" y="3044001"/>
            <a:ext cx="594064" cy="14401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2" name="下弧形箭头 21"/>
          <p:cNvSpPr/>
          <p:nvPr/>
        </p:nvSpPr>
        <p:spPr>
          <a:xfrm rot="10800000">
            <a:off x="7380312" y="3044017"/>
            <a:ext cx="594000" cy="144000"/>
          </a:xfrm>
          <a:prstGeom prst="curvedUp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19572" y="116632"/>
            <a:ext cx="2772308" cy="3616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b="1" dirty="0">
                <a:solidFill>
                  <a:srgbClr val="FF0000"/>
                </a:solidFill>
              </a:rPr>
              <a:t>思考：</a:t>
            </a:r>
            <a:r>
              <a:rPr lang="en-US" altLang="zh-CN" sz="1500" b="1" dirty="0">
                <a:solidFill>
                  <a:srgbClr val="FF0000"/>
                </a:solidFill>
              </a:rPr>
              <a:t>(-7)/(unsigned)(4)</a:t>
            </a:r>
            <a:r>
              <a:rPr lang="zh-CN" altLang="en-US" sz="1500" b="1" dirty="0">
                <a:solidFill>
                  <a:srgbClr val="FF0000"/>
                </a:solidFill>
              </a:rPr>
              <a:t>的结果？</a:t>
            </a:r>
            <a:endParaRPr lang="en-US" altLang="zh-CN" sz="1500" b="1" dirty="0">
              <a:solidFill>
                <a:srgbClr val="FF0000"/>
              </a:solidFill>
            </a:endParaRPr>
          </a:p>
        </p:txBody>
      </p:sp>
      <p:sp>
        <p:nvSpPr>
          <p:cNvPr id="25" name="椭圆 24"/>
          <p:cNvSpPr/>
          <p:nvPr/>
        </p:nvSpPr>
        <p:spPr>
          <a:xfrm>
            <a:off x="6444000" y="3258000"/>
            <a:ext cx="81880" cy="8188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245074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11" grpId="0" animBg="1"/>
      <p:bldP spid="12" grpId="0" animBg="1"/>
      <p:bldP spid="15" grpId="0" animBg="1"/>
      <p:bldP spid="16" grpId="0" animBg="1"/>
      <p:bldP spid="17" grpId="0" animBg="1"/>
      <p:bldP spid="18" grpId="0" animBg="1"/>
      <p:bldP spid="19" grpId="0" animBg="1"/>
      <p:bldP spid="22" grpId="0" animBg="1"/>
      <p:bldP spid="24" grpId="0"/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8450" name="Rectangle 2">
            <a:extLst>
              <a:ext uri="{FF2B5EF4-FFF2-40B4-BE49-F238E27FC236}">
                <a16:creationId xmlns:a16="http://schemas.microsoft.com/office/drawing/2014/main" id="{4C640CA0-7470-442B-AC9D-4D0DD8E988FC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自增、自减运算符</a:t>
            </a:r>
          </a:p>
        </p:txBody>
      </p:sp>
      <p:sp>
        <p:nvSpPr>
          <p:cNvPr id="488451" name="Rectangle 3">
            <a:extLst>
              <a:ext uri="{FF2B5EF4-FFF2-40B4-BE49-F238E27FC236}">
                <a16:creationId xmlns:a16="http://schemas.microsoft.com/office/drawing/2014/main" id="{C407CE7E-3B1C-466A-80C5-3AEA76E15592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/>
              <a:t> ++</a:t>
            </a:r>
            <a:r>
              <a:rPr lang="en-US" altLang="zh-CN" dirty="0" err="1"/>
              <a:t>i</a:t>
            </a:r>
            <a:r>
              <a:rPr lang="en-US" altLang="zh-CN" dirty="0"/>
              <a:t>,  --</a:t>
            </a:r>
            <a:r>
              <a:rPr lang="en-US" altLang="zh-CN" dirty="0" err="1"/>
              <a:t>i</a:t>
            </a:r>
            <a:endParaRPr lang="en-US" altLang="zh-CN" dirty="0"/>
          </a:p>
          <a:p>
            <a:pPr lvl="1" eaLnBrk="1" hangingPunct="1"/>
            <a:r>
              <a:rPr lang="zh-CN" altLang="en-US" dirty="0"/>
              <a:t>在使用之前，先使</a:t>
            </a:r>
            <a:r>
              <a:rPr lang="en-US" altLang="zh-CN" dirty="0" err="1"/>
              <a:t>i</a:t>
            </a:r>
            <a:r>
              <a:rPr lang="zh-CN" altLang="en-US" dirty="0"/>
              <a:t>的值加</a:t>
            </a: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)1</a:t>
            </a:r>
          </a:p>
          <a:p>
            <a:pPr eaLnBrk="1" hangingPunct="1"/>
            <a:r>
              <a:rPr lang="en-US" altLang="zh-CN" dirty="0" err="1"/>
              <a:t>i</a:t>
            </a:r>
            <a:r>
              <a:rPr lang="en-US" altLang="zh-CN" dirty="0"/>
              <a:t>++, </a:t>
            </a:r>
            <a:r>
              <a:rPr lang="en-US" altLang="zh-CN" dirty="0" err="1"/>
              <a:t>i</a:t>
            </a:r>
            <a:r>
              <a:rPr lang="en-US" altLang="zh-CN" dirty="0"/>
              <a:t>--</a:t>
            </a:r>
          </a:p>
          <a:p>
            <a:pPr lvl="1" eaLnBrk="1" hangingPunct="1"/>
            <a:r>
              <a:rPr lang="zh-CN" altLang="en-US" dirty="0"/>
              <a:t>使用之后，使</a:t>
            </a:r>
            <a:r>
              <a:rPr lang="en-US" altLang="zh-CN" dirty="0" err="1"/>
              <a:t>i</a:t>
            </a:r>
            <a:r>
              <a:rPr lang="zh-CN" altLang="en-US" dirty="0"/>
              <a:t>的值加</a:t>
            </a:r>
            <a:r>
              <a:rPr lang="en-US" altLang="zh-CN" dirty="0"/>
              <a:t>(</a:t>
            </a:r>
            <a:r>
              <a:rPr lang="zh-CN" altLang="en-US" dirty="0"/>
              <a:t>减</a:t>
            </a:r>
            <a:r>
              <a:rPr lang="en-US" altLang="zh-CN" dirty="0"/>
              <a:t>)1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要先彻底理解，再进行使用</a:t>
            </a:r>
            <a:endParaRPr lang="en-US" altLang="zh-CN" dirty="0"/>
          </a:p>
          <a:p>
            <a:pPr lvl="1"/>
            <a:r>
              <a:rPr lang="zh-CN" altLang="en-US" dirty="0"/>
              <a:t>操作数必须是整型和字符型变量</a:t>
            </a:r>
            <a:endParaRPr lang="en-US" altLang="zh-CN" dirty="0"/>
          </a:p>
          <a:p>
            <a:pPr lvl="1"/>
            <a:r>
              <a:rPr lang="zh-CN" altLang="en-US" dirty="0"/>
              <a:t>单目运算符</a:t>
            </a:r>
            <a:endParaRPr lang="en-US" altLang="zh-CN" dirty="0"/>
          </a:p>
          <a:p>
            <a:pPr lvl="1"/>
            <a:r>
              <a:rPr lang="zh-CN" altLang="en-US" dirty="0"/>
              <a:t>优先级高于常见的算术运算符</a:t>
            </a:r>
            <a:endParaRPr lang="en-US" altLang="zh-CN" dirty="0"/>
          </a:p>
          <a:p>
            <a:pPr lvl="1"/>
            <a:r>
              <a:rPr lang="zh-CN" altLang="en-US" dirty="0"/>
              <a:t>结合性：右结合</a:t>
            </a:r>
            <a:endParaRPr lang="en-US" altLang="zh-CN" dirty="0"/>
          </a:p>
          <a:p>
            <a:pPr lvl="1"/>
            <a:r>
              <a:rPr lang="zh-CN" altLang="en-US" dirty="0"/>
              <a:t>使用时的注意事项：</a:t>
            </a:r>
            <a:endParaRPr lang="en-US" altLang="zh-CN" dirty="0"/>
          </a:p>
          <a:p>
            <a:pPr lvl="2"/>
            <a:r>
              <a:rPr lang="en-US" altLang="zh-CN" dirty="0"/>
              <a:t>++</a:t>
            </a:r>
            <a:r>
              <a:rPr lang="zh-CN" altLang="en-US" dirty="0"/>
              <a:t>（</a:t>
            </a:r>
            <a:r>
              <a:rPr lang="en-US" altLang="zh-CN" dirty="0"/>
              <a:t>--</a:t>
            </a:r>
            <a:r>
              <a:rPr lang="zh-CN" altLang="en-US" dirty="0"/>
              <a:t>）在前：先加（减）后用</a:t>
            </a:r>
            <a:endParaRPr lang="en-US" altLang="zh-CN" dirty="0"/>
          </a:p>
          <a:p>
            <a:pPr lvl="2"/>
            <a:r>
              <a:rPr lang="en-US" altLang="zh-CN" dirty="0"/>
              <a:t>++</a:t>
            </a:r>
            <a:r>
              <a:rPr lang="zh-CN" altLang="en-US" dirty="0"/>
              <a:t>（</a:t>
            </a:r>
            <a:r>
              <a:rPr lang="en-US" altLang="zh-CN" dirty="0"/>
              <a:t>--</a:t>
            </a:r>
            <a:r>
              <a:rPr lang="zh-CN" altLang="en-US" dirty="0"/>
              <a:t>）在后：先用后加（减）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171087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9330" name="Rectangle 2"/>
          <p:cNvSpPr>
            <a:spLocks noGrp="1" noChangeArrowheads="1"/>
          </p:cNvSpPr>
          <p:nvPr>
            <p:ph type="title"/>
          </p:nvPr>
        </p:nvSpPr>
        <p:spPr>
          <a:xfrm>
            <a:off x="432000" y="432000"/>
            <a:ext cx="8230387" cy="660425"/>
          </a:xfrm>
        </p:spPr>
        <p:txBody>
          <a:bodyPr/>
          <a:lstStyle/>
          <a:p>
            <a:r>
              <a:rPr lang="zh-CN" altLang="en-US" dirty="0"/>
              <a:t>赋值运算符</a:t>
            </a:r>
          </a:p>
        </p:txBody>
      </p:sp>
      <p:sp>
        <p:nvSpPr>
          <p:cNvPr id="137933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28650" y="1367998"/>
            <a:ext cx="7886700" cy="5157345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dirty="0"/>
              <a:t>赋值运算符</a:t>
            </a:r>
          </a:p>
          <a:p>
            <a:pPr lvl="1"/>
            <a:r>
              <a:rPr lang="zh-CN" altLang="en-US" dirty="0"/>
              <a:t>简单赋值运算符：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=</a:t>
            </a:r>
          </a:p>
          <a:p>
            <a:pPr lvl="1"/>
            <a:r>
              <a:rPr lang="zh-CN" altLang="en-US" dirty="0"/>
              <a:t>复合赋值运算符：</a:t>
            </a: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+=,-=,*=,/=,%=</a:t>
            </a:r>
          </a:p>
          <a:p>
            <a:pPr lvl="1"/>
            <a:r>
              <a:rPr lang="zh-CN" altLang="en-US" dirty="0"/>
              <a:t>优先级：低于算术运算符</a:t>
            </a:r>
            <a:endParaRPr lang="en-US" altLang="zh-CN" dirty="0"/>
          </a:p>
          <a:p>
            <a:pPr lvl="1"/>
            <a:r>
              <a:rPr lang="zh-CN" altLang="en-US" dirty="0"/>
              <a:t>结合性：右结合</a:t>
            </a:r>
            <a:endParaRPr lang="zh-CN" altLang="en-US" dirty="0">
              <a:solidFill>
                <a:srgbClr val="FF0000"/>
              </a:solidFill>
              <a:latin typeface="Courier New" panose="02070309020205020404" pitchFamily="49" charset="0"/>
            </a:endParaRPr>
          </a:p>
          <a:p>
            <a:r>
              <a:rPr lang="zh-CN" altLang="en-US" dirty="0"/>
              <a:t>赋值表达式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r>
              <a:rPr lang="en-US" altLang="zh-CN" dirty="0">
                <a:solidFill>
                  <a:srgbClr val="FF0000"/>
                </a:solidFill>
              </a:rPr>
              <a:t>&lt;</a:t>
            </a:r>
            <a:r>
              <a:rPr lang="zh-CN" altLang="en-US" dirty="0">
                <a:solidFill>
                  <a:srgbClr val="FF00FF"/>
                </a:solidFill>
              </a:rPr>
              <a:t>变量</a:t>
            </a:r>
            <a:r>
              <a:rPr lang="en-US" altLang="zh-CN" dirty="0">
                <a:solidFill>
                  <a:srgbClr val="FF0000"/>
                </a:solidFill>
              </a:rPr>
              <a:t>&gt; &lt;</a:t>
            </a:r>
            <a:r>
              <a:rPr lang="zh-CN" altLang="en-US" dirty="0">
                <a:solidFill>
                  <a:srgbClr val="FF00FF"/>
                </a:solidFill>
              </a:rPr>
              <a:t>赋值运算符</a:t>
            </a:r>
            <a:r>
              <a:rPr lang="en-US" altLang="zh-CN" dirty="0">
                <a:solidFill>
                  <a:srgbClr val="FF0000"/>
                </a:solidFill>
              </a:rPr>
              <a:t>&gt; &lt;</a:t>
            </a:r>
            <a:r>
              <a:rPr lang="zh-CN" altLang="en-US" dirty="0">
                <a:solidFill>
                  <a:srgbClr val="FF00FF"/>
                </a:solidFill>
              </a:rPr>
              <a:t>表达式</a:t>
            </a:r>
            <a:r>
              <a:rPr lang="en-US" altLang="zh-CN" dirty="0">
                <a:solidFill>
                  <a:srgbClr val="FF0000"/>
                </a:solidFill>
              </a:rPr>
              <a:t>&gt;            </a:t>
            </a:r>
          </a:p>
          <a:p>
            <a:pPr lvl="1">
              <a:buFont typeface="Wingdings" panose="05000000000000000000" pitchFamily="2" charset="2"/>
              <a:buNone/>
            </a:pPr>
            <a:r>
              <a:rPr lang="en-US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  </a:t>
            </a:r>
            <a:r>
              <a:rPr lang="en-US" altLang="zh-CN" dirty="0">
                <a:solidFill>
                  <a:schemeClr val="tx1"/>
                </a:solidFill>
                <a:latin typeface="Courier New" panose="02070309020205020404" pitchFamily="49" charset="0"/>
              </a:rPr>
              <a:t>d = 23</a:t>
            </a:r>
          </a:p>
          <a:p>
            <a:pPr lvl="1"/>
            <a:r>
              <a:rPr lang="zh-CN" altLang="en-US" dirty="0"/>
              <a:t>作用：将表达式的值赋给变量</a:t>
            </a:r>
            <a:endParaRPr lang="en-US" altLang="zh-CN" dirty="0"/>
          </a:p>
          <a:p>
            <a:pPr lvl="1"/>
            <a:r>
              <a:rPr lang="zh-CN" altLang="en-US" dirty="0"/>
              <a:t>左值和右值：</a:t>
            </a:r>
            <a:endParaRPr lang="en-US" altLang="zh-CN" dirty="0"/>
          </a:p>
          <a:p>
            <a:pPr lvl="2"/>
            <a:r>
              <a:rPr lang="zh-CN" altLang="en-US" dirty="0"/>
              <a:t>左值是可寻址的变量，可以出现在等号左边或者右边</a:t>
            </a:r>
            <a:endParaRPr lang="en-US" altLang="zh-CN" dirty="0"/>
          </a:p>
          <a:p>
            <a:pPr lvl="2"/>
            <a:r>
              <a:rPr lang="zh-CN" altLang="en-US" dirty="0"/>
              <a:t>右值是不可寻址的常量，或在表达式求值过程中创建的临时量，只能出现在等号右边</a:t>
            </a:r>
            <a:endParaRPr lang="en-US" altLang="zh-CN" dirty="0"/>
          </a:p>
          <a:p>
            <a:pPr lvl="2"/>
            <a:r>
              <a:rPr lang="zh-CN" altLang="en-US" dirty="0"/>
              <a:t>例：</a:t>
            </a:r>
            <a:r>
              <a:rPr lang="en-US" altLang="zh-CN" dirty="0"/>
              <a:t>x = y + 1</a:t>
            </a:r>
            <a:r>
              <a:rPr lang="zh-CN" altLang="en-US" dirty="0"/>
              <a:t>；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   x</a:t>
            </a:r>
            <a:r>
              <a:rPr lang="zh-CN" altLang="en-US" dirty="0"/>
              <a:t>做左值，代表的是存储变量</a:t>
            </a:r>
            <a:r>
              <a:rPr lang="en-US" altLang="zh-CN" dirty="0"/>
              <a:t>x</a:t>
            </a:r>
            <a:r>
              <a:rPr lang="zh-CN" altLang="en-US" dirty="0"/>
              <a:t>的内存单元（地址）</a:t>
            </a:r>
            <a:endParaRPr lang="en-US" altLang="zh-CN" dirty="0"/>
          </a:p>
          <a:p>
            <a:pPr marL="685800" lvl="2" indent="0">
              <a:buNone/>
            </a:pPr>
            <a:r>
              <a:rPr lang="en-US" altLang="zh-CN" dirty="0"/>
              <a:t>   y</a:t>
            </a:r>
            <a:r>
              <a:rPr lang="zh-CN" altLang="en-US" dirty="0"/>
              <a:t>做右值，代表的事存储变量</a:t>
            </a:r>
            <a:r>
              <a:rPr lang="en-US" altLang="zh-CN" dirty="0"/>
              <a:t>y</a:t>
            </a:r>
            <a:r>
              <a:rPr lang="zh-CN" altLang="en-US" dirty="0"/>
              <a:t>的内存单元的值</a:t>
            </a:r>
          </a:p>
          <a:p>
            <a:pPr lvl="1"/>
            <a:r>
              <a:rPr lang="zh-CN" altLang="en-US" dirty="0"/>
              <a:t>赋值表达式的值就是被赋值的变量的值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37815837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赋值运算符举例</a:t>
            </a:r>
          </a:p>
        </p:txBody>
      </p:sp>
      <p:sp>
        <p:nvSpPr>
          <p:cNvPr id="13813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简单赋值运算符：</a:t>
            </a:r>
            <a:r>
              <a:rPr lang="en-US" altLang="zh-CN" dirty="0">
                <a:solidFill>
                  <a:srgbClr val="FF0000"/>
                </a:solidFill>
              </a:rPr>
              <a:t>=</a:t>
            </a:r>
          </a:p>
          <a:p>
            <a:pPr indent="0">
              <a:buNone/>
            </a:pPr>
            <a:r>
              <a:rPr lang="zh-CN" altLang="en-US" dirty="0"/>
              <a:t>   举例</a:t>
            </a:r>
          </a:p>
          <a:p>
            <a:endParaRPr lang="zh-CN" altLang="en-US" dirty="0"/>
          </a:p>
          <a:p>
            <a:pPr>
              <a:spcBef>
                <a:spcPts val="2400"/>
              </a:spcBef>
            </a:pPr>
            <a:r>
              <a:rPr lang="zh-CN" altLang="zh-CN" dirty="0"/>
              <a:t>复合赋值运算符：</a:t>
            </a:r>
            <a:r>
              <a:rPr lang="zh-CN" altLang="zh-CN" dirty="0">
                <a:solidFill>
                  <a:srgbClr val="FF0000"/>
                </a:solidFill>
                <a:latin typeface="Courier New" panose="02070309020205020404" pitchFamily="49" charset="0"/>
              </a:rPr>
              <a:t>+=, -=, *=, /=, %=</a:t>
            </a:r>
            <a:endParaRPr lang="zh-CN" altLang="zh-CN" dirty="0"/>
          </a:p>
          <a:p>
            <a:pPr lvl="1"/>
            <a:r>
              <a:rPr lang="zh-CN" altLang="zh-CN" dirty="0"/>
              <a:t>简化了赋值表达式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FF00FF"/>
                </a:solidFill>
              </a:rPr>
              <a:t>	&lt;variable&gt; </a:t>
            </a:r>
            <a:r>
              <a:rPr lang="zh-CN" altLang="zh-CN" dirty="0">
                <a:solidFill>
                  <a:srgbClr val="FF0000"/>
                </a:solidFill>
              </a:rPr>
              <a:t>&lt;operator&gt;=</a:t>
            </a:r>
            <a:r>
              <a:rPr lang="zh-CN" altLang="zh-CN" dirty="0">
                <a:solidFill>
                  <a:srgbClr val="FF00FF"/>
                </a:solidFill>
              </a:rPr>
              <a:t> &lt;expression&gt;</a:t>
            </a:r>
          </a:p>
          <a:p>
            <a:pPr lvl="2"/>
            <a:r>
              <a:rPr lang="zh-CN" altLang="zh-CN" dirty="0"/>
              <a:t>由下面的表达式简化而来</a:t>
            </a:r>
          </a:p>
          <a:p>
            <a:pPr lvl="2">
              <a:buFont typeface="Wingdings" panose="05000000000000000000" pitchFamily="2" charset="2"/>
              <a:buNone/>
            </a:pPr>
            <a:r>
              <a:rPr lang="zh-CN" altLang="zh-CN" dirty="0">
                <a:solidFill>
                  <a:srgbClr val="FF00FF"/>
                </a:solidFill>
              </a:rPr>
              <a:t>	&lt;variable&gt; </a:t>
            </a:r>
            <a:r>
              <a:rPr lang="zh-CN" altLang="zh-CN" dirty="0">
                <a:solidFill>
                  <a:srgbClr val="FF0000"/>
                </a:solidFill>
              </a:rPr>
              <a:t>=</a:t>
            </a:r>
            <a:r>
              <a:rPr lang="zh-CN" altLang="zh-CN" dirty="0">
                <a:solidFill>
                  <a:srgbClr val="FF00FF"/>
                </a:solidFill>
              </a:rPr>
              <a:t> &lt;variable&gt; </a:t>
            </a:r>
            <a:r>
              <a:rPr lang="zh-CN" altLang="zh-CN" dirty="0">
                <a:solidFill>
                  <a:srgbClr val="FF0000"/>
                </a:solidFill>
              </a:rPr>
              <a:t>&lt;operator&gt;</a:t>
            </a:r>
            <a:r>
              <a:rPr lang="zh-CN" altLang="zh-CN" dirty="0">
                <a:solidFill>
                  <a:srgbClr val="FF00FF"/>
                </a:solidFill>
              </a:rPr>
              <a:t> &lt;expression&gt;</a:t>
            </a:r>
          </a:p>
          <a:p>
            <a:pPr indent="0">
              <a:buNone/>
            </a:pPr>
            <a:r>
              <a:rPr lang="en-US" altLang="zh-CN" dirty="0"/>
              <a:t>   </a:t>
            </a:r>
            <a:r>
              <a:rPr lang="zh-CN" altLang="zh-CN" dirty="0"/>
              <a:t>举例</a:t>
            </a:r>
            <a:endParaRPr lang="zh-CN" altLang="en-US" dirty="0"/>
          </a:p>
        </p:txBody>
      </p:sp>
      <p:sp>
        <p:nvSpPr>
          <p:cNvPr id="1381381" name="Text Box 5"/>
          <p:cNvSpPr txBox="1">
            <a:spLocks noChangeArrowheads="1"/>
          </p:cNvSpPr>
          <p:nvPr/>
        </p:nvSpPr>
        <p:spPr bwMode="auto">
          <a:xfrm>
            <a:off x="2260639" y="2035388"/>
            <a:ext cx="1829990" cy="1076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c=</a:t>
            </a:r>
            <a:r>
              <a:rPr kumimoji="1" lang="en-US" altLang="zh-CN" sz="1600" b="1" dirty="0" err="1">
                <a:latin typeface="Courier New" panose="02070309020205020404" pitchFamily="49" charset="0"/>
              </a:rPr>
              <a:t>a+b</a:t>
            </a:r>
            <a:endParaRPr kumimoji="1" lang="en-US" altLang="zh-CN" sz="1600" b="1" dirty="0"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a=b=c=d=10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x=(a=5)+(b=8)</a:t>
            </a:r>
          </a:p>
        </p:txBody>
      </p:sp>
      <p:sp>
        <p:nvSpPr>
          <p:cNvPr id="1381382" name="Text Box 6"/>
          <p:cNvSpPr txBox="1">
            <a:spLocks noChangeArrowheads="1"/>
          </p:cNvSpPr>
          <p:nvPr/>
        </p:nvSpPr>
        <p:spPr bwMode="auto">
          <a:xfrm>
            <a:off x="5120271" y="2030625"/>
            <a:ext cx="2418184" cy="1077218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 wrap="square"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c=(</a:t>
            </a:r>
            <a:r>
              <a:rPr kumimoji="1" lang="en-US" altLang="zh-CN" sz="1600" b="1" dirty="0" err="1">
                <a:latin typeface="Courier New" panose="02070309020205020404" pitchFamily="49" charset="0"/>
              </a:rPr>
              <a:t>a+b</a:t>
            </a:r>
            <a:r>
              <a:rPr kumimoji="1" lang="en-US" altLang="zh-CN" sz="1600" b="1" dirty="0">
                <a:latin typeface="Courier New" panose="02070309020205020404" pitchFamily="49" charset="0"/>
              </a:rPr>
              <a:t>)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a=(b=(c=(d=10)))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a=5, b=8, x=</a:t>
            </a:r>
            <a:r>
              <a:rPr kumimoji="1" lang="en-US" altLang="zh-CN" sz="1600" b="1" dirty="0" err="1">
                <a:latin typeface="Courier New" panose="02070309020205020404" pitchFamily="49" charset="0"/>
              </a:rPr>
              <a:t>a+b</a:t>
            </a:r>
            <a:endParaRPr kumimoji="1" lang="en-US" altLang="zh-CN" sz="1600" b="1" dirty="0">
              <a:latin typeface="Courier New" panose="02070309020205020404" pitchFamily="49" charset="0"/>
            </a:endParaRPr>
          </a:p>
        </p:txBody>
      </p:sp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4370103" y="2225961"/>
            <a:ext cx="509588" cy="723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urier New" panose="02070309020205020404" pitchFamily="49" charset="0"/>
              </a:rPr>
              <a:t>≡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2260639" y="5349675"/>
            <a:ext cx="1464469" cy="1076325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hlink"/>
            </a:solidFill>
            <a:miter lim="800000"/>
          </a:ln>
          <a:effectLst>
            <a:outerShdw dist="107763" dir="2700000" algn="ctr" rotWithShape="0">
              <a:schemeClr val="bg2">
                <a:alpha val="50000"/>
              </a:schemeClr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a+=5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x*=y+7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x+=x-=x*=x</a:t>
            </a:r>
          </a:p>
        </p:txBody>
      </p:sp>
      <p:sp>
        <p:nvSpPr>
          <p:cNvPr id="8" name="Text Box 6"/>
          <p:cNvSpPr txBox="1">
            <a:spLocks noChangeArrowheads="1"/>
          </p:cNvSpPr>
          <p:nvPr/>
        </p:nvSpPr>
        <p:spPr bwMode="auto">
          <a:xfrm>
            <a:off x="4400193" y="5344913"/>
            <a:ext cx="2494359" cy="1076325"/>
          </a:xfrm>
          <a:prstGeom prst="rect">
            <a:avLst/>
          </a:prstGeom>
          <a:solidFill>
            <a:schemeClr val="bg2"/>
          </a:solidFill>
          <a:ln w="9525">
            <a:solidFill>
              <a:schemeClr val="tx1"/>
            </a:solidFill>
            <a:miter lim="800000"/>
          </a:ln>
          <a:effectLst>
            <a:outerShdw dist="107763" dir="2700000" algn="ctr" rotWithShape="0">
              <a:schemeClr val="bg2"/>
            </a:outerShdw>
          </a:effec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a=a+5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x=x*(y+7)</a:t>
            </a:r>
          </a:p>
          <a:p>
            <a:pPr>
              <a:spcBef>
                <a:spcPct val="50000"/>
              </a:spcBef>
            </a:pPr>
            <a:r>
              <a:rPr kumimoji="1" lang="en-US" altLang="zh-CN" sz="1600" b="1" dirty="0">
                <a:latin typeface="Courier New" panose="02070309020205020404" pitchFamily="49" charset="0"/>
              </a:rPr>
              <a:t>x=x+(x=x-(x=x*x))</a:t>
            </a:r>
          </a:p>
        </p:txBody>
      </p:sp>
      <p:sp>
        <p:nvSpPr>
          <p:cNvPr id="9" name="AutoShape 7"/>
          <p:cNvSpPr>
            <a:spLocks noChangeArrowheads="1"/>
          </p:cNvSpPr>
          <p:nvPr/>
        </p:nvSpPr>
        <p:spPr bwMode="auto">
          <a:xfrm>
            <a:off x="3813214" y="5597324"/>
            <a:ext cx="509588" cy="723900"/>
          </a:xfrm>
          <a:prstGeom prst="rightArrow">
            <a:avLst>
              <a:gd name="adj1" fmla="val 50000"/>
              <a:gd name="adj2" fmla="val 25000"/>
            </a:avLst>
          </a:prstGeom>
          <a:solidFill>
            <a:schemeClr val="folHlink"/>
          </a:solidFill>
          <a:ln w="9525">
            <a:solidFill>
              <a:schemeClr val="tx1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zh-CN" b="1">
                <a:latin typeface="Courier New" panose="02070309020205020404" pitchFamily="49" charset="0"/>
              </a:rPr>
              <a:t>≡</a:t>
            </a:r>
          </a:p>
        </p:txBody>
      </p:sp>
    </p:spTree>
    <p:extLst>
      <p:ext uri="{BB962C8B-B14F-4D97-AF65-F5344CB8AC3E}">
        <p14:creationId xmlns:p14="http://schemas.microsoft.com/office/powerpoint/2010/main" val="3212672951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6EAD57-3E0F-466C-B7A8-A89B7EC533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运算符</a:t>
            </a:r>
          </a:p>
        </p:txBody>
      </p:sp>
      <p:sp>
        <p:nvSpPr>
          <p:cNvPr id="15362" name="Content Placeholder 2">
            <a:extLst>
              <a:ext uri="{FF2B5EF4-FFF2-40B4-BE49-F238E27FC236}">
                <a16:creationId xmlns:a16="http://schemas.microsoft.com/office/drawing/2014/main" id="{681D8732-4588-4717-9CB1-EBB714436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关系运算符</a:t>
            </a:r>
            <a:endParaRPr lang="en-US" altLang="zh-CN" dirty="0"/>
          </a:p>
          <a:p>
            <a:pPr lvl="1"/>
            <a:r>
              <a:rPr lang="en-US" altLang="zh-CN" dirty="0"/>
              <a:t>&gt;, &gt;=, &lt;, &lt;=, ==, !=</a:t>
            </a:r>
          </a:p>
          <a:p>
            <a:endParaRPr lang="en-US" altLang="zh-CN" dirty="0"/>
          </a:p>
          <a:p>
            <a:r>
              <a:rPr lang="zh-CN" altLang="en-US" dirty="0"/>
              <a:t>逻辑运算符</a:t>
            </a:r>
            <a:endParaRPr lang="en-US" altLang="zh-CN" dirty="0"/>
          </a:p>
          <a:p>
            <a:pPr lvl="1"/>
            <a:r>
              <a:rPr lang="en-US" altLang="zh-CN" dirty="0"/>
              <a:t>! , &amp;&amp; , ||</a:t>
            </a:r>
          </a:p>
          <a:p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99104879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0434" name="Rectangle 2">
            <a:extLst>
              <a:ext uri="{FF2B5EF4-FFF2-40B4-BE49-F238E27FC236}">
                <a16:creationId xmlns:a16="http://schemas.microsoft.com/office/drawing/2014/main" id="{221E7F2A-DAC4-4D73-AAB6-E80C26624F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运算符的优先次序（参考）</a:t>
            </a:r>
          </a:p>
        </p:txBody>
      </p:sp>
      <p:sp>
        <p:nvSpPr>
          <p:cNvPr id="16386" name="Rectangle 3">
            <a:extLst>
              <a:ext uri="{FF2B5EF4-FFF2-40B4-BE49-F238E27FC236}">
                <a16:creationId xmlns:a16="http://schemas.microsoft.com/office/drawing/2014/main" id="{2F44B38C-C177-40B9-B586-41FC41B922EF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40820" y="1503972"/>
            <a:ext cx="3903663" cy="4114800"/>
          </a:xfrm>
        </p:spPr>
        <p:txBody>
          <a:bodyPr/>
          <a:lstStyle/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/>
              <a:t>., </a:t>
            </a:r>
            <a:r>
              <a:rPr lang="en-US" altLang="zh-CN" dirty="0">
                <a:sym typeface="Wingdings" panose="05000000000000000000" pitchFamily="2" charset="2"/>
              </a:rPr>
              <a:t>, [], ()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++, --, !, ~, (</a:t>
            </a:r>
            <a:r>
              <a:rPr lang="en-US" altLang="zh-CN" dirty="0" err="1">
                <a:sym typeface="Wingdings" panose="05000000000000000000" pitchFamily="2" charset="2"/>
              </a:rPr>
              <a:t>DataType</a:t>
            </a:r>
            <a:r>
              <a:rPr lang="en-US" altLang="zh-CN" dirty="0">
                <a:sym typeface="Wingdings" panose="05000000000000000000" pitchFamily="2" charset="2"/>
              </a:rPr>
              <a:t>), </a:t>
            </a:r>
            <a:r>
              <a:rPr lang="en-US" altLang="zh-CN" dirty="0" err="1">
                <a:sym typeface="Wingdings" panose="05000000000000000000" pitchFamily="2" charset="2"/>
              </a:rPr>
              <a:t>sizeof</a:t>
            </a:r>
            <a:endParaRPr lang="en-US" altLang="zh-CN" dirty="0">
              <a:sym typeface="Wingdings" panose="05000000000000000000" pitchFamily="2" charset="2"/>
            </a:endParaRP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*, /, %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+, -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&gt;&gt;, &lt;&lt;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&gt;, &lt;, &gt;=, &lt;=</a:t>
            </a:r>
          </a:p>
          <a:p>
            <a:pPr marL="609600" indent="-609600">
              <a:lnSpc>
                <a:spcPct val="90000"/>
              </a:lnSpc>
              <a:buFont typeface="Wingdings" panose="05000000000000000000" pitchFamily="2" charset="2"/>
              <a:buAutoNum type="arabicPeriod"/>
            </a:pPr>
            <a:r>
              <a:rPr lang="en-US" altLang="zh-CN" dirty="0">
                <a:sym typeface="Wingdings" panose="05000000000000000000" pitchFamily="2" charset="2"/>
              </a:rPr>
              <a:t>==, !=</a:t>
            </a:r>
          </a:p>
        </p:txBody>
      </p:sp>
      <p:sp>
        <p:nvSpPr>
          <p:cNvPr id="530436" name="Rectangle 4">
            <a:extLst>
              <a:ext uri="{FF2B5EF4-FFF2-40B4-BE49-F238E27FC236}">
                <a16:creationId xmlns:a16="http://schemas.microsoft.com/office/drawing/2014/main" id="{2F771D8F-B8EF-4FD1-8C92-D915D88D8D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96619" y="1349884"/>
            <a:ext cx="4356100" cy="44656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 dirty="0">
                <a:latin typeface="Arial" charset="0"/>
                <a:ea typeface="宋体" charset="-122"/>
                <a:sym typeface="Wingdings" pitchFamily="2" charset="2"/>
              </a:rPr>
              <a:t>&amp;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 dirty="0">
                <a:latin typeface="Arial" charset="0"/>
                <a:ea typeface="宋体" charset="-122"/>
              </a:rPr>
              <a:t>^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 dirty="0">
                <a:latin typeface="Arial" charset="0"/>
                <a:ea typeface="宋体" charset="-122"/>
              </a:rPr>
              <a:t>|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 dirty="0">
                <a:latin typeface="Arial" charset="0"/>
                <a:ea typeface="宋体" charset="-122"/>
              </a:rPr>
              <a:t>&amp;&amp;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 dirty="0">
                <a:latin typeface="Arial" charset="0"/>
                <a:ea typeface="宋体" charset="-122"/>
                <a:sym typeface="Wingdings" pitchFamily="2" charset="2"/>
              </a:rPr>
              <a:t>||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 dirty="0">
                <a:latin typeface="Arial" charset="0"/>
                <a:ea typeface="宋体" charset="-122"/>
                <a:sym typeface="Wingdings" pitchFamily="2" charset="2"/>
              </a:rPr>
              <a:t>?:</a:t>
            </a:r>
          </a:p>
          <a:p>
            <a:pPr marL="609600" indent="-609600">
              <a:spcBef>
                <a:spcPct val="20000"/>
              </a:spcBef>
              <a:buClr>
                <a:schemeClr val="hlink"/>
              </a:buClr>
              <a:buSzPct val="70000"/>
              <a:buFont typeface="Wingdings" pitchFamily="2" charset="2"/>
              <a:buAutoNum type="arabicPeriod" startAt="8"/>
              <a:defRPr/>
            </a:pPr>
            <a:r>
              <a:rPr lang="en-US" altLang="zh-CN" sz="3200" b="1" dirty="0">
                <a:latin typeface="Arial" charset="0"/>
                <a:ea typeface="宋体" charset="-122"/>
                <a:sym typeface="Wingdings" pitchFamily="2" charset="2"/>
              </a:rPr>
              <a:t>=, +=, -=, *=, </a:t>
            </a:r>
            <a:r>
              <a:rPr lang="en-US" altLang="zh-CN" sz="3200" b="1" dirty="0">
                <a:ea typeface="宋体" charset="-122"/>
                <a:sym typeface="Wingdings" pitchFamily="2" charset="2"/>
              </a:rPr>
              <a:t>……</a:t>
            </a:r>
            <a:endParaRPr lang="en-US" altLang="zh-CN" sz="3200" b="1" dirty="0">
              <a:latin typeface="Arial" charset="0"/>
              <a:ea typeface="宋体" charset="-122"/>
              <a:sym typeface="Wingdings" pitchFamily="2" charset="2"/>
            </a:endParaRPr>
          </a:p>
        </p:txBody>
      </p:sp>
      <p:sp>
        <p:nvSpPr>
          <p:cNvPr id="530437" name="Rectangle 5">
            <a:extLst>
              <a:ext uri="{FF2B5EF4-FFF2-40B4-BE49-F238E27FC236}">
                <a16:creationId xmlns:a16="http://schemas.microsoft.com/office/drawing/2014/main" id="{A41EB7FB-ACB0-4BCB-B307-93D6A91D9F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8888" y="5949952"/>
            <a:ext cx="6875462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800" b="1" dirty="0">
                <a:solidFill>
                  <a:srgbClr val="0000CC"/>
                </a:solidFill>
              </a:rPr>
              <a:t>不用死记，复杂表达式中多用“</a:t>
            </a:r>
            <a:r>
              <a:rPr lang="en-US" altLang="zh-CN" sz="2800" b="1" dirty="0">
                <a:solidFill>
                  <a:srgbClr val="0000CC"/>
                </a:solidFill>
              </a:rPr>
              <a:t>( )”</a:t>
            </a:r>
            <a:r>
              <a:rPr lang="zh-CN" altLang="en-US" sz="2800" b="1" dirty="0">
                <a:solidFill>
                  <a:srgbClr val="0000CC"/>
                </a:solidFill>
              </a:rPr>
              <a:t>运算符</a:t>
            </a:r>
          </a:p>
        </p:txBody>
      </p:sp>
    </p:spTree>
    <p:extLst>
      <p:ext uri="{BB962C8B-B14F-4D97-AF65-F5344CB8AC3E}">
        <p14:creationId xmlns:p14="http://schemas.microsoft.com/office/powerpoint/2010/main" val="534347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304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30437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思考：可以不用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IDE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吗？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itchFamily="2" charset="-122"/>
            </a:endParaRPr>
          </a:p>
        </p:txBody>
      </p:sp>
      <p:sp>
        <p:nvSpPr>
          <p:cNvPr id="38914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>
                <a:solidFill>
                  <a:srgbClr val="0000CC"/>
                </a:solidFill>
              </a:rPr>
              <a:t>原则上讲，一个文本编辑器足矣</a:t>
            </a:r>
            <a:endParaRPr lang="en-US" altLang="zh-CN" dirty="0">
              <a:solidFill>
                <a:srgbClr val="0000CC"/>
              </a:solidFill>
            </a:endParaRPr>
          </a:p>
          <a:p>
            <a:endParaRPr lang="en-US" altLang="en-US" dirty="0">
              <a:solidFill>
                <a:srgbClr val="0000CC"/>
              </a:solidFill>
            </a:endParaRPr>
          </a:p>
          <a:p>
            <a:endParaRPr lang="en-US" altLang="en-US" dirty="0">
              <a:ea typeface="华文中宋" pitchFamily="2" charset="-122"/>
            </a:endParaRPr>
          </a:p>
          <a:p>
            <a:endParaRPr lang="en-US" altLang="en-US" dirty="0">
              <a:ea typeface="华文中宋" pitchFamily="2" charset="-122"/>
            </a:endParaRPr>
          </a:p>
          <a:p>
            <a:endParaRPr lang="en-US" altLang="en-US" dirty="0">
              <a:ea typeface="华文中宋" pitchFamily="2" charset="-122"/>
            </a:endParaRPr>
          </a:p>
          <a:p>
            <a:endParaRPr lang="en-US" altLang="en-US" dirty="0">
              <a:ea typeface="华文中宋" pitchFamily="2" charset="-122"/>
            </a:endParaRPr>
          </a:p>
          <a:p>
            <a:endParaRPr lang="en-US" altLang="en-US" dirty="0">
              <a:ea typeface="华文中宋" pitchFamily="2" charset="-122"/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endParaRPr lang="en-US" altLang="zh-CN" dirty="0">
              <a:solidFill>
                <a:srgbClr val="0000CC"/>
              </a:solidFill>
            </a:endParaRPr>
          </a:p>
          <a:p>
            <a:r>
              <a:rPr lang="zh-CN" altLang="en-US" dirty="0">
                <a:solidFill>
                  <a:srgbClr val="0000CC"/>
                </a:solidFill>
              </a:rPr>
              <a:t>关于调试</a:t>
            </a:r>
            <a:endParaRPr lang="en-US" altLang="zh-CN" dirty="0">
              <a:solidFill>
                <a:srgbClr val="0000CC"/>
              </a:solidFill>
            </a:endParaRPr>
          </a:p>
        </p:txBody>
      </p:sp>
      <p:grpSp>
        <p:nvGrpSpPr>
          <p:cNvPr id="3" name="组合 2">
            <a:extLst>
              <a:ext uri="{FF2B5EF4-FFF2-40B4-BE49-F238E27FC236}">
                <a16:creationId xmlns:a16="http://schemas.microsoft.com/office/drawing/2014/main" id="{DD10A497-0AD4-4818-8EE7-32A93F5800E5}"/>
              </a:ext>
            </a:extLst>
          </p:cNvPr>
          <p:cNvGrpSpPr/>
          <p:nvPr/>
        </p:nvGrpSpPr>
        <p:grpSpPr>
          <a:xfrm>
            <a:off x="647700" y="1976988"/>
            <a:ext cx="7848600" cy="2773362"/>
            <a:chOff x="1187450" y="2420938"/>
            <a:chExt cx="7848600" cy="2773362"/>
          </a:xfrm>
        </p:grpSpPr>
        <p:sp>
          <p:nvSpPr>
            <p:cNvPr id="38920" name="Text Box 7"/>
            <p:cNvSpPr txBox="1">
              <a:spLocks noChangeArrowheads="1"/>
            </p:cNvSpPr>
            <p:nvPr/>
          </p:nvSpPr>
          <p:spPr bwMode="auto">
            <a:xfrm>
              <a:off x="8482052" y="2789238"/>
              <a:ext cx="553998" cy="1143000"/>
            </a:xfrm>
            <a:prstGeom prst="rect">
              <a:avLst/>
            </a:prstGeom>
            <a:noFill/>
            <a:ln w="12700" cap="sq">
              <a:solidFill>
                <a:schemeClr val="tx1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>
              <a:spAutoFit/>
            </a:bodyPr>
            <a:lstStyle>
              <a:lvl1pPr>
                <a:spcBef>
                  <a:spcPts val="600"/>
                </a:spcBef>
                <a:buClr>
                  <a:schemeClr val="accent1"/>
                </a:buClr>
                <a:buSzPct val="80000"/>
                <a:buFont typeface="Wingdings 2" pitchFamily="18" charset="2"/>
                <a:buChar char=""/>
                <a:defRPr sz="32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1pPr>
              <a:lvl2pPr marL="742950" indent="-285750">
                <a:spcBef>
                  <a:spcPts val="550"/>
                </a:spcBef>
                <a:buClr>
                  <a:schemeClr val="accent1"/>
                </a:buClr>
                <a:buFont typeface="Verdana" pitchFamily="34" charset="0"/>
                <a:buChar char="◦"/>
                <a:defRPr sz="2800">
                  <a:solidFill>
                    <a:srgbClr val="0000CC"/>
                  </a:solidFill>
                  <a:latin typeface="Gill Sans MT" pitchFamily="34" charset="0"/>
                  <a:ea typeface="华文中宋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2"/>
                </a:buClr>
                <a:buFont typeface="Wingdings 2" pitchFamily="18" charset="2"/>
                <a:buChar char=""/>
                <a:defRPr sz="24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rgbClr val="9BBB59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rgbClr val="8064A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8064A2"/>
                </a:buClr>
                <a:buFont typeface="Wingdings 2" pitchFamily="18" charset="2"/>
                <a:buChar char=""/>
                <a:defRPr sz="2000">
                  <a:solidFill>
                    <a:schemeClr val="tx1"/>
                  </a:solidFill>
                  <a:latin typeface="Gill Sans MT" pitchFamily="34" charset="0"/>
                  <a:ea typeface="华文中宋" pitchFamily="2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kumimoji="1" lang="zh-CN" altLang="en-US" sz="2400">
                  <a:latin typeface="Times New Roman" pitchFamily="18" charset="0"/>
                  <a:ea typeface="宋体" pitchFamily="2" charset="-122"/>
                </a:rPr>
                <a:t>执行</a:t>
              </a:r>
            </a:p>
          </p:txBody>
        </p:sp>
        <p:grpSp>
          <p:nvGrpSpPr>
            <p:cNvPr id="2" name="组合 1">
              <a:extLst>
                <a:ext uri="{FF2B5EF4-FFF2-40B4-BE49-F238E27FC236}">
                  <a16:creationId xmlns:a16="http://schemas.microsoft.com/office/drawing/2014/main" id="{1992BCFC-796D-48D7-8E3C-CB66123F284D}"/>
                </a:ext>
              </a:extLst>
            </p:cNvPr>
            <p:cNvGrpSpPr/>
            <p:nvPr/>
          </p:nvGrpSpPr>
          <p:grpSpPr>
            <a:xfrm>
              <a:off x="1187450" y="2420938"/>
              <a:ext cx="7580313" cy="2773362"/>
              <a:chOff x="1187450" y="2420938"/>
              <a:chExt cx="7580313" cy="2773362"/>
            </a:xfrm>
          </p:grpSpPr>
          <p:sp>
            <p:nvSpPr>
              <p:cNvPr id="38917" name="Text Box 4"/>
              <p:cNvSpPr txBox="1">
                <a:spLocks noChangeArrowheads="1"/>
              </p:cNvSpPr>
              <p:nvPr/>
            </p:nvSpPr>
            <p:spPr bwMode="auto">
              <a:xfrm>
                <a:off x="2338427" y="2789238"/>
                <a:ext cx="553998" cy="114300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800">
                    <a:solidFill>
                      <a:srgbClr val="0000CC"/>
                    </a:solidFill>
                    <a:latin typeface="Gill Sans MT" pitchFamily="34" charset="0"/>
                    <a:ea typeface="华文中宋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latin typeface="Times New Roman" pitchFamily="18" charset="0"/>
                    <a:ea typeface="宋体" pitchFamily="2" charset="-122"/>
                  </a:rPr>
                  <a:t>编辑</a:t>
                </a:r>
              </a:p>
            </p:txBody>
          </p:sp>
          <p:sp>
            <p:nvSpPr>
              <p:cNvPr id="38918" name="Text Box 5"/>
              <p:cNvSpPr txBox="1">
                <a:spLocks noChangeArrowheads="1"/>
              </p:cNvSpPr>
              <p:nvPr/>
            </p:nvSpPr>
            <p:spPr bwMode="auto">
              <a:xfrm>
                <a:off x="4367252" y="2789238"/>
                <a:ext cx="553998" cy="114300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800">
                    <a:solidFill>
                      <a:srgbClr val="0000CC"/>
                    </a:solidFill>
                    <a:latin typeface="Gill Sans MT" pitchFamily="34" charset="0"/>
                    <a:ea typeface="华文中宋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latin typeface="Times New Roman" pitchFamily="18" charset="0"/>
                    <a:ea typeface="宋体" pitchFamily="2" charset="-122"/>
                  </a:rPr>
                  <a:t>编译</a:t>
                </a:r>
              </a:p>
            </p:txBody>
          </p:sp>
          <p:sp>
            <p:nvSpPr>
              <p:cNvPr id="38919" name="Text Box 6"/>
              <p:cNvSpPr txBox="1">
                <a:spLocks noChangeArrowheads="1"/>
              </p:cNvSpPr>
              <p:nvPr/>
            </p:nvSpPr>
            <p:spPr bwMode="auto">
              <a:xfrm>
                <a:off x="6300827" y="2789238"/>
                <a:ext cx="553998" cy="114300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eaVert"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800">
                    <a:solidFill>
                      <a:srgbClr val="0000CC"/>
                    </a:solidFill>
                    <a:latin typeface="Gill Sans MT" pitchFamily="34" charset="0"/>
                    <a:ea typeface="华文中宋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latin typeface="Times New Roman" pitchFamily="18" charset="0"/>
                    <a:ea typeface="宋体" pitchFamily="2" charset="-122"/>
                  </a:rPr>
                  <a:t>连接</a:t>
                </a:r>
              </a:p>
            </p:txBody>
          </p:sp>
          <p:sp>
            <p:nvSpPr>
              <p:cNvPr id="38921" name="Line 8"/>
              <p:cNvSpPr>
                <a:spLocks noChangeShapeType="1"/>
              </p:cNvSpPr>
              <p:nvPr/>
            </p:nvSpPr>
            <p:spPr bwMode="auto">
              <a:xfrm flipV="1">
                <a:off x="1263650" y="3398838"/>
                <a:ext cx="106680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2" name="Line 9"/>
              <p:cNvSpPr>
                <a:spLocks noChangeShapeType="1"/>
              </p:cNvSpPr>
              <p:nvPr/>
            </p:nvSpPr>
            <p:spPr bwMode="auto">
              <a:xfrm>
                <a:off x="2863850" y="3398838"/>
                <a:ext cx="144780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3" name="Line 10"/>
              <p:cNvSpPr>
                <a:spLocks noChangeShapeType="1"/>
              </p:cNvSpPr>
              <p:nvPr/>
            </p:nvSpPr>
            <p:spPr bwMode="auto">
              <a:xfrm>
                <a:off x="4921250" y="3398838"/>
                <a:ext cx="129540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4" name="Line 11"/>
              <p:cNvSpPr>
                <a:spLocks noChangeShapeType="1"/>
              </p:cNvSpPr>
              <p:nvPr/>
            </p:nvSpPr>
            <p:spPr bwMode="auto">
              <a:xfrm>
                <a:off x="6902450" y="3398838"/>
                <a:ext cx="1524000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 type="none" w="sm" len="sm"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n-US"/>
              </a:p>
            </p:txBody>
          </p:sp>
          <p:sp>
            <p:nvSpPr>
              <p:cNvPr id="38925" name="Text Box 12"/>
              <p:cNvSpPr txBox="1">
                <a:spLocks noChangeArrowheads="1"/>
              </p:cNvSpPr>
              <p:nvPr/>
            </p:nvSpPr>
            <p:spPr bwMode="auto">
              <a:xfrm>
                <a:off x="1263650" y="2789238"/>
                <a:ext cx="8382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800">
                    <a:solidFill>
                      <a:srgbClr val="0000CC"/>
                    </a:solidFill>
                    <a:latin typeface="Gill Sans MT" pitchFamily="34" charset="0"/>
                    <a:ea typeface="华文中宋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latin typeface="Times New Roman" pitchFamily="18" charset="0"/>
                    <a:ea typeface="宋体" pitchFamily="2" charset="-122"/>
                  </a:rPr>
                  <a:t>输入</a:t>
                </a:r>
              </a:p>
            </p:txBody>
          </p:sp>
          <p:sp>
            <p:nvSpPr>
              <p:cNvPr id="38926" name="Text Box 13"/>
              <p:cNvSpPr txBox="1">
                <a:spLocks noChangeArrowheads="1"/>
              </p:cNvSpPr>
              <p:nvPr/>
            </p:nvSpPr>
            <p:spPr bwMode="auto">
              <a:xfrm>
                <a:off x="1187450" y="3475038"/>
                <a:ext cx="1143000" cy="4572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800">
                    <a:solidFill>
                      <a:srgbClr val="0000CC"/>
                    </a:solidFill>
                    <a:latin typeface="Gill Sans MT" pitchFamily="34" charset="0"/>
                    <a:ea typeface="华文中宋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latin typeface="Times New Roman" pitchFamily="18" charset="0"/>
                    <a:ea typeface="宋体" pitchFamily="2" charset="-122"/>
                  </a:rPr>
                  <a:t>源程序</a:t>
                </a:r>
              </a:p>
            </p:txBody>
          </p:sp>
          <p:sp>
            <p:nvSpPr>
              <p:cNvPr id="38927" name="Text Box 14"/>
              <p:cNvSpPr txBox="1">
                <a:spLocks noChangeArrowheads="1"/>
              </p:cNvSpPr>
              <p:nvPr/>
            </p:nvSpPr>
            <p:spPr bwMode="auto">
              <a:xfrm>
                <a:off x="3016250" y="2454275"/>
                <a:ext cx="1524000" cy="830263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800">
                    <a:solidFill>
                      <a:srgbClr val="0000CC"/>
                    </a:solidFill>
                    <a:latin typeface="Gill Sans MT" pitchFamily="34" charset="0"/>
                    <a:ea typeface="华文中宋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.c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zh-CN" sz="2400">
                    <a:latin typeface="Times New Roman" pitchFamily="18" charset="0"/>
                    <a:ea typeface="宋体" pitchFamily="2" charset="-122"/>
                  </a:rPr>
                  <a:t>磁盘文件</a:t>
                </a:r>
                <a:endParaRPr kumimoji="1"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8928" name="Text Box 15"/>
              <p:cNvSpPr txBox="1">
                <a:spLocks noChangeArrowheads="1"/>
              </p:cNvSpPr>
              <p:nvPr/>
            </p:nvSpPr>
            <p:spPr bwMode="auto">
              <a:xfrm>
                <a:off x="4921250" y="2420938"/>
                <a:ext cx="1905000" cy="830262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800">
                    <a:solidFill>
                      <a:srgbClr val="0000CC"/>
                    </a:solidFill>
                    <a:latin typeface="Gill Sans MT" pitchFamily="34" charset="0"/>
                    <a:ea typeface="华文中宋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en-US" altLang="zh-CN" sz="2400">
                    <a:latin typeface="Times New Roman" pitchFamily="18" charset="0"/>
                    <a:ea typeface="宋体" pitchFamily="2" charset="-122"/>
                  </a:rPr>
                  <a:t>.obj</a:t>
                </a:r>
              </a:p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zh-CN" sz="2400">
                    <a:latin typeface="Times New Roman" pitchFamily="18" charset="0"/>
                    <a:ea typeface="宋体" pitchFamily="2" charset="-122"/>
                  </a:rPr>
                  <a:t>目标文件</a:t>
                </a:r>
                <a:endParaRPr kumimoji="1"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8929" name="Text Box 16"/>
              <p:cNvSpPr txBox="1">
                <a:spLocks noChangeArrowheads="1"/>
              </p:cNvSpPr>
              <p:nvPr/>
            </p:nvSpPr>
            <p:spPr bwMode="auto">
              <a:xfrm>
                <a:off x="6826250" y="2636838"/>
                <a:ext cx="1752600" cy="609600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12700" cap="sq">
                    <a:solidFill>
                      <a:schemeClr val="tx1"/>
                    </a:solidFill>
                    <a:miter lim="800000"/>
                    <a:headEnd type="none" w="sm" len="sm"/>
                    <a:tailEnd type="none" w="sm" len="sm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800">
                    <a:solidFill>
                      <a:srgbClr val="0000CC"/>
                    </a:solidFill>
                    <a:latin typeface="Gill Sans MT" pitchFamily="34" charset="0"/>
                    <a:ea typeface="华文中宋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en-US" altLang="zh-CN" sz="2400">
                  <a:latin typeface="Times New Roman" pitchFamily="18" charset="0"/>
                  <a:ea typeface="宋体" pitchFamily="2" charset="-122"/>
                </a:endParaRPr>
              </a:p>
              <a:p>
                <a:pPr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zh-CN" sz="2400">
                    <a:latin typeface="Times New Roman" pitchFamily="18" charset="0"/>
                    <a:ea typeface="宋体" pitchFamily="2" charset="-122"/>
                  </a:rPr>
                  <a:t>可执行文件</a:t>
                </a:r>
                <a:endParaRPr kumimoji="1" lang="zh-CN" altLang="en-US" sz="2400">
                  <a:latin typeface="Times New Roman" pitchFamily="18" charset="0"/>
                  <a:ea typeface="宋体" pitchFamily="2" charset="-122"/>
                </a:endParaRPr>
              </a:p>
            </p:txBody>
          </p:sp>
          <p:sp>
            <p:nvSpPr>
              <p:cNvPr id="38930" name="Text Box 17"/>
              <p:cNvSpPr txBox="1">
                <a:spLocks noChangeArrowheads="1"/>
              </p:cNvSpPr>
              <p:nvPr/>
            </p:nvSpPr>
            <p:spPr bwMode="auto">
              <a:xfrm>
                <a:off x="2416175" y="4578350"/>
                <a:ext cx="1198563" cy="615950"/>
              </a:xfrm>
              <a:prstGeom prst="rect">
                <a:avLst/>
              </a:prstGeom>
              <a:noFill/>
              <a:ln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ts val="600"/>
                  </a:spcBef>
                  <a:buClr>
                    <a:schemeClr val="accent1"/>
                  </a:buClr>
                  <a:buSzPct val="80000"/>
                  <a:buFont typeface="Wingdings 2" pitchFamily="18" charset="2"/>
                  <a:buChar char=""/>
                  <a:defRPr sz="32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1pPr>
                <a:lvl2pPr marL="742950" indent="-285750">
                  <a:spcBef>
                    <a:spcPts val="550"/>
                  </a:spcBef>
                  <a:buClr>
                    <a:schemeClr val="accent1"/>
                  </a:buClr>
                  <a:buFont typeface="Verdana" pitchFamily="34" charset="0"/>
                  <a:buChar char="◦"/>
                  <a:defRPr sz="2800">
                    <a:solidFill>
                      <a:srgbClr val="0000CC"/>
                    </a:solidFill>
                    <a:latin typeface="Gill Sans MT" pitchFamily="34" charset="0"/>
                    <a:ea typeface="华文中宋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2"/>
                  </a:buClr>
                  <a:buFont typeface="Wingdings 2" pitchFamily="18" charset="2"/>
                  <a:buChar char=""/>
                  <a:defRPr sz="24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9BBB59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8064A2"/>
                  </a:buClr>
                  <a:buFont typeface="Wingdings 2" pitchFamily="18" charset="2"/>
                  <a:buChar char=""/>
                  <a:defRPr sz="2000">
                    <a:solidFill>
                      <a:schemeClr val="tx1"/>
                    </a:solidFill>
                    <a:latin typeface="Gill Sans MT" pitchFamily="34" charset="0"/>
                    <a:ea typeface="华文中宋" pitchFamily="2" charset="-122"/>
                  </a:defRPr>
                </a:lvl9pPr>
              </a:lstStyle>
              <a:p>
                <a:pPr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endParaRPr kumimoji="1" lang="zh-CN" altLang="en-US" sz="2400">
                  <a:latin typeface="Times New Roman" pitchFamily="18" charset="0"/>
                  <a:ea typeface="宋体" pitchFamily="2" charset="-122"/>
                </a:endParaRPr>
              </a:p>
              <a:p>
                <a:pPr eaLnBrk="1" hangingPunct="1">
                  <a:lnSpc>
                    <a:spcPct val="70000"/>
                  </a:lnSpc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kumimoji="1" lang="zh-CN" altLang="en-US" sz="2400">
                    <a:latin typeface="Times New Roman" pitchFamily="18" charset="0"/>
                    <a:ea typeface="宋体" pitchFamily="2" charset="-122"/>
                  </a:rPr>
                  <a:t>调试</a:t>
                </a:r>
              </a:p>
            </p:txBody>
          </p:sp>
          <p:sp>
            <p:nvSpPr>
              <p:cNvPr id="38931" name="Line 18"/>
              <p:cNvSpPr>
                <a:spLocks noChangeShapeType="1"/>
              </p:cNvSpPr>
              <p:nvPr/>
            </p:nvSpPr>
            <p:spPr bwMode="auto">
              <a:xfrm>
                <a:off x="8767763" y="3932238"/>
                <a:ext cx="0" cy="95408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2" name="Line 19"/>
              <p:cNvSpPr>
                <a:spLocks noChangeShapeType="1"/>
              </p:cNvSpPr>
              <p:nvPr/>
            </p:nvSpPr>
            <p:spPr bwMode="auto">
              <a:xfrm flipH="1">
                <a:off x="3614738" y="4886325"/>
                <a:ext cx="5153025" cy="0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3" name="Line 20"/>
              <p:cNvSpPr>
                <a:spLocks noChangeShapeType="1"/>
              </p:cNvSpPr>
              <p:nvPr/>
            </p:nvSpPr>
            <p:spPr bwMode="auto">
              <a:xfrm>
                <a:off x="6534150" y="3932238"/>
                <a:ext cx="0" cy="95408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4" name="Line 21"/>
              <p:cNvSpPr>
                <a:spLocks noChangeShapeType="1"/>
              </p:cNvSpPr>
              <p:nvPr/>
            </p:nvSpPr>
            <p:spPr bwMode="auto">
              <a:xfrm>
                <a:off x="4733925" y="3932238"/>
                <a:ext cx="0" cy="954087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  <p:sp>
            <p:nvSpPr>
              <p:cNvPr id="38935" name="Line 22"/>
              <p:cNvSpPr>
                <a:spLocks noChangeShapeType="1"/>
              </p:cNvSpPr>
              <p:nvPr/>
            </p:nvSpPr>
            <p:spPr bwMode="auto">
              <a:xfrm flipV="1">
                <a:off x="2646363" y="3932238"/>
                <a:ext cx="0" cy="646112"/>
              </a:xfrm>
              <a:prstGeom prst="line">
                <a:avLst/>
              </a:prstGeom>
              <a:noFill/>
              <a:ln w="12700" cap="sq">
                <a:solidFill>
                  <a:schemeClr val="tx1"/>
                </a:solidFill>
                <a:round/>
                <a:headEnd/>
                <a:tailEnd type="triangl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endParaRPr 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71365493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1CB6D-C718-428B-B79B-DAF36CFAB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17410" name="Content Placeholder 2">
            <a:extLst>
              <a:ext uri="{FF2B5EF4-FFF2-40B4-BE49-F238E27FC236}">
                <a16:creationId xmlns:a16="http://schemas.microsoft.com/office/drawing/2014/main" id="{3CA36F28-7A20-46D7-9856-C7154EBB81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sz="2400" dirty="0">
                <a:solidFill>
                  <a:srgbClr val="FF0000"/>
                </a:solidFill>
              </a:rPr>
              <a:t>表达式</a:t>
            </a:r>
            <a:r>
              <a:rPr lang="zh-CN" altLang="en-US" sz="2400" dirty="0"/>
              <a:t>（</a:t>
            </a:r>
            <a:r>
              <a:rPr lang="en-US" altLang="zh-CN" sz="2400" dirty="0"/>
              <a:t>expression</a:t>
            </a:r>
            <a:r>
              <a:rPr lang="zh-CN" altLang="en-US" sz="2400" dirty="0"/>
              <a:t>）是由运算符（操作符，</a:t>
            </a:r>
            <a:r>
              <a:rPr lang="en-US" altLang="zh-CN" sz="2400" dirty="0"/>
              <a:t>operator</a:t>
            </a:r>
            <a:r>
              <a:rPr lang="zh-CN" altLang="en-US" sz="2400" dirty="0"/>
              <a:t>）和运算对象（操作数，</a:t>
            </a:r>
            <a:r>
              <a:rPr lang="en-US" altLang="zh-CN" sz="2400" dirty="0"/>
              <a:t>operand</a:t>
            </a:r>
            <a:r>
              <a:rPr lang="zh-CN" altLang="en-US" sz="2400" dirty="0"/>
              <a:t>）组成。</a:t>
            </a:r>
          </a:p>
          <a:p>
            <a:pPr lvl="1"/>
            <a:r>
              <a:rPr lang="zh-CN" altLang="en-US" sz="2000" dirty="0"/>
              <a:t>表达式的计算结果称为表达式的值</a:t>
            </a:r>
          </a:p>
          <a:p>
            <a:pPr lvl="1"/>
            <a:r>
              <a:rPr lang="zh-CN" altLang="en-US" sz="2000" dirty="0"/>
              <a:t>一个常量或一个变量是最简单的表达式，其值即该常量或变量的值</a:t>
            </a:r>
          </a:p>
          <a:p>
            <a:pPr lvl="1" algn="just"/>
            <a:r>
              <a:rPr lang="zh-CN" altLang="en-US" sz="2000" dirty="0"/>
              <a:t>运算符不能单独使用，必须有操作数与之共同构成表达式</a:t>
            </a:r>
          </a:p>
          <a:p>
            <a:pPr lvl="1"/>
            <a:r>
              <a:rPr lang="zh-CN" altLang="en-US" sz="2000" dirty="0"/>
              <a:t>表达式的值还可以用作其他运算的操作数，形成更复杂的表达式</a:t>
            </a:r>
          </a:p>
          <a:p>
            <a:r>
              <a:rPr lang="zh-CN" altLang="en-US" dirty="0"/>
              <a:t>表达式有类型区别，如：</a:t>
            </a:r>
          </a:p>
          <a:p>
            <a:pPr lvl="1"/>
            <a:r>
              <a:rPr lang="zh-CN" altLang="en-US" dirty="0"/>
              <a:t>算术表达式</a:t>
            </a:r>
          </a:p>
          <a:p>
            <a:pPr lvl="2"/>
            <a:r>
              <a:rPr lang="zh-CN" altLang="en-US" dirty="0"/>
              <a:t>用算术运算符和括号将操作数连接起来，符合</a:t>
            </a:r>
            <a:r>
              <a:rPr lang="en-US" altLang="zh-CN" dirty="0"/>
              <a:t>C</a:t>
            </a:r>
            <a:r>
              <a:rPr lang="zh-CN" altLang="en-US" dirty="0"/>
              <a:t>语法规则的式子</a:t>
            </a:r>
          </a:p>
          <a:p>
            <a:pPr lvl="1"/>
            <a:r>
              <a:rPr lang="zh-CN" altLang="en-US" dirty="0"/>
              <a:t>关系表达式</a:t>
            </a:r>
          </a:p>
          <a:p>
            <a:pPr lvl="1"/>
            <a:r>
              <a:rPr lang="zh-CN" altLang="en-US" dirty="0"/>
              <a:t>逻辑表达式</a:t>
            </a:r>
          </a:p>
          <a:p>
            <a:pPr lvl="1"/>
            <a:r>
              <a:rPr lang="zh-CN" altLang="en-US" dirty="0"/>
              <a:t>赋值表达式</a:t>
            </a:r>
          </a:p>
          <a:p>
            <a:endParaRPr lang="en-US" altLang="zh-CN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2326437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122" name="Rectangle 2">
            <a:extLst>
              <a:ext uri="{FF2B5EF4-FFF2-40B4-BE49-F238E27FC236}">
                <a16:creationId xmlns:a16="http://schemas.microsoft.com/office/drawing/2014/main" id="{CDCD0821-D9D5-4583-BA8D-56CD3C51AE1B}"/>
              </a:ext>
            </a:extLst>
          </p:cNvPr>
          <p:cNvSpPr>
            <a:spLocks noGrp="1" noRot="1" noChangeArrowheads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pPr eaLnBrk="1" hangingPunct="1"/>
            <a:r>
              <a:rPr lang="zh-CN" altLang="en-US" sz="3600">
                <a:effectLst>
                  <a:outerShdw blurRad="38100" dist="38100" dir="2700000" algn="tl">
                    <a:srgbClr val="C0C0C0"/>
                  </a:outerShdw>
                </a:effectLst>
              </a:rPr>
              <a:t>整数算术表达式</a:t>
            </a:r>
            <a:endParaRPr lang="zh-CN" altLang="en-US"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19458" name="Rectangle 3">
            <a:extLst>
              <a:ext uri="{FF2B5EF4-FFF2-40B4-BE49-F238E27FC236}">
                <a16:creationId xmlns:a16="http://schemas.microsoft.com/office/drawing/2014/main" id="{04C52BCA-16A7-4D84-B02A-1AF2B8107909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如果在算术运算中只包含整数，任何结果的小数部分均被截去，即使结果赋给浮点型变量也是这样。</a:t>
            </a:r>
          </a:p>
          <a:p>
            <a:pPr eaLnBrk="1" hangingPunct="1"/>
            <a:endParaRPr lang="en-US" altLang="zh-CN" dirty="0"/>
          </a:p>
          <a:p>
            <a:pPr eaLnBrk="1" hangingPunct="1"/>
            <a:r>
              <a:rPr lang="zh-CN" altLang="en-US" dirty="0"/>
              <a:t>如果希望保留计算的小数部分，就必须强制编译程序把操作对象之一变成</a:t>
            </a:r>
            <a:r>
              <a:rPr lang="en-US" altLang="zh-CN" dirty="0"/>
              <a:t>float</a:t>
            </a:r>
            <a:r>
              <a:rPr lang="zh-CN" altLang="en-US" dirty="0"/>
              <a:t>型，方法可以是：</a:t>
            </a:r>
          </a:p>
          <a:p>
            <a:pPr lvl="1" eaLnBrk="1" hangingPunct="1"/>
            <a:r>
              <a:rPr lang="zh-CN" altLang="en-US" dirty="0"/>
              <a:t>操作对象直接定义为</a:t>
            </a:r>
            <a:r>
              <a:rPr lang="en-US" altLang="zh-CN" dirty="0"/>
              <a:t>float</a:t>
            </a:r>
            <a:r>
              <a:rPr lang="zh-CN" altLang="en-US" dirty="0"/>
              <a:t>型</a:t>
            </a:r>
          </a:p>
          <a:p>
            <a:pPr lvl="1" eaLnBrk="1" hangingPunct="1"/>
            <a:r>
              <a:rPr lang="zh-CN" altLang="en-US" dirty="0"/>
              <a:t>操作对象前加强制</a:t>
            </a:r>
            <a:r>
              <a:rPr lang="en-US" altLang="zh-CN" dirty="0"/>
              <a:t>float</a:t>
            </a:r>
            <a:r>
              <a:rPr lang="zh-CN" altLang="en-US" dirty="0"/>
              <a:t>类型转换，如 </a:t>
            </a:r>
            <a:r>
              <a:rPr lang="en-US" altLang="zh-CN" dirty="0"/>
              <a:t>2 </a:t>
            </a:r>
            <a:r>
              <a:rPr lang="en-US" altLang="zh-CN" dirty="0">
                <a:sym typeface="Monotype Sorts"/>
              </a:rPr>
              <a:t>→</a:t>
            </a:r>
            <a:r>
              <a:rPr lang="en-US" altLang="zh-CN" dirty="0"/>
              <a:t>(float)2</a:t>
            </a:r>
          </a:p>
          <a:p>
            <a:pPr lvl="1" eaLnBrk="1" hangingPunct="1"/>
            <a:r>
              <a:rPr lang="zh-CN" altLang="en-US" dirty="0"/>
              <a:t>操作对象表示为实数，如  </a:t>
            </a:r>
            <a:r>
              <a:rPr lang="en-US" altLang="zh-CN" dirty="0"/>
              <a:t>2</a:t>
            </a:r>
            <a:r>
              <a:rPr lang="en-US" altLang="zh-CN" dirty="0">
                <a:sym typeface="Monotype Sorts"/>
              </a:rPr>
              <a:t>→</a:t>
            </a:r>
            <a:r>
              <a:rPr lang="en-US" altLang="zh-CN" dirty="0"/>
              <a:t>2.0</a:t>
            </a:r>
          </a:p>
          <a:p>
            <a:pPr lvl="1" eaLnBrk="1" hangingPunct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197526301"/>
      </p:ext>
    </p:extLst>
  </p:cSld>
  <p:clrMapOvr>
    <a:masterClrMapping/>
  </p:clrMapOvr>
  <p:transition/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097908-812D-4079-8E70-55CE55E7F2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关系表达式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0482" name="Content Placeholder 2">
            <a:extLst>
              <a:ext uri="{FF2B5EF4-FFF2-40B4-BE49-F238E27FC236}">
                <a16:creationId xmlns:a16="http://schemas.microsoft.com/office/drawing/2014/main" id="{63CD6EF1-4015-4C09-A571-32707B586B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zh-CN" altLang="en-US" dirty="0">
                <a:solidFill>
                  <a:srgbClr val="0000CC"/>
                </a:solidFill>
              </a:rPr>
              <a:t>关系运算符</a:t>
            </a:r>
            <a:r>
              <a:rPr lang="zh-CN" altLang="en-US" dirty="0"/>
              <a:t>将两个表达式连接起来的式子，称关系表达式</a:t>
            </a:r>
            <a:endParaRPr lang="en-US" altLang="zh-CN" dirty="0"/>
          </a:p>
          <a:p>
            <a:r>
              <a:rPr lang="zh-CN" altLang="en-US" dirty="0"/>
              <a:t>关系表达式的值是一个逻辑值，即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真</a:t>
            </a:r>
            <a:r>
              <a:rPr lang="zh-CN" altLang="en-US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或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zh-CN" altLang="en-US" dirty="0"/>
              <a:t>假</a:t>
            </a:r>
            <a:r>
              <a:rPr lang="zh-CN" altLang="en-US" dirty="0">
                <a:latin typeface="Arial" panose="020B0604020202020204" pitchFamily="34" charset="0"/>
              </a:rPr>
              <a:t>”（实现上判断是否为</a:t>
            </a:r>
            <a:r>
              <a:rPr lang="en-US" altLang="zh-CN" dirty="0">
                <a:latin typeface="Arial" panose="020B0604020202020204" pitchFamily="34" charset="0"/>
              </a:rPr>
              <a:t>0</a:t>
            </a:r>
            <a:r>
              <a:rPr lang="zh-CN" altLang="en-US" dirty="0">
                <a:latin typeface="Arial" panose="020B0604020202020204" pitchFamily="34" charset="0"/>
              </a:rPr>
              <a:t>）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20485" name="AutoShape 4">
            <a:extLst>
              <a:ext uri="{FF2B5EF4-FFF2-40B4-BE49-F238E27FC236}">
                <a16:creationId xmlns:a16="http://schemas.microsoft.com/office/drawing/2014/main" id="{05BBA0EF-4298-461C-83B5-513845DE554C}"/>
              </a:ext>
            </a:extLst>
          </p:cNvPr>
          <p:cNvSpPr>
            <a:spLocks/>
          </p:cNvSpPr>
          <p:nvPr/>
        </p:nvSpPr>
        <p:spPr bwMode="auto">
          <a:xfrm>
            <a:off x="5568950" y="3808413"/>
            <a:ext cx="304800" cy="1676400"/>
          </a:xfrm>
          <a:prstGeom prst="rightBrace">
            <a:avLst>
              <a:gd name="adj1" fmla="val 45833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486" name="AutoShape 5">
            <a:extLst>
              <a:ext uri="{FF2B5EF4-FFF2-40B4-BE49-F238E27FC236}">
                <a16:creationId xmlns:a16="http://schemas.microsoft.com/office/drawing/2014/main" id="{395C7C6F-9CB3-4D64-AB96-2D132CCE0070}"/>
              </a:ext>
            </a:extLst>
          </p:cNvPr>
          <p:cNvSpPr>
            <a:spLocks/>
          </p:cNvSpPr>
          <p:nvPr/>
        </p:nvSpPr>
        <p:spPr bwMode="auto">
          <a:xfrm>
            <a:off x="5584825" y="5578475"/>
            <a:ext cx="279400" cy="617538"/>
          </a:xfrm>
          <a:prstGeom prst="rightBrace">
            <a:avLst>
              <a:gd name="adj1" fmla="val 18726"/>
              <a:gd name="adj2" fmla="val 50000"/>
            </a:avLst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endParaRPr lang="en-US" altLang="en-US"/>
          </a:p>
        </p:txBody>
      </p:sp>
      <p:sp>
        <p:nvSpPr>
          <p:cNvPr id="20487" name="Text Box 6">
            <a:extLst>
              <a:ext uri="{FF2B5EF4-FFF2-40B4-BE49-F238E27FC236}">
                <a16:creationId xmlns:a16="http://schemas.microsoft.com/office/drawing/2014/main" id="{BDA0D9E2-5524-4269-8D82-260BD7536B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5" y="4456113"/>
            <a:ext cx="2657475" cy="4619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优先级相同（高）</a:t>
            </a:r>
          </a:p>
        </p:txBody>
      </p:sp>
      <p:sp>
        <p:nvSpPr>
          <p:cNvPr id="20488" name="Text Box 7">
            <a:extLst>
              <a:ext uri="{FF2B5EF4-FFF2-40B4-BE49-F238E27FC236}">
                <a16:creationId xmlns:a16="http://schemas.microsoft.com/office/drawing/2014/main" id="{F4D732EA-C928-46F0-B0AA-F8CE4D5FEF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8215" y="5680077"/>
            <a:ext cx="2655887" cy="461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>
              <a:spcBef>
                <a:spcPct val="50000"/>
              </a:spcBef>
            </a:pPr>
            <a:r>
              <a:rPr kumimoji="1" lang="zh-CN" altLang="en-US" sz="2400">
                <a:latin typeface="Times New Roman" panose="02020603050405020304" pitchFamily="18" charset="0"/>
              </a:rPr>
              <a:t>优先级相同（低）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CAD657B7-C732-49AD-B66C-5B9B6E2B666B}"/>
              </a:ext>
            </a:extLst>
          </p:cNvPr>
          <p:cNvGraphicFramePr>
            <a:graphicFrameLocks noGrp="1"/>
          </p:cNvGraphicFramePr>
          <p:nvPr/>
        </p:nvGraphicFramePr>
        <p:xfrm>
          <a:off x="1584327" y="3789363"/>
          <a:ext cx="3929063" cy="2413614"/>
        </p:xfrm>
        <a:graphic>
          <a:graphicData uri="http://schemas.openxmlformats.org/drawingml/2006/table">
            <a:tbl>
              <a:tblPr/>
              <a:tblGrid>
                <a:gridCol w="1912938">
                  <a:extLst>
                    <a:ext uri="{9D8B030D-6E8A-4147-A177-3AD203B41FA5}">
                      <a16:colId xmlns:a16="http://schemas.microsoft.com/office/drawing/2014/main" val="1010188948"/>
                    </a:ext>
                  </a:extLst>
                </a:gridCol>
                <a:gridCol w="2016125">
                  <a:extLst>
                    <a:ext uri="{9D8B030D-6E8A-4147-A177-3AD203B41FA5}">
                      <a16:colId xmlns:a16="http://schemas.microsoft.com/office/drawing/2014/main" val="905885052"/>
                    </a:ext>
                  </a:extLst>
                </a:gridCol>
              </a:tblGrid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运算符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说明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07124759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   &gt;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大于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251657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 &gt;=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大于等于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90766530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  &lt;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小于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64731138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&lt;=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小于等于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15531054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= =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等于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57257346"/>
                  </a:ext>
                </a:extLst>
              </a:tr>
              <a:tr h="344488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  !=</a:t>
                      </a:r>
                      <a:endParaRPr kumimoji="0" lang="en-US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200" b="0" i="0" u="none" strike="noStrike" cap="none" normalizeH="0" baseline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不等于</a:t>
                      </a:r>
                      <a:endParaRPr kumimoji="0" lang="zh-CN" altLang="en-US" sz="2200" b="1" i="0" u="none" strike="noStrike" cap="none" normalizeH="0" baseline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Calibri" panose="020F0502020204030204" pitchFamily="34" charset="0"/>
                        <a:ea typeface="华文中宋" panose="02010600040101010101" pitchFamily="2" charset="-122"/>
                      </a:endParaRPr>
                    </a:p>
                  </a:txBody>
                  <a:tcPr marL="9525" marR="9525" marT="9522" marB="0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EDEAF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0957868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315232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203BE-4E8E-47A2-9865-41945FC693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逻辑运算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1506" name="Content Placeholder 2">
            <a:extLst>
              <a:ext uri="{FF2B5EF4-FFF2-40B4-BE49-F238E27FC236}">
                <a16:creationId xmlns:a16="http://schemas.microsoft.com/office/drawing/2014/main" id="{344AE023-9AD2-432A-8FB6-2D8E1DAB37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zh-CN" altLang="en-US" dirty="0"/>
              <a:t>逻辑运算符如下：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!</a:t>
            </a:r>
            <a:r>
              <a:rPr lang="zh-CN" altLang="en-US" dirty="0"/>
              <a:t>为单目运算符，</a:t>
            </a:r>
            <a:r>
              <a:rPr lang="en-US" altLang="zh-CN" dirty="0"/>
              <a:t>&amp;&amp;</a:t>
            </a:r>
            <a:r>
              <a:rPr lang="zh-CN" altLang="en-US" dirty="0"/>
              <a:t>和</a:t>
            </a:r>
            <a:r>
              <a:rPr lang="en-US" altLang="zh-CN" dirty="0"/>
              <a:t>||</a:t>
            </a:r>
            <a:r>
              <a:rPr lang="zh-CN" altLang="en-US" dirty="0"/>
              <a:t>为双目运算符</a:t>
            </a:r>
            <a:endParaRPr lang="en-US" altLang="zh-CN" dirty="0"/>
          </a:p>
          <a:p>
            <a:r>
              <a:rPr lang="zh-CN" altLang="en-US" dirty="0"/>
              <a:t>优先级</a:t>
            </a:r>
            <a:endParaRPr lang="en-US" altLang="zh-CN" dirty="0"/>
          </a:p>
          <a:p>
            <a:pPr lvl="1"/>
            <a:r>
              <a:rPr lang="en-US" altLang="zh-CN" dirty="0"/>
              <a:t>! &gt; &amp;&amp; &gt;||</a:t>
            </a:r>
            <a:r>
              <a:rPr lang="zh-CN" altLang="en-US" dirty="0"/>
              <a:t>，即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!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为三者中最高。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&amp;&amp;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/>
              <a:t>和</a:t>
            </a:r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||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0000CC"/>
                </a:solidFill>
              </a:rPr>
              <a:t>低于</a:t>
            </a:r>
            <a:r>
              <a:rPr lang="zh-CN" altLang="en-US" dirty="0"/>
              <a:t>关系运算符。</a:t>
            </a:r>
          </a:p>
          <a:p>
            <a:pPr lvl="1"/>
            <a:r>
              <a:rPr lang="zh-CN" altLang="en-US" dirty="0">
                <a:latin typeface="Arial" panose="020B0604020202020204" pitchFamily="34" charset="0"/>
              </a:rPr>
              <a:t>“</a:t>
            </a:r>
            <a:r>
              <a:rPr lang="en-US" altLang="zh-CN" dirty="0"/>
              <a:t>!</a:t>
            </a:r>
            <a:r>
              <a:rPr lang="en-US" altLang="zh-CN" dirty="0">
                <a:latin typeface="Arial" panose="020B0604020202020204" pitchFamily="34" charset="0"/>
              </a:rPr>
              <a:t>”</a:t>
            </a:r>
            <a:r>
              <a:rPr lang="zh-CN" altLang="en-US" dirty="0">
                <a:solidFill>
                  <a:srgbClr val="0000CC"/>
                </a:solidFill>
              </a:rPr>
              <a:t>高于</a:t>
            </a:r>
            <a:r>
              <a:rPr lang="zh-CN" altLang="en-US" dirty="0"/>
              <a:t>算术运算符。</a:t>
            </a:r>
          </a:p>
          <a:p>
            <a:endParaRPr lang="en-US" altLang="en-US" dirty="0">
              <a:ea typeface="华文中宋" panose="02010600040101010101" pitchFamily="2" charset="-122"/>
            </a:endParaRPr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AE407DFB-3787-4E5A-A5CF-FD75BD4898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37244812"/>
              </p:ext>
            </p:extLst>
          </p:nvPr>
        </p:nvGraphicFramePr>
        <p:xfrm>
          <a:off x="1468286" y="2033911"/>
          <a:ext cx="5183368" cy="1584792"/>
        </p:xfrm>
        <a:graphic>
          <a:graphicData uri="http://schemas.openxmlformats.org/drawingml/2006/table">
            <a:tbl>
              <a:tblPr/>
              <a:tblGrid>
                <a:gridCol w="2240389">
                  <a:extLst>
                    <a:ext uri="{9D8B030D-6E8A-4147-A177-3AD203B41FA5}">
                      <a16:colId xmlns:a16="http://schemas.microsoft.com/office/drawing/2014/main" val="1553044548"/>
                    </a:ext>
                  </a:extLst>
                </a:gridCol>
                <a:gridCol w="2942979">
                  <a:extLst>
                    <a:ext uri="{9D8B030D-6E8A-4147-A177-3AD203B41FA5}">
                      <a16:colId xmlns:a16="http://schemas.microsoft.com/office/drawing/2014/main" val="2604933620"/>
                    </a:ext>
                  </a:extLst>
                </a:gridCol>
              </a:tblGrid>
              <a:tr h="34877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运算符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699" marB="45699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说明</a:t>
                      </a:r>
                      <a:endParaRPr kumimoji="0" lang="en-US" altLang="en-US" sz="20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699" marB="45699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47069759"/>
                  </a:ext>
                </a:extLst>
              </a:tr>
              <a:tr h="34877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 </a:t>
                      </a: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!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699" marB="45699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逻辑非（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NOT）</a:t>
                      </a:r>
                    </a:p>
                  </a:txBody>
                  <a:tcPr marL="91437" marR="91437" marT="45699" marB="45699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54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1952393"/>
                  </a:ext>
                </a:extLst>
              </a:tr>
              <a:tr h="34877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&amp;&amp;</a:t>
                      </a: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699" marB="45699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逻辑与（</a:t>
                      </a:r>
                      <a:r>
                        <a:rPr kumimoji="0" lang="en-US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宋体" panose="02010600030101010101" pitchFamily="2" charset="-122"/>
                        </a:rPr>
                        <a:t>AND）</a:t>
                      </a:r>
                    </a:p>
                  </a:txBody>
                  <a:tcPr marL="91437" marR="91437" marT="45699" marB="45699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80983640"/>
                  </a:ext>
                </a:extLst>
              </a:tr>
              <a:tr h="348772"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||</a:t>
                      </a: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Gill Sans MT" panose="020B0502020104020203" pitchFamily="34" charset="0"/>
                        <a:ea typeface="宋体" panose="02010600030101010101" pitchFamily="2" charset="-122"/>
                      </a:endParaRPr>
                    </a:p>
                  </a:txBody>
                  <a:tcPr marL="91437" marR="91437" marT="45699" marB="45699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ts val="600"/>
                        </a:spcBef>
                        <a:buClr>
                          <a:schemeClr val="accent1"/>
                        </a:buClr>
                        <a:buSzPct val="80000"/>
                        <a:buFont typeface="Wingdings 2" panose="05020102010507070707" pitchFamily="18" charset="2"/>
                        <a:defRPr sz="28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1pPr>
                      <a:lvl2pPr marL="742950" indent="-285750">
                        <a:spcBef>
                          <a:spcPts val="550"/>
                        </a:spcBef>
                        <a:buClr>
                          <a:schemeClr val="accent1"/>
                        </a:buClr>
                        <a:buFont typeface="Verdana" panose="020B0604030504040204" pitchFamily="34" charset="0"/>
                        <a:defRPr sz="2400">
                          <a:solidFill>
                            <a:srgbClr val="0000CC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2pPr>
                      <a:lvl3pPr marL="1143000" indent="-228600">
                        <a:spcBef>
                          <a:spcPct val="20000"/>
                        </a:spcBef>
                        <a:buClr>
                          <a:schemeClr val="accent2"/>
                        </a:buClr>
                        <a:buFont typeface="Wingdings 2" panose="05020102010507070707" pitchFamily="18" charset="2"/>
                        <a:defRPr sz="2000"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3pPr>
                      <a:lvl4pPr marL="1600200" indent="-228600">
                        <a:spcBef>
                          <a:spcPct val="20000"/>
                        </a:spcBef>
                        <a:buClr>
                          <a:srgbClr val="9BBB59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4pPr>
                      <a:lvl5pPr marL="2057400" indent="-228600">
                        <a:spcBef>
                          <a:spcPct val="20000"/>
                        </a:spcBef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5pPr>
                      <a:lvl6pPr marL="25146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6pPr>
                      <a:lvl7pPr marL="29718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7pPr>
                      <a:lvl8pPr marL="34290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8pPr>
                      <a:lvl9pPr marL="3886200" indent="-228600" eaLnBrk="0" fontAlgn="base" hangingPunct="0">
                        <a:spcBef>
                          <a:spcPct val="20000"/>
                        </a:spcBef>
                        <a:spcAft>
                          <a:spcPct val="0"/>
                        </a:spcAft>
                        <a:buClr>
                          <a:srgbClr val="8064A2"/>
                        </a:buClr>
                        <a:buFont typeface="Wingdings 2" panose="05020102010507070707" pitchFamily="18" charset="2"/>
                        <a:defRPr>
                          <a:solidFill>
                            <a:schemeClr val="tx1"/>
                          </a:solidFill>
                          <a:latin typeface="Gill Sans MT" panose="020B0502020104020203" pitchFamily="34" charset="0"/>
                          <a:ea typeface="华文中宋" panose="02010600040101010101" pitchFamily="2" charset="-122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逻辑或（</a:t>
                      </a:r>
                      <a:r>
                        <a:rPr kumimoji="0" lang="en-US" altLang="zh-CN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OR</a:t>
                      </a:r>
                      <a:r>
                        <a:rPr kumimoji="0" lang="zh-CN" altLang="en-US" sz="20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Gill Sans MT" panose="020B0502020104020203" pitchFamily="34" charset="0"/>
                          <a:ea typeface="华文中宋" panose="02010600040101010101" pitchFamily="2" charset="-122"/>
                        </a:rPr>
                        <a:t>）</a:t>
                      </a:r>
                    </a:p>
                  </a:txBody>
                  <a:tcPr marL="91437" marR="91437" marT="45699" marB="45699" anchor="ctr" horzOverflow="overflow">
                    <a:lnL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8064A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8064A2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75898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20533418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40554-8542-4F8C-82B8-264BC63310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4400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逻辑表达式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24578" name="Content Placeholder 2">
            <a:extLst>
              <a:ext uri="{FF2B5EF4-FFF2-40B4-BE49-F238E27FC236}">
                <a16:creationId xmlns:a16="http://schemas.microsoft.com/office/drawing/2014/main" id="{A49A745A-4F63-4818-A718-C286366FBEE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用逻辑运算符将关系表达式或逻辑量连接起来的式子</a:t>
            </a:r>
            <a:endParaRPr lang="en-US" altLang="zh-CN" dirty="0"/>
          </a:p>
          <a:p>
            <a:r>
              <a:rPr lang="zh-CN" altLang="en-US" dirty="0"/>
              <a:t>求解：</a:t>
            </a:r>
            <a:r>
              <a:rPr lang="en-US" altLang="zh-CN">
                <a:latin typeface="楷体_GB2312"/>
                <a:ea typeface="楷体_GB2312"/>
                <a:cs typeface="楷体_GB2312"/>
              </a:rPr>
              <a:t> </a:t>
            </a:r>
            <a:r>
              <a:rPr lang="en-US" altLang="zh-CN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5&gt;3&amp;&amp;</a:t>
            </a:r>
            <a:r>
              <a:rPr lang="en-US" altLang="zh-CN" dirty="0">
                <a:solidFill>
                  <a:srgbClr val="0000CC"/>
                </a:solidFill>
                <a:latin typeface="楷体_GB2312"/>
                <a:ea typeface="楷体_GB2312"/>
                <a:cs typeface="楷体_GB2312"/>
              </a:rPr>
              <a:t>8&lt;4-!0</a:t>
            </a:r>
            <a:r>
              <a:rPr lang="zh-CN" altLang="en-US" dirty="0">
                <a:latin typeface="楷体_GB2312"/>
                <a:ea typeface="楷体_GB2312"/>
                <a:cs typeface="楷体_GB2312"/>
              </a:rPr>
              <a:t> </a:t>
            </a:r>
            <a:r>
              <a:rPr lang="zh-CN" altLang="en-US" dirty="0"/>
              <a:t>的值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6" name="AutoShape 4">
            <a:extLst>
              <a:ext uri="{FF2B5EF4-FFF2-40B4-BE49-F238E27FC236}">
                <a16:creationId xmlns:a16="http://schemas.microsoft.com/office/drawing/2014/main" id="{488DB056-88ED-4FCE-8CB7-D879C44761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15132" y="5084763"/>
            <a:ext cx="2232025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1&amp;&amp;0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逻辑值为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</a:p>
        </p:txBody>
      </p:sp>
      <p:sp>
        <p:nvSpPr>
          <p:cNvPr id="7" name="AutoShape 5">
            <a:extLst>
              <a:ext uri="{FF2B5EF4-FFF2-40B4-BE49-F238E27FC236}">
                <a16:creationId xmlns:a16="http://schemas.microsoft.com/office/drawing/2014/main" id="{B4AE78BC-48DD-49C6-A327-44B127FEF6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7517" y="5011738"/>
            <a:ext cx="1944688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8&lt;3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逻辑值为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0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49274594-A43F-468E-B1BF-7C3C1D8199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36080" y="3500438"/>
            <a:ext cx="1943100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4-1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3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6655D550-BCD6-40FD-AA72-D6DD763EEE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59592" y="3500438"/>
            <a:ext cx="1944688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!0</a:t>
            </a:r>
            <a:r>
              <a:rPr lang="zh-CN" altLang="en-US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逻辑值为</a:t>
            </a:r>
            <a:r>
              <a:rPr lang="en-US" altLang="zh-CN" sz="2200" dirty="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</a:p>
        </p:txBody>
      </p:sp>
      <p:sp>
        <p:nvSpPr>
          <p:cNvPr id="10" name="AutoShape 8">
            <a:extLst>
              <a:ext uri="{FF2B5EF4-FFF2-40B4-BE49-F238E27FC236}">
                <a16:creationId xmlns:a16="http://schemas.microsoft.com/office/drawing/2014/main" id="{375A9AB0-7DD2-4879-AFC4-A5E7196220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295767" y="3500438"/>
            <a:ext cx="1944688" cy="914400"/>
          </a:xfrm>
          <a:prstGeom prst="roundRect">
            <a:avLst>
              <a:gd name="adj" fmla="val 16667"/>
            </a:avLst>
          </a:prstGeom>
          <a:ln>
            <a:headEnd/>
            <a:tailEnd/>
          </a:ln>
          <a:extLst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5&gt;3</a:t>
            </a:r>
            <a:r>
              <a:rPr lang="zh-CN" altLang="en-US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逻辑值为</a:t>
            </a:r>
            <a:r>
              <a:rPr lang="en-US" altLang="zh-CN" sz="2200">
                <a:solidFill>
                  <a:srgbClr val="000000"/>
                </a:solidFill>
                <a:latin typeface="Times New Roman" panose="02020603050405020304" pitchFamily="18" charset="0"/>
                <a:ea typeface="华文中宋" panose="02010600040101010101" pitchFamily="2" charset="-122"/>
              </a:rPr>
              <a:t>1</a:t>
            </a:r>
          </a:p>
        </p:txBody>
      </p:sp>
      <p:sp>
        <p:nvSpPr>
          <p:cNvPr id="11" name="AutoShape 9">
            <a:extLst>
              <a:ext uri="{FF2B5EF4-FFF2-40B4-BE49-F238E27FC236}">
                <a16:creationId xmlns:a16="http://schemas.microsoft.com/office/drawing/2014/main" id="{41B325DA-2237-456D-8EBA-6411D8F8B2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8621" y="3861370"/>
            <a:ext cx="720725" cy="287338"/>
          </a:xfrm>
          <a:prstGeom prst="rightArrow">
            <a:avLst>
              <a:gd name="adj1" fmla="val 50000"/>
              <a:gd name="adj2" fmla="val 62707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2" name="AutoShape 10">
            <a:extLst>
              <a:ext uri="{FF2B5EF4-FFF2-40B4-BE49-F238E27FC236}">
                <a16:creationId xmlns:a16="http://schemas.microsoft.com/office/drawing/2014/main" id="{5851DBFF-2ACB-4CEE-BE13-F2140C445A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04031" y="3861370"/>
            <a:ext cx="431800" cy="287338"/>
          </a:xfrm>
          <a:prstGeom prst="rightArrow">
            <a:avLst>
              <a:gd name="adj1" fmla="val 50000"/>
              <a:gd name="adj2" fmla="val 37569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3" name="AutoShape 11">
            <a:extLst>
              <a:ext uri="{FF2B5EF4-FFF2-40B4-BE49-F238E27FC236}">
                <a16:creationId xmlns:a16="http://schemas.microsoft.com/office/drawing/2014/main" id="{649C6E5B-BAB7-4BD0-A0E9-B3D156CE39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3896" y="4436047"/>
            <a:ext cx="287337" cy="576263"/>
          </a:xfrm>
          <a:prstGeom prst="downArrow">
            <a:avLst>
              <a:gd name="adj1" fmla="val 50000"/>
              <a:gd name="adj2" fmla="val 50138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4" name="AutoShape 12">
            <a:extLst>
              <a:ext uri="{FF2B5EF4-FFF2-40B4-BE49-F238E27FC236}">
                <a16:creationId xmlns:a16="http://schemas.microsoft.com/office/drawing/2014/main" id="{2C41CBFB-C55E-4AF2-8F2A-CF9D2CE7F2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6908" y="5444110"/>
            <a:ext cx="360363" cy="217487"/>
          </a:xfrm>
          <a:prstGeom prst="leftArrow">
            <a:avLst>
              <a:gd name="adj1" fmla="val 50000"/>
              <a:gd name="adj2" fmla="val 41424"/>
            </a:avLst>
          </a:prstGeom>
          <a:ln>
            <a:headEnd/>
            <a:tailEnd/>
          </a:ln>
          <a:ex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none" anchor="ctr"/>
          <a:lstStyle/>
          <a:p>
            <a:pPr>
              <a:defRPr/>
            </a:pPr>
            <a:endParaRPr lang="en-US"/>
          </a:p>
        </p:txBody>
      </p:sp>
      <p:sp>
        <p:nvSpPr>
          <p:cNvPr id="15" name="Rectangle 13">
            <a:extLst>
              <a:ext uri="{FF2B5EF4-FFF2-40B4-BE49-F238E27FC236}">
                <a16:creationId xmlns:a16="http://schemas.microsoft.com/office/drawing/2014/main" id="{D12C9FAC-74B3-4A1F-B755-212782C2C1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1305" y="5084763"/>
            <a:ext cx="2138362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99CC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bg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tx1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>
                <a:solidFill>
                  <a:srgbClr val="0000CC"/>
                </a:solidFill>
                <a:latin typeface="Times New Roman" panose="02020603050405020304" pitchFamily="18" charset="0"/>
              </a:rPr>
              <a:t>表达式值为</a:t>
            </a:r>
            <a:r>
              <a:rPr lang="en-US" altLang="zh-CN" sz="2400">
                <a:solidFill>
                  <a:srgbClr val="0000CC"/>
                </a:solidFill>
                <a:latin typeface="Times New Roman" panose="02020603050405020304" pitchFamily="18" charset="0"/>
              </a:rPr>
              <a:t>0</a:t>
            </a:r>
          </a:p>
        </p:txBody>
      </p:sp>
    </p:spTree>
    <p:extLst>
      <p:ext uri="{BB962C8B-B14F-4D97-AF65-F5344CB8AC3E}">
        <p14:creationId xmlns:p14="http://schemas.microsoft.com/office/powerpoint/2010/main" val="14818622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 nodeType="clickPar">
                      <p:stCondLst>
                        <p:cond delay="indefinite"/>
                      </p:stCondLst>
                      <p:childTnLst>
                        <p:par>
                          <p:cTn id="4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7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55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 nodeType="clickPar">
                      <p:stCondLst>
                        <p:cond delay="indefinite"/>
                      </p:stCondLst>
                      <p:childTnLst>
                        <p:par>
                          <p:cTn id="6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1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 nodeType="clickPar">
                      <p:stCondLst>
                        <p:cond delay="indefinite"/>
                      </p:stCondLst>
                      <p:childTnLst>
                        <p:par>
                          <p:cTn id="6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8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0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5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F25447-4AF1-465B-B141-915EF8D99F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逻辑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表达式</a:t>
            </a:r>
            <a:r>
              <a:rPr lang="zh-CN" altLang="en-US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sz="440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en-US" sz="440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EB9125-4FB3-4939-94B0-E16CDED46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在逻辑表达式的求解中，并不是所有的逻辑运算符都要被执行。</a:t>
            </a:r>
            <a:endParaRPr lang="en-US" altLang="zh-CN"/>
          </a:p>
          <a:p>
            <a:pPr lvl="1"/>
            <a:r>
              <a:rPr lang="en-US" altLang="zh-CN">
                <a:solidFill>
                  <a:schemeClr val="tx1"/>
                </a:solidFill>
              </a:rPr>
              <a:t>a&amp;&amp;b&amp;&amp;c</a:t>
            </a:r>
            <a:r>
              <a:rPr lang="zh-CN" altLang="en-US">
                <a:solidFill>
                  <a:schemeClr val="tx1"/>
                </a:solidFill>
              </a:rPr>
              <a:t>只有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为真时，才需要判断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的值，只有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都为真时，才需要判断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的值。</a:t>
            </a:r>
            <a:endParaRPr lang="en-US" altLang="zh-CN">
              <a:solidFill>
                <a:schemeClr val="tx1"/>
              </a:solidFill>
            </a:endParaRPr>
          </a:p>
          <a:p>
            <a:pPr lvl="1"/>
            <a:r>
              <a:rPr lang="en-US" altLang="zh-CN">
                <a:solidFill>
                  <a:schemeClr val="tx1"/>
                </a:solidFill>
              </a:rPr>
              <a:t>a||b||c  </a:t>
            </a:r>
            <a:r>
              <a:rPr lang="zh-CN" altLang="en-US">
                <a:solidFill>
                  <a:schemeClr val="tx1"/>
                </a:solidFill>
              </a:rPr>
              <a:t>只要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为真，就不必判断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c</a:t>
            </a:r>
            <a:r>
              <a:rPr lang="zh-CN" altLang="en-US">
                <a:solidFill>
                  <a:schemeClr val="tx1"/>
                </a:solidFill>
              </a:rPr>
              <a:t>的值，只有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为假，才判断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。</a:t>
            </a:r>
            <a:r>
              <a:rPr lang="en-US" altLang="zh-CN">
                <a:solidFill>
                  <a:schemeClr val="tx1"/>
                </a:solidFill>
              </a:rPr>
              <a:t>a</a:t>
            </a:r>
            <a:r>
              <a:rPr lang="zh-CN" altLang="en-US">
                <a:solidFill>
                  <a:schemeClr val="tx1"/>
                </a:solidFill>
              </a:rPr>
              <a:t>和</a:t>
            </a:r>
            <a:r>
              <a:rPr lang="en-US" altLang="zh-CN">
                <a:solidFill>
                  <a:schemeClr val="tx1"/>
                </a:solidFill>
              </a:rPr>
              <a:t>b</a:t>
            </a:r>
            <a:r>
              <a:rPr lang="zh-CN" altLang="en-US">
                <a:solidFill>
                  <a:schemeClr val="tx1"/>
                </a:solidFill>
              </a:rPr>
              <a:t>都为假才判断</a:t>
            </a:r>
            <a:r>
              <a:rPr lang="en-US" altLang="zh-CN">
                <a:solidFill>
                  <a:schemeClr val="tx1"/>
                </a:solidFill>
              </a:rPr>
              <a:t>c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例如：</a:t>
            </a:r>
            <a:r>
              <a:rPr lang="en-US" altLang="zh-CN">
                <a:solidFill>
                  <a:schemeClr val="tx1"/>
                </a:solidFill>
              </a:rPr>
              <a:t>(m=a&gt;b)&amp;&amp;(n=c&gt;d)</a:t>
            </a:r>
          </a:p>
          <a:p>
            <a:pPr lvl="2"/>
            <a:r>
              <a:rPr lang="en-US" altLang="zh-CN"/>
              <a:t>a=1,b=2,c=3,d=4,m</a:t>
            </a:r>
            <a:r>
              <a:rPr lang="zh-CN" altLang="en-US"/>
              <a:t>和</a:t>
            </a:r>
            <a:r>
              <a:rPr lang="en-US" altLang="zh-CN"/>
              <a:t>n</a:t>
            </a:r>
            <a:r>
              <a:rPr lang="zh-CN" altLang="en-US"/>
              <a:t>的原值为</a:t>
            </a:r>
            <a:r>
              <a:rPr lang="en-US" altLang="zh-CN"/>
              <a:t>1</a:t>
            </a:r>
            <a:r>
              <a:rPr lang="zh-CN" altLang="en-US"/>
              <a:t>时，由于“</a:t>
            </a:r>
            <a:r>
              <a:rPr lang="en-US" altLang="zh-CN"/>
              <a:t>a&gt;b”</a:t>
            </a:r>
            <a:r>
              <a:rPr lang="zh-CN" altLang="en-US"/>
              <a:t>的值为</a:t>
            </a:r>
            <a:r>
              <a:rPr lang="en-US" altLang="zh-CN"/>
              <a:t>0</a:t>
            </a:r>
            <a:r>
              <a:rPr lang="zh-CN" altLang="en-US"/>
              <a:t>，因此</a:t>
            </a:r>
            <a:r>
              <a:rPr lang="en-US" altLang="zh-CN"/>
              <a:t>m=0</a:t>
            </a:r>
            <a:r>
              <a:rPr lang="zh-CN" altLang="en-US"/>
              <a:t>，而“</a:t>
            </a:r>
            <a:r>
              <a:rPr lang="en-US" altLang="zh-CN"/>
              <a:t>n=c&gt;d”</a:t>
            </a:r>
            <a:r>
              <a:rPr lang="zh-CN" altLang="en-US"/>
              <a:t>不被执行，因此</a:t>
            </a:r>
            <a:r>
              <a:rPr lang="en-US" altLang="zh-CN"/>
              <a:t>n</a:t>
            </a:r>
            <a:r>
              <a:rPr lang="zh-CN" altLang="en-US"/>
              <a:t>的值不是</a:t>
            </a:r>
            <a:r>
              <a:rPr lang="en-US" altLang="zh-CN"/>
              <a:t>0</a:t>
            </a:r>
            <a:r>
              <a:rPr lang="zh-CN" altLang="en-US"/>
              <a:t>而仍保持原值</a:t>
            </a:r>
            <a:r>
              <a:rPr lang="en-US" altLang="zh-CN"/>
              <a:t>1</a:t>
            </a:r>
            <a:r>
              <a:rPr lang="zh-CN" altLang="en-US"/>
              <a:t>。</a:t>
            </a:r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495221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B4489D44-DBC6-4CB5-A298-DB17524FF22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2.4 </a:t>
            </a:r>
            <a:r>
              <a:rPr lang="zh-CN" altLang="en-US" dirty="0"/>
              <a:t>类型转换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528461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20672" y="1331650"/>
            <a:ext cx="8102656" cy="5373370"/>
          </a:xfrm>
        </p:spPr>
        <p:txBody>
          <a:bodyPr>
            <a:normAutofit fontScale="92500"/>
          </a:bodyPr>
          <a:lstStyle/>
          <a:p>
            <a:r>
              <a:rPr lang="zh-CN" altLang="en-US" dirty="0"/>
              <a:t>隐式类型转换：处理不同类型的数据时，计算机自动进行转换</a:t>
            </a:r>
          </a:p>
          <a:p>
            <a:pPr lvl="1"/>
            <a:r>
              <a:rPr lang="zh-CN" altLang="en-US" dirty="0"/>
              <a:t>运算转换：不同类型数据混合运算时</a:t>
            </a:r>
          </a:p>
          <a:p>
            <a:pPr lvl="1"/>
            <a:r>
              <a:rPr lang="zh-CN" altLang="en-US" dirty="0"/>
              <a:t>赋值转换：把一个值赋给与其类型不同的变量时</a:t>
            </a:r>
          </a:p>
          <a:p>
            <a:pPr lvl="1"/>
            <a:r>
              <a:rPr lang="zh-CN" altLang="en-US" dirty="0"/>
              <a:t>输出转换：输出时转换成指定的输出格式</a:t>
            </a:r>
          </a:p>
          <a:p>
            <a:pPr lvl="1"/>
            <a:r>
              <a:rPr lang="zh-CN" altLang="en-US" dirty="0"/>
              <a:t>函数调用转换：实参与形参类型不一致时转换</a:t>
            </a:r>
            <a:endParaRPr lang="en-US" altLang="zh-CN" dirty="0"/>
          </a:p>
          <a:p>
            <a:r>
              <a:rPr lang="zh-CN" altLang="en-US" dirty="0"/>
              <a:t>显式类型转换：程序员在代码中使用强制类型转换运算符</a:t>
            </a:r>
            <a:endParaRPr lang="en-US" altLang="zh-CN" dirty="0"/>
          </a:p>
          <a:p>
            <a:pPr lvl="1"/>
            <a:r>
              <a:rPr lang="zh-CN" altLang="en-US" dirty="0"/>
              <a:t>强制类型转换运算：</a:t>
            </a:r>
            <a:r>
              <a:rPr lang="zh-CN" altLang="en-US" b="1" dirty="0">
                <a:solidFill>
                  <a:srgbClr val="FF0000"/>
                </a:solidFill>
              </a:rPr>
              <a:t>（类型标识符）表达式</a:t>
            </a:r>
            <a:endParaRPr lang="en-US" altLang="zh-CN" b="1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强制类型转换是一个单目运算符，各种数据类型都可用于显式转换运行符</a:t>
            </a:r>
            <a:endParaRPr lang="en-US" altLang="zh-CN" dirty="0"/>
          </a:p>
          <a:p>
            <a:pPr lvl="1"/>
            <a:r>
              <a:rPr lang="zh-CN" altLang="en-US" dirty="0"/>
              <a:t>例：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注意：</a:t>
            </a:r>
            <a:endParaRPr lang="en-US" altLang="zh-CN" dirty="0"/>
          </a:p>
          <a:p>
            <a:pPr lvl="2"/>
            <a:r>
              <a:rPr lang="zh-CN" altLang="en-US" sz="1600" dirty="0"/>
              <a:t>表达式应该用括号括起来：</a:t>
            </a:r>
            <a:r>
              <a:rPr lang="en-US" altLang="zh-CN" sz="1600" dirty="0"/>
              <a:t>(</a:t>
            </a:r>
            <a:r>
              <a:rPr lang="en-US" altLang="zh-CN" sz="1600" dirty="0" err="1"/>
              <a:t>int</a:t>
            </a:r>
            <a:r>
              <a:rPr lang="en-US" altLang="zh-CN" sz="1600" dirty="0"/>
              <a:t>) x + y</a:t>
            </a:r>
            <a:r>
              <a:rPr lang="zh-CN" altLang="en-US" sz="1600" dirty="0"/>
              <a:t>只将</a:t>
            </a:r>
            <a:r>
              <a:rPr lang="en-US" altLang="zh-CN" sz="1600" dirty="0"/>
              <a:t>x</a:t>
            </a:r>
            <a:r>
              <a:rPr lang="zh-CN" altLang="en-US" sz="1600" dirty="0"/>
              <a:t>转换成整型，然后与</a:t>
            </a:r>
            <a:r>
              <a:rPr lang="en-US" altLang="zh-CN" sz="1600" dirty="0"/>
              <a:t>y</a:t>
            </a:r>
            <a:r>
              <a:rPr lang="zh-CN" altLang="en-US" sz="1600" dirty="0"/>
              <a:t>相加</a:t>
            </a:r>
            <a:endParaRPr lang="en-US" altLang="zh-CN" sz="1600" dirty="0"/>
          </a:p>
          <a:p>
            <a:pPr lvl="2"/>
            <a:r>
              <a:rPr lang="zh-CN" altLang="en-US" sz="1600" dirty="0"/>
              <a:t>对一个变量进行显式转换后，得到一个所需类型的中间变量，原来变量类型不变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类型转换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691680" y="4543960"/>
            <a:ext cx="3762568" cy="152349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25000"/>
              </a:lnSpc>
              <a:buFont typeface="Wingdings 2" panose="05020102010507070707" pitchFamily="18" charset="2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(char)( 3 - 3.14159 * x )</a:t>
            </a:r>
          </a:p>
          <a:p>
            <a:pPr>
              <a:lnSpc>
                <a:spcPct val="125000"/>
              </a:lnSpc>
              <a:buFont typeface="Wingdings 2" panose="05020102010507070707" pitchFamily="18" charset="2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k=(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)((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)x + (float)</a:t>
            </a:r>
            <a:r>
              <a:rPr lang="en-US" altLang="zh-CN" sz="15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 + j) </a:t>
            </a:r>
          </a:p>
          <a:p>
            <a:pPr>
              <a:lnSpc>
                <a:spcPct val="125000"/>
              </a:lnSpc>
              <a:buFont typeface="Wingdings 2" panose="05020102010507070707" pitchFamily="18" charset="2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(float)(x = 99)</a:t>
            </a:r>
          </a:p>
          <a:p>
            <a:pPr>
              <a:lnSpc>
                <a:spcPct val="125000"/>
              </a:lnSpc>
              <a:buFont typeface="Wingdings 2" panose="05020102010507070707" pitchFamily="18" charset="2"/>
              <a:buNone/>
            </a:pPr>
            <a:r>
              <a:rPr lang="en-US" altLang="zh-CN" sz="1500" dirty="0">
                <a:latin typeface="Courier New" panose="02070309020205020404" pitchFamily="49" charset="0"/>
                <a:cs typeface="Courier New" panose="02070309020205020404" pitchFamily="49" charset="0"/>
              </a:rPr>
              <a:t>(double)(5 % 3)</a:t>
            </a:r>
          </a:p>
          <a:p>
            <a:endParaRPr lang="zh-CN" alt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13949332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331650"/>
            <a:ext cx="8280000" cy="5373369"/>
          </a:xfrm>
        </p:spPr>
        <p:txBody>
          <a:bodyPr>
            <a:normAutofit/>
          </a:bodyPr>
          <a:lstStyle/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sz="2200" dirty="0"/>
          </a:p>
          <a:p>
            <a:r>
              <a:rPr lang="zh-CN" altLang="en-US" sz="2000" dirty="0"/>
              <a:t>由低级别的数据类型转换为高级别的数据类型，称为</a:t>
            </a:r>
            <a:r>
              <a:rPr lang="zh-CN" altLang="en-US" sz="2000" dirty="0">
                <a:solidFill>
                  <a:srgbClr val="FF0000"/>
                </a:solidFill>
              </a:rPr>
              <a:t>类型提升（扩展）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由高级别的数据类型转换为低级别的数据类型，称为</a:t>
            </a:r>
            <a:r>
              <a:rPr lang="zh-CN" altLang="en-US" sz="2000" dirty="0">
                <a:solidFill>
                  <a:srgbClr val="FF0000"/>
                </a:solidFill>
              </a:rPr>
              <a:t>类型下降（截断）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zh-CN" altLang="en-US" sz="2000" dirty="0"/>
              <a:t>同一长度的数据带符号与不带符号的属于相同级别，二者之间可转换</a:t>
            </a:r>
            <a:endParaRPr lang="en-US" altLang="zh-CN" sz="2000" dirty="0">
              <a:solidFill>
                <a:srgbClr val="FF0000"/>
              </a:solidFill>
            </a:endParaRPr>
          </a:p>
          <a:p>
            <a:endParaRPr lang="zh-CN" altLang="en-US" dirty="0">
              <a:solidFill>
                <a:srgbClr val="FF0000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数据类型的级别</a:t>
            </a:r>
          </a:p>
        </p:txBody>
      </p:sp>
      <p:grpSp>
        <p:nvGrpSpPr>
          <p:cNvPr id="6" name="组合 30"/>
          <p:cNvGrpSpPr>
            <a:grpSpLocks/>
          </p:cNvGrpSpPr>
          <p:nvPr/>
        </p:nvGrpSpPr>
        <p:grpSpPr bwMode="auto">
          <a:xfrm>
            <a:off x="4195583" y="432000"/>
            <a:ext cx="4466804" cy="3747370"/>
            <a:chOff x="609600" y="2286000"/>
            <a:chExt cx="4268788" cy="4344229"/>
          </a:xfrm>
        </p:grpSpPr>
        <p:grpSp>
          <p:nvGrpSpPr>
            <p:cNvPr id="7" name="Group 2"/>
            <p:cNvGrpSpPr>
              <a:grpSpLocks/>
            </p:cNvGrpSpPr>
            <p:nvPr/>
          </p:nvGrpSpPr>
          <p:grpSpPr bwMode="auto">
            <a:xfrm>
              <a:off x="609600" y="2286000"/>
              <a:ext cx="4268788" cy="4344229"/>
              <a:chOff x="328" y="539"/>
              <a:chExt cx="2689" cy="2098"/>
            </a:xfrm>
          </p:grpSpPr>
          <p:sp>
            <p:nvSpPr>
              <p:cNvPr id="12" name="Rectangle 3"/>
              <p:cNvSpPr>
                <a:spLocks noChangeArrowheads="1"/>
              </p:cNvSpPr>
              <p:nvPr/>
            </p:nvSpPr>
            <p:spPr bwMode="auto">
              <a:xfrm>
                <a:off x="328" y="539"/>
                <a:ext cx="2689" cy="2098"/>
              </a:xfrm>
              <a:prstGeom prst="rect">
                <a:avLst/>
              </a:prstGeom>
              <a:solidFill>
                <a:srgbClr val="FFFFFF"/>
              </a:solidFill>
              <a:ln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:ln>
            </p:spPr>
            <p:txBody>
              <a:bodyPr wrap="none" anchor="ctr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algn="ctr" eaLnBrk="0" hangingPunct="0">
                  <a:buSzPct val="100000"/>
                </a:pPr>
                <a:endParaRPr kumimoji="1" lang="zh-CN" altLang="zh-CN" sz="4000">
                  <a:latin typeface="Times New Roman" charset="0"/>
                </a:endParaRPr>
              </a:p>
            </p:txBody>
          </p:sp>
          <p:sp>
            <p:nvSpPr>
              <p:cNvPr id="13" name="Text Box 4"/>
              <p:cNvSpPr>
                <a:spLocks noChangeArrowheads="1"/>
              </p:cNvSpPr>
              <p:nvPr/>
            </p:nvSpPr>
            <p:spPr bwMode="auto">
              <a:xfrm>
                <a:off x="1007" y="608"/>
                <a:ext cx="557" cy="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0" hangingPunct="0">
                  <a:buSzPct val="100000"/>
                </a:pPr>
                <a:r>
                  <a:rPr kumimoji="1" lang="en-US" altLang="zh-CN" sz="2800" b="1">
                    <a:latin typeface="Times New Roman" charset="0"/>
                  </a:rPr>
                  <a:t>float</a:t>
                </a:r>
              </a:p>
            </p:txBody>
          </p:sp>
          <p:sp>
            <p:nvSpPr>
              <p:cNvPr id="14" name="Text Box 6"/>
              <p:cNvSpPr>
                <a:spLocks noChangeArrowheads="1"/>
              </p:cNvSpPr>
              <p:nvPr/>
            </p:nvSpPr>
            <p:spPr bwMode="auto">
              <a:xfrm>
                <a:off x="1096" y="1019"/>
                <a:ext cx="527" cy="327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0" hangingPunct="0">
                  <a:buSzPct val="100000"/>
                </a:pPr>
                <a:r>
                  <a:rPr kumimoji="1" lang="en-US" altLang="zh-CN" sz="2800" b="1">
                    <a:latin typeface="Times New Roman" charset="0"/>
                  </a:rPr>
                  <a:t>long</a:t>
                </a:r>
              </a:p>
            </p:txBody>
          </p:sp>
          <p:sp>
            <p:nvSpPr>
              <p:cNvPr id="15" name="Text Box 7"/>
              <p:cNvSpPr>
                <a:spLocks noChangeArrowheads="1"/>
              </p:cNvSpPr>
              <p:nvPr/>
            </p:nvSpPr>
            <p:spPr bwMode="auto">
              <a:xfrm>
                <a:off x="1192" y="1460"/>
                <a:ext cx="381" cy="275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0" hangingPunct="0">
                  <a:buSzPct val="100000"/>
                </a:pPr>
                <a:r>
                  <a:rPr kumimoji="1" lang="en-US" altLang="zh-CN" sz="2800" b="1">
                    <a:latin typeface="Times New Roman" charset="0"/>
                  </a:rPr>
                  <a:t>int</a:t>
                </a:r>
              </a:p>
            </p:txBody>
          </p:sp>
          <p:sp>
            <p:nvSpPr>
              <p:cNvPr id="16" name="Text Box 8"/>
              <p:cNvSpPr>
                <a:spLocks noChangeArrowheads="1"/>
              </p:cNvSpPr>
              <p:nvPr/>
            </p:nvSpPr>
            <p:spPr bwMode="auto">
              <a:xfrm>
                <a:off x="1192" y="2305"/>
                <a:ext cx="381" cy="2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0" hangingPunct="0">
                  <a:buSzPct val="100000"/>
                </a:pPr>
                <a:r>
                  <a:rPr kumimoji="1" lang="en-US" altLang="zh-CN" sz="2800" b="1">
                    <a:latin typeface="Times New Roman" charset="0"/>
                  </a:rPr>
                  <a:t>bit</a:t>
                </a:r>
              </a:p>
            </p:txBody>
          </p:sp>
          <p:sp>
            <p:nvSpPr>
              <p:cNvPr id="17" name="Text Box 9"/>
              <p:cNvSpPr>
                <a:spLocks noChangeArrowheads="1"/>
              </p:cNvSpPr>
              <p:nvPr/>
            </p:nvSpPr>
            <p:spPr bwMode="auto">
              <a:xfrm>
                <a:off x="1048" y="1901"/>
                <a:ext cx="556" cy="33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0" hangingPunct="0">
                  <a:buSzPct val="100000"/>
                </a:pPr>
                <a:r>
                  <a:rPr kumimoji="1" lang="en-US" altLang="zh-CN" sz="2800" b="1">
                    <a:latin typeface="Times New Roman" charset="0"/>
                  </a:rPr>
                  <a:t>char</a:t>
                </a:r>
              </a:p>
            </p:txBody>
          </p:sp>
          <p:sp>
            <p:nvSpPr>
              <p:cNvPr id="18" name="Line 10"/>
              <p:cNvSpPr>
                <a:spLocks noChangeShapeType="1"/>
              </p:cNvSpPr>
              <p:nvPr/>
            </p:nvSpPr>
            <p:spPr bwMode="auto">
              <a:xfrm rot="10800000" flipH="1">
                <a:off x="1336" y="819"/>
                <a:ext cx="0" cy="240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9" name="Line 11"/>
              <p:cNvSpPr>
                <a:spLocks noChangeShapeType="1"/>
              </p:cNvSpPr>
              <p:nvPr/>
            </p:nvSpPr>
            <p:spPr bwMode="auto">
              <a:xfrm rot="10800000" flipH="1">
                <a:off x="1336" y="1260"/>
                <a:ext cx="4" cy="235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0" name="Line 12"/>
              <p:cNvSpPr>
                <a:spLocks noChangeShapeType="1"/>
              </p:cNvSpPr>
              <p:nvPr/>
            </p:nvSpPr>
            <p:spPr bwMode="auto">
              <a:xfrm rot="10800000" flipH="1">
                <a:off x="1336" y="1700"/>
                <a:ext cx="0" cy="240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1" name="Line 15"/>
              <p:cNvSpPr>
                <a:spLocks noChangeShapeType="1"/>
              </p:cNvSpPr>
              <p:nvPr/>
            </p:nvSpPr>
            <p:spPr bwMode="auto">
              <a:xfrm flipH="1" flipV="1">
                <a:off x="659" y="983"/>
                <a:ext cx="23" cy="1522"/>
              </a:xfrm>
              <a:prstGeom prst="line">
                <a:avLst/>
              </a:prstGeom>
              <a:noFill/>
              <a:ln w="9525" cap="flat" algn="ctr">
                <a:solidFill>
                  <a:srgbClr val="0000FF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22" name="Text Box 16"/>
              <p:cNvSpPr>
                <a:spLocks noChangeArrowheads="1"/>
              </p:cNvSpPr>
              <p:nvPr/>
            </p:nvSpPr>
            <p:spPr bwMode="auto">
              <a:xfrm>
                <a:off x="355" y="2315"/>
                <a:ext cx="344" cy="2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0" hangingPunct="0">
                  <a:buSzPct val="100000"/>
                </a:pPr>
                <a:r>
                  <a:rPr kumimoji="1" lang="zh-CN" altLang="en-US" sz="2800" b="1">
                    <a:solidFill>
                      <a:srgbClr val="0000FF"/>
                    </a:solidFill>
                    <a:latin typeface="Times New Roman" charset="0"/>
                  </a:rPr>
                  <a:t>低</a:t>
                </a:r>
              </a:p>
            </p:txBody>
          </p:sp>
          <p:sp>
            <p:nvSpPr>
              <p:cNvPr id="23" name="Text Box 17"/>
              <p:cNvSpPr>
                <a:spLocks noChangeArrowheads="1"/>
              </p:cNvSpPr>
              <p:nvPr/>
            </p:nvSpPr>
            <p:spPr bwMode="auto">
              <a:xfrm>
                <a:off x="355" y="661"/>
                <a:ext cx="344" cy="253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 cap="flat" algn="ctr">
                    <a:solidFill>
                      <a:srgbClr val="000000"/>
                    </a:solidFill>
                    <a:prstDash val="solid"/>
                    <a:miter lim="800000"/>
                    <a:headEnd type="none" w="med" len="med"/>
                    <a:tailEnd type="none" w="med" len="med"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>
                <a:lvl1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1pPr>
                <a:lvl2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2pPr>
                <a:lvl3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3pPr>
                <a:lvl4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4pPr>
                <a:lvl5pPr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5pPr>
                <a:lvl6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6pPr>
                <a:lvl7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7pPr>
                <a:lvl8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8pPr>
                <a:lvl9pPr fontAlgn="base">
                  <a:spcBef>
                    <a:spcPct val="0"/>
                  </a:spcBef>
                  <a:spcAft>
                    <a:spcPct val="0"/>
                  </a:spcAft>
                  <a:defRPr>
                    <a:solidFill>
                      <a:schemeClr val="tx1"/>
                    </a:solidFill>
                    <a:latin typeface="Arial" charset="0"/>
                    <a:cs typeface="Arial" charset="0"/>
                  </a:defRPr>
                </a:lvl9pPr>
              </a:lstStyle>
              <a:p>
                <a:pPr eaLnBrk="0" hangingPunct="0">
                  <a:buSzPct val="100000"/>
                </a:pPr>
                <a:r>
                  <a:rPr kumimoji="1" lang="zh-CN" altLang="en-US" sz="2800" b="1">
                    <a:solidFill>
                      <a:srgbClr val="0000FF"/>
                    </a:solidFill>
                    <a:latin typeface="Times New Roman" charset="0"/>
                  </a:rPr>
                  <a:t>高</a:t>
                </a:r>
              </a:p>
            </p:txBody>
          </p:sp>
        </p:grpSp>
        <p:sp>
          <p:nvSpPr>
            <p:cNvPr id="8" name="Text Box 7"/>
            <p:cNvSpPr>
              <a:spLocks noChangeArrowheads="1"/>
            </p:cNvSpPr>
            <p:nvPr/>
          </p:nvSpPr>
          <p:spPr bwMode="auto">
            <a:xfrm>
              <a:off x="3048000" y="3505200"/>
              <a:ext cx="1549400" cy="622324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>
                <a:buSzPct val="100000"/>
              </a:pPr>
              <a:r>
                <a:rPr kumimoji="1" lang="en-US" altLang="zh-CN" sz="2800" b="1">
                  <a:latin typeface="Times New Roman" charset="0"/>
                </a:rPr>
                <a:t>unsigned</a:t>
              </a:r>
            </a:p>
          </p:txBody>
        </p:sp>
        <p:sp>
          <p:nvSpPr>
            <p:cNvPr id="9" name="Text Box 7"/>
            <p:cNvSpPr>
              <a:spLocks noChangeArrowheads="1"/>
            </p:cNvSpPr>
            <p:nvPr/>
          </p:nvSpPr>
          <p:spPr bwMode="auto">
            <a:xfrm>
              <a:off x="3276600" y="4876800"/>
              <a:ext cx="1162498" cy="52322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 cap="flat" algn="ctr">
                  <a:solidFill>
                    <a:srgbClr val="000000"/>
                  </a:solidFill>
                  <a:prstDash val="solid"/>
                  <a:miter lim="800000"/>
                  <a:headEnd type="none" w="med" len="med"/>
                  <a:tailEnd type="non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>
              <a:lvl1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1pPr>
              <a:lvl2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2pPr>
              <a:lvl3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3pPr>
              <a:lvl4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4pPr>
              <a:lvl5pPr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5pPr>
              <a:lvl6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6pPr>
              <a:lvl7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7pPr>
              <a:lvl8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8pPr>
              <a:lvl9pPr fontAlgn="base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charset="0"/>
                  <a:cs typeface="Arial" charset="0"/>
                </a:defRPr>
              </a:lvl9pPr>
            </a:lstStyle>
            <a:p>
              <a:pPr eaLnBrk="0" hangingPunct="0">
                <a:buSzPct val="100000"/>
              </a:pPr>
              <a:r>
                <a:rPr kumimoji="1" lang="en-US" altLang="zh-CN" sz="2800" b="1">
                  <a:latin typeface="Times New Roman" charset="0"/>
                </a:rPr>
                <a:t>signed</a:t>
              </a:r>
            </a:p>
          </p:txBody>
        </p:sp>
        <p:sp>
          <p:nvSpPr>
            <p:cNvPr id="10" name="Line 12"/>
            <p:cNvSpPr>
              <a:spLocks noChangeShapeType="1"/>
            </p:cNvSpPr>
            <p:nvPr/>
          </p:nvSpPr>
          <p:spPr bwMode="auto">
            <a:xfrm rot="10800000" flipH="1">
              <a:off x="2286000" y="5486400"/>
              <a:ext cx="0" cy="457200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11" name="Line 12"/>
            <p:cNvSpPr>
              <a:spLocks noChangeShapeType="1"/>
            </p:cNvSpPr>
            <p:nvPr/>
          </p:nvSpPr>
          <p:spPr bwMode="auto">
            <a:xfrm rot="10800000" flipH="1">
              <a:off x="3886200" y="4114799"/>
              <a:ext cx="0" cy="685800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34500345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将</a:t>
            </a:r>
            <a:r>
              <a:rPr lang="en-US" altLang="zh-CN" dirty="0"/>
              <a:t>signed</a:t>
            </a:r>
            <a:r>
              <a:rPr lang="zh-CN" altLang="en-US" dirty="0"/>
              <a:t>型的整型数提升为较长</a:t>
            </a:r>
            <a:r>
              <a:rPr lang="en-US" altLang="zh-CN" dirty="0"/>
              <a:t>signed</a:t>
            </a:r>
            <a:r>
              <a:rPr lang="zh-CN" altLang="en-US" dirty="0"/>
              <a:t>型时，增加的位的状态与原来较短的数据中的符号位相同，称为</a:t>
            </a:r>
            <a:r>
              <a:rPr lang="zh-CN" altLang="en-US" dirty="0">
                <a:solidFill>
                  <a:srgbClr val="FF0000"/>
                </a:solidFill>
              </a:rPr>
              <a:t>符号扩展</a:t>
            </a:r>
          </a:p>
          <a:p>
            <a:r>
              <a:rPr lang="zh-CN" altLang="en-US" dirty="0"/>
              <a:t>将</a:t>
            </a:r>
            <a:r>
              <a:rPr lang="en-US" altLang="zh-CN" dirty="0"/>
              <a:t>unsigned</a:t>
            </a:r>
            <a:r>
              <a:rPr lang="zh-CN" altLang="en-US" dirty="0"/>
              <a:t>型扩展为较长的整型数据时，增加的位全部置</a:t>
            </a:r>
            <a:r>
              <a:rPr lang="en-US" altLang="zh-CN" dirty="0"/>
              <a:t>0</a:t>
            </a:r>
            <a:r>
              <a:rPr lang="zh-CN" altLang="en-US" dirty="0"/>
              <a:t>，称为</a:t>
            </a:r>
            <a:r>
              <a:rPr lang="zh-CN" altLang="en-US" dirty="0">
                <a:solidFill>
                  <a:srgbClr val="FF0000"/>
                </a:solidFill>
              </a:rPr>
              <a:t>零扩展</a:t>
            </a:r>
          </a:p>
          <a:p>
            <a:r>
              <a:rPr lang="zh-CN" altLang="en-US" dirty="0"/>
              <a:t>符号扩展和零扩展的目的都是为了</a:t>
            </a:r>
            <a:r>
              <a:rPr lang="zh-CN" altLang="en-US" dirty="0">
                <a:solidFill>
                  <a:srgbClr val="FF0000"/>
                </a:solidFill>
              </a:rPr>
              <a:t>保证数值不变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整数的扩展：符号扩展与零扩展</a:t>
            </a:r>
          </a:p>
        </p:txBody>
      </p:sp>
    </p:spTree>
    <p:extLst>
      <p:ext uri="{BB962C8B-B14F-4D97-AF65-F5344CB8AC3E}">
        <p14:creationId xmlns:p14="http://schemas.microsoft.com/office/powerpoint/2010/main" val="344902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7FF2CEE-94FB-4510-B3FE-EFC49BA533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上节内容回顾</a:t>
            </a:r>
            <a:r>
              <a:rPr lang="en-US" altLang="zh-CN" dirty="0"/>
              <a:t>3</a:t>
            </a:r>
            <a:r>
              <a:rPr lang="zh-CN" altLang="en-US" dirty="0"/>
              <a:t>：代码结构</a:t>
            </a:r>
            <a:endParaRPr lang="en-US" dirty="0"/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F8336DDE-D565-4DBD-B196-738518B463B8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02961" y="1507701"/>
            <a:ext cx="0" cy="4392612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4042AEB5-B135-4890-821E-7DAAFE21D5D5}"/>
              </a:ext>
            </a:extLst>
          </p:cNvPr>
          <p:cNvSpPr/>
          <p:nvPr/>
        </p:nvSpPr>
        <p:spPr>
          <a:xfrm>
            <a:off x="1702963" y="1436263"/>
            <a:ext cx="1954231" cy="6477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zh-CN" altLang="en-US" dirty="0"/>
              <a:t>程序 </a:t>
            </a:r>
            <a:r>
              <a:rPr lang="en-US" altLang="zh-CN" dirty="0"/>
              <a:t>(first.cpp)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5B428BE-ADD0-4685-AE7B-607BC4A03098}"/>
              </a:ext>
            </a:extLst>
          </p:cNvPr>
          <p:cNvSpPr/>
          <p:nvPr/>
        </p:nvSpPr>
        <p:spPr>
          <a:xfrm>
            <a:off x="2278678" y="2485266"/>
            <a:ext cx="165618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/>
              <a:t>#include</a:t>
            </a:r>
            <a:endParaRPr lang="en-US" altLang="zh-CN" dirty="0"/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3348BFAB-A35D-474A-BA8D-A819D9498803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02963" y="2809451"/>
            <a:ext cx="576263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A2146FDC-3320-4951-8EF8-F7232AE487A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9449" y="2809451"/>
            <a:ext cx="5762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DCCAFE6-EB30-4A59-B2BC-7B4128A7AC1E}"/>
              </a:ext>
            </a:extLst>
          </p:cNvPr>
          <p:cNvSpPr txBox="1"/>
          <p:nvPr/>
        </p:nvSpPr>
        <p:spPr>
          <a:xfrm>
            <a:off x="4798588" y="2577676"/>
            <a:ext cx="1724025" cy="461962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CC"/>
                </a:solidFill>
                <a:latin typeface="Gill Sans MT" pitchFamily="34" charset="0"/>
                <a:ea typeface="华文中宋" pitchFamily="2" charset="-122"/>
              </a:rPr>
              <a:t>预处理</a:t>
            </a:r>
            <a:r>
              <a:rPr lang="zh-CN" altLang="en-US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命令</a:t>
            </a:r>
            <a:endParaRPr lang="en-US" altLang="en-US" sz="2400">
              <a:solidFill>
                <a:srgbClr val="0000CC"/>
              </a:solidFill>
              <a:latin typeface="Gill Sans MT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629EB3C-0DBF-4CCE-82D6-A06C89ECE7B6}"/>
              </a:ext>
            </a:extLst>
          </p:cNvPr>
          <p:cNvSpPr/>
          <p:nvPr/>
        </p:nvSpPr>
        <p:spPr>
          <a:xfrm>
            <a:off x="2278678" y="3380504"/>
            <a:ext cx="165618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 err="1"/>
              <a:t>int</a:t>
            </a:r>
            <a:r>
              <a:rPr lang="zh-CN" altLang="en-US" dirty="0"/>
              <a:t> </a:t>
            </a:r>
            <a:r>
              <a:rPr lang="en-US" altLang="zh-CN" dirty="0"/>
              <a:t>main()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11F861B-8421-405D-878F-DA21FFA7B9D6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1702963" y="3704801"/>
            <a:ext cx="576263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 type="triangle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A5D9515B-15EE-4789-9D94-2813E78AA5EB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079449" y="3682576"/>
            <a:ext cx="5762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77EB97EC-077D-4C1D-A083-623EC79CD105}"/>
              </a:ext>
            </a:extLst>
          </p:cNvPr>
          <p:cNvSpPr txBox="1"/>
          <p:nvPr/>
        </p:nvSpPr>
        <p:spPr>
          <a:xfrm>
            <a:off x="4798588" y="3452390"/>
            <a:ext cx="3878263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CC"/>
                </a:solidFill>
                <a:latin typeface="Gill Sans MT" pitchFamily="34" charset="0"/>
                <a:ea typeface="华文中宋" pitchFamily="2" charset="-122"/>
              </a:rPr>
              <a:t>主函数</a:t>
            </a:r>
            <a:r>
              <a:rPr lang="zh-CN" altLang="en-US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：总是第一个被调用</a:t>
            </a:r>
            <a:endParaRPr lang="en-US" altLang="en-US" sz="2400">
              <a:solidFill>
                <a:srgbClr val="000000"/>
              </a:solidFill>
              <a:latin typeface="Gill Sans MT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0852930-CE85-457F-9192-9CB1D2843942}"/>
              </a:ext>
            </a:extLst>
          </p:cNvPr>
          <p:cNvSpPr/>
          <p:nvPr/>
        </p:nvSpPr>
        <p:spPr>
          <a:xfrm>
            <a:off x="2829100" y="4393478"/>
            <a:ext cx="1656184" cy="64807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zh-CN" dirty="0"/>
              <a:t>statements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29FEBE25-B0C6-42BF-9E8B-F61796E43B89}"/>
              </a:ext>
            </a:extLst>
          </p:cNvPr>
          <p:cNvCxnSpPr>
            <a:cxnSpLocks noChangeShapeType="1"/>
          </p:cNvCxnSpPr>
          <p:nvPr/>
        </p:nvCxnSpPr>
        <p:spPr bwMode="auto">
          <a:xfrm>
            <a:off x="4628724" y="4733501"/>
            <a:ext cx="576262" cy="0"/>
          </a:xfrm>
          <a:prstGeom prst="straightConnector1">
            <a:avLst/>
          </a:prstGeom>
          <a:noFill/>
          <a:ln w="25400">
            <a:solidFill>
              <a:schemeClr val="accent1"/>
            </a:solidFill>
            <a:round/>
            <a:headEnd/>
            <a:tailEnd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166658DB-9DEC-4E60-8D8B-6DEC2B9DF8FF}"/>
              </a:ext>
            </a:extLst>
          </p:cNvPr>
          <p:cNvSpPr txBox="1"/>
          <p:nvPr/>
        </p:nvSpPr>
        <p:spPr>
          <a:xfrm>
            <a:off x="5146249" y="4503315"/>
            <a:ext cx="3262312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CC"/>
                </a:solidFill>
                <a:latin typeface="Gill Sans MT" pitchFamily="34" charset="0"/>
                <a:ea typeface="华文中宋" pitchFamily="2" charset="-122"/>
              </a:rPr>
              <a:t>语句</a:t>
            </a:r>
            <a:r>
              <a:rPr lang="zh-CN" altLang="en-US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：实现主函数功能</a:t>
            </a:r>
            <a:endParaRPr lang="en-US" altLang="en-US" sz="2400">
              <a:solidFill>
                <a:srgbClr val="000000"/>
              </a:solidFill>
              <a:latin typeface="Gill Sans MT" pitchFamily="34" charset="0"/>
            </a:endParaRPr>
          </a:p>
        </p:txBody>
      </p:sp>
      <p:cxnSp>
        <p:nvCxnSpPr>
          <p:cNvPr id="19" name="Elbow Connector 18">
            <a:extLst>
              <a:ext uri="{FF2B5EF4-FFF2-40B4-BE49-F238E27FC236}">
                <a16:creationId xmlns:a16="http://schemas.microsoft.com/office/drawing/2014/main" id="{260D929C-A908-4089-BE4D-B6B62DD507D8}"/>
              </a:ext>
            </a:extLst>
          </p:cNvPr>
          <p:cNvCxnSpPr>
            <a:cxnSpLocks noChangeShapeType="1"/>
          </p:cNvCxnSpPr>
          <p:nvPr/>
        </p:nvCxnSpPr>
        <p:spPr bwMode="auto">
          <a:xfrm rot="16200000" flipH="1">
            <a:off x="2317326" y="4206453"/>
            <a:ext cx="688975" cy="333375"/>
          </a:xfrm>
          <a:prstGeom prst="bentConnector2">
            <a:avLst/>
          </a:prstGeom>
          <a:noFill/>
          <a:ln w="25400">
            <a:solidFill>
              <a:schemeClr val="accent1"/>
            </a:solidFill>
            <a:miter lim="800000"/>
            <a:headEnd/>
            <a:tailEnd type="triangle" w="med" len="med"/>
          </a:ln>
          <a:effectLst>
            <a:outerShdw dist="25400" dir="5400000" rotWithShape="0">
              <a:srgbClr val="80808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1C2D7A50-90B8-4402-8AF9-4CA1AC270BFA}"/>
              </a:ext>
            </a:extLst>
          </p:cNvPr>
          <p:cNvSpPr txBox="1"/>
          <p:nvPr/>
        </p:nvSpPr>
        <p:spPr>
          <a:xfrm>
            <a:off x="2134761" y="5468515"/>
            <a:ext cx="4565650" cy="4619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  <a:ea typeface="宋体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CC"/>
                </a:solidFill>
                <a:latin typeface="Gill Sans MT" pitchFamily="34" charset="0"/>
                <a:ea typeface="华文中宋" pitchFamily="2" charset="-122"/>
              </a:rPr>
              <a:t>注释</a:t>
            </a:r>
            <a:r>
              <a:rPr lang="zh-CN" altLang="en-US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：</a:t>
            </a:r>
            <a:r>
              <a:rPr lang="en-US" altLang="zh-CN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//</a:t>
            </a:r>
            <a:r>
              <a:rPr lang="zh-CN" altLang="en-US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开始的单行与</a:t>
            </a:r>
            <a:r>
              <a:rPr lang="en-US" altLang="zh-CN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* *</a:t>
            </a:r>
            <a:r>
              <a:rPr lang="en-US" altLang="zh-CN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/</a:t>
            </a:r>
            <a:r>
              <a:rPr lang="zh-CN" altLang="en-US" sz="2400">
                <a:solidFill>
                  <a:srgbClr val="000000"/>
                </a:solidFill>
                <a:latin typeface="Gill Sans MT" pitchFamily="34" charset="0"/>
                <a:ea typeface="华文中宋" pitchFamily="2" charset="-122"/>
              </a:rPr>
              <a:t>的多行</a:t>
            </a:r>
            <a:endParaRPr lang="en-US" altLang="en-US" sz="2400">
              <a:solidFill>
                <a:srgbClr val="000000"/>
              </a:solidFill>
              <a:latin typeface="Gill Sans MT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98718878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整数的扩展：符号扩展与零扩展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219200" y="1772816"/>
            <a:ext cx="4953000" cy="1371601"/>
            <a:chOff x="768" y="480"/>
            <a:chExt cx="3120" cy="1152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768" y="480"/>
              <a:ext cx="3072" cy="240"/>
              <a:chOff x="816" y="1104"/>
              <a:chExt cx="3072" cy="2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30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 dirty="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1  1  1  1  1  1  1  1  1  1  0  1  0  0  0  1</a:t>
                </a:r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8" name="Line 11"/>
              <p:cNvSpPr>
                <a:spLocks noChangeShapeType="1"/>
              </p:cNvSpPr>
              <p:nvPr/>
            </p:nvSpPr>
            <p:spPr bwMode="auto">
              <a:xfrm>
                <a:off x="196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27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292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331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350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369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6" name="Group 21"/>
            <p:cNvGrpSpPr/>
            <p:nvPr/>
          </p:nvGrpSpPr>
          <p:grpSpPr bwMode="auto">
            <a:xfrm>
              <a:off x="2304" y="1008"/>
              <a:ext cx="1536" cy="240"/>
              <a:chOff x="2592" y="1440"/>
              <a:chExt cx="1536" cy="240"/>
            </a:xfrm>
          </p:grpSpPr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15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1  1  0  1  0  0  0  1</a:t>
                </a:r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278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297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>
                <a:off x="355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>
                <a:off x="393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7" name="Line 30"/>
            <p:cNvSpPr>
              <a:spLocks noChangeShapeType="1"/>
            </p:cNvSpPr>
            <p:nvPr/>
          </p:nvSpPr>
          <p:spPr bwMode="auto">
            <a:xfrm flipV="1">
              <a:off x="2496" y="72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" name="Text Box 31"/>
            <p:cNvSpPr txBox="1">
              <a:spLocks noChangeArrowheads="1"/>
            </p:cNvSpPr>
            <p:nvPr/>
          </p:nvSpPr>
          <p:spPr bwMode="auto">
            <a:xfrm>
              <a:off x="2592" y="768"/>
              <a:ext cx="81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latin typeface="Times New Roman" panose="02020603050405020304" charset="0"/>
                </a:rPr>
                <a:t>整数部分</a:t>
              </a:r>
            </a:p>
          </p:txBody>
        </p:sp>
        <p:sp>
          <p:nvSpPr>
            <p:cNvPr id="9" name="Line 32"/>
            <p:cNvSpPr>
              <a:spLocks noChangeShapeType="1"/>
            </p:cNvSpPr>
            <p:nvPr/>
          </p:nvSpPr>
          <p:spPr bwMode="auto">
            <a:xfrm flipV="1">
              <a:off x="3840" y="720"/>
              <a:ext cx="0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Line 33"/>
            <p:cNvSpPr>
              <a:spLocks noChangeShapeType="1"/>
            </p:cNvSpPr>
            <p:nvPr/>
          </p:nvSpPr>
          <p:spPr bwMode="auto">
            <a:xfrm flipH="1" flipV="1">
              <a:off x="768" y="720"/>
              <a:ext cx="1536" cy="28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1" name="Text Box 34"/>
            <p:cNvSpPr txBox="1">
              <a:spLocks noChangeArrowheads="1"/>
            </p:cNvSpPr>
            <p:nvPr/>
          </p:nvSpPr>
          <p:spPr bwMode="auto">
            <a:xfrm>
              <a:off x="1020" y="818"/>
              <a:ext cx="86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Times New Roman" panose="02020603050405020304" charset="0"/>
                </a:rPr>
                <a:t>符号扩展</a:t>
              </a:r>
              <a:endParaRPr kumimoji="1" lang="zh-CN" altLang="en-US" sz="2400" dirty="0">
                <a:latin typeface="Times New Roman" panose="02020603050405020304" charset="0"/>
              </a:endParaRPr>
            </a:p>
          </p:txBody>
        </p:sp>
        <p:sp>
          <p:nvSpPr>
            <p:cNvPr id="12" name="Text Box 35"/>
            <p:cNvSpPr txBox="1">
              <a:spLocks noChangeArrowheads="1"/>
            </p:cNvSpPr>
            <p:nvPr/>
          </p:nvSpPr>
          <p:spPr bwMode="auto">
            <a:xfrm>
              <a:off x="2496" y="1296"/>
              <a:ext cx="13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sz="2000">
                  <a:latin typeface="Times New Roman" panose="02020603050405020304" charset="0"/>
                </a:rPr>
                <a:t>符号位：</a:t>
              </a:r>
              <a:r>
                <a:rPr kumimoji="1" lang="en-US" altLang="zh-CN" sz="2000">
                  <a:latin typeface="Times New Roman" panose="02020603050405020304" charset="0"/>
                </a:rPr>
                <a:t>1</a:t>
              </a:r>
              <a:r>
                <a:rPr kumimoji="1" lang="zh-CN" altLang="en-US" sz="2000">
                  <a:latin typeface="Times New Roman" panose="02020603050405020304" charset="0"/>
                </a:rPr>
                <a:t>表示负</a:t>
              </a:r>
            </a:p>
          </p:txBody>
        </p:sp>
        <p:sp>
          <p:nvSpPr>
            <p:cNvPr id="13" name="Line 36"/>
            <p:cNvSpPr>
              <a:spLocks noChangeShapeType="1"/>
            </p:cNvSpPr>
            <p:nvPr/>
          </p:nvSpPr>
          <p:spPr bwMode="auto">
            <a:xfrm flipH="1" flipV="1">
              <a:off x="2400" y="1248"/>
              <a:ext cx="144" cy="192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8" name="Text Box 37"/>
          <p:cNvSpPr txBox="1">
            <a:spLocks noChangeArrowheads="1"/>
          </p:cNvSpPr>
          <p:nvPr/>
        </p:nvSpPr>
        <p:spPr bwMode="auto">
          <a:xfrm>
            <a:off x="6781800" y="2081188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anose="02020603050405020304" charset="0"/>
              </a:rPr>
              <a:t>signed</a:t>
            </a:r>
            <a:r>
              <a:rPr kumimoji="1" lang="zh-CN" altLang="en-US" sz="2800" dirty="0">
                <a:latin typeface="Times New Roman" panose="02020603050405020304" charset="0"/>
              </a:rPr>
              <a:t>型</a:t>
            </a:r>
            <a:endParaRPr kumimoji="1" lang="zh-CN" altLang="en-US" sz="2400" dirty="0">
              <a:latin typeface="Times New Roman" panose="02020603050405020304" charset="0"/>
            </a:endParaRPr>
          </a:p>
        </p:txBody>
      </p:sp>
      <p:grpSp>
        <p:nvGrpSpPr>
          <p:cNvPr id="39" name="Group 38"/>
          <p:cNvGrpSpPr/>
          <p:nvPr/>
        </p:nvGrpSpPr>
        <p:grpSpPr bwMode="auto">
          <a:xfrm>
            <a:off x="1219200" y="3341139"/>
            <a:ext cx="5029200" cy="1326358"/>
            <a:chOff x="768" y="1862"/>
            <a:chExt cx="3168" cy="1114"/>
          </a:xfrm>
        </p:grpSpPr>
        <p:grpSp>
          <p:nvGrpSpPr>
            <p:cNvPr id="40" name="Group 39"/>
            <p:cNvGrpSpPr/>
            <p:nvPr/>
          </p:nvGrpSpPr>
          <p:grpSpPr bwMode="auto">
            <a:xfrm>
              <a:off x="768" y="1862"/>
              <a:ext cx="3072" cy="240"/>
              <a:chOff x="816" y="1104"/>
              <a:chExt cx="3072" cy="240"/>
            </a:xfrm>
          </p:grpSpPr>
          <p:sp>
            <p:nvSpPr>
              <p:cNvPr id="57" name="Rectangle 40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30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0  0  0  0  0  0  0  0  0  1  0  1  0  0  0  1</a:t>
                </a:r>
              </a:p>
            </p:txBody>
          </p:sp>
          <p:sp>
            <p:nvSpPr>
              <p:cNvPr id="58" name="Line 41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" name="Line 42"/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0" name="Line 43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1" name="Line 44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2" name="Line 45"/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3" name="Line 46"/>
              <p:cNvSpPr>
                <a:spLocks noChangeShapeType="1"/>
              </p:cNvSpPr>
              <p:nvPr/>
            </p:nvSpPr>
            <p:spPr bwMode="auto">
              <a:xfrm>
                <a:off x="196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4" name="Line 47"/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5" name="Line 48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6" name="Line 49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7" name="Line 50"/>
              <p:cNvSpPr>
                <a:spLocks noChangeShapeType="1"/>
              </p:cNvSpPr>
              <p:nvPr/>
            </p:nvSpPr>
            <p:spPr bwMode="auto">
              <a:xfrm>
                <a:off x="27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8" name="Line 51"/>
              <p:cNvSpPr>
                <a:spLocks noChangeShapeType="1"/>
              </p:cNvSpPr>
              <p:nvPr/>
            </p:nvSpPr>
            <p:spPr bwMode="auto">
              <a:xfrm>
                <a:off x="292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9" name="Line 52"/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0" name="Line 53"/>
              <p:cNvSpPr>
                <a:spLocks noChangeShapeType="1"/>
              </p:cNvSpPr>
              <p:nvPr/>
            </p:nvSpPr>
            <p:spPr bwMode="auto">
              <a:xfrm>
                <a:off x="331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1" name="Line 54"/>
              <p:cNvSpPr>
                <a:spLocks noChangeShapeType="1"/>
              </p:cNvSpPr>
              <p:nvPr/>
            </p:nvSpPr>
            <p:spPr bwMode="auto">
              <a:xfrm>
                <a:off x="350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2" name="Line 55"/>
              <p:cNvSpPr>
                <a:spLocks noChangeShapeType="1"/>
              </p:cNvSpPr>
              <p:nvPr/>
            </p:nvSpPr>
            <p:spPr bwMode="auto">
              <a:xfrm>
                <a:off x="369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41" name="Group 56"/>
            <p:cNvGrpSpPr/>
            <p:nvPr/>
          </p:nvGrpSpPr>
          <p:grpSpPr bwMode="auto">
            <a:xfrm>
              <a:off x="2304" y="2390"/>
              <a:ext cx="1536" cy="240"/>
              <a:chOff x="2592" y="1440"/>
              <a:chExt cx="1536" cy="240"/>
            </a:xfrm>
          </p:grpSpPr>
          <p:sp>
            <p:nvSpPr>
              <p:cNvPr id="49" name="Rectangle 57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15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0  1  0  1  0  0  0  1</a:t>
                </a:r>
              </a:p>
            </p:txBody>
          </p:sp>
          <p:sp>
            <p:nvSpPr>
              <p:cNvPr id="50" name="Line 58"/>
              <p:cNvSpPr>
                <a:spLocks noChangeShapeType="1"/>
              </p:cNvSpPr>
              <p:nvPr/>
            </p:nvSpPr>
            <p:spPr bwMode="auto">
              <a:xfrm>
                <a:off x="278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1" name="Line 59"/>
              <p:cNvSpPr>
                <a:spLocks noChangeShapeType="1"/>
              </p:cNvSpPr>
              <p:nvPr/>
            </p:nvSpPr>
            <p:spPr bwMode="auto">
              <a:xfrm>
                <a:off x="297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2" name="Line 60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3" name="Line 61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" name="Line 62"/>
              <p:cNvSpPr>
                <a:spLocks noChangeShapeType="1"/>
              </p:cNvSpPr>
              <p:nvPr/>
            </p:nvSpPr>
            <p:spPr bwMode="auto">
              <a:xfrm>
                <a:off x="355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5" name="Line 63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6" name="Line 64"/>
              <p:cNvSpPr>
                <a:spLocks noChangeShapeType="1"/>
              </p:cNvSpPr>
              <p:nvPr/>
            </p:nvSpPr>
            <p:spPr bwMode="auto">
              <a:xfrm>
                <a:off x="393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42" name="Line 65"/>
            <p:cNvSpPr>
              <a:spLocks noChangeShapeType="1"/>
            </p:cNvSpPr>
            <p:nvPr/>
          </p:nvSpPr>
          <p:spPr bwMode="auto">
            <a:xfrm flipV="1">
              <a:off x="2496" y="210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3" name="Text Box 66"/>
            <p:cNvSpPr txBox="1">
              <a:spLocks noChangeArrowheads="1"/>
            </p:cNvSpPr>
            <p:nvPr/>
          </p:nvSpPr>
          <p:spPr bwMode="auto">
            <a:xfrm>
              <a:off x="2592" y="2112"/>
              <a:ext cx="81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>
                  <a:latin typeface="Times New Roman" panose="02020603050405020304" charset="0"/>
                </a:rPr>
                <a:t>整数部分</a:t>
              </a:r>
            </a:p>
          </p:txBody>
        </p:sp>
        <p:sp>
          <p:nvSpPr>
            <p:cNvPr id="44" name="Line 67"/>
            <p:cNvSpPr>
              <a:spLocks noChangeShapeType="1"/>
            </p:cNvSpPr>
            <p:nvPr/>
          </p:nvSpPr>
          <p:spPr bwMode="auto">
            <a:xfrm flipV="1">
              <a:off x="3840" y="210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5" name="Line 68"/>
            <p:cNvSpPr>
              <a:spLocks noChangeShapeType="1"/>
            </p:cNvSpPr>
            <p:nvPr/>
          </p:nvSpPr>
          <p:spPr bwMode="auto">
            <a:xfrm flipH="1" flipV="1">
              <a:off x="768" y="2102"/>
              <a:ext cx="1536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6" name="Text Box 69"/>
            <p:cNvSpPr txBox="1">
              <a:spLocks noChangeArrowheads="1"/>
            </p:cNvSpPr>
            <p:nvPr/>
          </p:nvSpPr>
          <p:spPr bwMode="auto">
            <a:xfrm>
              <a:off x="1018" y="2232"/>
              <a:ext cx="864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Times New Roman" panose="02020603050405020304" charset="0"/>
                </a:rPr>
                <a:t>符号扩展</a:t>
              </a:r>
              <a:endParaRPr kumimoji="1" lang="zh-CN" altLang="en-US" sz="2400" dirty="0">
                <a:latin typeface="Times New Roman" panose="02020603050405020304" charset="0"/>
              </a:endParaRPr>
            </a:p>
          </p:txBody>
        </p:sp>
        <p:sp>
          <p:nvSpPr>
            <p:cNvPr id="47" name="Text Box 70"/>
            <p:cNvSpPr txBox="1">
              <a:spLocks noChangeArrowheads="1"/>
            </p:cNvSpPr>
            <p:nvPr/>
          </p:nvSpPr>
          <p:spPr bwMode="auto">
            <a:xfrm>
              <a:off x="2544" y="2640"/>
              <a:ext cx="1392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000">
                  <a:latin typeface="Times New Roman" panose="02020603050405020304" charset="0"/>
                </a:rPr>
                <a:t>符号位：</a:t>
              </a:r>
              <a:r>
                <a:rPr kumimoji="1" lang="en-US" altLang="zh-CN" sz="2000">
                  <a:latin typeface="Times New Roman" panose="02020603050405020304" charset="0"/>
                </a:rPr>
                <a:t>0</a:t>
              </a:r>
              <a:r>
                <a:rPr kumimoji="1" lang="zh-CN" altLang="en-US" sz="2000">
                  <a:latin typeface="Times New Roman" panose="02020603050405020304" charset="0"/>
                </a:rPr>
                <a:t>表示正</a:t>
              </a:r>
            </a:p>
          </p:txBody>
        </p:sp>
        <p:sp>
          <p:nvSpPr>
            <p:cNvPr id="48" name="Line 71"/>
            <p:cNvSpPr>
              <a:spLocks noChangeShapeType="1"/>
            </p:cNvSpPr>
            <p:nvPr/>
          </p:nvSpPr>
          <p:spPr bwMode="auto">
            <a:xfrm flipH="1" flipV="1">
              <a:off x="2400" y="2630"/>
              <a:ext cx="144" cy="154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73" name="Text Box 72"/>
          <p:cNvSpPr txBox="1">
            <a:spLocks noChangeArrowheads="1"/>
          </p:cNvSpPr>
          <p:nvPr/>
        </p:nvSpPr>
        <p:spPr bwMode="auto">
          <a:xfrm>
            <a:off x="6781800" y="3604267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>
                <a:latin typeface="Times New Roman" panose="02020603050405020304" charset="0"/>
              </a:rPr>
              <a:t>signed</a:t>
            </a:r>
            <a:r>
              <a:rPr kumimoji="1" lang="zh-CN" altLang="en-US" sz="2800">
                <a:latin typeface="Times New Roman" panose="02020603050405020304" charset="0"/>
              </a:rPr>
              <a:t>型</a:t>
            </a:r>
            <a:endParaRPr kumimoji="1" lang="zh-CN" altLang="en-US" sz="2400">
              <a:latin typeface="Times New Roman" panose="02020603050405020304" charset="0"/>
            </a:endParaRPr>
          </a:p>
        </p:txBody>
      </p:sp>
      <p:grpSp>
        <p:nvGrpSpPr>
          <p:cNvPr id="74" name="Group 73"/>
          <p:cNvGrpSpPr/>
          <p:nvPr/>
        </p:nvGrpSpPr>
        <p:grpSpPr bwMode="auto">
          <a:xfrm>
            <a:off x="1295400" y="5009727"/>
            <a:ext cx="4876800" cy="1371601"/>
            <a:chOff x="864" y="2832"/>
            <a:chExt cx="3072" cy="1152"/>
          </a:xfrm>
        </p:grpSpPr>
        <p:grpSp>
          <p:nvGrpSpPr>
            <p:cNvPr id="75" name="Group 74"/>
            <p:cNvGrpSpPr/>
            <p:nvPr/>
          </p:nvGrpSpPr>
          <p:grpSpPr bwMode="auto">
            <a:xfrm>
              <a:off x="864" y="2832"/>
              <a:ext cx="3072" cy="240"/>
              <a:chOff x="816" y="1104"/>
              <a:chExt cx="3072" cy="240"/>
            </a:xfrm>
          </p:grpSpPr>
          <p:sp>
            <p:nvSpPr>
              <p:cNvPr id="91" name="Rectangle 7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30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0  0  0  0  0  0  0  0  1  1  0  0  1  0  0  0</a:t>
                </a:r>
              </a:p>
            </p:txBody>
          </p:sp>
          <p:sp>
            <p:nvSpPr>
              <p:cNvPr id="92" name="Line 7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93" name="Line 77"/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94" name="Line 78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95" name="Line 79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96" name="Line 80"/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97" name="Line 81"/>
              <p:cNvSpPr>
                <a:spLocks noChangeShapeType="1"/>
              </p:cNvSpPr>
              <p:nvPr/>
            </p:nvSpPr>
            <p:spPr bwMode="auto">
              <a:xfrm>
                <a:off x="196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98" name="Line 82"/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99" name="Line 83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0" name="Line 84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1" name="Line 85"/>
              <p:cNvSpPr>
                <a:spLocks noChangeShapeType="1"/>
              </p:cNvSpPr>
              <p:nvPr/>
            </p:nvSpPr>
            <p:spPr bwMode="auto">
              <a:xfrm>
                <a:off x="27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2" name="Line 86"/>
              <p:cNvSpPr>
                <a:spLocks noChangeShapeType="1"/>
              </p:cNvSpPr>
              <p:nvPr/>
            </p:nvSpPr>
            <p:spPr bwMode="auto">
              <a:xfrm>
                <a:off x="292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3" name="Line 87"/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4" name="Line 88"/>
              <p:cNvSpPr>
                <a:spLocks noChangeShapeType="1"/>
              </p:cNvSpPr>
              <p:nvPr/>
            </p:nvSpPr>
            <p:spPr bwMode="auto">
              <a:xfrm>
                <a:off x="331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5" name="Line 89"/>
              <p:cNvSpPr>
                <a:spLocks noChangeShapeType="1"/>
              </p:cNvSpPr>
              <p:nvPr/>
            </p:nvSpPr>
            <p:spPr bwMode="auto">
              <a:xfrm>
                <a:off x="350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06" name="Line 90"/>
              <p:cNvSpPr>
                <a:spLocks noChangeShapeType="1"/>
              </p:cNvSpPr>
              <p:nvPr/>
            </p:nvSpPr>
            <p:spPr bwMode="auto">
              <a:xfrm>
                <a:off x="369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76" name="Group 91"/>
            <p:cNvGrpSpPr/>
            <p:nvPr/>
          </p:nvGrpSpPr>
          <p:grpSpPr bwMode="auto">
            <a:xfrm>
              <a:off x="2400" y="3360"/>
              <a:ext cx="1536" cy="240"/>
              <a:chOff x="2592" y="1440"/>
              <a:chExt cx="1536" cy="240"/>
            </a:xfrm>
          </p:grpSpPr>
          <p:sp>
            <p:nvSpPr>
              <p:cNvPr id="83" name="Rectangle 92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15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1  1  0  0  1  0  0  0</a:t>
                </a:r>
              </a:p>
            </p:txBody>
          </p:sp>
          <p:sp>
            <p:nvSpPr>
              <p:cNvPr id="84" name="Line 93"/>
              <p:cNvSpPr>
                <a:spLocks noChangeShapeType="1"/>
              </p:cNvSpPr>
              <p:nvPr/>
            </p:nvSpPr>
            <p:spPr bwMode="auto">
              <a:xfrm>
                <a:off x="278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85" name="Line 94"/>
              <p:cNvSpPr>
                <a:spLocks noChangeShapeType="1"/>
              </p:cNvSpPr>
              <p:nvPr/>
            </p:nvSpPr>
            <p:spPr bwMode="auto">
              <a:xfrm>
                <a:off x="297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86" name="Line 9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87" name="Line 96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88" name="Line 97"/>
              <p:cNvSpPr>
                <a:spLocks noChangeShapeType="1"/>
              </p:cNvSpPr>
              <p:nvPr/>
            </p:nvSpPr>
            <p:spPr bwMode="auto">
              <a:xfrm>
                <a:off x="355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89" name="Line 98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90" name="Line 99"/>
              <p:cNvSpPr>
                <a:spLocks noChangeShapeType="1"/>
              </p:cNvSpPr>
              <p:nvPr/>
            </p:nvSpPr>
            <p:spPr bwMode="auto">
              <a:xfrm>
                <a:off x="393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77" name="Line 100"/>
            <p:cNvSpPr>
              <a:spLocks noChangeShapeType="1"/>
            </p:cNvSpPr>
            <p:nvPr/>
          </p:nvSpPr>
          <p:spPr bwMode="auto">
            <a:xfrm flipV="1">
              <a:off x="2400" y="306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78" name="Text Box 101"/>
            <p:cNvSpPr txBox="1">
              <a:spLocks noChangeArrowheads="1"/>
            </p:cNvSpPr>
            <p:nvPr/>
          </p:nvSpPr>
          <p:spPr bwMode="auto">
            <a:xfrm>
              <a:off x="2688" y="3082"/>
              <a:ext cx="81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>
                  <a:latin typeface="Times New Roman" panose="02020603050405020304" charset="0"/>
                </a:rPr>
                <a:t>数值部分</a:t>
              </a:r>
            </a:p>
          </p:txBody>
        </p:sp>
        <p:sp>
          <p:nvSpPr>
            <p:cNvPr id="79" name="Line 102"/>
            <p:cNvSpPr>
              <a:spLocks noChangeShapeType="1"/>
            </p:cNvSpPr>
            <p:nvPr/>
          </p:nvSpPr>
          <p:spPr bwMode="auto">
            <a:xfrm flipV="1">
              <a:off x="3936" y="3072"/>
              <a:ext cx="0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0" name="Line 103"/>
            <p:cNvSpPr>
              <a:spLocks noChangeShapeType="1"/>
            </p:cNvSpPr>
            <p:nvPr/>
          </p:nvSpPr>
          <p:spPr bwMode="auto">
            <a:xfrm flipH="1" flipV="1">
              <a:off x="864" y="3072"/>
              <a:ext cx="1536" cy="298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81" name="Text Box 104"/>
            <p:cNvSpPr txBox="1">
              <a:spLocks noChangeArrowheads="1"/>
            </p:cNvSpPr>
            <p:nvPr/>
          </p:nvSpPr>
          <p:spPr bwMode="auto">
            <a:xfrm>
              <a:off x="1250" y="3227"/>
              <a:ext cx="57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kumimoji="1" lang="zh-CN" altLang="en-US" dirty="0">
                  <a:latin typeface="Times New Roman" panose="02020603050405020304" charset="0"/>
                </a:rPr>
                <a:t>零扩展</a:t>
              </a:r>
              <a:endParaRPr kumimoji="1" lang="zh-CN" altLang="en-US" sz="2400" dirty="0">
                <a:latin typeface="Times New Roman" panose="02020603050405020304" charset="0"/>
              </a:endParaRPr>
            </a:p>
          </p:txBody>
        </p:sp>
        <p:sp>
          <p:nvSpPr>
            <p:cNvPr id="82" name="Text Box 105"/>
            <p:cNvSpPr txBox="1">
              <a:spLocks noChangeArrowheads="1"/>
            </p:cNvSpPr>
            <p:nvPr/>
          </p:nvSpPr>
          <p:spPr bwMode="auto">
            <a:xfrm>
              <a:off x="2736" y="3648"/>
              <a:ext cx="816" cy="336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Garamond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defRPr/>
              </a:pPr>
              <a:r>
                <a:rPr kumimoji="1" lang="zh-CN" altLang="en-US" sz="2000">
                  <a:latin typeface="Times New Roman" panose="02020603050405020304" charset="0"/>
                </a:rPr>
                <a:t>无符号位</a:t>
              </a:r>
            </a:p>
          </p:txBody>
        </p:sp>
      </p:grpSp>
      <p:sp>
        <p:nvSpPr>
          <p:cNvPr id="107" name="Text Box 106"/>
          <p:cNvSpPr txBox="1">
            <a:spLocks noChangeArrowheads="1"/>
          </p:cNvSpPr>
          <p:nvPr/>
        </p:nvSpPr>
        <p:spPr bwMode="auto">
          <a:xfrm>
            <a:off x="6781800" y="5249041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>
                <a:latin typeface="Times New Roman" panose="02020603050405020304" charset="0"/>
              </a:rPr>
              <a:t>unsigned</a:t>
            </a:r>
            <a:r>
              <a:rPr kumimoji="1" lang="zh-CN" altLang="en-US" sz="2800">
                <a:latin typeface="Times New Roman" panose="02020603050405020304" charset="0"/>
              </a:rPr>
              <a:t>型</a:t>
            </a:r>
            <a:endParaRPr kumimoji="1" lang="zh-CN" altLang="en-US" sz="240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02074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400" dirty="0"/>
              <a:t>当较长的整数转换为较短的整数时，要将高位截去只将低位字节送过去，这会产生很大的误差</a:t>
            </a:r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整数的截断</a:t>
            </a:r>
          </a:p>
        </p:txBody>
      </p:sp>
      <p:grpSp>
        <p:nvGrpSpPr>
          <p:cNvPr id="4" name="Group 3"/>
          <p:cNvGrpSpPr/>
          <p:nvPr/>
        </p:nvGrpSpPr>
        <p:grpSpPr bwMode="auto">
          <a:xfrm>
            <a:off x="1779240" y="2993503"/>
            <a:ext cx="4876800" cy="914401"/>
            <a:chOff x="768" y="480"/>
            <a:chExt cx="3072" cy="768"/>
          </a:xfrm>
        </p:grpSpPr>
        <p:grpSp>
          <p:nvGrpSpPr>
            <p:cNvPr id="5" name="Group 4"/>
            <p:cNvGrpSpPr/>
            <p:nvPr/>
          </p:nvGrpSpPr>
          <p:grpSpPr bwMode="auto">
            <a:xfrm>
              <a:off x="768" y="480"/>
              <a:ext cx="3072" cy="240"/>
              <a:chOff x="816" y="1104"/>
              <a:chExt cx="3072" cy="240"/>
            </a:xfrm>
          </p:grpSpPr>
          <p:sp>
            <p:nvSpPr>
              <p:cNvPr id="22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30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 dirty="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1  0  0  0  0  0  1  0  0  1  0  0  1  0  1  0</a:t>
                </a:r>
              </a:p>
            </p:txBody>
          </p:sp>
          <p:sp>
            <p:nvSpPr>
              <p:cNvPr id="23" name="Line 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4" name="Line 7"/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5" name="Line 8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6" name="Line 9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7" name="Line 10"/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8" name="Line 11"/>
              <p:cNvSpPr>
                <a:spLocks noChangeShapeType="1"/>
              </p:cNvSpPr>
              <p:nvPr/>
            </p:nvSpPr>
            <p:spPr bwMode="auto">
              <a:xfrm>
                <a:off x="196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9" name="Line 12"/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0" name="Line 13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1" name="Line 14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2" name="Line 15"/>
              <p:cNvSpPr>
                <a:spLocks noChangeShapeType="1"/>
              </p:cNvSpPr>
              <p:nvPr/>
            </p:nvSpPr>
            <p:spPr bwMode="auto">
              <a:xfrm>
                <a:off x="27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3" name="Line 16"/>
              <p:cNvSpPr>
                <a:spLocks noChangeShapeType="1"/>
              </p:cNvSpPr>
              <p:nvPr/>
            </p:nvSpPr>
            <p:spPr bwMode="auto">
              <a:xfrm>
                <a:off x="292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4" name="Line 17"/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5" name="Line 18"/>
              <p:cNvSpPr>
                <a:spLocks noChangeShapeType="1"/>
              </p:cNvSpPr>
              <p:nvPr/>
            </p:nvSpPr>
            <p:spPr bwMode="auto">
              <a:xfrm>
                <a:off x="331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6" name="Line 19"/>
              <p:cNvSpPr>
                <a:spLocks noChangeShapeType="1"/>
              </p:cNvSpPr>
              <p:nvPr/>
            </p:nvSpPr>
            <p:spPr bwMode="auto">
              <a:xfrm>
                <a:off x="350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37" name="Line 20"/>
              <p:cNvSpPr>
                <a:spLocks noChangeShapeType="1"/>
              </p:cNvSpPr>
              <p:nvPr/>
            </p:nvSpPr>
            <p:spPr bwMode="auto">
              <a:xfrm>
                <a:off x="369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6" name="Group 21"/>
            <p:cNvGrpSpPr/>
            <p:nvPr/>
          </p:nvGrpSpPr>
          <p:grpSpPr bwMode="auto">
            <a:xfrm>
              <a:off x="2304" y="1008"/>
              <a:ext cx="1536" cy="240"/>
              <a:chOff x="2592" y="1440"/>
              <a:chExt cx="1536" cy="240"/>
            </a:xfrm>
          </p:grpSpPr>
          <p:sp>
            <p:nvSpPr>
              <p:cNvPr id="14" name="Rectangle 22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15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 dirty="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0  1  0  0  1  0  1  0</a:t>
                </a:r>
              </a:p>
            </p:txBody>
          </p:sp>
          <p:sp>
            <p:nvSpPr>
              <p:cNvPr id="15" name="Line 23"/>
              <p:cNvSpPr>
                <a:spLocks noChangeShapeType="1"/>
              </p:cNvSpPr>
              <p:nvPr/>
            </p:nvSpPr>
            <p:spPr bwMode="auto">
              <a:xfrm>
                <a:off x="278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6" name="Line 24"/>
              <p:cNvSpPr>
                <a:spLocks noChangeShapeType="1"/>
              </p:cNvSpPr>
              <p:nvPr/>
            </p:nvSpPr>
            <p:spPr bwMode="auto">
              <a:xfrm>
                <a:off x="297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7" name="Line 2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8" name="Line 26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19" name="Line 27"/>
              <p:cNvSpPr>
                <a:spLocks noChangeShapeType="1"/>
              </p:cNvSpPr>
              <p:nvPr/>
            </p:nvSpPr>
            <p:spPr bwMode="auto">
              <a:xfrm>
                <a:off x="355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0" name="Line 28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21" name="Line 29"/>
              <p:cNvSpPr>
                <a:spLocks noChangeShapeType="1"/>
              </p:cNvSpPr>
              <p:nvPr/>
            </p:nvSpPr>
            <p:spPr bwMode="auto">
              <a:xfrm>
                <a:off x="393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9" name="Line 32"/>
            <p:cNvSpPr>
              <a:spLocks noChangeShapeType="1"/>
            </p:cNvSpPr>
            <p:nvPr/>
          </p:nvSpPr>
          <p:spPr bwMode="auto">
            <a:xfrm>
              <a:off x="3840" y="733"/>
              <a:ext cx="0" cy="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38" name="TextBox 37"/>
          <p:cNvSpPr txBox="1"/>
          <p:nvPr/>
        </p:nvSpPr>
        <p:spPr>
          <a:xfrm>
            <a:off x="539552" y="2994988"/>
            <a:ext cx="1071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(-32182)</a:t>
            </a:r>
            <a:r>
              <a:rPr lang="en-US" altLang="zh-CN" baseline="-25000" dirty="0"/>
              <a:t>D</a:t>
            </a:r>
            <a:endParaRPr lang="zh-CN" altLang="en-US" baseline="-25000" dirty="0"/>
          </a:p>
        </p:txBody>
      </p:sp>
      <p:sp>
        <p:nvSpPr>
          <p:cNvPr id="40" name="TextBox 39"/>
          <p:cNvSpPr txBox="1"/>
          <p:nvPr/>
        </p:nvSpPr>
        <p:spPr>
          <a:xfrm>
            <a:off x="898127" y="3635732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(74)</a:t>
            </a:r>
            <a:r>
              <a:rPr lang="en-US" altLang="zh-CN" baseline="-25000" dirty="0"/>
              <a:t>D</a:t>
            </a:r>
            <a:endParaRPr lang="zh-CN" altLang="en-US" baseline="-25000" dirty="0"/>
          </a:p>
        </p:txBody>
      </p:sp>
      <p:sp>
        <p:nvSpPr>
          <p:cNvPr id="41" name="Line 32"/>
          <p:cNvSpPr>
            <a:spLocks noChangeShapeType="1"/>
          </p:cNvSpPr>
          <p:nvPr/>
        </p:nvSpPr>
        <p:spPr bwMode="auto">
          <a:xfrm>
            <a:off x="1779240" y="3294731"/>
            <a:ext cx="2438400" cy="34100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Garamond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42" name="Text Box 37"/>
          <p:cNvSpPr txBox="1">
            <a:spLocks noChangeArrowheads="1"/>
          </p:cNvSpPr>
          <p:nvPr/>
        </p:nvSpPr>
        <p:spPr bwMode="auto">
          <a:xfrm>
            <a:off x="6781800" y="3140968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anose="02020603050405020304" charset="0"/>
              </a:rPr>
              <a:t>signed</a:t>
            </a:r>
            <a:r>
              <a:rPr kumimoji="1" lang="zh-CN" altLang="en-US" sz="2800" dirty="0">
                <a:latin typeface="Times New Roman" panose="02020603050405020304" charset="0"/>
              </a:rPr>
              <a:t>型</a:t>
            </a:r>
            <a:endParaRPr kumimoji="1" lang="zh-CN" altLang="en-US" sz="2400" dirty="0">
              <a:latin typeface="Times New Roman" panose="02020603050405020304" charset="0"/>
            </a:endParaRPr>
          </a:p>
        </p:txBody>
      </p:sp>
      <p:grpSp>
        <p:nvGrpSpPr>
          <p:cNvPr id="43" name="Group 3"/>
          <p:cNvGrpSpPr/>
          <p:nvPr/>
        </p:nvGrpSpPr>
        <p:grpSpPr bwMode="auto">
          <a:xfrm>
            <a:off x="1779240" y="4649687"/>
            <a:ext cx="4876800" cy="914401"/>
            <a:chOff x="768" y="480"/>
            <a:chExt cx="3072" cy="768"/>
          </a:xfrm>
        </p:grpSpPr>
        <p:grpSp>
          <p:nvGrpSpPr>
            <p:cNvPr id="44" name="Group 4"/>
            <p:cNvGrpSpPr/>
            <p:nvPr/>
          </p:nvGrpSpPr>
          <p:grpSpPr bwMode="auto">
            <a:xfrm>
              <a:off x="768" y="480"/>
              <a:ext cx="3072" cy="240"/>
              <a:chOff x="816" y="1104"/>
              <a:chExt cx="3072" cy="240"/>
            </a:xfrm>
          </p:grpSpPr>
          <p:sp>
            <p:nvSpPr>
              <p:cNvPr id="55" name="Rectangle 5"/>
              <p:cNvSpPr>
                <a:spLocks noChangeArrowheads="1"/>
              </p:cNvSpPr>
              <p:nvPr/>
            </p:nvSpPr>
            <p:spPr bwMode="auto">
              <a:xfrm>
                <a:off x="816" y="1104"/>
                <a:ext cx="3072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 dirty="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1  0  0  0  0  0  1  0  0  1  0  0  1  0  1  0</a:t>
                </a:r>
              </a:p>
            </p:txBody>
          </p:sp>
          <p:sp>
            <p:nvSpPr>
              <p:cNvPr id="56" name="Line 6"/>
              <p:cNvSpPr>
                <a:spLocks noChangeShapeType="1"/>
              </p:cNvSpPr>
              <p:nvPr/>
            </p:nvSpPr>
            <p:spPr bwMode="auto">
              <a:xfrm>
                <a:off x="100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7" name="Line 7"/>
              <p:cNvSpPr>
                <a:spLocks noChangeShapeType="1"/>
              </p:cNvSpPr>
              <p:nvPr/>
            </p:nvSpPr>
            <p:spPr bwMode="auto">
              <a:xfrm>
                <a:off x="120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8" name="Line 8"/>
              <p:cNvSpPr>
                <a:spLocks noChangeShapeType="1"/>
              </p:cNvSpPr>
              <p:nvPr/>
            </p:nvSpPr>
            <p:spPr bwMode="auto">
              <a:xfrm>
                <a:off x="139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9" name="Line 9"/>
              <p:cNvSpPr>
                <a:spLocks noChangeShapeType="1"/>
              </p:cNvSpPr>
              <p:nvPr/>
            </p:nvSpPr>
            <p:spPr bwMode="auto">
              <a:xfrm>
                <a:off x="158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0" name="Line 10"/>
              <p:cNvSpPr>
                <a:spLocks noChangeShapeType="1"/>
              </p:cNvSpPr>
              <p:nvPr/>
            </p:nvSpPr>
            <p:spPr bwMode="auto">
              <a:xfrm>
                <a:off x="177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1" name="Line 11"/>
              <p:cNvSpPr>
                <a:spLocks noChangeShapeType="1"/>
              </p:cNvSpPr>
              <p:nvPr/>
            </p:nvSpPr>
            <p:spPr bwMode="auto">
              <a:xfrm>
                <a:off x="196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2" name="Line 12"/>
              <p:cNvSpPr>
                <a:spLocks noChangeShapeType="1"/>
              </p:cNvSpPr>
              <p:nvPr/>
            </p:nvSpPr>
            <p:spPr bwMode="auto">
              <a:xfrm>
                <a:off x="216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3" name="Line 13"/>
              <p:cNvSpPr>
                <a:spLocks noChangeShapeType="1"/>
              </p:cNvSpPr>
              <p:nvPr/>
            </p:nvSpPr>
            <p:spPr bwMode="auto">
              <a:xfrm>
                <a:off x="235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4" name="Line 14"/>
              <p:cNvSpPr>
                <a:spLocks noChangeShapeType="1"/>
              </p:cNvSpPr>
              <p:nvPr/>
            </p:nvSpPr>
            <p:spPr bwMode="auto">
              <a:xfrm>
                <a:off x="254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5" name="Line 15"/>
              <p:cNvSpPr>
                <a:spLocks noChangeShapeType="1"/>
              </p:cNvSpPr>
              <p:nvPr/>
            </p:nvSpPr>
            <p:spPr bwMode="auto">
              <a:xfrm>
                <a:off x="273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6" name="Line 16"/>
              <p:cNvSpPr>
                <a:spLocks noChangeShapeType="1"/>
              </p:cNvSpPr>
              <p:nvPr/>
            </p:nvSpPr>
            <p:spPr bwMode="auto">
              <a:xfrm>
                <a:off x="2928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7" name="Line 17"/>
              <p:cNvSpPr>
                <a:spLocks noChangeShapeType="1"/>
              </p:cNvSpPr>
              <p:nvPr/>
            </p:nvSpPr>
            <p:spPr bwMode="auto">
              <a:xfrm>
                <a:off x="3120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8" name="Line 18"/>
              <p:cNvSpPr>
                <a:spLocks noChangeShapeType="1"/>
              </p:cNvSpPr>
              <p:nvPr/>
            </p:nvSpPr>
            <p:spPr bwMode="auto">
              <a:xfrm>
                <a:off x="3312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69" name="Line 19"/>
              <p:cNvSpPr>
                <a:spLocks noChangeShapeType="1"/>
              </p:cNvSpPr>
              <p:nvPr/>
            </p:nvSpPr>
            <p:spPr bwMode="auto">
              <a:xfrm>
                <a:off x="3504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70" name="Line 20"/>
              <p:cNvSpPr>
                <a:spLocks noChangeShapeType="1"/>
              </p:cNvSpPr>
              <p:nvPr/>
            </p:nvSpPr>
            <p:spPr bwMode="auto">
              <a:xfrm>
                <a:off x="3696" y="1104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grpSp>
          <p:nvGrpSpPr>
            <p:cNvPr id="45" name="Group 21"/>
            <p:cNvGrpSpPr/>
            <p:nvPr/>
          </p:nvGrpSpPr>
          <p:grpSpPr bwMode="auto">
            <a:xfrm>
              <a:off x="2304" y="1008"/>
              <a:ext cx="1536" cy="240"/>
              <a:chOff x="2592" y="1440"/>
              <a:chExt cx="1536" cy="240"/>
            </a:xfrm>
          </p:grpSpPr>
          <p:sp>
            <p:nvSpPr>
              <p:cNvPr id="47" name="Rectangle 22"/>
              <p:cNvSpPr>
                <a:spLocks noChangeArrowheads="1"/>
              </p:cNvSpPr>
              <p:nvPr/>
            </p:nvSpPr>
            <p:spPr bwMode="auto">
              <a:xfrm>
                <a:off x="2592" y="1440"/>
                <a:ext cx="1536" cy="240"/>
              </a:xfrm>
              <a:prstGeom prst="rect">
                <a:avLst/>
              </a:prstGeom>
              <a:solidFill>
                <a:schemeClr val="accent1"/>
              </a:solidFill>
              <a:ln w="9525">
                <a:solidFill>
                  <a:schemeClr val="tx1"/>
                </a:solidFill>
                <a:miter lim="800000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algn="dist">
                  <a:defRPr/>
                </a:pPr>
                <a:r>
                  <a:rPr kumimoji="1" lang="en-US" altLang="zh-CN" sz="2400" dirty="0">
                    <a:latin typeface="Times New Roman" panose="02020603050405020304" charset="0"/>
                    <a:ea typeface="宋体" panose="02010600030101010101" pitchFamily="2" charset="-122"/>
                    <a:cs typeface="宋体" panose="02010600030101010101" pitchFamily="2" charset="-122"/>
                  </a:rPr>
                  <a:t>0  1  0  0  1  0  1  0</a:t>
                </a:r>
              </a:p>
            </p:txBody>
          </p:sp>
          <p:sp>
            <p:nvSpPr>
              <p:cNvPr id="48" name="Line 23"/>
              <p:cNvSpPr>
                <a:spLocks noChangeShapeType="1"/>
              </p:cNvSpPr>
              <p:nvPr/>
            </p:nvSpPr>
            <p:spPr bwMode="auto">
              <a:xfrm>
                <a:off x="278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49" name="Line 24"/>
              <p:cNvSpPr>
                <a:spLocks noChangeShapeType="1"/>
              </p:cNvSpPr>
              <p:nvPr/>
            </p:nvSpPr>
            <p:spPr bwMode="auto">
              <a:xfrm>
                <a:off x="297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0" name="Line 25"/>
              <p:cNvSpPr>
                <a:spLocks noChangeShapeType="1"/>
              </p:cNvSpPr>
              <p:nvPr/>
            </p:nvSpPr>
            <p:spPr bwMode="auto">
              <a:xfrm>
                <a:off x="3168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1" name="Line 26"/>
              <p:cNvSpPr>
                <a:spLocks noChangeShapeType="1"/>
              </p:cNvSpPr>
              <p:nvPr/>
            </p:nvSpPr>
            <p:spPr bwMode="auto">
              <a:xfrm>
                <a:off x="3360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2" name="Line 27"/>
              <p:cNvSpPr>
                <a:spLocks noChangeShapeType="1"/>
              </p:cNvSpPr>
              <p:nvPr/>
            </p:nvSpPr>
            <p:spPr bwMode="auto">
              <a:xfrm>
                <a:off x="3552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3" name="Line 28"/>
              <p:cNvSpPr>
                <a:spLocks noChangeShapeType="1"/>
              </p:cNvSpPr>
              <p:nvPr/>
            </p:nvSpPr>
            <p:spPr bwMode="auto">
              <a:xfrm>
                <a:off x="3744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  <p:sp>
            <p:nvSpPr>
              <p:cNvPr id="54" name="Line 29"/>
              <p:cNvSpPr>
                <a:spLocks noChangeShapeType="1"/>
              </p:cNvSpPr>
              <p:nvPr/>
            </p:nvSpPr>
            <p:spPr bwMode="auto">
              <a:xfrm>
                <a:off x="3936" y="1440"/>
                <a:ext cx="0" cy="240"/>
              </a:xfrm>
              <a:prstGeom prst="line">
                <a:avLst/>
              </a:prstGeom>
              <a:noFill/>
              <a:ln w="9525">
                <a:solidFill>
                  <a:schemeClr val="tx1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blurRad="63500" dist="38099" dir="2700000" algn="ctr" rotWithShape="0">
                        <a:schemeClr val="bg2">
                          <a:alpha val="74998"/>
                        </a:schemeClr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>
                  <a:defRPr/>
                </a:pPr>
                <a:endParaRPr lang="zh-CN" altLang="en-US">
                  <a:latin typeface="Garamond" charset="0"/>
                  <a:ea typeface="宋体" panose="02010600030101010101" pitchFamily="2" charset="-122"/>
                  <a:cs typeface="宋体" panose="02010600030101010101" pitchFamily="2" charset="-122"/>
                </a:endParaRPr>
              </a:p>
            </p:txBody>
          </p:sp>
        </p:grpSp>
        <p:sp>
          <p:nvSpPr>
            <p:cNvPr id="46" name="Line 32"/>
            <p:cNvSpPr>
              <a:spLocks noChangeShapeType="1"/>
            </p:cNvSpPr>
            <p:nvPr/>
          </p:nvSpPr>
          <p:spPr bwMode="auto">
            <a:xfrm>
              <a:off x="3840" y="733"/>
              <a:ext cx="0" cy="275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prstDash val="dash"/>
              <a:round/>
              <a:tailEnd type="triangle" w="sm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71" name="TextBox 70"/>
          <p:cNvSpPr txBox="1"/>
          <p:nvPr/>
        </p:nvSpPr>
        <p:spPr>
          <a:xfrm>
            <a:off x="539552" y="4651172"/>
            <a:ext cx="10005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(33354)</a:t>
            </a:r>
            <a:r>
              <a:rPr lang="en-US" altLang="zh-CN" baseline="-25000" dirty="0"/>
              <a:t>D</a:t>
            </a:r>
            <a:endParaRPr lang="zh-CN" altLang="en-US" baseline="-25000" dirty="0"/>
          </a:p>
        </p:txBody>
      </p:sp>
      <p:sp>
        <p:nvSpPr>
          <p:cNvPr id="72" name="TextBox 71"/>
          <p:cNvSpPr txBox="1"/>
          <p:nvPr/>
        </p:nvSpPr>
        <p:spPr>
          <a:xfrm>
            <a:off x="898127" y="5291916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dirty="0"/>
              <a:t>(74)</a:t>
            </a:r>
            <a:r>
              <a:rPr lang="en-US" altLang="zh-CN" baseline="-25000" dirty="0"/>
              <a:t>D</a:t>
            </a:r>
            <a:endParaRPr lang="zh-CN" altLang="en-US" baseline="-25000" dirty="0"/>
          </a:p>
        </p:txBody>
      </p:sp>
      <p:sp>
        <p:nvSpPr>
          <p:cNvPr id="73" name="Line 32"/>
          <p:cNvSpPr>
            <a:spLocks noChangeShapeType="1"/>
          </p:cNvSpPr>
          <p:nvPr/>
        </p:nvSpPr>
        <p:spPr bwMode="auto">
          <a:xfrm>
            <a:off x="1779240" y="4950915"/>
            <a:ext cx="2438400" cy="341001"/>
          </a:xfrm>
          <a:prstGeom prst="line">
            <a:avLst/>
          </a:prstGeom>
          <a:noFill/>
          <a:ln w="38100">
            <a:solidFill>
              <a:schemeClr val="tx1"/>
            </a:solidFill>
            <a:prstDash val="solid"/>
            <a:round/>
            <a:tailEnd type="triangle" w="sm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>
              <a:defRPr/>
            </a:pPr>
            <a:endParaRPr lang="zh-CN" altLang="en-US">
              <a:latin typeface="Garamond" charset="0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  <p:sp>
        <p:nvSpPr>
          <p:cNvPr id="74" name="Text Box 37"/>
          <p:cNvSpPr txBox="1">
            <a:spLocks noChangeArrowheads="1"/>
          </p:cNvSpPr>
          <p:nvPr/>
        </p:nvSpPr>
        <p:spPr bwMode="auto">
          <a:xfrm>
            <a:off x="6781800" y="4797152"/>
            <a:ext cx="1828800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Garamond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defRPr/>
            </a:pPr>
            <a:r>
              <a:rPr kumimoji="1" lang="en-US" altLang="zh-CN" sz="2800" dirty="0">
                <a:latin typeface="Times New Roman" panose="02020603050405020304" charset="0"/>
              </a:rPr>
              <a:t>unsigned</a:t>
            </a:r>
            <a:r>
              <a:rPr kumimoji="1" lang="zh-CN" altLang="en-US" sz="2800" dirty="0">
                <a:latin typeface="Times New Roman" panose="02020603050405020304" charset="0"/>
              </a:rPr>
              <a:t>型</a:t>
            </a:r>
            <a:endParaRPr kumimoji="1" lang="zh-CN" altLang="en-US" sz="2400" dirty="0">
              <a:latin typeface="Times New Roman" panose="0202060305040502030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50887121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500397"/>
            <a:ext cx="8280000" cy="4799603"/>
          </a:xfrm>
        </p:spPr>
        <p:txBody>
          <a:bodyPr>
            <a:normAutofit/>
          </a:bodyPr>
          <a:lstStyle/>
          <a:p>
            <a:r>
              <a:rPr lang="zh-CN" altLang="en-US" dirty="0"/>
              <a:t>一个无符号整型的数值范围绝对值比有符号整型大一倍。如</a:t>
            </a:r>
            <a:r>
              <a:rPr lang="en-US" altLang="zh-CN" dirty="0"/>
              <a:t>short</a:t>
            </a:r>
            <a:r>
              <a:rPr lang="zh-CN" altLang="en-US" dirty="0"/>
              <a:t>型变量占</a:t>
            </a:r>
            <a:r>
              <a:rPr lang="en-US" altLang="zh-CN" dirty="0"/>
              <a:t>2</a:t>
            </a:r>
            <a:r>
              <a:rPr lang="zh-CN" altLang="en-US" dirty="0"/>
              <a:t>个字节，其取值范围为</a:t>
            </a:r>
            <a:r>
              <a:rPr lang="en-US" altLang="zh-CN" dirty="0"/>
              <a:t>[-32768</a:t>
            </a:r>
            <a:r>
              <a:rPr lang="zh-CN" altLang="en-US" dirty="0"/>
              <a:t>，</a:t>
            </a:r>
            <a:r>
              <a:rPr lang="en-US" altLang="zh-CN" dirty="0"/>
              <a:t>32767]</a:t>
            </a:r>
            <a:r>
              <a:rPr lang="zh-CN" altLang="en-US" dirty="0"/>
              <a:t>，而</a:t>
            </a:r>
            <a:r>
              <a:rPr lang="en-US" altLang="zh-CN" dirty="0"/>
              <a:t>unsigned short</a:t>
            </a:r>
            <a:r>
              <a:rPr lang="zh-CN" altLang="en-US" dirty="0"/>
              <a:t>型变量数的范围为</a:t>
            </a:r>
            <a:r>
              <a:rPr lang="en-US" altLang="zh-CN" dirty="0"/>
              <a:t>[0</a:t>
            </a:r>
            <a:r>
              <a:rPr lang="zh-CN" altLang="en-US" dirty="0"/>
              <a:t>，</a:t>
            </a:r>
            <a:r>
              <a:rPr lang="en-US" altLang="zh-CN" dirty="0"/>
              <a:t>65535]</a:t>
            </a:r>
            <a:endParaRPr lang="zh-CN" altLang="en-US" dirty="0"/>
          </a:p>
          <a:p>
            <a:r>
              <a:rPr lang="zh-CN" altLang="en-US" dirty="0"/>
              <a:t>由</a:t>
            </a:r>
            <a:r>
              <a:rPr lang="en-US" altLang="zh-CN" dirty="0"/>
              <a:t>signed</a:t>
            </a:r>
            <a:r>
              <a:rPr lang="zh-CN" altLang="en-US" dirty="0"/>
              <a:t>型转换为同一长度的</a:t>
            </a:r>
            <a:r>
              <a:rPr lang="en-US" altLang="zh-CN" dirty="0"/>
              <a:t>unsigned</a:t>
            </a:r>
            <a:r>
              <a:rPr lang="zh-CN" altLang="en-US" dirty="0"/>
              <a:t>型时，原来的符号位不再作为符号位，而成为数据的一部分</a:t>
            </a:r>
            <a:endParaRPr lang="en-US" altLang="zh-CN" dirty="0"/>
          </a:p>
          <a:p>
            <a:pPr lvl="1"/>
            <a:r>
              <a:rPr lang="zh-CN" altLang="en-US" dirty="0"/>
              <a:t>正数的符号位是“</a:t>
            </a:r>
            <a:r>
              <a:rPr lang="en-US" altLang="zh-CN" dirty="0"/>
              <a:t>0”</a:t>
            </a:r>
            <a:r>
              <a:rPr lang="zh-CN" altLang="en-US" dirty="0"/>
              <a:t>，转换为</a:t>
            </a:r>
            <a:r>
              <a:rPr lang="en-US" altLang="zh-CN" dirty="0"/>
              <a:t>unsigned</a:t>
            </a:r>
            <a:r>
              <a:rPr lang="zh-CN" altLang="en-US" dirty="0"/>
              <a:t>时，数值不变</a:t>
            </a:r>
          </a:p>
          <a:p>
            <a:pPr lvl="1"/>
            <a:r>
              <a:rPr lang="zh-CN" altLang="en-US" dirty="0"/>
              <a:t>负数的符号位是“</a:t>
            </a:r>
            <a:r>
              <a:rPr lang="en-US" altLang="zh-CN" dirty="0"/>
              <a:t>1”</a:t>
            </a:r>
            <a:r>
              <a:rPr lang="zh-CN" altLang="en-US" dirty="0"/>
              <a:t>，转换为</a:t>
            </a:r>
            <a:r>
              <a:rPr lang="en-US" altLang="zh-CN" dirty="0"/>
              <a:t>unsigned</a:t>
            </a:r>
            <a:r>
              <a:rPr lang="zh-CN" altLang="en-US" dirty="0"/>
              <a:t>时，数值发生变化</a:t>
            </a:r>
            <a:endParaRPr lang="en-US" altLang="zh-CN" dirty="0"/>
          </a:p>
          <a:p>
            <a:r>
              <a:rPr lang="zh-CN" altLang="en-US" dirty="0"/>
              <a:t>由</a:t>
            </a:r>
            <a:r>
              <a:rPr lang="en-US" altLang="zh-CN" dirty="0"/>
              <a:t>unsigned</a:t>
            </a:r>
            <a:r>
              <a:rPr lang="zh-CN" altLang="en-US" dirty="0"/>
              <a:t>型转换为同一长度的</a:t>
            </a:r>
            <a:r>
              <a:rPr lang="en-US" altLang="zh-CN" dirty="0"/>
              <a:t>signed</a:t>
            </a:r>
            <a:r>
              <a:rPr lang="zh-CN" altLang="en-US" dirty="0"/>
              <a:t>型时，原数据的最高位被 作为符号位使用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2000" y="432000"/>
            <a:ext cx="8230387" cy="717069"/>
          </a:xfrm>
        </p:spPr>
        <p:txBody>
          <a:bodyPr>
            <a:normAutofit/>
          </a:bodyPr>
          <a:lstStyle/>
          <a:p>
            <a:r>
              <a:rPr lang="zh-CN" altLang="en-US" dirty="0"/>
              <a:t>无符号整数与有符号整数的转换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200918" y="5343200"/>
            <a:ext cx="135485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无符号整数：</a:t>
            </a:r>
            <a:r>
              <a:rPr lang="en-US" altLang="zh-CN" sz="1300" dirty="0"/>
              <a:t>19</a:t>
            </a:r>
            <a:endParaRPr lang="zh-CN" altLang="en-US" sz="1300" dirty="0"/>
          </a:p>
        </p:txBody>
      </p:sp>
      <p:sp>
        <p:nvSpPr>
          <p:cNvPr id="13" name="TextBox 12"/>
          <p:cNvSpPr txBox="1"/>
          <p:nvPr/>
        </p:nvSpPr>
        <p:spPr>
          <a:xfrm>
            <a:off x="1187624" y="5986916"/>
            <a:ext cx="2188420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有符号整数的补码形式：</a:t>
            </a:r>
            <a:r>
              <a:rPr lang="en-US" altLang="zh-CN" sz="1300" dirty="0"/>
              <a:t>19</a:t>
            </a:r>
            <a:endParaRPr lang="zh-CN" altLang="en-US" sz="1300" dirty="0"/>
          </a:p>
        </p:txBody>
      </p:sp>
      <p:sp>
        <p:nvSpPr>
          <p:cNvPr id="22" name="TextBox 21"/>
          <p:cNvSpPr txBox="1"/>
          <p:nvPr/>
        </p:nvSpPr>
        <p:spPr>
          <a:xfrm>
            <a:off x="5305374" y="5343200"/>
            <a:ext cx="1439818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无符号整数：</a:t>
            </a:r>
            <a:r>
              <a:rPr lang="en-US" altLang="zh-CN" sz="1300" dirty="0"/>
              <a:t>147</a:t>
            </a:r>
            <a:endParaRPr lang="zh-CN" altLang="en-US" sz="1300" dirty="0"/>
          </a:p>
        </p:txBody>
      </p:sp>
      <p:sp>
        <p:nvSpPr>
          <p:cNvPr id="23" name="TextBox 22"/>
          <p:cNvSpPr txBox="1"/>
          <p:nvPr/>
        </p:nvSpPr>
        <p:spPr>
          <a:xfrm>
            <a:off x="5292080" y="5986916"/>
            <a:ext cx="2324675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300" dirty="0"/>
              <a:t>有符号整数的补码形式：</a:t>
            </a:r>
            <a:r>
              <a:rPr lang="en-US" altLang="zh-CN" sz="1300" dirty="0"/>
              <a:t>-109</a:t>
            </a:r>
            <a:endParaRPr lang="zh-CN" altLang="en-US" sz="1300" dirty="0"/>
          </a:p>
        </p:txBody>
      </p:sp>
      <p:grpSp>
        <p:nvGrpSpPr>
          <p:cNvPr id="24" name="Group 21"/>
          <p:cNvGrpSpPr/>
          <p:nvPr/>
        </p:nvGrpSpPr>
        <p:grpSpPr bwMode="auto">
          <a:xfrm>
            <a:off x="1259632" y="5633513"/>
            <a:ext cx="2438400" cy="285751"/>
            <a:chOff x="2592" y="1440"/>
            <a:chExt cx="1536" cy="240"/>
          </a:xfrm>
        </p:grpSpPr>
        <p:sp>
          <p:nvSpPr>
            <p:cNvPr id="25" name="Rectangle 22"/>
            <p:cNvSpPr>
              <a:spLocks noChangeArrowheads="1"/>
            </p:cNvSpPr>
            <p:nvPr/>
          </p:nvSpPr>
          <p:spPr bwMode="auto">
            <a:xfrm>
              <a:off x="2592" y="1440"/>
              <a:ext cx="15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>
                <a:defRPr/>
              </a:pPr>
              <a:r>
                <a:rPr kumimoji="1" lang="en-US" altLang="zh-CN" sz="2400" dirty="0"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rPr>
                <a:t>0  0  0  1  0  0  1  1</a:t>
              </a:r>
            </a:p>
          </p:txBody>
        </p:sp>
        <p:sp>
          <p:nvSpPr>
            <p:cNvPr id="26" name="Line 23"/>
            <p:cNvSpPr>
              <a:spLocks noChangeShapeType="1"/>
            </p:cNvSpPr>
            <p:nvPr/>
          </p:nvSpPr>
          <p:spPr bwMode="auto">
            <a:xfrm>
              <a:off x="2784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Line 24"/>
            <p:cNvSpPr>
              <a:spLocks noChangeShapeType="1"/>
            </p:cNvSpPr>
            <p:nvPr/>
          </p:nvSpPr>
          <p:spPr bwMode="auto">
            <a:xfrm>
              <a:off x="2976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Line 25"/>
            <p:cNvSpPr>
              <a:spLocks noChangeShapeType="1"/>
            </p:cNvSpPr>
            <p:nvPr/>
          </p:nvSpPr>
          <p:spPr bwMode="auto">
            <a:xfrm>
              <a:off x="3168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Line 26"/>
            <p:cNvSpPr>
              <a:spLocks noChangeShapeType="1"/>
            </p:cNvSpPr>
            <p:nvPr/>
          </p:nvSpPr>
          <p:spPr bwMode="auto">
            <a:xfrm>
              <a:off x="3360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0" name="Line 27"/>
            <p:cNvSpPr>
              <a:spLocks noChangeShapeType="1"/>
            </p:cNvSpPr>
            <p:nvPr/>
          </p:nvSpPr>
          <p:spPr bwMode="auto">
            <a:xfrm>
              <a:off x="3552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Line 28"/>
            <p:cNvSpPr>
              <a:spLocks noChangeShapeType="1"/>
            </p:cNvSpPr>
            <p:nvPr/>
          </p:nvSpPr>
          <p:spPr bwMode="auto">
            <a:xfrm>
              <a:off x="3744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2" name="Line 29"/>
            <p:cNvSpPr>
              <a:spLocks noChangeShapeType="1"/>
            </p:cNvSpPr>
            <p:nvPr/>
          </p:nvSpPr>
          <p:spPr bwMode="auto">
            <a:xfrm>
              <a:off x="3936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grpSp>
        <p:nvGrpSpPr>
          <p:cNvPr id="33" name="Group 21"/>
          <p:cNvGrpSpPr/>
          <p:nvPr/>
        </p:nvGrpSpPr>
        <p:grpSpPr bwMode="auto">
          <a:xfrm>
            <a:off x="5364088" y="5631232"/>
            <a:ext cx="2438400" cy="285751"/>
            <a:chOff x="2592" y="1440"/>
            <a:chExt cx="1536" cy="240"/>
          </a:xfrm>
        </p:grpSpPr>
        <p:sp>
          <p:nvSpPr>
            <p:cNvPr id="34" name="Rectangle 22"/>
            <p:cNvSpPr>
              <a:spLocks noChangeArrowheads="1"/>
            </p:cNvSpPr>
            <p:nvPr/>
          </p:nvSpPr>
          <p:spPr bwMode="auto">
            <a:xfrm>
              <a:off x="2592" y="1440"/>
              <a:ext cx="1536" cy="240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dist">
                <a:defRPr/>
              </a:pPr>
              <a:r>
                <a:rPr kumimoji="1" lang="en-US" altLang="zh-CN" sz="2400" dirty="0">
                  <a:latin typeface="Times New Roman" panose="02020603050405020304" charset="0"/>
                  <a:ea typeface="宋体" panose="02010600030101010101" pitchFamily="2" charset="-122"/>
                  <a:cs typeface="宋体" panose="02010600030101010101" pitchFamily="2" charset="-122"/>
                </a:rPr>
                <a:t>1  0  0  1  0  0  1  1</a:t>
              </a:r>
            </a:p>
          </p:txBody>
        </p:sp>
        <p:sp>
          <p:nvSpPr>
            <p:cNvPr id="35" name="Line 23"/>
            <p:cNvSpPr>
              <a:spLocks noChangeShapeType="1"/>
            </p:cNvSpPr>
            <p:nvPr/>
          </p:nvSpPr>
          <p:spPr bwMode="auto">
            <a:xfrm>
              <a:off x="2784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6" name="Line 24"/>
            <p:cNvSpPr>
              <a:spLocks noChangeShapeType="1"/>
            </p:cNvSpPr>
            <p:nvPr/>
          </p:nvSpPr>
          <p:spPr bwMode="auto">
            <a:xfrm>
              <a:off x="2976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7" name="Line 25"/>
            <p:cNvSpPr>
              <a:spLocks noChangeShapeType="1"/>
            </p:cNvSpPr>
            <p:nvPr/>
          </p:nvSpPr>
          <p:spPr bwMode="auto">
            <a:xfrm>
              <a:off x="3168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8" name="Line 26"/>
            <p:cNvSpPr>
              <a:spLocks noChangeShapeType="1"/>
            </p:cNvSpPr>
            <p:nvPr/>
          </p:nvSpPr>
          <p:spPr bwMode="auto">
            <a:xfrm>
              <a:off x="3360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9" name="Line 27"/>
            <p:cNvSpPr>
              <a:spLocks noChangeShapeType="1"/>
            </p:cNvSpPr>
            <p:nvPr/>
          </p:nvSpPr>
          <p:spPr bwMode="auto">
            <a:xfrm>
              <a:off x="3552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0" name="Line 28"/>
            <p:cNvSpPr>
              <a:spLocks noChangeShapeType="1"/>
            </p:cNvSpPr>
            <p:nvPr/>
          </p:nvSpPr>
          <p:spPr bwMode="auto">
            <a:xfrm>
              <a:off x="3744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41" name="Line 29"/>
            <p:cNvSpPr>
              <a:spLocks noChangeShapeType="1"/>
            </p:cNvSpPr>
            <p:nvPr/>
          </p:nvSpPr>
          <p:spPr bwMode="auto">
            <a:xfrm>
              <a:off x="3936" y="1440"/>
              <a:ext cx="0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blurRad="63500" dist="38099" dir="2700000" algn="ctr" rotWithShape="0">
                      <a:schemeClr val="bg2">
                        <a:alpha val="74998"/>
                      </a:schemeClr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>
                <a:defRPr/>
              </a:pPr>
              <a:endParaRPr lang="zh-CN" altLang="en-US">
                <a:latin typeface="Garamond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20230912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597778" y="1591530"/>
            <a:ext cx="8326367" cy="4532309"/>
          </a:xfrm>
        </p:spPr>
        <p:txBody>
          <a:bodyPr>
            <a:normAutofit/>
          </a:bodyPr>
          <a:lstStyle/>
          <a:p>
            <a:r>
              <a:rPr lang="zh-CN" altLang="en-US" dirty="0"/>
              <a:t>转换目的：</a:t>
            </a:r>
            <a:endParaRPr lang="en-US" altLang="zh-CN" dirty="0"/>
          </a:p>
          <a:p>
            <a:pPr lvl="1"/>
            <a:r>
              <a:rPr lang="zh-CN" altLang="en-US" dirty="0"/>
              <a:t>将短的数扩展成机器处理的长度</a:t>
            </a:r>
            <a:endParaRPr lang="en-US" altLang="zh-CN" dirty="0"/>
          </a:p>
          <a:p>
            <a:pPr lvl="1"/>
            <a:r>
              <a:rPr lang="zh-CN" altLang="en-US" dirty="0"/>
              <a:t>使运算符两端具有共同的类型</a:t>
            </a:r>
            <a:endParaRPr lang="en-US" altLang="zh-CN" dirty="0"/>
          </a:p>
          <a:p>
            <a:r>
              <a:rPr lang="zh-CN" altLang="en-US" dirty="0"/>
              <a:t>转换准则：</a:t>
            </a:r>
            <a:endParaRPr lang="en-US" altLang="zh-CN" dirty="0"/>
          </a:p>
          <a:p>
            <a:pPr lvl="1"/>
            <a:r>
              <a:rPr lang="en-US" altLang="zh-CN" dirty="0"/>
              <a:t>char</a:t>
            </a:r>
            <a:r>
              <a:rPr lang="zh-CN" altLang="en-US" dirty="0"/>
              <a:t>或</a:t>
            </a:r>
            <a:r>
              <a:rPr lang="en-US" altLang="zh-CN" dirty="0"/>
              <a:t>short</a:t>
            </a:r>
            <a:r>
              <a:rPr lang="zh-CN" altLang="en-US" dirty="0"/>
              <a:t>全部自动转换为相应的带符号</a:t>
            </a:r>
            <a:r>
              <a:rPr lang="en-US" altLang="zh-CN" dirty="0"/>
              <a:t>/</a:t>
            </a:r>
            <a:r>
              <a:rPr lang="zh-CN" altLang="en-US" dirty="0"/>
              <a:t>不带符号的</a:t>
            </a:r>
            <a:r>
              <a:rPr lang="en-US" altLang="zh-CN" dirty="0" err="1"/>
              <a:t>int</a:t>
            </a:r>
            <a:r>
              <a:rPr lang="zh-CN" altLang="en-US" dirty="0"/>
              <a:t>型</a:t>
            </a:r>
          </a:p>
          <a:p>
            <a:pPr lvl="1"/>
            <a:r>
              <a:rPr lang="zh-CN" altLang="en-US" dirty="0"/>
              <a:t>同样整型（带符号或无符号），低级别转高级别</a:t>
            </a:r>
          </a:p>
          <a:p>
            <a:pPr lvl="1"/>
            <a:r>
              <a:rPr lang="zh-CN" altLang="en-US" dirty="0"/>
              <a:t>若无符号操作数级别高于或等于另一操作数，则另一带符号操作数转为无符号</a:t>
            </a:r>
          </a:p>
          <a:p>
            <a:pPr lvl="1"/>
            <a:r>
              <a:rPr lang="zh-CN" altLang="en-US" dirty="0"/>
              <a:t>如果带符号操作数能容纳无符号操作数的所有可能值，则无符号转为带符号</a:t>
            </a:r>
          </a:p>
          <a:p>
            <a:pPr lvl="1"/>
            <a:r>
              <a:rPr lang="zh-CN" altLang="en-US" dirty="0"/>
              <a:t>否则，</a:t>
            </a:r>
            <a:r>
              <a:rPr lang="en-US" altLang="zh-CN" dirty="0"/>
              <a:t>2</a:t>
            </a:r>
            <a:r>
              <a:rPr lang="zh-CN" altLang="en-US" dirty="0"/>
              <a:t>个操作数都转换为与带符号整型操作数对应的无符号整型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运算转换</a:t>
            </a:r>
          </a:p>
        </p:txBody>
      </p:sp>
      <p:sp>
        <p:nvSpPr>
          <p:cNvPr id="4" name="Text Box 45"/>
          <p:cNvSpPr>
            <a:spLocks noChangeArrowheads="1"/>
          </p:cNvSpPr>
          <p:nvPr/>
        </p:nvSpPr>
        <p:spPr bwMode="auto">
          <a:xfrm>
            <a:off x="5076056" y="-27384"/>
            <a:ext cx="3884613" cy="5794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SzPct val="100000"/>
            </a:pPr>
            <a:r>
              <a:rPr kumimoji="1" lang="en-US" altLang="zh-CN" sz="3200" b="1">
                <a:solidFill>
                  <a:srgbClr val="0000FF"/>
                </a:solidFill>
                <a:latin typeface="Times New Roman" charset="0"/>
              </a:rPr>
              <a:t>10+‘a’  +i*f   -      d / l</a:t>
            </a:r>
          </a:p>
        </p:txBody>
      </p:sp>
      <p:sp>
        <p:nvSpPr>
          <p:cNvPr id="5" name="Text Box 46"/>
          <p:cNvSpPr>
            <a:spLocks noChangeArrowheads="1"/>
          </p:cNvSpPr>
          <p:nvPr/>
        </p:nvSpPr>
        <p:spPr bwMode="auto">
          <a:xfrm>
            <a:off x="2987824" y="158584"/>
            <a:ext cx="2894012" cy="15700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buSzPct val="100000"/>
            </a:pPr>
            <a:r>
              <a:rPr kumimoji="1" lang="zh-CN" altLang="en-US" sz="2500" b="1" dirty="0">
                <a:latin typeface="Times New Roman" charset="0"/>
              </a:rPr>
              <a:t>例   </a:t>
            </a:r>
            <a:r>
              <a:rPr kumimoji="1" lang="en-US" altLang="zh-CN" sz="2500" b="1" dirty="0" err="1">
                <a:latin typeface="Times New Roman" charset="0"/>
              </a:rPr>
              <a:t>int</a:t>
            </a:r>
            <a:r>
              <a:rPr kumimoji="1" lang="en-US" altLang="zh-CN" sz="2500" b="1" dirty="0">
                <a:latin typeface="Times New Roman" charset="0"/>
              </a:rPr>
              <a:t>  </a:t>
            </a:r>
            <a:r>
              <a:rPr kumimoji="1" lang="en-US" altLang="zh-CN" sz="2500" b="1" dirty="0" err="1">
                <a:latin typeface="Times New Roman" charset="0"/>
              </a:rPr>
              <a:t>i</a:t>
            </a:r>
            <a:r>
              <a:rPr kumimoji="1" lang="en-US" altLang="zh-CN" sz="2500" b="1" dirty="0">
                <a:latin typeface="Times New Roman" charset="0"/>
              </a:rPr>
              <a:t>;</a:t>
            </a:r>
          </a:p>
          <a:p>
            <a:pPr eaLnBrk="0" hangingPunct="0">
              <a:buSzPct val="100000"/>
            </a:pPr>
            <a:r>
              <a:rPr kumimoji="1" lang="en-US" altLang="zh-CN" sz="2500" b="1" dirty="0">
                <a:latin typeface="Times New Roman" charset="0"/>
              </a:rPr>
              <a:t>       float </a:t>
            </a:r>
            <a:r>
              <a:rPr kumimoji="1" lang="en-US" altLang="zh-CN" sz="2500" b="1" dirty="0" err="1">
                <a:latin typeface="Times New Roman" charset="0"/>
              </a:rPr>
              <a:t>d,f</a:t>
            </a:r>
            <a:r>
              <a:rPr kumimoji="1" lang="en-US" altLang="zh-CN" sz="2500" b="1" dirty="0">
                <a:latin typeface="Times New Roman" charset="0"/>
              </a:rPr>
              <a:t>;</a:t>
            </a:r>
          </a:p>
          <a:p>
            <a:pPr eaLnBrk="0" hangingPunct="0">
              <a:buSzPct val="100000"/>
            </a:pPr>
            <a:r>
              <a:rPr kumimoji="1" lang="en-US" altLang="zh-CN" sz="2500" b="1" dirty="0">
                <a:latin typeface="Times New Roman" charset="0"/>
              </a:rPr>
              <a:t>       long l;</a:t>
            </a:r>
          </a:p>
        </p:txBody>
      </p:sp>
      <p:grpSp>
        <p:nvGrpSpPr>
          <p:cNvPr id="6" name="组合 63"/>
          <p:cNvGrpSpPr>
            <a:grpSpLocks/>
          </p:cNvGrpSpPr>
          <p:nvPr/>
        </p:nvGrpSpPr>
        <p:grpSpPr bwMode="auto">
          <a:xfrm>
            <a:off x="5317356" y="456804"/>
            <a:ext cx="4665663" cy="2611872"/>
            <a:chOff x="3886200" y="3505200"/>
            <a:chExt cx="4665662" cy="3452596"/>
          </a:xfrm>
        </p:grpSpPr>
        <p:sp>
          <p:nvSpPr>
            <p:cNvPr id="7" name="Line 10"/>
            <p:cNvSpPr>
              <a:spLocks noChangeShapeType="1"/>
            </p:cNvSpPr>
            <p:nvPr/>
          </p:nvSpPr>
          <p:spPr bwMode="auto">
            <a:xfrm flipH="1">
              <a:off x="5257800" y="4419600"/>
              <a:ext cx="361950" cy="0"/>
            </a:xfrm>
            <a:prstGeom prst="line">
              <a:avLst/>
            </a:prstGeom>
            <a:noFill/>
            <a:ln w="9525" cap="flat" algn="ctr">
              <a:solidFill>
                <a:srgbClr val="000000"/>
              </a:solidFill>
              <a:prstDash val="solid"/>
              <a:round/>
              <a:headEnd type="none" w="med" len="med"/>
              <a:tailEnd type="non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grpSp>
          <p:nvGrpSpPr>
            <p:cNvPr id="8" name="组合 62"/>
            <p:cNvGrpSpPr>
              <a:grpSpLocks/>
            </p:cNvGrpSpPr>
            <p:nvPr/>
          </p:nvGrpSpPr>
          <p:grpSpPr bwMode="auto">
            <a:xfrm>
              <a:off x="3886200" y="3505200"/>
              <a:ext cx="4665662" cy="3452596"/>
              <a:chOff x="3886200" y="3505200"/>
              <a:chExt cx="4665662" cy="3452596"/>
            </a:xfrm>
          </p:grpSpPr>
          <p:grpSp>
            <p:nvGrpSpPr>
              <p:cNvPr id="9" name="Group 3"/>
              <p:cNvGrpSpPr>
                <a:grpSpLocks/>
              </p:cNvGrpSpPr>
              <p:nvPr/>
            </p:nvGrpSpPr>
            <p:grpSpPr bwMode="auto">
              <a:xfrm>
                <a:off x="3886200" y="3505200"/>
                <a:ext cx="4665662" cy="3452596"/>
                <a:chOff x="2821" y="2197"/>
                <a:chExt cx="2939" cy="1799"/>
              </a:xfrm>
            </p:grpSpPr>
            <p:grpSp>
              <p:nvGrpSpPr>
                <p:cNvPr id="14" name="Group 4"/>
                <p:cNvGrpSpPr>
                  <a:grpSpLocks/>
                </p:cNvGrpSpPr>
                <p:nvPr/>
              </p:nvGrpSpPr>
              <p:grpSpPr bwMode="auto">
                <a:xfrm>
                  <a:off x="2821" y="2197"/>
                  <a:ext cx="647" cy="958"/>
                  <a:chOff x="2821" y="2197"/>
                  <a:chExt cx="647" cy="958"/>
                </a:xfrm>
              </p:grpSpPr>
              <p:sp>
                <p:nvSpPr>
                  <p:cNvPr id="40" name="Line 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241" y="2197"/>
                    <a:ext cx="0" cy="166"/>
                  </a:xfrm>
                  <a:prstGeom prst="line">
                    <a:avLst/>
                  </a:prstGeom>
                  <a:noFill/>
                  <a:ln w="9525" cap="flat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41" name="Text Box 6"/>
                  <p:cNvSpPr>
                    <a:spLocks noChangeArrowheads="1"/>
                  </p:cNvSpPr>
                  <p:nvPr/>
                </p:nvSpPr>
                <p:spPr bwMode="auto">
                  <a:xfrm>
                    <a:off x="3118" y="2311"/>
                    <a:ext cx="350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buSzPct val="100000"/>
                    </a:pPr>
                    <a:r>
                      <a:rPr kumimoji="1" lang="en-US" altLang="zh-CN" sz="1500" b="1" dirty="0" err="1"/>
                      <a:t>int</a:t>
                    </a:r>
                    <a:endParaRPr kumimoji="1" lang="en-US" altLang="zh-CN" sz="1500" b="1" dirty="0"/>
                  </a:p>
                </p:txBody>
              </p:sp>
              <p:grpSp>
                <p:nvGrpSpPr>
                  <p:cNvPr id="42" name="Group 7"/>
                  <p:cNvGrpSpPr>
                    <a:grpSpLocks/>
                  </p:cNvGrpSpPr>
                  <p:nvPr/>
                </p:nvGrpSpPr>
                <p:grpSpPr bwMode="auto">
                  <a:xfrm>
                    <a:off x="2821" y="2223"/>
                    <a:ext cx="420" cy="701"/>
                    <a:chOff x="2821" y="2223"/>
                    <a:chExt cx="420" cy="701"/>
                  </a:xfrm>
                </p:grpSpPr>
                <p:sp>
                  <p:nvSpPr>
                    <p:cNvPr id="44" name="Line 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21" y="2223"/>
                      <a:ext cx="0" cy="510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5" name="Line 9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241" y="2542"/>
                      <a:ext cx="0" cy="191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6" name="Line 1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2821" y="2733"/>
                      <a:ext cx="420" cy="0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47" name="Line 1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73" y="2733"/>
                      <a:ext cx="0" cy="191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43" name="Text Box 12"/>
                  <p:cNvSpPr>
                    <a:spLocks noChangeArrowheads="1"/>
                  </p:cNvSpPr>
                  <p:nvPr/>
                </p:nvSpPr>
                <p:spPr bwMode="auto">
                  <a:xfrm>
                    <a:off x="2948" y="2867"/>
                    <a:ext cx="422" cy="288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buSzPct val="100000"/>
                    </a:pPr>
                    <a:r>
                      <a:rPr kumimoji="1" lang="en-US" altLang="zh-CN" sz="1500" b="1" dirty="0" err="1"/>
                      <a:t>int</a:t>
                    </a:r>
                    <a:endParaRPr kumimoji="1" lang="en-US" altLang="zh-CN" sz="1500" b="1" dirty="0"/>
                  </a:p>
                </p:txBody>
              </p:sp>
            </p:grpSp>
            <p:grpSp>
              <p:nvGrpSpPr>
                <p:cNvPr id="15" name="Group 13"/>
                <p:cNvGrpSpPr>
                  <a:grpSpLocks/>
                </p:cNvGrpSpPr>
                <p:nvPr/>
              </p:nvGrpSpPr>
              <p:grpSpPr bwMode="auto">
                <a:xfrm>
                  <a:off x="3492" y="2243"/>
                  <a:ext cx="1009" cy="830"/>
                  <a:chOff x="3492" y="2243"/>
                  <a:chExt cx="1009" cy="830"/>
                </a:xfrm>
              </p:grpSpPr>
              <p:sp>
                <p:nvSpPr>
                  <p:cNvPr id="37" name="Line 1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3670" y="2243"/>
                    <a:ext cx="0" cy="191"/>
                  </a:xfrm>
                  <a:prstGeom prst="line">
                    <a:avLst/>
                  </a:prstGeom>
                  <a:noFill/>
                  <a:ln w="9525" cap="flat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8" name="Text Box 15"/>
                  <p:cNvSpPr>
                    <a:spLocks noChangeArrowheads="1"/>
                  </p:cNvSpPr>
                  <p:nvPr/>
                </p:nvSpPr>
                <p:spPr bwMode="auto">
                  <a:xfrm>
                    <a:off x="3492" y="2366"/>
                    <a:ext cx="525" cy="29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buSzPct val="100000"/>
                    </a:pPr>
                    <a:r>
                      <a:rPr kumimoji="1" lang="en-US" altLang="zh-CN" sz="1500" b="1" dirty="0"/>
                      <a:t>float</a:t>
                    </a:r>
                  </a:p>
                </p:txBody>
              </p:sp>
              <p:sp>
                <p:nvSpPr>
                  <p:cNvPr id="39" name="Text Box 22"/>
                  <p:cNvSpPr>
                    <a:spLocks noChangeArrowheads="1"/>
                  </p:cNvSpPr>
                  <p:nvPr/>
                </p:nvSpPr>
                <p:spPr bwMode="auto">
                  <a:xfrm>
                    <a:off x="3637" y="2832"/>
                    <a:ext cx="864" cy="2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buSzPct val="100000"/>
                    </a:pPr>
                    <a:r>
                      <a:rPr kumimoji="1" lang="en-US" altLang="zh-CN" sz="1500" b="1" dirty="0"/>
                      <a:t>float</a:t>
                    </a:r>
                  </a:p>
                </p:txBody>
              </p:sp>
            </p:grpSp>
            <p:grpSp>
              <p:nvGrpSpPr>
                <p:cNvPr id="16" name="Group 23"/>
                <p:cNvGrpSpPr>
                  <a:grpSpLocks/>
                </p:cNvGrpSpPr>
                <p:nvPr/>
              </p:nvGrpSpPr>
              <p:grpSpPr bwMode="auto">
                <a:xfrm>
                  <a:off x="4725" y="2198"/>
                  <a:ext cx="1035" cy="828"/>
                  <a:chOff x="4725" y="2198"/>
                  <a:chExt cx="1035" cy="828"/>
                </a:xfrm>
              </p:grpSpPr>
              <p:sp>
                <p:nvSpPr>
                  <p:cNvPr id="29" name="Line 2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5024" y="2198"/>
                    <a:ext cx="0" cy="191"/>
                  </a:xfrm>
                  <a:prstGeom prst="line">
                    <a:avLst/>
                  </a:prstGeom>
                  <a:noFill/>
                  <a:ln w="9525" cap="flat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triangle" w="med" len="med"/>
                  </a:ln>
                  <a:extLst>
                    <a:ext uri="{909E8E84-426E-40DD-AFC4-6F175D3DCCD1}">
                      <a14:hiddenFill xmlns:a14="http://schemas.microsoft.com/office/drawing/2010/main">
                        <a:noFill/>
                      </a14:hiddenFill>
                    </a:ext>
                  </a:extLst>
                </p:spPr>
                <p:txBody>
                  <a:bodyPr/>
                  <a:lstStyle/>
                  <a:p>
                    <a:endParaRPr lang="zh-CN" altLang="en-US"/>
                  </a:p>
                </p:txBody>
              </p:sp>
              <p:sp>
                <p:nvSpPr>
                  <p:cNvPr id="30" name="Text Box 25"/>
                  <p:cNvSpPr>
                    <a:spLocks noChangeArrowheads="1"/>
                  </p:cNvSpPr>
                  <p:nvPr/>
                </p:nvSpPr>
                <p:spPr bwMode="auto">
                  <a:xfrm>
                    <a:off x="4840" y="2319"/>
                    <a:ext cx="920" cy="2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buSzPct val="100000"/>
                    </a:pPr>
                    <a:r>
                      <a:rPr kumimoji="1" lang="en-US" altLang="zh-CN" sz="1500" b="1" dirty="0"/>
                      <a:t>float</a:t>
                    </a:r>
                  </a:p>
                </p:txBody>
              </p:sp>
              <p:grpSp>
                <p:nvGrpSpPr>
                  <p:cNvPr id="31" name="Group 26"/>
                  <p:cNvGrpSpPr>
                    <a:grpSpLocks/>
                  </p:cNvGrpSpPr>
                  <p:nvPr/>
                </p:nvGrpSpPr>
                <p:grpSpPr bwMode="auto">
                  <a:xfrm>
                    <a:off x="4725" y="2236"/>
                    <a:ext cx="421" cy="637"/>
                    <a:chOff x="4840" y="2223"/>
                    <a:chExt cx="421" cy="637"/>
                  </a:xfrm>
                </p:grpSpPr>
                <p:sp>
                  <p:nvSpPr>
                    <p:cNvPr id="33" name="Line 2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840" y="2223"/>
                      <a:ext cx="0" cy="446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4" name="Line 28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261" y="2541"/>
                      <a:ext cx="0" cy="128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5" name="Line 29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4840" y="2669"/>
                      <a:ext cx="421" cy="0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36" name="Line 3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5092" y="2669"/>
                      <a:ext cx="0" cy="191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32" name="Text Box 31"/>
                  <p:cNvSpPr>
                    <a:spLocks noChangeArrowheads="1"/>
                  </p:cNvSpPr>
                  <p:nvPr/>
                </p:nvSpPr>
                <p:spPr bwMode="auto">
                  <a:xfrm>
                    <a:off x="4762" y="2785"/>
                    <a:ext cx="525" cy="2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buSzPct val="100000"/>
                    </a:pPr>
                    <a:r>
                      <a:rPr kumimoji="1" lang="en-US" altLang="zh-CN" sz="1500" b="1" dirty="0"/>
                      <a:t>float</a:t>
                    </a:r>
                  </a:p>
                </p:txBody>
              </p:sp>
            </p:grpSp>
            <p:grpSp>
              <p:nvGrpSpPr>
                <p:cNvPr id="17" name="Group 32"/>
                <p:cNvGrpSpPr>
                  <a:grpSpLocks/>
                </p:cNvGrpSpPr>
                <p:nvPr/>
              </p:nvGrpSpPr>
              <p:grpSpPr bwMode="auto">
                <a:xfrm>
                  <a:off x="3073" y="3004"/>
                  <a:ext cx="2020" cy="992"/>
                  <a:chOff x="3073" y="3004"/>
                  <a:chExt cx="2020" cy="992"/>
                </a:xfrm>
              </p:grpSpPr>
              <p:grpSp>
                <p:nvGrpSpPr>
                  <p:cNvPr id="18" name="Group 33"/>
                  <p:cNvGrpSpPr>
                    <a:grpSpLocks/>
                  </p:cNvGrpSpPr>
                  <p:nvPr/>
                </p:nvGrpSpPr>
                <p:grpSpPr bwMode="auto">
                  <a:xfrm>
                    <a:off x="3073" y="3051"/>
                    <a:ext cx="926" cy="255"/>
                    <a:chOff x="3073" y="3051"/>
                    <a:chExt cx="926" cy="255"/>
                  </a:xfrm>
                </p:grpSpPr>
                <p:sp>
                  <p:nvSpPr>
                    <p:cNvPr id="26" name="Line 34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073" y="3051"/>
                      <a:ext cx="0" cy="128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7" name="Line 36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073" y="3179"/>
                      <a:ext cx="926" cy="0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8" name="Line 37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78" y="3179"/>
                      <a:ext cx="0" cy="127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19" name="Text Box 38"/>
                  <p:cNvSpPr>
                    <a:spLocks noChangeArrowheads="1"/>
                  </p:cNvSpPr>
                  <p:nvPr/>
                </p:nvSpPr>
                <p:spPr bwMode="auto">
                  <a:xfrm>
                    <a:off x="3401" y="3259"/>
                    <a:ext cx="525" cy="2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 wrap="none"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buSzPct val="100000"/>
                    </a:pPr>
                    <a:r>
                      <a:rPr kumimoji="1" lang="en-US" altLang="zh-CN" sz="1500" b="1" dirty="0"/>
                      <a:t>float</a:t>
                    </a:r>
                  </a:p>
                </p:txBody>
              </p:sp>
              <p:grpSp>
                <p:nvGrpSpPr>
                  <p:cNvPr id="20" name="Group 39"/>
                  <p:cNvGrpSpPr>
                    <a:grpSpLocks/>
                  </p:cNvGrpSpPr>
                  <p:nvPr/>
                </p:nvGrpSpPr>
                <p:grpSpPr bwMode="auto">
                  <a:xfrm>
                    <a:off x="3668" y="3004"/>
                    <a:ext cx="1321" cy="794"/>
                    <a:chOff x="3578" y="2987"/>
                    <a:chExt cx="1321" cy="794"/>
                  </a:xfrm>
                </p:grpSpPr>
                <p:sp>
                  <p:nvSpPr>
                    <p:cNvPr id="22" name="Line 40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899" y="2987"/>
                      <a:ext cx="0" cy="574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3" name="Line 41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3578" y="3434"/>
                      <a:ext cx="0" cy="127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4" name="Line 42"/>
                    <p:cNvSpPr>
                      <a:spLocks noChangeShapeType="1"/>
                    </p:cNvSpPr>
                    <p:nvPr/>
                  </p:nvSpPr>
                  <p:spPr bwMode="auto">
                    <a:xfrm>
                      <a:off x="3578" y="3561"/>
                      <a:ext cx="1321" cy="0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  <p:sp>
                  <p:nvSpPr>
                    <p:cNvPr id="25" name="Line 43"/>
                    <p:cNvSpPr>
                      <a:spLocks noChangeShapeType="1"/>
                    </p:cNvSpPr>
                    <p:nvPr/>
                  </p:nvSpPr>
                  <p:spPr bwMode="auto">
                    <a:xfrm flipH="1">
                      <a:off x="4264" y="3561"/>
                      <a:ext cx="0" cy="220"/>
                    </a:xfrm>
                    <a:prstGeom prst="line">
                      <a:avLst/>
                    </a:prstGeom>
                    <a:noFill/>
                    <a:ln w="9525" cap="flat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triangle" w="med" len="med"/>
                    </a:ln>
                    <a:extLst>
                      <a:ext uri="{909E8E84-426E-40DD-AFC4-6F175D3DCCD1}">
                        <a14:hiddenFill xmlns:a14="http://schemas.microsoft.com/office/drawing/2010/main">
                          <a:noFill/>
                        </a14:hiddenFill>
                      </a:ext>
                    </a:extLst>
                  </p:spPr>
                  <p:txBody>
                    <a:bodyPr/>
                    <a:lstStyle/>
                    <a:p>
                      <a:endParaRPr lang="zh-CN" altLang="en-US"/>
                    </a:p>
                  </p:txBody>
                </p:sp>
              </p:grpSp>
              <p:sp>
                <p:nvSpPr>
                  <p:cNvPr id="21" name="Text Box 44"/>
                  <p:cNvSpPr>
                    <a:spLocks noChangeArrowheads="1"/>
                  </p:cNvSpPr>
                  <p:nvPr/>
                </p:nvSpPr>
                <p:spPr bwMode="auto">
                  <a:xfrm>
                    <a:off x="4172" y="3755"/>
                    <a:ext cx="921" cy="241"/>
                  </a:xfrm>
                  <a:prstGeom prst="rect">
                    <a:avLst/>
                  </a:prstGeom>
                  <a:noFill/>
                  <a:ln>
                    <a:noFill/>
                  </a:ln>
                  <a:effectLst/>
                  <a:extLst>
                    <a:ext uri="{909E8E84-426E-40DD-AFC4-6F175D3DCCD1}">
                      <a14:hiddenFill xmlns:a14="http://schemas.microsoft.com/office/drawing/2010/main">
                        <a:solidFill>
                          <a:srgbClr val="FFFFFF"/>
                        </a:solidFill>
                      </a14:hiddenFill>
                    </a:ext>
                    <a:ext uri="{91240B29-F687-4F45-9708-019B960494DF}">
                      <a14:hiddenLine xmlns:a14="http://schemas.microsoft.com/office/drawing/2010/main" w="9525" cap="flat" algn="ctr">
                        <a:solidFill>
                          <a:srgbClr val="000000"/>
                        </a:solidFill>
                        <a:prstDash val="solid"/>
                        <a:miter lim="800000"/>
                        <a:headEnd type="none" w="med" len="med"/>
                        <a:tailEnd type="none" w="med" len="med"/>
                      </a14:hiddenLine>
                    </a:ext>
                    <a:ext uri="{AF507438-7753-43E0-B8FC-AC1667EBCBE1}">
                      <a14:hiddenEffects xmlns:a14="http://schemas.microsoft.com/office/drawing/2010/main">
                        <a:effectLst>
                          <a:outerShdw dist="35921" dir="2700000" algn="ctr" rotWithShape="0">
                            <a:schemeClr val="bg2"/>
                          </a:outerShdw>
                        </a:effectLst>
                      </a14:hiddenEffects>
                    </a:ext>
                  </a:extLst>
                </p:spPr>
                <p:txBody>
                  <a:bodyPr/>
                  <a:lstStyle>
                    <a:lvl1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1pPr>
                    <a:lvl2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2pPr>
                    <a:lvl3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3pPr>
                    <a:lvl4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4pPr>
                    <a:lvl5pPr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5pPr>
                    <a:lvl6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6pPr>
                    <a:lvl7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7pPr>
                    <a:lvl8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8pPr>
                    <a:lvl9pPr fontAlgn="base">
                      <a:spcBef>
                        <a:spcPct val="0"/>
                      </a:spcBef>
                      <a:spcAft>
                        <a:spcPct val="0"/>
                      </a:spcAft>
                      <a:defRPr>
                        <a:solidFill>
                          <a:schemeClr val="tx1"/>
                        </a:solidFill>
                        <a:latin typeface="Arial" charset="0"/>
                        <a:cs typeface="Arial" charset="0"/>
                      </a:defRPr>
                    </a:lvl9pPr>
                  </a:lstStyle>
                  <a:p>
                    <a:pPr>
                      <a:buSzPct val="100000"/>
                    </a:pPr>
                    <a:r>
                      <a:rPr kumimoji="1" lang="en-US" altLang="zh-CN" sz="1500" b="1" dirty="0"/>
                      <a:t>float</a:t>
                    </a:r>
                  </a:p>
                </p:txBody>
              </p:sp>
            </p:grpSp>
          </p:grpSp>
          <p:sp>
            <p:nvSpPr>
              <p:cNvPr id="10" name="Line 8"/>
              <p:cNvSpPr>
                <a:spLocks noChangeShapeType="1"/>
              </p:cNvSpPr>
              <p:nvPr/>
            </p:nvSpPr>
            <p:spPr bwMode="auto">
              <a:xfrm flipH="1">
                <a:off x="5638800" y="3581400"/>
                <a:ext cx="0" cy="809625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1" name="Line 9"/>
              <p:cNvSpPr>
                <a:spLocks noChangeShapeType="1"/>
              </p:cNvSpPr>
              <p:nvPr/>
            </p:nvSpPr>
            <p:spPr bwMode="auto">
              <a:xfrm flipH="1">
                <a:off x="5257800" y="4114800"/>
                <a:ext cx="0" cy="303213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2" name="Line 9"/>
              <p:cNvSpPr>
                <a:spLocks noChangeShapeType="1"/>
              </p:cNvSpPr>
              <p:nvPr/>
            </p:nvSpPr>
            <p:spPr bwMode="auto">
              <a:xfrm flipH="1">
                <a:off x="5791200" y="5105400"/>
                <a:ext cx="0" cy="303213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non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13" name="Line 11"/>
              <p:cNvSpPr>
                <a:spLocks noChangeShapeType="1"/>
              </p:cNvSpPr>
              <p:nvPr/>
            </p:nvSpPr>
            <p:spPr bwMode="auto">
              <a:xfrm flipH="1">
                <a:off x="5486400" y="4419600"/>
                <a:ext cx="0" cy="366563"/>
              </a:xfrm>
              <a:prstGeom prst="line">
                <a:avLst/>
              </a:prstGeom>
              <a:noFill/>
              <a:ln w="9525" cap="flat" algn="ctr">
                <a:solidFill>
                  <a:srgbClr val="000000"/>
                </a:solidFill>
                <a:prstDash val="solid"/>
                <a:round/>
                <a:headEnd type="none" w="med" len="med"/>
                <a:tailEnd type="triangle" w="med" len="med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6740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000" dirty="0"/>
              <a:t>通过赋值使 </a:t>
            </a:r>
            <a:r>
              <a:rPr lang="en-US" altLang="zh-CN" sz="2000" dirty="0">
                <a:latin typeface="Arial" panose="020B0604020202020204" pitchFamily="34" charset="0"/>
              </a:rPr>
              <a:t>“</a:t>
            </a:r>
            <a:r>
              <a:rPr lang="en-US" altLang="zh-CN" sz="2000" dirty="0"/>
              <a:t>=</a:t>
            </a:r>
            <a:r>
              <a:rPr lang="en-US" altLang="zh-CN" sz="2000" dirty="0">
                <a:latin typeface="Arial" panose="020B0604020202020204" pitchFamily="34" charset="0"/>
              </a:rPr>
              <a:t>” </a:t>
            </a:r>
            <a:r>
              <a:rPr lang="zh-CN" altLang="en-US" sz="2000" dirty="0"/>
              <a:t>右边表达式的类型自动转换为左边变量的类型</a:t>
            </a:r>
          </a:p>
          <a:p>
            <a:r>
              <a:rPr lang="zh-CN" altLang="en-US" sz="2000" dirty="0"/>
              <a:t>赋值转换具有强制性，可能是类型提升，也可能是类型下降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赋值转换</a:t>
            </a:r>
          </a:p>
        </p:txBody>
      </p:sp>
      <p:sp>
        <p:nvSpPr>
          <p:cNvPr id="4" name="Rectangle 3"/>
          <p:cNvSpPr txBox="1">
            <a:spLocks noChangeArrowheads="1"/>
          </p:cNvSpPr>
          <p:nvPr/>
        </p:nvSpPr>
        <p:spPr>
          <a:xfrm>
            <a:off x="550614" y="2181983"/>
            <a:ext cx="4138613" cy="1471613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 fontScale="62500" lnSpcReduction="20000"/>
          </a:bodyPr>
          <a:lstStyle>
            <a:lvl1pPr marL="0" indent="-2520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Blip>
                <a:blip r:embed="rId2"/>
              </a:buBlip>
              <a:defRPr sz="2100" kern="120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8000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9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Tx/>
              <a:buNone/>
            </a:pPr>
            <a:r>
              <a:rPr lang="en-US" altLang="zh-CN" sz="35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</a:t>
            </a:r>
            <a:r>
              <a:rPr lang="zh-CN" alt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" pitchFamily="2" charset="2"/>
              </a:rPr>
              <a:t>实</a:t>
            </a:r>
            <a:r>
              <a:rPr lang="zh-CN" altLang="en-US" sz="35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 3" pitchFamily="18" charset="2"/>
              </a:rPr>
              <a:t>整，舍弃小数。</a:t>
            </a:r>
          </a:p>
          <a:p>
            <a:pPr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sym typeface="Wingdings 3" pitchFamily="18" charset="2"/>
              </a:rPr>
              <a:t>例： </a:t>
            </a:r>
            <a:r>
              <a:rPr lang="en-US" altLang="zh-CN" sz="2800" b="1" dirty="0" err="1">
                <a:solidFill>
                  <a:schemeClr val="tx1"/>
                </a:solidFill>
                <a:sym typeface="Wingdings 3" pitchFamily="18" charset="2"/>
              </a:rPr>
              <a:t>int</a:t>
            </a:r>
            <a:r>
              <a:rPr lang="en-US" altLang="zh-CN" sz="2800" b="1" dirty="0">
                <a:solidFill>
                  <a:schemeClr val="tx1"/>
                </a:solidFill>
                <a:sym typeface="Wingdings 3" pitchFamily="18" charset="2"/>
              </a:rPr>
              <a:t>  </a:t>
            </a:r>
            <a:r>
              <a:rPr lang="en-US" altLang="zh-CN" sz="2800" b="1" dirty="0" err="1">
                <a:solidFill>
                  <a:schemeClr val="tx1"/>
                </a:solidFill>
                <a:sym typeface="Wingdings 3" pitchFamily="18" charset="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sym typeface="Wingdings 3" pitchFamily="18" charset="2"/>
              </a:rPr>
              <a:t>;</a:t>
            </a:r>
          </a:p>
          <a:p>
            <a:pPr>
              <a:buFontTx/>
              <a:buNone/>
            </a:pPr>
            <a:r>
              <a:rPr lang="en-US" altLang="zh-CN" sz="2800" b="1" dirty="0">
                <a:solidFill>
                  <a:schemeClr val="tx1"/>
                </a:solidFill>
                <a:sym typeface="Wingdings 3" pitchFamily="18" charset="2"/>
              </a:rPr>
              <a:t>        </a:t>
            </a:r>
            <a:r>
              <a:rPr lang="en-US" altLang="zh-CN" sz="2800" b="1" dirty="0" err="1">
                <a:solidFill>
                  <a:schemeClr val="tx1"/>
                </a:solidFill>
                <a:sym typeface="Wingdings 3" pitchFamily="18" charset="2"/>
              </a:rPr>
              <a:t>i</a:t>
            </a:r>
            <a:r>
              <a:rPr lang="en-US" altLang="zh-CN" sz="2800" b="1" dirty="0">
                <a:solidFill>
                  <a:schemeClr val="tx1"/>
                </a:solidFill>
                <a:sym typeface="Wingdings 3" pitchFamily="18" charset="2"/>
              </a:rPr>
              <a:t>=375.986;</a:t>
            </a:r>
          </a:p>
        </p:txBody>
      </p:sp>
      <p:sp>
        <p:nvSpPr>
          <p:cNvPr id="5" name="Text Box 4"/>
          <p:cNvSpPr>
            <a:spLocks noChangeArrowheads="1"/>
          </p:cNvSpPr>
          <p:nvPr/>
        </p:nvSpPr>
        <p:spPr bwMode="auto">
          <a:xfrm>
            <a:off x="4515843" y="3025244"/>
            <a:ext cx="1789113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SzPct val="100000"/>
            </a:pPr>
            <a:r>
              <a:rPr lang="en-US" altLang="zh-CN" sz="2800" b="1" dirty="0"/>
              <a:t> </a:t>
            </a:r>
            <a:r>
              <a:rPr lang="en-US" altLang="zh-CN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i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=375</a:t>
            </a:r>
          </a:p>
        </p:txBody>
      </p:sp>
      <p:sp>
        <p:nvSpPr>
          <p:cNvPr id="6" name="Text Box 5"/>
          <p:cNvSpPr>
            <a:spLocks noChangeArrowheads="1"/>
          </p:cNvSpPr>
          <p:nvPr/>
        </p:nvSpPr>
        <p:spPr bwMode="auto">
          <a:xfrm>
            <a:off x="432000" y="3666138"/>
            <a:ext cx="8167687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SzPct val="100000"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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int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itchFamily="18" charset="2"/>
              </a:rPr>
              <a:t>float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itchFamily="18" charset="2"/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 3" pitchFamily="18" charset="2"/>
              </a:rPr>
              <a:t>数值不变，但以浮点形式存到变量中。</a:t>
            </a:r>
          </a:p>
        </p:txBody>
      </p:sp>
      <p:sp>
        <p:nvSpPr>
          <p:cNvPr id="7" name="Text Box 6"/>
          <p:cNvSpPr>
            <a:spLocks noChangeArrowheads="1"/>
          </p:cNvSpPr>
          <p:nvPr/>
        </p:nvSpPr>
        <p:spPr bwMode="auto">
          <a:xfrm>
            <a:off x="544313" y="4123266"/>
            <a:ext cx="2925763" cy="11604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indent="-252000" defTabSz="685800">
              <a:lnSpc>
                <a:spcPct val="130000"/>
              </a:lnSpc>
              <a:spcBef>
                <a:spcPts val="750"/>
              </a:spcBef>
              <a:buSzPct val="100000"/>
            </a:pPr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例：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float  f;</a:t>
            </a:r>
          </a:p>
          <a:p>
            <a:pPr indent="-252000" defTabSz="685800">
              <a:lnSpc>
                <a:spcPct val="130000"/>
              </a:lnSpc>
              <a:spcBef>
                <a:spcPts val="750"/>
              </a:spcBef>
              <a:buSzPct val="100000"/>
            </a:pP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       f=36;</a:t>
            </a:r>
          </a:p>
        </p:txBody>
      </p:sp>
      <p:sp>
        <p:nvSpPr>
          <p:cNvPr id="8" name="Text Box 7"/>
          <p:cNvSpPr>
            <a:spLocks noChangeArrowheads="1"/>
          </p:cNvSpPr>
          <p:nvPr/>
        </p:nvSpPr>
        <p:spPr bwMode="auto">
          <a:xfrm>
            <a:off x="4339976" y="3991401"/>
            <a:ext cx="2560637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SzPct val="100000"/>
            </a:pPr>
            <a:r>
              <a:rPr lang="en-US" altLang="zh-CN" sz="2800" b="1" dirty="0"/>
              <a:t> 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rPr>
              <a:t>f=36.000000</a:t>
            </a: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FE82A301-D8C2-45A3-8A08-FAE689287128}"/>
              </a:ext>
            </a:extLst>
          </p:cNvPr>
          <p:cNvSpPr txBox="1">
            <a:spLocks noChangeArrowheads="1"/>
          </p:cNvSpPr>
          <p:nvPr/>
        </p:nvSpPr>
        <p:spPr>
          <a:xfrm>
            <a:off x="236699" y="4876800"/>
            <a:ext cx="8905056" cy="1981200"/>
          </a:xfrm>
          <a:prstGeom prst="rect">
            <a:avLst/>
          </a:prstGeom>
          <a:ln/>
        </p:spPr>
        <p:txBody>
          <a:bodyPr vert="horz" lIns="91440" tIns="45720" rIns="91440" bIns="45720" rtlCol="0">
            <a:normAutofit/>
          </a:bodyPr>
          <a:lstStyle>
            <a:lvl1pPr marL="0" indent="-252000" algn="l" defTabSz="685800" rtl="0" eaLnBrk="1" latinLnBrk="0" hangingPunct="1">
              <a:lnSpc>
                <a:spcPct val="150000"/>
              </a:lnSpc>
              <a:spcBef>
                <a:spcPts val="750"/>
              </a:spcBef>
              <a:buFontTx/>
              <a:buBlip>
                <a:blip r:embed="rId2"/>
              </a:buBlip>
              <a:defRPr sz="2100" kern="1200">
                <a:gradFill>
                  <a:gsLst>
                    <a:gs pos="0">
                      <a:srgbClr val="CC33CC"/>
                    </a:gs>
                    <a:gs pos="75000">
                      <a:srgbClr val="101C9E"/>
                    </a:gs>
                  </a:gsLst>
                  <a:lin ang="8100000" scaled="1"/>
                </a:gradFill>
                <a:latin typeface="微软雅黑" panose="020B0503020204020204" pitchFamily="34" charset="-122"/>
                <a:ea typeface="微软雅黑" panose="020B0503020204020204" pitchFamily="34" charset="-122"/>
                <a:cs typeface="+mn-cs"/>
              </a:defRPr>
            </a:lvl1pPr>
            <a:lvl2pPr marL="514350" indent="-18000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SzPct val="90000"/>
              <a:buFontTx/>
              <a:buBlip>
                <a:blip r:embed="rId2"/>
              </a:buBlip>
              <a:defRPr sz="18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2pPr>
            <a:lvl3pPr marL="8572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50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3pPr>
            <a:lvl4pPr marL="12001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4pPr>
            <a:lvl5pPr marL="1543050" indent="-171450" algn="l" defTabSz="685800" rtl="0" eaLnBrk="1" latinLnBrk="0" hangingPunct="1">
              <a:lnSpc>
                <a:spcPct val="12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  <a:cs typeface="+mn-cs"/>
              </a:defRPr>
            </a:lvl5pPr>
            <a:lvl6pPr marL="18859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2288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25717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2914650" indent="-171450" algn="l" defTabSz="685800" rtl="0" eaLnBrk="1" latinLnBrk="0" hangingPunct="1">
              <a:lnSpc>
                <a:spcPct val="90000"/>
              </a:lnSpc>
              <a:spcBef>
                <a:spcPts val="375"/>
              </a:spcBef>
              <a:buFont typeface="Arial" panose="020B0604020202020204" pitchFamily="34" charset="0"/>
              <a:buChar char="•"/>
              <a:defRPr sz="13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itchFamily="2" charset="2"/>
              <a:buChar char=""/>
            </a:pP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 3" pitchFamily="18" charset="2"/>
              </a:rPr>
              <a:t>字符  整型，将字符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 3" pitchFamily="18" charset="2"/>
              </a:rPr>
              <a:t>ASCII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 3" pitchFamily="18" charset="2"/>
              </a:rPr>
              <a:t>码值放到整型量低八位中，高八位为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 3" pitchFamily="18" charset="2"/>
              </a:rPr>
              <a:t>0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 3" pitchFamily="18" charset="2"/>
              </a:rPr>
              <a:t>。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 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 3" pitchFamily="18" charset="2"/>
              </a:rPr>
              <a:t>整型赋予字符型，只把低八位赋予字符变量</a:t>
            </a:r>
          </a:p>
          <a:p>
            <a:pPr>
              <a:buFontTx/>
              <a:buNone/>
            </a:pPr>
            <a:endParaRPr lang="en-US" altLang="zh-CN" b="1" dirty="0">
              <a:solidFill>
                <a:srgbClr val="0000FF"/>
              </a:solidFill>
              <a:ea typeface="隶书" pitchFamily="49" charset="-122"/>
              <a:sym typeface="Wingdings 3" pitchFamily="18" charset="2"/>
            </a:endParaRPr>
          </a:p>
        </p:txBody>
      </p:sp>
      <p:sp>
        <p:nvSpPr>
          <p:cNvPr id="10" name="Text Box 5">
            <a:extLst>
              <a:ext uri="{FF2B5EF4-FFF2-40B4-BE49-F238E27FC236}">
                <a16:creationId xmlns:a16="http://schemas.microsoft.com/office/drawing/2014/main" id="{3BF3AF9F-120E-4952-A161-A0619CD98C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36699" y="6010281"/>
            <a:ext cx="6583363" cy="5794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cap="flat" algn="ctr">
                <a:solidFill>
                  <a:srgbClr val="000000"/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1pPr>
            <a:lvl2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2pPr>
            <a:lvl3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3pPr>
            <a:lvl4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4pPr>
            <a:lvl5pPr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5pPr>
            <a:lvl6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6pPr>
            <a:lvl7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7pPr>
            <a:lvl8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8pPr>
            <a:lvl9pPr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cs typeface="Arial" charset="0"/>
              </a:defRPr>
            </a:lvl9pPr>
          </a:lstStyle>
          <a:p>
            <a:pPr eaLnBrk="0" hangingPunct="0">
              <a:spcBef>
                <a:spcPct val="50000"/>
              </a:spcBef>
              <a:buSzPct val="100000"/>
            </a:pP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 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itchFamily="2" charset="2"/>
              </a:rPr>
              <a:t>signed</a:t>
            </a:r>
            <a:r>
              <a:rPr lang="en-US" altLang="zh-CN" sz="2200" b="1" dirty="0" err="1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itchFamily="18" charset="2"/>
              </a:rPr>
              <a:t>unsigned</a:t>
            </a:r>
            <a:r>
              <a:rPr lang="en-US" altLang="zh-CN" sz="2200" b="1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 3" pitchFamily="18" charset="2"/>
              </a:rPr>
              <a:t>,</a:t>
            </a:r>
            <a:r>
              <a:rPr lang="zh-CN" altLang="en-US" sz="2200" b="1" dirty="0">
                <a:solidFill>
                  <a:srgbClr val="0000FF"/>
                </a:solidFill>
                <a:latin typeface="Times New Roman" panose="02020603050405020304" pitchFamily="18" charset="0"/>
                <a:ea typeface="隶书" pitchFamily="49" charset="-122"/>
                <a:cs typeface="Times New Roman" panose="02020603050405020304" pitchFamily="18" charset="0"/>
                <a:sym typeface="Wingdings 3" pitchFamily="18" charset="2"/>
              </a:rPr>
              <a:t>原样照赋</a:t>
            </a:r>
          </a:p>
        </p:txBody>
      </p:sp>
    </p:spTree>
    <p:extLst>
      <p:ext uri="{BB962C8B-B14F-4D97-AF65-F5344CB8AC3E}">
        <p14:creationId xmlns:p14="http://schemas.microsoft.com/office/powerpoint/2010/main" val="392893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additive="base"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1E17030-F4ED-4EC2-BA5E-628B19710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输出转换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0FBA631-9F4F-434E-8EA2-B3C81874B7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/>
            <a:r>
              <a:rPr lang="zh-CN" altLang="en-US" dirty="0"/>
              <a:t>在</a:t>
            </a:r>
            <a:r>
              <a:rPr lang="en-US" altLang="zh-CN" dirty="0"/>
              <a:t>C</a:t>
            </a:r>
            <a:r>
              <a:rPr lang="zh-CN" altLang="en-US" dirty="0"/>
              <a:t>语言中任何一种类型的数据，都可以转换为与原有类型不同的类型输出。例如：</a:t>
            </a:r>
          </a:p>
          <a:p>
            <a:pPr lvl="1" algn="just"/>
            <a:r>
              <a:rPr lang="en-US" altLang="zh-CN" dirty="0"/>
              <a:t>long</a:t>
            </a:r>
            <a:r>
              <a:rPr lang="zh-CN" altLang="en-US" dirty="0"/>
              <a:t>型数据在</a:t>
            </a:r>
            <a:r>
              <a:rPr lang="en-US" altLang="zh-CN" dirty="0" err="1"/>
              <a:t>printf</a:t>
            </a:r>
            <a:r>
              <a:rPr lang="zh-CN" altLang="en-US" dirty="0"/>
              <a:t>函数中指定用</a:t>
            </a:r>
            <a:r>
              <a:rPr lang="en-US" altLang="zh-CN" dirty="0"/>
              <a:t>int</a:t>
            </a:r>
            <a:r>
              <a:rPr lang="zh-CN" altLang="en-US" dirty="0"/>
              <a:t>型输出（使用</a:t>
            </a:r>
            <a:r>
              <a:rPr lang="en-US" altLang="zh-CN" dirty="0"/>
              <a:t>%d</a:t>
            </a:r>
            <a:r>
              <a:rPr lang="zh-CN" altLang="en-US" dirty="0"/>
              <a:t>转换格式）</a:t>
            </a:r>
            <a:endParaRPr lang="zh-CN" altLang="zh-CN" dirty="0"/>
          </a:p>
          <a:p>
            <a:pPr lvl="1" algn="just"/>
            <a:r>
              <a:rPr lang="en-US" altLang="zh-CN" dirty="0"/>
              <a:t>int</a:t>
            </a:r>
            <a:r>
              <a:rPr lang="zh-CN" altLang="en-US" dirty="0"/>
              <a:t>型数可按无符号方式输出（使用</a:t>
            </a:r>
            <a:r>
              <a:rPr lang="en-US" altLang="zh-CN" dirty="0"/>
              <a:t>%u</a:t>
            </a:r>
            <a:r>
              <a:rPr lang="zh-CN" altLang="en-US" dirty="0"/>
              <a:t>转换）。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92378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60BFB2-246E-49C2-90D8-7172AC77C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sz="3200">
                <a:effectLst>
                  <a:outerShdw blurRad="38100" dist="38100" dir="2700000" algn="tl">
                    <a:srgbClr val="C0C0C0"/>
                  </a:outerShdw>
                </a:effectLst>
              </a:rPr>
              <a:t>隐式转换中要特别注意以下几种情况：</a:t>
            </a:r>
            <a:endParaRPr lang="en-US" altLang="en-US" sz="290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3250" name="Content Placeholder 2">
            <a:extLst>
              <a:ext uri="{FF2B5EF4-FFF2-40B4-BE49-F238E27FC236}">
                <a16:creationId xmlns:a16="http://schemas.microsoft.com/office/drawing/2014/main" id="{109D3E16-0934-44B7-9B12-56362FC332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负数转换为无符号数，符号位被作为数值的一部分处理，数据的值发生变化。</a:t>
            </a:r>
          </a:p>
          <a:p>
            <a:r>
              <a:rPr lang="zh-CN" altLang="en-US"/>
              <a:t>较长类型转换为较短类型，当较短类型不能表示其值时，数据将不可靠。</a:t>
            </a:r>
          </a:p>
          <a:p>
            <a:r>
              <a:rPr lang="zh-CN" altLang="en-US"/>
              <a:t>实数转换为整数时，当实数值超过整数最大值时，数据不可靠。</a:t>
            </a:r>
          </a:p>
          <a:p>
            <a:r>
              <a:rPr lang="zh-CN" altLang="en-US">
                <a:solidFill>
                  <a:srgbClr val="CC0000"/>
                </a:solidFill>
              </a:rPr>
              <a:t>隐式转换也隐藏着危机，</a:t>
            </a:r>
            <a:r>
              <a:rPr lang="zh-CN" altLang="en-US"/>
              <a:t>在</a:t>
            </a:r>
            <a:r>
              <a:rPr lang="en-US" altLang="zh-CN"/>
              <a:t>C++</a:t>
            </a:r>
            <a:r>
              <a:rPr lang="zh-CN" altLang="en-US"/>
              <a:t>中编译时会给出警告（</a:t>
            </a:r>
            <a:r>
              <a:rPr lang="en-US" altLang="zh-CN"/>
              <a:t>warning</a:t>
            </a:r>
            <a:r>
              <a:rPr lang="zh-CN" altLang="en-US"/>
              <a:t>）。最好使用显示数据类型转换。</a:t>
            </a:r>
          </a:p>
          <a:p>
            <a:endParaRPr lang="en-US" altLang="en-US">
              <a:ea typeface="华文中宋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034184222"/>
      </p:ext>
    </p:extLst>
  </p:cSld>
  <p:clrMapOvr>
    <a:masterClrMapping/>
  </p:clrMapOvr>
  <p:transition spd="slow"/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《C</a:t>
            </a:r>
            <a:r>
              <a:rPr lang="zh-CN" altLang="en-US" dirty="0"/>
              <a:t>程序设计（第五版）</a:t>
            </a:r>
            <a:r>
              <a:rPr lang="en-US" altLang="zh-CN" dirty="0"/>
              <a:t>》3.3.5</a:t>
            </a:r>
            <a:r>
              <a:rPr lang="zh-CN" altLang="en-US" dirty="0"/>
              <a:t>节（第</a:t>
            </a:r>
            <a:r>
              <a:rPr lang="en-US" altLang="zh-CN" dirty="0"/>
              <a:t>54</a:t>
            </a:r>
            <a:r>
              <a:rPr lang="zh-CN" altLang="en-US" dirty="0"/>
              <a:t>页）</a:t>
            </a:r>
            <a:endParaRPr lang="en-US" altLang="zh-CN" dirty="0"/>
          </a:p>
          <a:p>
            <a:pPr marL="677250" lvl="1" indent="-34290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en-US" altLang="zh-CN" sz="1700" dirty="0"/>
              <a:t>+</a:t>
            </a:r>
            <a:r>
              <a:rPr lang="zh-CN" altLang="en-US" sz="1700" dirty="0"/>
              <a:t>、</a:t>
            </a:r>
            <a:r>
              <a:rPr lang="en-US" altLang="zh-CN" sz="1700" dirty="0"/>
              <a:t>-</a:t>
            </a:r>
            <a:r>
              <a:rPr lang="zh-CN" altLang="en-US" sz="1700" dirty="0"/>
              <a:t>、*、</a:t>
            </a:r>
            <a:r>
              <a:rPr lang="en-US" altLang="zh-CN" sz="1700" dirty="0"/>
              <a:t>/</a:t>
            </a:r>
            <a:r>
              <a:rPr lang="zh-CN" altLang="en-US" sz="1700" dirty="0"/>
              <a:t>运算的两个数中有一个数为</a:t>
            </a:r>
            <a:r>
              <a:rPr lang="en-US" altLang="zh-CN" sz="1700" dirty="0"/>
              <a:t>float</a:t>
            </a:r>
            <a:r>
              <a:rPr lang="zh-CN" altLang="en-US" sz="1700" dirty="0"/>
              <a:t>或者</a:t>
            </a:r>
            <a:r>
              <a:rPr lang="en-US" altLang="zh-CN" sz="1700" dirty="0"/>
              <a:t>double</a:t>
            </a:r>
            <a:r>
              <a:rPr lang="zh-CN" altLang="en-US" sz="1700" dirty="0"/>
              <a:t>型，结果是</a:t>
            </a:r>
            <a:r>
              <a:rPr lang="en-US" altLang="zh-CN" sz="1700" dirty="0"/>
              <a:t>double</a:t>
            </a:r>
            <a:r>
              <a:rPr lang="zh-CN" altLang="en-US" sz="1700" dirty="0"/>
              <a:t>型， 因为系统将所有</a:t>
            </a:r>
            <a:r>
              <a:rPr lang="en-US" altLang="zh-CN" sz="1700" dirty="0"/>
              <a:t>float</a:t>
            </a:r>
            <a:r>
              <a:rPr lang="zh-CN" altLang="en-US" sz="1700" dirty="0"/>
              <a:t>型数据都先转换为</a:t>
            </a:r>
            <a:r>
              <a:rPr lang="en-US" altLang="zh-CN" sz="1700" dirty="0"/>
              <a:t>double</a:t>
            </a:r>
            <a:r>
              <a:rPr lang="zh-CN" altLang="en-US" sz="1700" dirty="0"/>
              <a:t>型，然后进行运算</a:t>
            </a:r>
            <a:endParaRPr lang="en-US" altLang="zh-CN" sz="1700" dirty="0"/>
          </a:p>
          <a:p>
            <a:pPr marL="677250" lvl="1" indent="-34290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700" dirty="0"/>
              <a:t>如果</a:t>
            </a:r>
            <a:r>
              <a:rPr lang="en-US" altLang="zh-CN" sz="1700" dirty="0" err="1"/>
              <a:t>int</a:t>
            </a:r>
            <a:r>
              <a:rPr lang="zh-CN" altLang="en-US" sz="1700" dirty="0"/>
              <a:t>型与</a:t>
            </a:r>
            <a:r>
              <a:rPr lang="en-US" altLang="zh-CN" sz="1700" dirty="0"/>
              <a:t>float</a:t>
            </a:r>
            <a:r>
              <a:rPr lang="zh-CN" altLang="en-US" sz="1700" dirty="0"/>
              <a:t>或</a:t>
            </a:r>
            <a:r>
              <a:rPr lang="en-US" altLang="zh-CN" sz="1700" dirty="0"/>
              <a:t>double</a:t>
            </a:r>
            <a:r>
              <a:rPr lang="zh-CN" altLang="en-US" sz="1700" dirty="0"/>
              <a:t>型数据进行运算，先把</a:t>
            </a:r>
            <a:r>
              <a:rPr lang="en-US" altLang="zh-CN" sz="1700" dirty="0" err="1"/>
              <a:t>int</a:t>
            </a:r>
            <a:r>
              <a:rPr lang="zh-CN" altLang="en-US" sz="1700" dirty="0"/>
              <a:t>型和</a:t>
            </a:r>
            <a:r>
              <a:rPr lang="en-US" altLang="zh-CN" sz="1700" dirty="0"/>
              <a:t>float</a:t>
            </a:r>
            <a:r>
              <a:rPr lang="zh-CN" altLang="en-US" sz="1700" dirty="0"/>
              <a:t>型数据转换为</a:t>
            </a:r>
            <a:r>
              <a:rPr lang="en-US" altLang="zh-CN" sz="1700" dirty="0"/>
              <a:t>double</a:t>
            </a:r>
            <a:r>
              <a:rPr lang="zh-CN" altLang="en-US" sz="1700" dirty="0"/>
              <a:t>型，然后进行运算，结果是</a:t>
            </a:r>
            <a:r>
              <a:rPr lang="en-US" altLang="zh-CN" sz="1700" dirty="0"/>
              <a:t>double</a:t>
            </a:r>
            <a:r>
              <a:rPr lang="zh-CN" altLang="en-US" sz="1700" dirty="0"/>
              <a:t>型</a:t>
            </a:r>
            <a:endParaRPr lang="en-US" altLang="zh-CN" sz="1700" dirty="0"/>
          </a:p>
          <a:p>
            <a:pPr marL="677250" lvl="1" indent="-342900">
              <a:lnSpc>
                <a:spcPct val="125000"/>
              </a:lnSpc>
              <a:spcBef>
                <a:spcPts val="600"/>
              </a:spcBef>
              <a:buFont typeface="+mj-lt"/>
              <a:buAutoNum type="arabicPeriod"/>
            </a:pPr>
            <a:r>
              <a:rPr lang="zh-CN" altLang="en-US" sz="1700" dirty="0"/>
              <a:t>如果字符型数据与实型数据进行运算，则将字符的</a:t>
            </a:r>
            <a:r>
              <a:rPr lang="en-US" altLang="zh-CN" sz="1700" dirty="0"/>
              <a:t>ASCII</a:t>
            </a:r>
            <a:r>
              <a:rPr lang="zh-CN" altLang="en-US" sz="1700" dirty="0"/>
              <a:t>代码转换为</a:t>
            </a:r>
            <a:r>
              <a:rPr lang="en-US" altLang="zh-CN" sz="1700" dirty="0"/>
              <a:t>double</a:t>
            </a:r>
            <a:r>
              <a:rPr lang="zh-CN" altLang="en-US" sz="1700" dirty="0"/>
              <a:t>型数据，然后进行运算</a:t>
            </a:r>
            <a:endParaRPr lang="en-US" altLang="zh-CN" sz="17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参考书勘误</a:t>
            </a:r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786633"/>
            <a:ext cx="570359" cy="5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3578721"/>
            <a:ext cx="570359" cy="5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6" y="2066553"/>
            <a:ext cx="570359" cy="57035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67790899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以第</a:t>
            </a:r>
            <a:r>
              <a:rPr lang="en-US" altLang="zh-CN" dirty="0"/>
              <a:t>2</a:t>
            </a:r>
            <a:r>
              <a:rPr lang="zh-CN" altLang="en-US" dirty="0"/>
              <a:t>点为例，设计实验验证</a:t>
            </a:r>
            <a:endParaRPr lang="en-US" altLang="zh-CN" dirty="0"/>
          </a:p>
          <a:p>
            <a:pPr lvl="1"/>
            <a:r>
              <a:rPr lang="zh-CN" altLang="en-US" dirty="0"/>
              <a:t>条件：如果</a:t>
            </a:r>
            <a:r>
              <a:rPr lang="en-US" altLang="zh-CN" dirty="0" err="1">
                <a:solidFill>
                  <a:srgbClr val="FF0000"/>
                </a:solidFill>
              </a:rPr>
              <a:t>int</a:t>
            </a:r>
            <a:r>
              <a:rPr lang="zh-CN" altLang="en-US" dirty="0"/>
              <a:t>型与</a:t>
            </a:r>
            <a:r>
              <a:rPr lang="en-US" altLang="zh-CN" dirty="0">
                <a:solidFill>
                  <a:srgbClr val="FF0000"/>
                </a:solidFill>
              </a:rPr>
              <a:t>float</a:t>
            </a:r>
            <a:r>
              <a:rPr lang="zh-CN" altLang="en-US" dirty="0"/>
              <a:t>或</a:t>
            </a:r>
            <a:r>
              <a:rPr lang="en-US" altLang="zh-CN" dirty="0"/>
              <a:t>double</a:t>
            </a:r>
            <a:r>
              <a:rPr lang="zh-CN" altLang="en-US" dirty="0"/>
              <a:t>型数据进行运算</a:t>
            </a:r>
            <a:endParaRPr lang="en-US" altLang="zh-CN" dirty="0"/>
          </a:p>
          <a:p>
            <a:pPr lvl="1"/>
            <a:r>
              <a:rPr lang="zh-CN" altLang="en-US" dirty="0"/>
              <a:t>结论</a:t>
            </a:r>
            <a:r>
              <a:rPr lang="en-US" altLang="zh-CN" dirty="0"/>
              <a:t>1</a:t>
            </a:r>
            <a:r>
              <a:rPr lang="zh-CN" altLang="en-US" dirty="0"/>
              <a:t>：先把</a:t>
            </a:r>
            <a:r>
              <a:rPr lang="en-US" altLang="zh-CN" dirty="0" err="1"/>
              <a:t>int</a:t>
            </a:r>
            <a:r>
              <a:rPr lang="zh-CN" altLang="en-US" dirty="0"/>
              <a:t>型和</a:t>
            </a:r>
            <a:r>
              <a:rPr lang="en-US" altLang="zh-CN" dirty="0"/>
              <a:t>float</a:t>
            </a:r>
            <a:r>
              <a:rPr lang="zh-CN" altLang="en-US" dirty="0"/>
              <a:t>型数据转换为</a:t>
            </a:r>
            <a:r>
              <a:rPr lang="en-US" altLang="zh-CN" dirty="0"/>
              <a:t>double</a:t>
            </a:r>
            <a:r>
              <a:rPr lang="zh-CN" altLang="en-US" dirty="0"/>
              <a:t>型，然后进行运算</a:t>
            </a:r>
            <a:endParaRPr lang="en-US" altLang="zh-CN" dirty="0"/>
          </a:p>
          <a:p>
            <a:pPr lvl="1"/>
            <a:r>
              <a:rPr lang="zh-CN" altLang="en-US" dirty="0"/>
              <a:t>结论</a:t>
            </a:r>
            <a:r>
              <a:rPr lang="en-US" altLang="zh-CN" dirty="0"/>
              <a:t>2</a:t>
            </a:r>
            <a:r>
              <a:rPr lang="zh-CN" altLang="en-US" dirty="0"/>
              <a:t>：结果是</a:t>
            </a:r>
            <a:r>
              <a:rPr lang="en-US" altLang="zh-CN" dirty="0"/>
              <a:t>double</a:t>
            </a:r>
            <a:r>
              <a:rPr lang="zh-CN" altLang="en-US" dirty="0"/>
              <a:t>型</a:t>
            </a:r>
            <a:endParaRPr lang="en-US" altLang="zh-CN" dirty="0"/>
          </a:p>
          <a:p>
            <a:r>
              <a:rPr lang="zh-CN" altLang="en-US" dirty="0"/>
              <a:t>验证结论</a:t>
            </a:r>
            <a:r>
              <a:rPr lang="en-US" altLang="zh-CN" dirty="0"/>
              <a:t>2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参考书勘误</a:t>
            </a:r>
          </a:p>
        </p:txBody>
      </p:sp>
      <p:sp>
        <p:nvSpPr>
          <p:cNvPr id="5" name="文本框 2"/>
          <p:cNvSpPr txBox="1">
            <a:spLocks noChangeArrowheads="1"/>
          </p:cNvSpPr>
          <p:nvPr/>
        </p:nvSpPr>
        <p:spPr bwMode="auto">
          <a:xfrm>
            <a:off x="395536" y="3717032"/>
            <a:ext cx="6696744" cy="1944216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/>
              <a:t> 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 &lt;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main(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char **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x = 1;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 float y = 1.0;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 %d %d\n",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(float),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(double));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("%d\n",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(1 + 1.0));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("%d\n",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(x + y));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395536" y="5949280"/>
            <a:ext cx="2736304" cy="4385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b="1" dirty="0">
                <a:solidFill>
                  <a:srgbClr val="FF0000"/>
                </a:solidFill>
              </a:rPr>
              <a:t>思考：如何验证结论</a:t>
            </a:r>
            <a:r>
              <a:rPr lang="en-US" altLang="zh-CN" b="1" dirty="0">
                <a:solidFill>
                  <a:srgbClr val="FF0000"/>
                </a:solidFill>
              </a:rPr>
              <a:t>1</a:t>
            </a:r>
            <a:r>
              <a:rPr lang="zh-CN" altLang="en-US" b="1" dirty="0">
                <a:solidFill>
                  <a:srgbClr val="FF0000"/>
                </a:solidFill>
              </a:rPr>
              <a:t>？</a:t>
            </a:r>
            <a:endParaRPr lang="en-US" altLang="zh-CN" b="1" dirty="0">
              <a:solidFill>
                <a:srgbClr val="FF0000"/>
              </a:solidFill>
            </a:endParaRP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8304" y="3717032"/>
            <a:ext cx="1438275" cy="714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071119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验证结论</a:t>
            </a:r>
            <a:r>
              <a:rPr lang="en-US" altLang="zh-CN" dirty="0"/>
              <a:t>1</a:t>
            </a:r>
          </a:p>
          <a:p>
            <a:pPr lvl="1"/>
            <a:r>
              <a:rPr lang="zh-CN" altLang="en-US" dirty="0"/>
              <a:t>思路：构造一个是否转换成</a:t>
            </a:r>
            <a:r>
              <a:rPr lang="en-US" altLang="zh-CN" dirty="0"/>
              <a:t>double</a:t>
            </a:r>
            <a:r>
              <a:rPr lang="zh-CN" altLang="en-US" dirty="0"/>
              <a:t>类型会影响结果的计算，通过观察计算结果来判断是否转换成</a:t>
            </a:r>
            <a:r>
              <a:rPr lang="en-US" altLang="zh-CN" dirty="0"/>
              <a:t>double</a:t>
            </a:r>
            <a:r>
              <a:rPr lang="zh-CN" altLang="en-US" dirty="0"/>
              <a:t>类型</a:t>
            </a:r>
            <a:endParaRPr lang="en-US" altLang="zh-CN" dirty="0"/>
          </a:p>
          <a:p>
            <a:pPr lvl="1"/>
            <a:r>
              <a:rPr lang="zh-CN" altLang="en-US" dirty="0"/>
              <a:t>可以考虑从表示范围或者精度入手，进行构造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参考书勘误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42123" y="6095037"/>
            <a:ext cx="85042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FF0000"/>
                </a:solidFill>
              </a:rPr>
              <a:t>验证结果：</a:t>
            </a:r>
            <a:r>
              <a:rPr lang="zh-CN" altLang="en-US" dirty="0">
                <a:solidFill>
                  <a:srgbClr val="FF0000"/>
                </a:solidFill>
              </a:rPr>
              <a:t>结论</a:t>
            </a:r>
            <a:r>
              <a:rPr lang="en-US" altLang="zh-CN" dirty="0">
                <a:solidFill>
                  <a:srgbClr val="FF0000"/>
                </a:solidFill>
              </a:rPr>
              <a:t>2</a:t>
            </a:r>
            <a:r>
              <a:rPr lang="zh-CN" altLang="en-US" dirty="0">
                <a:solidFill>
                  <a:srgbClr val="FF0000"/>
                </a:solidFill>
              </a:rPr>
              <a:t>对于字面常量是适用的，因为实型字面常量默认是</a:t>
            </a:r>
            <a:r>
              <a:rPr lang="en-US" altLang="zh-CN" dirty="0">
                <a:solidFill>
                  <a:srgbClr val="FF0000"/>
                </a:solidFill>
              </a:rPr>
              <a:t>double</a:t>
            </a:r>
            <a:r>
              <a:rPr lang="zh-CN" altLang="en-US" dirty="0">
                <a:solidFill>
                  <a:srgbClr val="FF0000"/>
                </a:solidFill>
              </a:rPr>
              <a:t>类型；</a:t>
            </a:r>
            <a:endParaRPr lang="en-US" altLang="zh-CN" dirty="0">
              <a:solidFill>
                <a:srgbClr val="FF0000"/>
              </a:solidFill>
            </a:endParaRPr>
          </a:p>
          <a:p>
            <a:r>
              <a:rPr lang="en-US" altLang="zh-CN" dirty="0">
                <a:solidFill>
                  <a:srgbClr val="FF0000"/>
                </a:solidFill>
              </a:rPr>
              <a:t>                      </a:t>
            </a:r>
            <a:r>
              <a:rPr lang="zh-CN" altLang="en-US" dirty="0">
                <a:solidFill>
                  <a:srgbClr val="FF0000"/>
                </a:solidFill>
              </a:rPr>
              <a:t>但对于变量是不适用的。</a:t>
            </a:r>
          </a:p>
        </p:txBody>
      </p:sp>
      <p:sp>
        <p:nvSpPr>
          <p:cNvPr id="7" name="文本框 2"/>
          <p:cNvSpPr txBox="1">
            <a:spLocks noChangeArrowheads="1"/>
          </p:cNvSpPr>
          <p:nvPr/>
        </p:nvSpPr>
        <p:spPr bwMode="auto">
          <a:xfrm>
            <a:off x="1043608" y="3140968"/>
            <a:ext cx="6696744" cy="1944216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/>
              <a:t> 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 &lt;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main(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argc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 char **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argv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 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x = 10;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float y = 3.4e38;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double z = 3.4e38;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("%f\n", y * x);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("%f\n", z * x);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zh-CN" altLang="zh-CN" sz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024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5200056"/>
            <a:ext cx="6696744" cy="6643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4644008" y="188640"/>
            <a:ext cx="4176464" cy="1246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5000"/>
              </a:lnSpc>
            </a:pPr>
            <a:r>
              <a:rPr lang="zh-CN" altLang="en-US" sz="1500" b="1" dirty="0">
                <a:solidFill>
                  <a:srgbClr val="FF0000"/>
                </a:solidFill>
              </a:rPr>
              <a:t>思考：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rgbClr val="FF0000"/>
                </a:solidFill>
              </a:rPr>
              <a:t>本页</a:t>
            </a:r>
            <a:r>
              <a:rPr lang="en-US" altLang="zh-CN" sz="1500" b="1" dirty="0">
                <a:solidFill>
                  <a:srgbClr val="FF0000"/>
                </a:solidFill>
              </a:rPr>
              <a:t>PPT</a:t>
            </a:r>
            <a:r>
              <a:rPr lang="zh-CN" altLang="en-US" sz="1500" b="1" dirty="0">
                <a:solidFill>
                  <a:srgbClr val="FF0000"/>
                </a:solidFill>
              </a:rPr>
              <a:t>从表示范围入手构造特殊的计算，如何从精度入手构造特殊的计算？</a:t>
            </a:r>
            <a:endParaRPr lang="en-US" altLang="zh-CN" sz="1500" b="1" dirty="0">
              <a:solidFill>
                <a:srgbClr val="FF0000"/>
              </a:solidFill>
            </a:endParaRPr>
          </a:p>
          <a:p>
            <a:pPr marL="285750" indent="-285750">
              <a:lnSpc>
                <a:spcPct val="125000"/>
              </a:lnSpc>
              <a:buFont typeface="Arial" panose="020B0604020202020204" pitchFamily="34" charset="0"/>
              <a:buChar char="•"/>
            </a:pPr>
            <a:r>
              <a:rPr lang="zh-CN" altLang="en-US" sz="1500" b="1" dirty="0">
                <a:solidFill>
                  <a:srgbClr val="FF0000"/>
                </a:solidFill>
              </a:rPr>
              <a:t>尝试验证教材中另外两点错误</a:t>
            </a:r>
            <a:endParaRPr lang="en-US" altLang="zh-CN" sz="15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162016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318A369F-4A04-452E-BFB9-7FFDF1770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代码结构：基本概念</a:t>
            </a:r>
            <a:endParaRPr 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B5C3C709-3F84-4FD7-8159-B58112B8E3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4248" y="1446245"/>
            <a:ext cx="7340958" cy="4853755"/>
          </a:xfrm>
        </p:spPr>
        <p:txBody>
          <a:bodyPr>
            <a:normAutofit lnSpcReduction="10000"/>
          </a:bodyPr>
          <a:lstStyle/>
          <a:p>
            <a:r>
              <a:rPr lang="en-US" altLang="en-US" sz="2000" dirty="0">
                <a:ea typeface="华文中宋" panose="02010600040101010101" pitchFamily="2" charset="-122"/>
              </a:rPr>
              <a:t>#include &lt;</a:t>
            </a:r>
            <a:r>
              <a:rPr lang="en-US" altLang="en-US" sz="2000" dirty="0" err="1">
                <a:ea typeface="华文中宋" panose="02010600040101010101" pitchFamily="2" charset="-122"/>
              </a:rPr>
              <a:t>stdio.h</a:t>
            </a:r>
            <a:r>
              <a:rPr lang="en-US" altLang="en-US" sz="2000" dirty="0">
                <a:ea typeface="华文中宋" panose="02010600040101010101" pitchFamily="2" charset="-122"/>
              </a:rPr>
              <a:t>&gt;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1800" dirty="0">
                <a:solidFill>
                  <a:srgbClr val="0000CC"/>
                </a:solidFill>
              </a:rPr>
              <a:t>预处理</a:t>
            </a:r>
            <a:r>
              <a:rPr lang="zh-CN" altLang="en-US" sz="1800" dirty="0"/>
              <a:t>命令，包含</a:t>
            </a:r>
            <a:r>
              <a:rPr lang="zh-CN" altLang="en-US" sz="1800" dirty="0">
                <a:solidFill>
                  <a:srgbClr val="0000CC"/>
                </a:solidFill>
              </a:rPr>
              <a:t>系统头文件</a:t>
            </a:r>
            <a:endParaRPr lang="en-US" altLang="en-US" sz="1800" dirty="0">
              <a:solidFill>
                <a:srgbClr val="0000CC"/>
              </a:solidFill>
              <a:ea typeface="华文中宋" panose="02010600040101010101" pitchFamily="2" charset="-122"/>
            </a:endParaRPr>
          </a:p>
          <a:p>
            <a:r>
              <a:rPr lang="en-US" altLang="en-US" sz="2000" dirty="0">
                <a:ea typeface="华文中宋" panose="02010600040101010101" pitchFamily="2" charset="-122"/>
              </a:rPr>
              <a:t>int main()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1800" dirty="0">
                <a:solidFill>
                  <a:srgbClr val="0000CC"/>
                </a:solidFill>
              </a:rPr>
              <a:t>主函数</a:t>
            </a:r>
            <a:r>
              <a:rPr lang="zh-CN" altLang="en-US" sz="1800" dirty="0"/>
              <a:t>头</a:t>
            </a:r>
            <a:endParaRPr lang="en-US" altLang="en-US" sz="1800" dirty="0">
              <a:ea typeface="华文中宋" panose="02010600040101010101" pitchFamily="2" charset="-122"/>
            </a:endParaRPr>
          </a:p>
          <a:p>
            <a:r>
              <a:rPr lang="en-US" altLang="en-US" sz="2000" dirty="0">
                <a:ea typeface="华文中宋" panose="02010600040101010101" pitchFamily="2" charset="-122"/>
              </a:rPr>
              <a:t>int </a:t>
            </a:r>
            <a:r>
              <a:rPr lang="en-US" altLang="zh-CN" sz="2000" dirty="0">
                <a:ea typeface="华文中宋" panose="02010600040101010101" pitchFamily="2" charset="-122"/>
              </a:rPr>
              <a:t>sum</a:t>
            </a:r>
            <a:r>
              <a:rPr lang="en-US" altLang="en-US" sz="2000" dirty="0">
                <a:ea typeface="华文中宋" panose="02010600040101010101" pitchFamily="2" charset="-122"/>
              </a:rPr>
              <a:t>;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1800" dirty="0">
                <a:solidFill>
                  <a:srgbClr val="0000CC"/>
                </a:solidFill>
              </a:rPr>
              <a:t>声明</a:t>
            </a:r>
            <a:r>
              <a:rPr lang="zh-CN" altLang="en-US" sz="1800" dirty="0"/>
              <a:t>语句</a:t>
            </a:r>
            <a:endParaRPr lang="en-US" altLang="en-US" sz="1800" dirty="0">
              <a:ea typeface="华文中宋" panose="02010600040101010101" pitchFamily="2" charset="-122"/>
            </a:endParaRPr>
          </a:p>
          <a:p>
            <a:r>
              <a:rPr lang="en-US" altLang="en-US" sz="2000" dirty="0">
                <a:ea typeface="华文中宋" panose="02010600040101010101" pitchFamily="2" charset="-122"/>
              </a:rPr>
              <a:t>num = a</a:t>
            </a:r>
            <a:r>
              <a:rPr lang="zh-CN" altLang="en-US" sz="2000" dirty="0">
                <a:ea typeface="华文中宋" panose="02010600040101010101" pitchFamily="2" charset="-122"/>
              </a:rPr>
              <a:t> </a:t>
            </a:r>
            <a:r>
              <a:rPr lang="en-US" altLang="zh-CN" sz="2000" dirty="0">
                <a:ea typeface="华文中宋" panose="02010600040101010101" pitchFamily="2" charset="-122"/>
              </a:rPr>
              <a:t>+ b</a:t>
            </a:r>
            <a:r>
              <a:rPr lang="en-US" altLang="en-US" sz="2000" dirty="0">
                <a:ea typeface="华文中宋" panose="02010600040101010101" pitchFamily="2" charset="-122"/>
              </a:rPr>
              <a:t>;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1800" dirty="0">
                <a:solidFill>
                  <a:srgbClr val="0000CC"/>
                </a:solidFill>
              </a:rPr>
              <a:t>赋值</a:t>
            </a:r>
            <a:r>
              <a:rPr lang="zh-CN" altLang="en-US" sz="1800" dirty="0"/>
              <a:t>语句</a:t>
            </a:r>
            <a:endParaRPr lang="en-US" altLang="en-US" sz="1800" dirty="0">
              <a:ea typeface="华文中宋" panose="02010600040101010101" pitchFamily="2" charset="-122"/>
            </a:endParaRPr>
          </a:p>
          <a:p>
            <a:r>
              <a:rPr lang="en-US" altLang="zh-CN" sz="2000" dirty="0" err="1"/>
              <a:t>p</a:t>
            </a:r>
            <a:r>
              <a:rPr lang="en-US" altLang="en-US" sz="2000" dirty="0" err="1">
                <a:ea typeface="华文中宋" panose="02010600040101010101" pitchFamily="2" charset="-122"/>
              </a:rPr>
              <a:t>rintf</a:t>
            </a:r>
            <a:r>
              <a:rPr lang="zh-CN" altLang="en-US" sz="2000" dirty="0"/>
              <a:t> </a:t>
            </a:r>
            <a:r>
              <a:rPr lang="en-US" altLang="zh-CN" sz="2000" dirty="0"/>
              <a:t>(</a:t>
            </a:r>
            <a:r>
              <a:rPr lang="is-IS" altLang="zh-CN" sz="2000" dirty="0"/>
              <a:t>…</a:t>
            </a:r>
            <a:r>
              <a:rPr lang="en-US" altLang="zh-CN" sz="2000" dirty="0"/>
              <a:t>);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1800" dirty="0">
                <a:solidFill>
                  <a:srgbClr val="0000CC"/>
                </a:solidFill>
              </a:rPr>
              <a:t>函数调用</a:t>
            </a:r>
            <a:r>
              <a:rPr lang="zh-CN" altLang="en-US" sz="1800" dirty="0"/>
              <a:t>语句</a:t>
            </a:r>
            <a:endParaRPr lang="en-US" altLang="zh-CN" sz="1800" dirty="0"/>
          </a:p>
          <a:p>
            <a:pPr lvl="1"/>
            <a:r>
              <a:rPr lang="en-US" altLang="zh-CN" sz="1800" dirty="0"/>
              <a:t>(“ </a:t>
            </a:r>
            <a:r>
              <a:rPr lang="en-US" altLang="zh-CN" sz="1800" dirty="0" err="1"/>
              <a:t>abcd</a:t>
            </a:r>
            <a:r>
              <a:rPr lang="en-US" altLang="zh-CN" sz="1800" dirty="0"/>
              <a:t>”),</a:t>
            </a:r>
            <a:r>
              <a:rPr lang="zh-CN" altLang="en-US" sz="1800" dirty="0"/>
              <a:t>  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abcd</a:t>
            </a:r>
            <a:r>
              <a:rPr lang="en-US" altLang="zh-CN" sz="1800" dirty="0"/>
              <a:t>\n”),</a:t>
            </a:r>
            <a:r>
              <a:rPr lang="zh-CN" altLang="en-US" sz="1800" dirty="0"/>
              <a:t>  </a:t>
            </a:r>
            <a:r>
              <a:rPr lang="en-US" altLang="zh-CN" sz="1800" dirty="0"/>
              <a:t>(“</a:t>
            </a:r>
            <a:r>
              <a:rPr lang="en-US" altLang="zh-CN" sz="1800" dirty="0" err="1"/>
              <a:t>abc%d</a:t>
            </a:r>
            <a:r>
              <a:rPr lang="en-US" altLang="zh-CN" sz="1800" dirty="0"/>
              <a:t>”,</a:t>
            </a:r>
            <a:r>
              <a:rPr lang="zh-CN" altLang="en-US" sz="1800" dirty="0"/>
              <a:t> </a:t>
            </a:r>
            <a:r>
              <a:rPr lang="en-US" altLang="zh-CN" sz="1800" dirty="0"/>
              <a:t>123)</a:t>
            </a:r>
            <a:endParaRPr lang="en-US" altLang="en-US" sz="1800" dirty="0">
              <a:ea typeface="华文中宋" panose="02010600040101010101" pitchFamily="2" charset="-122"/>
            </a:endParaRPr>
          </a:p>
          <a:p>
            <a:r>
              <a:rPr lang="en-US" altLang="zh-CN" sz="2000" dirty="0"/>
              <a:t>//</a:t>
            </a:r>
            <a:r>
              <a:rPr lang="zh-CN" altLang="en-US" sz="2000" dirty="0"/>
              <a:t> </a:t>
            </a:r>
            <a:r>
              <a:rPr lang="en-US" altLang="zh-CN" sz="2000" dirty="0"/>
              <a:t>or</a:t>
            </a:r>
            <a:r>
              <a:rPr lang="zh-CN" altLang="en-US" sz="2000" dirty="0"/>
              <a:t> </a:t>
            </a:r>
            <a:r>
              <a:rPr lang="en-US" altLang="zh-CN" sz="2000" dirty="0"/>
              <a:t>/</a:t>
            </a:r>
            <a:r>
              <a:rPr lang="zh-CN" altLang="en-US" sz="2000" dirty="0"/>
              <a:t>* *</a:t>
            </a:r>
            <a:r>
              <a:rPr lang="en-US" altLang="zh-CN" sz="2000" dirty="0"/>
              <a:t>/</a:t>
            </a:r>
            <a:r>
              <a:rPr lang="zh-CN" altLang="en-US" sz="2000" dirty="0"/>
              <a:t> </a:t>
            </a:r>
            <a:endParaRPr lang="en-US" altLang="zh-CN" sz="2000" dirty="0"/>
          </a:p>
          <a:p>
            <a:pPr lvl="1"/>
            <a:r>
              <a:rPr lang="zh-CN" altLang="en-US" sz="1800" dirty="0">
                <a:solidFill>
                  <a:srgbClr val="0000CC"/>
                </a:solidFill>
              </a:rPr>
              <a:t>注释</a:t>
            </a:r>
            <a:endParaRPr lang="en-US" altLang="en-US" sz="1800" dirty="0">
              <a:solidFill>
                <a:srgbClr val="0000CC"/>
              </a:solidFill>
              <a:ea typeface="华文中宋" panose="02010600040101010101" pitchFamily="2" charset="-122"/>
            </a:endParaRPr>
          </a:p>
          <a:p>
            <a:endParaRPr lang="en-US" dirty="0"/>
          </a:p>
        </p:txBody>
      </p:sp>
      <p:sp>
        <p:nvSpPr>
          <p:cNvPr id="6" name="爆炸形: 14 pt  5">
            <a:extLst>
              <a:ext uri="{FF2B5EF4-FFF2-40B4-BE49-F238E27FC236}">
                <a16:creationId xmlns:a16="http://schemas.microsoft.com/office/drawing/2014/main" id="{C559CA07-83E6-4DC0-999C-A8DD054CCC49}"/>
              </a:ext>
            </a:extLst>
          </p:cNvPr>
          <p:cNvSpPr/>
          <p:nvPr/>
        </p:nvSpPr>
        <p:spPr>
          <a:xfrm>
            <a:off x="6355348" y="846140"/>
            <a:ext cx="2707105" cy="1925053"/>
          </a:xfrm>
          <a:prstGeom prst="irregularSeal2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CN" altLang="en-US" dirty="0">
                <a:solidFill>
                  <a:srgbClr val="FFC000"/>
                </a:solidFill>
                <a:latin typeface="华文琥珀" panose="02010800040101010101" pitchFamily="2" charset="-122"/>
                <a:ea typeface="华文琥珀" panose="02010800040101010101" pitchFamily="2" charset="-122"/>
              </a:rPr>
              <a:t>大堆术语</a:t>
            </a:r>
            <a:endParaRPr lang="en-US" dirty="0">
              <a:solidFill>
                <a:srgbClr val="FFC000"/>
              </a:solidFill>
              <a:latin typeface="华文琥珀" panose="02010800040101010101" pitchFamily="2" charset="-122"/>
              <a:ea typeface="华文琥珀" panose="02010800040101010101" pitchFamily="2" charset="-122"/>
            </a:endParaRPr>
          </a:p>
        </p:txBody>
      </p:sp>
      <p:pic>
        <p:nvPicPr>
          <p:cNvPr id="1032" name="Picture 8" descr="宝宝挠头、揪耳朵？出现这几种行为，说明孩子可能病了！">
            <a:extLst>
              <a:ext uri="{FF2B5EF4-FFF2-40B4-BE49-F238E27FC236}">
                <a16:creationId xmlns:a16="http://schemas.microsoft.com/office/drawing/2014/main" id="{98E2ABC3-A03E-448A-80C7-95846DE92BB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2845"/>
          <a:stretch/>
        </p:blipFill>
        <p:spPr bwMode="auto">
          <a:xfrm>
            <a:off x="5457243" y="2213396"/>
            <a:ext cx="3477208" cy="2431208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34295324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>
            <a:extLst>
              <a:ext uri="{FF2B5EF4-FFF2-40B4-BE49-F238E27FC236}">
                <a16:creationId xmlns:a16="http://schemas.microsoft.com/office/drawing/2014/main" id="{108D43F7-7964-4433-BD89-46E411A4E0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8875" y="2155125"/>
            <a:ext cx="7235854" cy="1655763"/>
          </a:xfrm>
        </p:spPr>
        <p:txBody>
          <a:bodyPr>
            <a:normAutofit/>
          </a:bodyPr>
          <a:lstStyle/>
          <a:p>
            <a:r>
              <a:rPr lang="en-US" altLang="zh-CN" sz="4400" dirty="0"/>
              <a:t>2.5 </a:t>
            </a:r>
            <a:r>
              <a:rPr lang="zh-CN" altLang="en-US" sz="4400" dirty="0"/>
              <a:t>数据的格式化输入和输出</a:t>
            </a: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11325072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48E2A-981E-4C69-BD76-2637815372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C++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的输入输出流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061BBC4C-EA13-46D0-9B90-FC41514D60CE}"/>
              </a:ext>
            </a:extLst>
          </p:cNvPr>
          <p:cNvSpPr/>
          <p:nvPr/>
        </p:nvSpPr>
        <p:spPr>
          <a:xfrm>
            <a:off x="689953" y="1358782"/>
            <a:ext cx="6424863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#include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&lt;iostream&gt;</a:t>
            </a:r>
            <a:endParaRPr lang="en-US" sz="1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using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namespace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std;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main()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n1, n2;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float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f1, f2;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double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d1, d2;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char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c1, c2;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&gt;&gt; n1 &gt;&gt; n2;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&gt;&gt; f1 &gt;&gt; f2;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&gt;&gt; d1 &gt;&gt; d2;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cin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&gt;&gt; c1 &gt;&gt; c2;</a:t>
            </a:r>
          </a:p>
          <a:p>
            <a:b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n1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n2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f1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f2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d1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d2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c1 &lt;&lt; </a:t>
            </a:r>
            <a:r>
              <a:rPr lang="en-US" sz="1600" dirty="0">
                <a:solidFill>
                  <a:srgbClr val="A31515"/>
                </a:solidFill>
                <a:latin typeface="Consolas" panose="020B0609020204030204" pitchFamily="49" charset="0"/>
              </a:rPr>
              <a:t>" "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&lt;&lt; c2 &lt;&lt; 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sz="1600" dirty="0">
                <a:solidFill>
                  <a:srgbClr val="0000FF"/>
                </a:solidFill>
                <a:latin typeface="Consolas" panose="020B0609020204030204" pitchFamily="49" charset="0"/>
              </a:rPr>
              <a:t>return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sz="1600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61815069-CC48-4919-A717-B7B186A8F9A8}"/>
              </a:ext>
            </a:extLst>
          </p:cNvPr>
          <p:cNvSpPr txBox="1"/>
          <p:nvPr/>
        </p:nvSpPr>
        <p:spPr>
          <a:xfrm>
            <a:off x="4045930" y="949330"/>
            <a:ext cx="50155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>
                <a:solidFill>
                  <a:srgbClr val="085CB8"/>
                </a:solidFill>
              </a:rPr>
              <a:t>输入时：空格、缩进、换行都会理解为分隔符</a:t>
            </a:r>
            <a:endParaRPr lang="en-US" dirty="0">
              <a:solidFill>
                <a:srgbClr val="085CB8"/>
              </a:solidFill>
            </a:endParaRPr>
          </a:p>
        </p:txBody>
      </p:sp>
    </p:spTree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ABF34C-00AE-4F17-98B2-0AD5BB039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en-US" altLang="zh-CN" dirty="0"/>
              <a:t>C++</a:t>
            </a:r>
            <a:r>
              <a:rPr lang="zh-CN" altLang="en-US" dirty="0"/>
              <a:t>代码</a:t>
            </a:r>
            <a:endParaRPr lang="en-US" dirty="0"/>
          </a:p>
        </p:txBody>
      </p:sp>
      <p:sp>
        <p:nvSpPr>
          <p:cNvPr id="54274" name="Content Placeholder 2">
            <a:extLst>
              <a:ext uri="{FF2B5EF4-FFF2-40B4-BE49-F238E27FC236}">
                <a16:creationId xmlns:a16="http://schemas.microsoft.com/office/drawing/2014/main" id="{0419ABB9-D7CD-4C42-A86E-722162137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/>
              <a:t>建立</a:t>
            </a:r>
            <a:r>
              <a:rPr lang="en-US" altLang="zh-CN">
                <a:solidFill>
                  <a:srgbClr val="FF0000"/>
                </a:solidFill>
              </a:rPr>
              <a:t>C++</a:t>
            </a:r>
            <a:r>
              <a:rPr lang="zh-CN" altLang="en-US"/>
              <a:t>项目与</a:t>
            </a:r>
            <a:r>
              <a:rPr lang="en-US" altLang="zh-CN">
                <a:solidFill>
                  <a:srgbClr val="FF0000"/>
                </a:solidFill>
              </a:rPr>
              <a:t>.cpp</a:t>
            </a:r>
            <a:r>
              <a:rPr lang="zh-CN" altLang="en-US"/>
              <a:t>为扩展名的源文件</a:t>
            </a:r>
            <a:endParaRPr lang="en-US" altLang="zh-CN"/>
          </a:p>
          <a:p>
            <a:pPr lvl="1"/>
            <a:r>
              <a:rPr lang="en-US" altLang="zh-CN"/>
              <a:t>C++</a:t>
            </a:r>
            <a:r>
              <a:rPr lang="zh-CN" altLang="en-US"/>
              <a:t>兼容</a:t>
            </a:r>
            <a:r>
              <a:rPr lang="en-US" altLang="zh-CN"/>
              <a:t>C</a:t>
            </a:r>
            <a:r>
              <a:rPr lang="zh-CN" altLang="en-US"/>
              <a:t>语言（语句、头文件</a:t>
            </a:r>
            <a:r>
              <a:rPr lang="en-US" altLang="zh-CN"/>
              <a:t>……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预处理：引入输入输出流的头文件</a:t>
            </a:r>
            <a:endParaRPr lang="en-US" altLang="zh-CN"/>
          </a:p>
          <a:p>
            <a:pPr lvl="1"/>
            <a:endParaRPr lang="en-US" altLang="en-US">
              <a:ea typeface="华文中宋" panose="02010600040101010101" pitchFamily="2" charset="-122"/>
            </a:endParaRPr>
          </a:p>
          <a:p>
            <a:endParaRPr lang="en-US" altLang="en-US">
              <a:ea typeface="华文中宋" panose="02010600040101010101" pitchFamily="2" charset="-122"/>
            </a:endParaRPr>
          </a:p>
          <a:p>
            <a:r>
              <a:rPr lang="zh-CN" altLang="en-US"/>
              <a:t>输入流</a:t>
            </a:r>
            <a:r>
              <a:rPr lang="en-US" altLang="zh-CN"/>
              <a:t>cin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从键盘</a:t>
            </a:r>
            <a:r>
              <a:rPr lang="zh-CN" altLang="en-US"/>
              <a:t>提取</a:t>
            </a:r>
            <a:r>
              <a:rPr lang="zh-CN" altLang="en-US">
                <a:solidFill>
                  <a:schemeClr val="tx1"/>
                </a:solidFill>
              </a:rPr>
              <a:t>变量信息</a:t>
            </a:r>
            <a:r>
              <a:rPr lang="zh-CN" altLang="en-US"/>
              <a:t>（</a:t>
            </a:r>
            <a:r>
              <a:rPr lang="en-US" altLang="zh-CN"/>
              <a:t>&gt;&gt;</a:t>
            </a:r>
            <a:r>
              <a:rPr lang="zh-CN" altLang="en-US"/>
              <a:t>）</a:t>
            </a:r>
            <a:endParaRPr lang="en-US" altLang="zh-CN"/>
          </a:p>
          <a:p>
            <a:r>
              <a:rPr lang="zh-CN" altLang="en-US"/>
              <a:t>输出流</a:t>
            </a:r>
            <a:r>
              <a:rPr lang="en-US" altLang="zh-CN"/>
              <a:t>cout</a:t>
            </a:r>
          </a:p>
          <a:p>
            <a:pPr lvl="1"/>
            <a:r>
              <a:rPr lang="zh-CN" altLang="en-US">
                <a:solidFill>
                  <a:schemeClr val="tx1"/>
                </a:solidFill>
              </a:rPr>
              <a:t>将变量</a:t>
            </a:r>
            <a:r>
              <a:rPr lang="zh-CN" altLang="en-US"/>
              <a:t>插入</a:t>
            </a:r>
            <a:r>
              <a:rPr lang="zh-CN" altLang="en-US">
                <a:solidFill>
                  <a:schemeClr val="tx1"/>
                </a:solidFill>
              </a:rPr>
              <a:t>到显示设备中</a:t>
            </a:r>
            <a:r>
              <a:rPr lang="zh-CN" altLang="en-US"/>
              <a:t>（</a:t>
            </a:r>
            <a:r>
              <a:rPr lang="en-US" altLang="zh-CN"/>
              <a:t>&lt;&lt;</a:t>
            </a:r>
            <a:r>
              <a:rPr lang="zh-CN" altLang="en-US"/>
              <a:t>）</a:t>
            </a:r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54277" name="Rectangle 5">
            <a:extLst>
              <a:ext uri="{FF2B5EF4-FFF2-40B4-BE49-F238E27FC236}">
                <a16:creationId xmlns:a16="http://schemas.microsoft.com/office/drawing/2014/main" id="{DC8FAD11-895A-4E37-A7BB-AA73C598631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105150"/>
            <a:ext cx="4572000" cy="647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mr-IN" altLang="en-US">
                <a:solidFill>
                  <a:srgbClr val="931A68"/>
                </a:solidFill>
                <a:latin typeface="Monaco"/>
                <a:ea typeface="Mangal" panose="02040503050203030202" pitchFamily="18" charset="0"/>
              </a:rPr>
              <a:t>#include</a:t>
            </a:r>
            <a:r>
              <a:rPr lang="mr-IN" altLang="en-US">
                <a:solidFill>
                  <a:srgbClr val="3933FF"/>
                </a:solidFill>
                <a:latin typeface="Monaco"/>
                <a:ea typeface="Mangal" panose="02040503050203030202" pitchFamily="18" charset="0"/>
              </a:rPr>
              <a:t>&lt;iostream&gt;</a:t>
            </a:r>
          </a:p>
          <a:p>
            <a:r>
              <a:rPr lang="mr-IN" altLang="en-US">
                <a:solidFill>
                  <a:srgbClr val="931A68"/>
                </a:solidFill>
                <a:latin typeface="Monaco"/>
                <a:ea typeface="Mangal" panose="02040503050203030202" pitchFamily="18" charset="0"/>
              </a:rPr>
              <a:t>using</a:t>
            </a:r>
            <a:r>
              <a:rPr lang="mr-IN" altLang="en-US">
                <a:solidFill>
                  <a:srgbClr val="000000"/>
                </a:solidFill>
                <a:latin typeface="Monaco"/>
                <a:ea typeface="Mangal" panose="02040503050203030202" pitchFamily="18" charset="0"/>
              </a:rPr>
              <a:t> </a:t>
            </a:r>
            <a:r>
              <a:rPr lang="mr-IN" altLang="en-US">
                <a:solidFill>
                  <a:srgbClr val="931A68"/>
                </a:solidFill>
                <a:latin typeface="Monaco"/>
                <a:ea typeface="Mangal" panose="02040503050203030202" pitchFamily="18" charset="0"/>
              </a:rPr>
              <a:t>namespace</a:t>
            </a:r>
            <a:r>
              <a:rPr lang="mr-IN" altLang="en-US">
                <a:solidFill>
                  <a:srgbClr val="000000"/>
                </a:solidFill>
                <a:latin typeface="Monaco"/>
                <a:ea typeface="Mangal" panose="02040503050203030202" pitchFamily="18" charset="0"/>
              </a:rPr>
              <a:t> std;</a:t>
            </a:r>
            <a:endParaRPr lang="mr-IN" altLang="en-US">
              <a:solidFill>
                <a:srgbClr val="931A68"/>
              </a:solidFill>
              <a:latin typeface="Monaco"/>
              <a:ea typeface="Mangal" panose="02040503050203030202" pitchFamily="18" charset="0"/>
            </a:endParaRPr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0172B-3DBF-440D-AFCE-00FAB59B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输出流的基本操作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5298" name="Content Placeholder 2">
            <a:extLst>
              <a:ext uri="{FF2B5EF4-FFF2-40B4-BE49-F238E27FC236}">
                <a16:creationId xmlns:a16="http://schemas.microsoft.com/office/drawing/2014/main" id="{A9FD2D55-496B-42ED-8769-697D28F7D5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/>
              <a:t>cout</a:t>
            </a:r>
            <a:r>
              <a:rPr lang="zh-CN" altLang="en-US"/>
              <a:t>语句的一般格式为</a:t>
            </a:r>
            <a:endParaRPr lang="en-US" altLang="zh-CN"/>
          </a:p>
          <a:p>
            <a:pPr lvl="1"/>
            <a:r>
              <a:rPr lang="mr-I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cout&lt;&lt;表达式1&lt;&lt;表达式2&lt;&lt;……&lt;&lt;表达式n;</a:t>
            </a:r>
            <a:endParaRPr lang="mr-IN" altLang="en-US">
              <a:ea typeface="Mangal" panose="02040503050203030202" pitchFamily="18" charset="0"/>
            </a:endParaRPr>
          </a:p>
          <a:p>
            <a:r>
              <a:rPr lang="zh-CN" altLang="en-US"/>
              <a:t>一个</a:t>
            </a:r>
            <a:r>
              <a:rPr lang="en-US" altLang="zh-CN"/>
              <a:t>cout</a:t>
            </a:r>
            <a:r>
              <a:rPr lang="zh-CN" altLang="en-US"/>
              <a:t>语句可以分成若干行写</a:t>
            </a:r>
            <a:endParaRPr lang="en-US" altLang="zh-CN"/>
          </a:p>
          <a:p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55301" name="Rectangle 7">
            <a:extLst>
              <a:ext uri="{FF2B5EF4-FFF2-40B4-BE49-F238E27FC236}">
                <a16:creationId xmlns:a16="http://schemas.microsoft.com/office/drawing/2014/main" id="{2FD80552-F032-4A05-A424-82862AD594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7" y="3105150"/>
            <a:ext cx="6702425" cy="400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mr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n1 &lt;&lt; </a:t>
            </a:r>
            <a:r>
              <a:rPr lang="mr-IN" altLang="en-US" sz="2000">
                <a:solidFill>
                  <a:srgbClr val="3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mr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&lt;&lt; n2 &lt;&lt; endl &lt;&lt; f1 &lt;&lt; </a:t>
            </a:r>
            <a:r>
              <a:rPr lang="mr-IN" altLang="en-US" sz="2000">
                <a:solidFill>
                  <a:srgbClr val="3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mr-I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 &lt;&lt; f2 &lt;&lt; endl;</a:t>
            </a:r>
          </a:p>
        </p:txBody>
      </p:sp>
      <p:sp>
        <p:nvSpPr>
          <p:cNvPr id="55302" name="Rectangle 8">
            <a:extLst>
              <a:ext uri="{FF2B5EF4-FFF2-40B4-BE49-F238E27FC236}">
                <a16:creationId xmlns:a16="http://schemas.microsoft.com/office/drawing/2014/main" id="{1FBB56C6-B370-4185-A99C-48F007ED7C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08175" y="4005263"/>
            <a:ext cx="4572000" cy="646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n1 &lt;&lt; </a:t>
            </a:r>
            <a:r>
              <a:rPr lang="mr-IN" altLang="en-US">
                <a:solidFill>
                  <a:srgbClr val="3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&lt;&lt; n2 &lt;&lt; endl;</a:t>
            </a:r>
          </a:p>
          <a:p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cout &lt;&lt; f1 &lt;&lt; </a:t>
            </a:r>
            <a:r>
              <a:rPr lang="mr-IN" altLang="en-US">
                <a:solidFill>
                  <a:srgbClr val="3933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 "</a:t>
            </a:r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&lt;&lt; f2 &lt;&lt; endl;</a:t>
            </a:r>
          </a:p>
        </p:txBody>
      </p:sp>
      <p:sp>
        <p:nvSpPr>
          <p:cNvPr id="10" name="Up-Down Arrow 9">
            <a:extLst>
              <a:ext uri="{FF2B5EF4-FFF2-40B4-BE49-F238E27FC236}">
                <a16:creationId xmlns:a16="http://schemas.microsoft.com/office/drawing/2014/main" id="{52BDF11F-5BC8-4EDC-A427-189A73D2CA60}"/>
              </a:ext>
            </a:extLst>
          </p:cNvPr>
          <p:cNvSpPr/>
          <p:nvPr/>
        </p:nvSpPr>
        <p:spPr>
          <a:xfrm>
            <a:off x="3276600" y="3502025"/>
            <a:ext cx="431800" cy="534988"/>
          </a:xfrm>
          <a:prstGeom prst="upDownArrow">
            <a:avLst>
              <a:gd name="adj1" fmla="val 50000"/>
              <a:gd name="adj2" fmla="val 43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5304" name="Rectangle 10">
            <a:extLst>
              <a:ext uri="{FF2B5EF4-FFF2-40B4-BE49-F238E27FC236}">
                <a16:creationId xmlns:a16="http://schemas.microsoft.com/office/drawing/2014/main" id="{EC7E8FB0-0A8A-435B-B603-B529CD5B69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70325" y="35861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</a:rPr>
              <a:t>等价</a:t>
            </a:r>
            <a:endParaRPr lang="en-US" altLang="en-US" sz="2400" b="1">
              <a:solidFill>
                <a:srgbClr val="0000FF"/>
              </a:solidFill>
            </a:endParaRPr>
          </a:p>
        </p:txBody>
      </p:sp>
      <p:pic>
        <p:nvPicPr>
          <p:cNvPr id="55305" name="Picture 11">
            <a:extLst>
              <a:ext uri="{FF2B5EF4-FFF2-40B4-BE49-F238E27FC236}">
                <a16:creationId xmlns:a16="http://schemas.microsoft.com/office/drawing/2014/main" id="{90E58AE0-88DA-445A-987F-FCB54BBF52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151" r="1308"/>
          <a:stretch>
            <a:fillRect/>
          </a:stretch>
        </p:blipFill>
        <p:spPr bwMode="auto">
          <a:xfrm>
            <a:off x="1116015" y="4816475"/>
            <a:ext cx="3944937" cy="1384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5306" name="Picture 12">
            <a:extLst>
              <a:ext uri="{FF2B5EF4-FFF2-40B4-BE49-F238E27FC236}">
                <a16:creationId xmlns:a16="http://schemas.microsoft.com/office/drawing/2014/main" id="{A3BBD13D-B0EF-422F-95A5-7481D75DBC7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13"/>
          <a:stretch>
            <a:fillRect/>
          </a:stretch>
        </p:blipFill>
        <p:spPr bwMode="auto">
          <a:xfrm>
            <a:off x="5100640" y="4840288"/>
            <a:ext cx="3836987" cy="1397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5307" name="Rectangle 13">
            <a:extLst>
              <a:ext uri="{FF2B5EF4-FFF2-40B4-BE49-F238E27FC236}">
                <a16:creationId xmlns:a16="http://schemas.microsoft.com/office/drawing/2014/main" id="{7AE223DD-0D42-4761-BA9F-4568E04B1A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1525" y="5383215"/>
            <a:ext cx="800100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</a:rPr>
              <a:t>等价</a:t>
            </a:r>
            <a:endParaRPr lang="en-US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70D0EF-072A-485B-861A-3CF3CB6D82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输出流的基本操作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6322" name="Content Placeholder 2">
            <a:extLst>
              <a:ext uri="{FF2B5EF4-FFF2-40B4-BE49-F238E27FC236}">
                <a16:creationId xmlns:a16="http://schemas.microsoft.com/office/drawing/2014/main" id="{16706452-4101-4D74-961A-318E301D25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在用</a:t>
            </a:r>
            <a:r>
              <a:rPr lang="en-US" altLang="zh-CN" dirty="0" err="1"/>
              <a:t>cout</a:t>
            </a:r>
            <a:r>
              <a:rPr lang="zh-CN" altLang="en-US" dirty="0"/>
              <a:t>输出时，用户</a:t>
            </a:r>
            <a:r>
              <a:rPr lang="zh-CN" altLang="en-US" dirty="0">
                <a:solidFill>
                  <a:srgbClr val="0000FF"/>
                </a:solidFill>
              </a:rPr>
              <a:t>不必通知</a:t>
            </a:r>
            <a:r>
              <a:rPr lang="zh-CN" altLang="en-US" dirty="0"/>
              <a:t>计算机按何种类型输出，系统会自动判别</a:t>
            </a:r>
            <a:r>
              <a:rPr lang="zh-CN" altLang="en-US" dirty="0">
                <a:solidFill>
                  <a:srgbClr val="0000FF"/>
                </a:solidFill>
              </a:rPr>
              <a:t>输出数据的类型</a:t>
            </a:r>
            <a:r>
              <a:rPr lang="zh-CN" altLang="en-US" dirty="0"/>
              <a:t>，使</a:t>
            </a:r>
            <a:r>
              <a:rPr lang="zh-CN" altLang="en-US" dirty="0">
                <a:solidFill>
                  <a:srgbClr val="0000FF"/>
                </a:solidFill>
              </a:rPr>
              <a:t>输出的数据按相应的类型输出</a:t>
            </a:r>
            <a:r>
              <a:rPr lang="zh-CN" altLang="en-US" dirty="0"/>
              <a:t>。</a:t>
            </a:r>
            <a:endParaRPr lang="en-US" altLang="zh-CN" dirty="0"/>
          </a:p>
          <a:p>
            <a:pPr lvl="1"/>
            <a:r>
              <a:rPr lang="zh-CN" altLang="en-US" dirty="0"/>
              <a:t>符号</a:t>
            </a:r>
            <a:r>
              <a:rPr lang="en-US" altLang="zh-CN" dirty="0" err="1"/>
              <a:t>endl</a:t>
            </a:r>
            <a:r>
              <a:rPr lang="zh-CN" altLang="en-US" dirty="0"/>
              <a:t>表示换行符</a:t>
            </a:r>
            <a:endParaRPr lang="en-US" altLang="zh-CN" dirty="0"/>
          </a:p>
          <a:p>
            <a:pPr lvl="1"/>
            <a:r>
              <a:rPr lang="zh-CN" altLang="en-US" dirty="0"/>
              <a:t>为什么不用</a:t>
            </a:r>
            <a:r>
              <a:rPr lang="en-US" altLang="zh-CN" dirty="0"/>
              <a:t>\n</a:t>
            </a:r>
            <a:r>
              <a:rPr lang="zh-CN" altLang="en-US" dirty="0"/>
              <a:t>了？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pic>
        <p:nvPicPr>
          <p:cNvPr id="56325" name="Picture 5">
            <a:extLst>
              <a:ext uri="{FF2B5EF4-FFF2-40B4-BE49-F238E27FC236}">
                <a16:creationId xmlns:a16="http://schemas.microsoft.com/office/drawing/2014/main" id="{7251B2EA-1708-4C63-941D-A3F34A32A2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7407"/>
          <a:stretch>
            <a:fillRect/>
          </a:stretch>
        </p:blipFill>
        <p:spPr bwMode="auto">
          <a:xfrm>
            <a:off x="746332" y="3992873"/>
            <a:ext cx="6985000" cy="1298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52264D-3106-4E4A-88D5-E34F9E8372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输入流的基本格式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7346" name="Content Placeholder 2">
            <a:extLst>
              <a:ext uri="{FF2B5EF4-FFF2-40B4-BE49-F238E27FC236}">
                <a16:creationId xmlns:a16="http://schemas.microsoft.com/office/drawing/2014/main" id="{46063576-ADBE-414D-969C-D6CC74EBB0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/>
              <a:t>cin</a:t>
            </a:r>
            <a:r>
              <a:rPr lang="zh-CN" altLang="en-US"/>
              <a:t>语句的一般格式为</a:t>
            </a:r>
            <a:endParaRPr lang="en-US" altLang="zh-CN"/>
          </a:p>
          <a:p>
            <a:pPr lvl="1"/>
            <a:r>
              <a:rPr lang="mr-IN" altLang="en-US">
                <a:latin typeface="Times New Roman" panose="02020603050405020304" pitchFamily="18" charset="0"/>
                <a:ea typeface="华文中宋" panose="02010600040101010101" pitchFamily="2" charset="-122"/>
                <a:cs typeface="Times New Roman" panose="02020603050405020304" pitchFamily="18" charset="0"/>
              </a:rPr>
              <a:t>cin&gt;&gt;变量1&gt;&gt;变量2&gt;&gt;……&gt;&gt;变量n;</a:t>
            </a:r>
          </a:p>
          <a:p>
            <a:r>
              <a:rPr lang="zh-CN" altLang="en-US"/>
              <a:t>一个</a:t>
            </a:r>
            <a:r>
              <a:rPr lang="en-US" altLang="zh-CN"/>
              <a:t>cin</a:t>
            </a:r>
            <a:r>
              <a:rPr lang="zh-CN" altLang="en-US"/>
              <a:t>语句可以分成若干行写</a:t>
            </a:r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pPr>
              <a:spcBef>
                <a:spcPts val="1800"/>
              </a:spcBef>
            </a:pPr>
            <a:r>
              <a:rPr lang="zh-CN" altLang="en-US"/>
              <a:t>在用</a:t>
            </a:r>
            <a:r>
              <a:rPr lang="en-US" altLang="zh-CN"/>
              <a:t>cin</a:t>
            </a:r>
            <a:r>
              <a:rPr lang="zh-CN" altLang="en-US"/>
              <a:t>输入时</a:t>
            </a:r>
            <a:r>
              <a:rPr lang="en-US" altLang="zh-CN"/>
              <a:t>,</a:t>
            </a:r>
            <a:r>
              <a:rPr lang="zh-CN" altLang="en-US"/>
              <a:t>系统也会根据变量的类型从输入流中提取相应长度的字节</a:t>
            </a:r>
            <a:endParaRPr lang="en-US" altLang="zh-CN"/>
          </a:p>
          <a:p>
            <a:pPr lvl="1"/>
            <a:r>
              <a:rPr lang="zh-CN" altLang="en-US">
                <a:solidFill>
                  <a:srgbClr val="FF0000"/>
                </a:solidFill>
              </a:rPr>
              <a:t>不能</a:t>
            </a:r>
            <a:r>
              <a:rPr lang="zh-CN" altLang="en-US">
                <a:solidFill>
                  <a:schemeClr val="tx1"/>
                </a:solidFill>
              </a:rPr>
              <a:t>用</a:t>
            </a:r>
            <a:r>
              <a:rPr lang="en-US" altLang="zh-CN">
                <a:solidFill>
                  <a:schemeClr val="tx1"/>
                </a:solidFill>
              </a:rPr>
              <a:t>cin</a:t>
            </a:r>
            <a:r>
              <a:rPr lang="zh-CN" altLang="en-US">
                <a:solidFill>
                  <a:schemeClr val="tx1"/>
                </a:solidFill>
              </a:rPr>
              <a:t>语句把</a:t>
            </a:r>
            <a:r>
              <a:rPr lang="zh-CN" altLang="en-US">
                <a:solidFill>
                  <a:srgbClr val="0000FF"/>
                </a:solidFill>
              </a:rPr>
              <a:t>空格</a:t>
            </a:r>
            <a:r>
              <a:rPr lang="zh-CN" altLang="en-US">
                <a:solidFill>
                  <a:schemeClr val="tx1"/>
                </a:solidFill>
              </a:rPr>
              <a:t>字符和</a:t>
            </a:r>
            <a:r>
              <a:rPr lang="zh-CN" altLang="en-US">
                <a:solidFill>
                  <a:srgbClr val="0000FF"/>
                </a:solidFill>
              </a:rPr>
              <a:t>回车</a:t>
            </a:r>
            <a:r>
              <a:rPr lang="zh-CN" altLang="en-US">
                <a:solidFill>
                  <a:schemeClr val="tx1"/>
                </a:solidFill>
              </a:rPr>
              <a:t>换行符作为字符输入给字符变量，它们将被</a:t>
            </a:r>
            <a:r>
              <a:rPr lang="zh-CN" altLang="en-US">
                <a:solidFill>
                  <a:srgbClr val="FF0000"/>
                </a:solidFill>
              </a:rPr>
              <a:t>跳过</a:t>
            </a:r>
            <a:endParaRPr lang="en-US" altLang="en-US">
              <a:solidFill>
                <a:srgbClr val="FF0000"/>
              </a:solidFill>
              <a:ea typeface="华文中宋" panose="02010600040101010101" pitchFamily="2" charset="-122"/>
            </a:endParaRPr>
          </a:p>
          <a:p>
            <a:endParaRPr lang="en-US" altLang="en-US">
              <a:ea typeface="华文中宋" panose="02010600040101010101" pitchFamily="2" charset="-122"/>
            </a:endParaRPr>
          </a:p>
          <a:p>
            <a:endParaRPr lang="en-US" altLang="en-US">
              <a:ea typeface="华文中宋" panose="02010600040101010101" pitchFamily="2" charset="-122"/>
            </a:endParaRPr>
          </a:p>
        </p:txBody>
      </p:sp>
      <p:sp>
        <p:nvSpPr>
          <p:cNvPr id="57349" name="Rectangle 5">
            <a:extLst>
              <a:ext uri="{FF2B5EF4-FFF2-40B4-BE49-F238E27FC236}">
                <a16:creationId xmlns:a16="http://schemas.microsoft.com/office/drawing/2014/main" id="{BCA8CE5F-6DE6-4AE4-AB01-BD699BFD54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28752" y="3225802"/>
            <a:ext cx="2881313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n1 &gt;&gt; n2 &gt;&gt; f1 &gt;&gt; f2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&gt;&gt; d1 &gt;&gt; d2 &gt;&gt; c1 &gt;&gt; c2;</a:t>
            </a:r>
          </a:p>
        </p:txBody>
      </p:sp>
      <p:sp>
        <p:nvSpPr>
          <p:cNvPr id="57350" name="Rectangle 6">
            <a:extLst>
              <a:ext uri="{FF2B5EF4-FFF2-40B4-BE49-F238E27FC236}">
                <a16:creationId xmlns:a16="http://schemas.microsoft.com/office/drawing/2014/main" id="{9244E1F9-F405-45BC-8C5B-18A3BB6563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83277" y="2947990"/>
            <a:ext cx="2505075" cy="12017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n1 &gt;&gt; n2;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f1 &gt;&gt; f2;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d1 &gt;&gt; d2;</a:t>
            </a: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mr-I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cin &gt;&gt; c1 &gt;&gt; c2;</a:t>
            </a:r>
            <a:endParaRPr lang="en-US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9EB0083B-24C3-4875-8FBA-68C435DDF680}"/>
              </a:ext>
            </a:extLst>
          </p:cNvPr>
          <p:cNvSpPr/>
          <p:nvPr/>
        </p:nvSpPr>
        <p:spPr>
          <a:xfrm rot="16200000">
            <a:off x="4917282" y="3298033"/>
            <a:ext cx="431800" cy="534987"/>
          </a:xfrm>
          <a:prstGeom prst="upDownArrow">
            <a:avLst>
              <a:gd name="adj1" fmla="val 50000"/>
              <a:gd name="adj2" fmla="val 43775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/>
          </a:p>
        </p:txBody>
      </p:sp>
      <p:sp>
        <p:nvSpPr>
          <p:cNvPr id="57352" name="Rectangle 8">
            <a:extLst>
              <a:ext uri="{FF2B5EF4-FFF2-40B4-BE49-F238E27FC236}">
                <a16:creationId xmlns:a16="http://schemas.microsoft.com/office/drawing/2014/main" id="{EA8F36B1-88F9-4FB0-8D32-05881002F7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8525" y="2913063"/>
            <a:ext cx="800100" cy="4619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r>
              <a:rPr lang="zh-CN" altLang="en-US" sz="2400" b="1">
                <a:solidFill>
                  <a:srgbClr val="0000FF"/>
                </a:solidFill>
              </a:rPr>
              <a:t>等价</a:t>
            </a:r>
            <a:endParaRPr lang="en-US" altLang="en-US" sz="2400" b="1">
              <a:solidFill>
                <a:srgbClr val="0000FF"/>
              </a:solidFill>
            </a:endParaRPr>
          </a:p>
        </p:txBody>
      </p: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A3C7DA-0187-4620-828F-255638EA5C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C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的输入输出函数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scanf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&amp;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145F02-7E68-4762-A5CD-EFA90A3F63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dirty="0"/>
              <a:t>输入输出函数的作用是什么？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与程序交流 </a:t>
            </a:r>
            <a:r>
              <a:rPr lang="en-US" altLang="zh-CN" sz="2000" dirty="0">
                <a:solidFill>
                  <a:schemeClr val="tx1"/>
                </a:solidFill>
              </a:rPr>
              <a:t>(Communicate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with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a</a:t>
            </a:r>
            <a:r>
              <a:rPr lang="zh-CN" altLang="en-US" sz="2000" dirty="0">
                <a:solidFill>
                  <a:schemeClr val="tx1"/>
                </a:solidFill>
              </a:rPr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Program)</a:t>
            </a:r>
          </a:p>
          <a:p>
            <a:r>
              <a:rPr lang="zh-CN" altLang="en-US" sz="2400" dirty="0"/>
              <a:t>函数</a:t>
            </a:r>
            <a:r>
              <a:rPr lang="en-US" altLang="zh-CN" sz="2400" dirty="0" err="1"/>
              <a:t>printf</a:t>
            </a:r>
            <a:r>
              <a:rPr lang="zh-CN" altLang="en-US" sz="2400" dirty="0"/>
              <a:t>和</a:t>
            </a:r>
            <a:r>
              <a:rPr lang="en-US" altLang="zh-CN" sz="2400" dirty="0" err="1"/>
              <a:t>scanf</a:t>
            </a:r>
            <a:r>
              <a:rPr lang="zh-CN" altLang="en-US" sz="2400" dirty="0"/>
              <a:t>是否属于</a:t>
            </a:r>
            <a:r>
              <a:rPr lang="en-US" altLang="zh-CN" sz="2400" dirty="0"/>
              <a:t>C</a:t>
            </a:r>
            <a:r>
              <a:rPr lang="zh-CN" altLang="en-US" sz="2400" dirty="0"/>
              <a:t>语言本身？</a:t>
            </a:r>
            <a:endParaRPr lang="en-US" altLang="zh-CN" sz="2400" dirty="0"/>
          </a:p>
          <a:p>
            <a:pPr lvl="1"/>
            <a:r>
              <a:rPr lang="zh-CN" altLang="en-US" sz="2000" dirty="0">
                <a:solidFill>
                  <a:schemeClr val="tx1"/>
                </a:solidFill>
              </a:rPr>
              <a:t>不！它们不是</a:t>
            </a:r>
            <a:r>
              <a:rPr lang="en-US" altLang="zh-CN" sz="2000" dirty="0">
                <a:solidFill>
                  <a:schemeClr val="tx1"/>
                </a:solidFill>
              </a:rPr>
              <a:t>C</a:t>
            </a:r>
            <a:r>
              <a:rPr lang="zh-CN" altLang="en-US" sz="2000" dirty="0">
                <a:solidFill>
                  <a:schemeClr val="tx1"/>
                </a:solidFill>
              </a:rPr>
              <a:t>语言的关键字，只是</a:t>
            </a:r>
            <a:r>
              <a:rPr lang="zh-CN" altLang="en-US" sz="2000" dirty="0"/>
              <a:t>库函数</a:t>
            </a:r>
            <a:r>
              <a:rPr lang="zh-CN" altLang="en-US" sz="2000" dirty="0">
                <a:solidFill>
                  <a:schemeClr val="tx1"/>
                </a:solidFill>
              </a:rPr>
              <a:t>的</a:t>
            </a:r>
            <a:r>
              <a:rPr lang="zh-CN" altLang="en-US" sz="2000" dirty="0"/>
              <a:t>函数</a:t>
            </a:r>
            <a:r>
              <a:rPr lang="zh-CN" altLang="en-US" sz="2000" dirty="0">
                <a:solidFill>
                  <a:schemeClr val="tx1"/>
                </a:solidFill>
              </a:rPr>
              <a:t>名</a:t>
            </a:r>
            <a:endParaRPr lang="en-US" altLang="zh-CN" sz="2000" dirty="0">
              <a:solidFill>
                <a:schemeClr val="tx1"/>
              </a:solidFill>
            </a:endParaRPr>
          </a:p>
          <a:p>
            <a:r>
              <a:rPr lang="zh-CN" altLang="en-US" sz="2400" dirty="0"/>
              <a:t>为什么</a:t>
            </a:r>
            <a:r>
              <a:rPr lang="en-US" altLang="zh-CN" sz="2400" dirty="0"/>
              <a:t>C</a:t>
            </a:r>
            <a:r>
              <a:rPr lang="zh-CN" altLang="en-US" sz="2400" dirty="0"/>
              <a:t>语言本身不提供输入输出？</a:t>
            </a:r>
            <a:endParaRPr lang="en-US" altLang="zh-CN" sz="2400" dirty="0"/>
          </a:p>
          <a:p>
            <a:pPr lvl="1"/>
            <a:r>
              <a:rPr lang="zh-CN" altLang="en-US" sz="2000" dirty="0"/>
              <a:t>使编译系统简化，而且通用性强，可移植性好 </a:t>
            </a:r>
            <a:endParaRPr lang="en-US" altLang="zh-CN" sz="2000" dirty="0"/>
          </a:p>
        </p:txBody>
      </p:sp>
      <p:sp>
        <p:nvSpPr>
          <p:cNvPr id="6" name="MH_Text_3">
            <a:extLst>
              <a:ext uri="{FF2B5EF4-FFF2-40B4-BE49-F238E27FC236}">
                <a16:creationId xmlns:a16="http://schemas.microsoft.com/office/drawing/2014/main" id="{957D9920-96A0-4560-8F06-74D41C853530}"/>
              </a:ext>
            </a:extLst>
          </p:cNvPr>
          <p:cNvSpPr txBox="1">
            <a:spLocks noChangeArrowheads="1"/>
          </p:cNvSpPr>
          <p:nvPr>
            <p:custDataLst>
              <p:tags r:id="rId1"/>
            </p:custDataLst>
          </p:nvPr>
        </p:nvSpPr>
        <p:spPr bwMode="auto">
          <a:xfrm>
            <a:off x="5181269" y="3922433"/>
            <a:ext cx="2016337" cy="381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 Narrow" panose="020B0606020202030204" pitchFamily="34" charset="0"/>
                <a:ea typeface="宋体" panose="02010600030101010101" pitchFamily="2" charset="-122"/>
              </a:defRPr>
            </a:lvl9pPr>
          </a:lstStyle>
          <a:p>
            <a:pPr algn="ctr">
              <a:lnSpc>
                <a:spcPct val="130000"/>
              </a:lnSpc>
              <a:defRPr/>
            </a:pPr>
            <a:r>
              <a:rPr lang="en-US" altLang="zh-CN" sz="1600" b="1" dirty="0">
                <a:solidFill>
                  <a:srgbClr val="E84C22"/>
                </a:solidFill>
                <a:latin typeface="等线"/>
                <a:ea typeface="等线"/>
              </a:rPr>
              <a:t>#include&lt;</a:t>
            </a:r>
            <a:r>
              <a:rPr lang="en-US" altLang="zh-CN" sz="1600" b="1" dirty="0" err="1">
                <a:solidFill>
                  <a:srgbClr val="E84C22"/>
                </a:solidFill>
                <a:latin typeface="等线"/>
                <a:ea typeface="等线"/>
              </a:rPr>
              <a:t>stdio.h</a:t>
            </a:r>
            <a:r>
              <a:rPr lang="en-US" altLang="zh-CN" sz="1600" b="1" dirty="0">
                <a:solidFill>
                  <a:srgbClr val="E84C22"/>
                </a:solidFill>
                <a:latin typeface="等线"/>
                <a:ea typeface="等线"/>
              </a:rPr>
              <a:t>&gt;</a:t>
            </a:r>
          </a:p>
        </p:txBody>
      </p:sp>
      <p:sp>
        <p:nvSpPr>
          <p:cNvPr id="7" name="MH_Desc_1">
            <a:extLst>
              <a:ext uri="{FF2B5EF4-FFF2-40B4-BE49-F238E27FC236}">
                <a16:creationId xmlns:a16="http://schemas.microsoft.com/office/drawing/2014/main" id="{6A232123-2A1B-40C1-9766-284AA491E04B}"/>
              </a:ext>
            </a:extLst>
          </p:cNvPr>
          <p:cNvSpPr/>
          <p:nvPr>
            <p:custDataLst>
              <p:tags r:id="rId2"/>
            </p:custDataLst>
          </p:nvPr>
        </p:nvSpPr>
        <p:spPr>
          <a:xfrm>
            <a:off x="4802274" y="4400406"/>
            <a:ext cx="3161707" cy="234987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 cmpd="sng" algn="ctr">
            <a:solidFill>
              <a:srgbClr val="E84C22"/>
            </a:solidFill>
            <a:prstDash val="solid"/>
            <a:bevel/>
          </a:ln>
          <a:effectLst/>
        </p:spPr>
        <p:txBody>
          <a:bodyPr lIns="72000" tIns="72000" rIns="72000" bIns="72000" anchor="t">
            <a:normAutofit/>
          </a:bodyPr>
          <a:lstStyle/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#include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指令说明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三种形式：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include "c:\cpp\include\myfile.h"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  <a:sym typeface="Wingdings 2"/>
              </a:rPr>
              <a:t> 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</a:t>
            </a:r>
            <a:endParaRPr kumimoji="0" lang="zh-CN" altLang="en-US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lvl="1"/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include </a:t>
            </a: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"</a:t>
            </a:r>
            <a:r>
              <a:rPr lang="en-US" altLang="zh-CN" sz="1400" kern="0" dirty="0" err="1">
                <a:solidFill>
                  <a:prstClr val="black"/>
                </a:solidFill>
                <a:latin typeface="等线"/>
                <a:ea typeface="等线"/>
              </a:rPr>
              <a:t>myfile.h</a:t>
            </a:r>
            <a:r>
              <a:rPr lang="en-US" altLang="zh-CN" sz="1400" kern="0" dirty="0">
                <a:solidFill>
                  <a:prstClr val="black"/>
                </a:solidFill>
                <a:latin typeface="等线"/>
                <a:ea typeface="等线"/>
              </a:rPr>
              <a:t>" 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  <a:sym typeface="Wingdings 2"/>
              </a:rPr>
              <a:t> 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#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include &lt;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myfile.h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&gt;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  <a:sym typeface="Wingdings 2"/>
              </a:rPr>
              <a:t> 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  <a:sym typeface="Wingdings 2"/>
              </a:rPr>
              <a:t>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按指定路径查找文件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  <a:sym typeface="Wingdings 2"/>
              </a:rPr>
              <a:t>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源程序文件所在目录</a:t>
            </a:r>
          </a:p>
          <a:p>
            <a:pPr marL="0" marR="0" lvl="1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srgbClr val="E84C22"/>
                </a:solidFill>
                <a:effectLst/>
                <a:uLnTx/>
                <a:uFillTx/>
                <a:latin typeface="等线"/>
                <a:ea typeface="等线"/>
                <a:cs typeface="+mn-cs"/>
                <a:sym typeface="Wingdings 2"/>
              </a:rPr>
              <a:t>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C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编译系统指定的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include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目录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7F4C1579-36D1-47DC-9A8B-A5F68D8CA7D1}"/>
              </a:ext>
            </a:extLst>
          </p:cNvPr>
          <p:cNvSpPr/>
          <p:nvPr/>
        </p:nvSpPr>
        <p:spPr>
          <a:xfrm>
            <a:off x="1762646" y="4811708"/>
            <a:ext cx="2809354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要在程序文件的开头用预处理指令</a:t>
            </a:r>
            <a:r>
              <a:rPr lang="en-US" altLang="zh-CN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#include</a:t>
            </a:r>
            <a:r>
              <a:rPr lang="zh-CN" altLang="en-US" sz="1600" dirty="0">
                <a:latin typeface="Microsoft YaHei" panose="020B0503020204020204" pitchFamily="34" charset="-122"/>
                <a:ea typeface="Microsoft YaHei" panose="020B0503020204020204" pitchFamily="34" charset="-122"/>
              </a:rPr>
              <a:t>把有关头文件放在本程序中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322354-0C89-4857-96D6-3C8D1F843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设计 </a:t>
            </a:r>
            <a:r>
              <a:rPr lang="en-US" altLang="zh-CN" dirty="0" err="1"/>
              <a:t>printf</a:t>
            </a:r>
            <a:r>
              <a:rPr lang="zh-CN" altLang="en-US" dirty="0"/>
              <a:t> 的基本思想 </a:t>
            </a:r>
            <a:r>
              <a:rPr lang="en-US" altLang="zh-CN" dirty="0"/>
              <a:t>(1)</a:t>
            </a:r>
            <a:endParaRPr lang="en-US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1C06C88-7594-4160-A030-A5D0D4EE9F3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926400" y="4041775"/>
            <a:ext cx="6616700" cy="1955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4164AB49-3722-4E8E-89ED-E1F3573EFB86}"/>
              </a:ext>
            </a:extLst>
          </p:cNvPr>
          <p:cNvSpPr txBox="1"/>
          <p:nvPr/>
        </p:nvSpPr>
        <p:spPr>
          <a:xfrm>
            <a:off x="3190175" y="3860802"/>
            <a:ext cx="1620838" cy="5238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zh-CN" altLang="en-US" sz="2800" dirty="0">
                <a:solidFill>
                  <a:schemeClr val="dk1"/>
                </a:solidFill>
              </a:rPr>
              <a:t>格式控制</a:t>
            </a:r>
            <a:endParaRPr lang="en-US" altLang="zh-CN" sz="2800" dirty="0">
              <a:solidFill>
                <a:schemeClr val="dk1"/>
              </a:solidFill>
              <a:latin typeface="Gill Sans" charset="0"/>
              <a:ea typeface="Gill Sans" charset="0"/>
              <a:cs typeface="Gill Sans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0F2D751-1053-466C-8B37-A75207967163}"/>
              </a:ext>
            </a:extLst>
          </p:cNvPr>
          <p:cNvSpPr txBox="1"/>
          <p:nvPr/>
        </p:nvSpPr>
        <p:spPr>
          <a:xfrm>
            <a:off x="5672967" y="3860802"/>
            <a:ext cx="1620957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800" dirty="0">
                <a:solidFill>
                  <a:srgbClr val="000000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输出列表</a:t>
            </a:r>
            <a:endParaRPr lang="en-US" altLang="zh-CN" sz="2800" dirty="0">
              <a:solidFill>
                <a:srgbClr val="000000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FC86162-980E-4F80-8DF7-06F70C1FA0AC}"/>
              </a:ext>
            </a:extLst>
          </p:cNvPr>
          <p:cNvSpPr txBox="1">
            <a:spLocks/>
          </p:cNvSpPr>
          <p:nvPr/>
        </p:nvSpPr>
        <p:spPr bwMode="auto">
          <a:xfrm>
            <a:off x="364142" y="1499635"/>
            <a:ext cx="7957533" cy="21741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096963" indent="-173038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1296988" indent="-182563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r>
              <a:rPr lang="en-US" altLang="zh-CN" sz="2400" dirty="0" err="1"/>
              <a:t>printf</a:t>
            </a:r>
            <a:r>
              <a:rPr lang="zh-CN" altLang="en-US" sz="2400" dirty="0"/>
              <a:t>用来向终端（或系统隐含指定的输出设备）输出若干个任意类型的数据</a:t>
            </a:r>
          </a:p>
          <a:p>
            <a:r>
              <a:rPr lang="zh-CN" altLang="en-US" sz="2400" dirty="0"/>
              <a:t>需要考虑的基本问题</a:t>
            </a:r>
            <a:endParaRPr lang="en-US" altLang="zh-CN" sz="2400" dirty="0"/>
          </a:p>
          <a:p>
            <a:pPr lvl="1"/>
            <a:r>
              <a:rPr lang="en-US" altLang="zh-CN" sz="2000" dirty="0"/>
              <a:t>What</a:t>
            </a:r>
            <a:r>
              <a:rPr lang="zh-CN" altLang="en-US" sz="2000" dirty="0"/>
              <a:t> 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 要输出的是什么？</a:t>
            </a:r>
            <a:endParaRPr lang="en-US" altLang="zh-CN" sz="2000" dirty="0">
              <a:solidFill>
                <a:schemeClr val="tx1"/>
              </a:solidFill>
            </a:endParaRPr>
          </a:p>
          <a:p>
            <a:pPr lvl="1"/>
            <a:r>
              <a:rPr lang="en-US" altLang="zh-CN" sz="2000" dirty="0"/>
              <a:t>How</a:t>
            </a:r>
            <a:r>
              <a:rPr lang="zh-CN" altLang="en-US" sz="2000" dirty="0"/>
              <a:t>  </a:t>
            </a:r>
            <a:r>
              <a:rPr lang="en-US" altLang="zh-CN" sz="2000" dirty="0">
                <a:solidFill>
                  <a:schemeClr val="tx1"/>
                </a:solidFill>
              </a:rPr>
              <a:t>-</a:t>
            </a:r>
            <a:r>
              <a:rPr lang="zh-CN" altLang="en-US" sz="2000" dirty="0">
                <a:solidFill>
                  <a:schemeClr val="tx1"/>
                </a:solidFill>
              </a:rPr>
              <a:t> 要怎样进行输出？</a:t>
            </a:r>
            <a:endParaRPr lang="en-US" altLang="zh-CN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82711-E5F4-4F51-92DE-C28A6DA2AD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设计 </a:t>
            </a:r>
            <a:r>
              <a:rPr lang="en-US" altLang="zh-CN" dirty="0" err="1"/>
              <a:t>printf</a:t>
            </a:r>
            <a:r>
              <a:rPr lang="zh-CN" altLang="en-US" dirty="0"/>
              <a:t> 的基本思想 </a:t>
            </a:r>
            <a:r>
              <a:rPr lang="en-US" altLang="zh-CN" dirty="0"/>
              <a:t>(2)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2426A-D081-4A26-B3F6-FF7192D2948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dirty="0" err="1"/>
              <a:t>printf</a:t>
            </a:r>
            <a:r>
              <a:rPr lang="zh-CN" altLang="en-US" dirty="0"/>
              <a:t> 需要解决哪些实际问题？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输入：一个或多个变量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/>
              <a:t>以二进制编码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输出：人可以识别的数据</a:t>
            </a:r>
            <a:endParaRPr lang="en-US" altLang="zh-CN" dirty="0"/>
          </a:p>
          <a:p>
            <a:pPr lvl="2"/>
            <a:r>
              <a:rPr lang="zh-CN" altLang="en-US" dirty="0"/>
              <a:t>不同类型的变量的输出格式不同</a:t>
            </a:r>
            <a:endParaRPr lang="en-US" altLang="zh-CN" dirty="0"/>
          </a:p>
          <a:p>
            <a:pPr lvl="2"/>
            <a:r>
              <a:rPr lang="zh-CN" altLang="en-US" dirty="0"/>
              <a:t>希望将变量嵌入到希望输出的“文字”中</a:t>
            </a:r>
            <a:endParaRPr lang="en-US" altLang="zh-CN" dirty="0"/>
          </a:p>
          <a:p>
            <a:pPr lvl="2"/>
            <a:r>
              <a:rPr lang="zh-CN" altLang="en-US" dirty="0"/>
              <a:t>希望输出变量的不同精度</a:t>
            </a:r>
            <a:endParaRPr lang="en-US" altLang="zh-CN" dirty="0"/>
          </a:p>
          <a:p>
            <a:pPr lvl="2"/>
            <a:r>
              <a:rPr lang="zh-CN" altLang="en-US" dirty="0"/>
              <a:t>希望对数据输出做些简单的“排版”</a:t>
            </a:r>
            <a:endParaRPr lang="en-US" altLang="zh-CN" dirty="0"/>
          </a:p>
          <a:p>
            <a:pPr lvl="1"/>
            <a:endParaRPr lang="en-US" altLang="en-US" dirty="0">
              <a:solidFill>
                <a:schemeClr val="tx1"/>
              </a:solidFill>
              <a:ea typeface="华文中宋" panose="0201060004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15E50-8DED-4E47-945C-F58B88F0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输出函数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的使用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(1)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5058" name="Content Placeholder 2">
            <a:extLst>
              <a:ext uri="{FF2B5EF4-FFF2-40B4-BE49-F238E27FC236}">
                <a16:creationId xmlns:a16="http://schemas.microsoft.com/office/drawing/2014/main" id="{E7BCE37B-DB37-428D-8785-E18EDA2442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0000CC"/>
                </a:solidFill>
              </a:rPr>
              <a:t>格式控制</a:t>
            </a:r>
            <a:r>
              <a:rPr lang="zh-CN" altLang="en-US" dirty="0"/>
              <a:t>：</a:t>
            </a:r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是用双引号括起来的一个字符串，称为格式控制字符串，简称格式字符串</a:t>
            </a:r>
            <a:endParaRPr lang="en-US" altLang="zh-CN" kern="0" dirty="0">
              <a:solidFill>
                <a:prstClr val="black"/>
              </a:solidFill>
              <a:latin typeface="等线"/>
              <a:ea typeface="等线"/>
            </a:endParaRPr>
          </a:p>
          <a:p>
            <a:pPr lvl="1"/>
            <a:r>
              <a:rPr lang="zh-CN" altLang="en-US" dirty="0"/>
              <a:t>示例：</a:t>
            </a:r>
            <a:r>
              <a:rPr lang="en-US" altLang="zh-CN" dirty="0"/>
              <a:t>“You</a:t>
            </a:r>
            <a:r>
              <a:rPr lang="zh-CN" altLang="en-US" dirty="0"/>
              <a:t> </a:t>
            </a:r>
            <a:r>
              <a:rPr lang="en-US" altLang="zh-CN" dirty="0"/>
              <a:t>look</a:t>
            </a:r>
            <a:r>
              <a:rPr lang="zh-CN" altLang="en-US" dirty="0"/>
              <a:t> </a:t>
            </a:r>
            <a:r>
              <a:rPr lang="en-US" altLang="zh-CN" dirty="0"/>
              <a:t>great</a:t>
            </a:r>
            <a:r>
              <a:rPr lang="zh-CN" altLang="en-US" dirty="0"/>
              <a:t> </a:t>
            </a:r>
            <a:r>
              <a:rPr lang="en-US" altLang="zh-CN" dirty="0"/>
              <a:t>in</a:t>
            </a:r>
            <a:r>
              <a:rPr lang="zh-CN" altLang="en-US" dirty="0"/>
              <a:t> </a:t>
            </a:r>
            <a:r>
              <a:rPr lang="en-US" altLang="zh-CN" dirty="0"/>
              <a:t>%s\n”</a:t>
            </a:r>
          </a:p>
          <a:p>
            <a:pPr lvl="2"/>
            <a:r>
              <a:rPr lang="zh-CN" altLang="en-US" dirty="0">
                <a:solidFill>
                  <a:schemeClr val="tx1"/>
                </a:solidFill>
              </a:rPr>
              <a:t>双引号</a:t>
            </a:r>
            <a:endParaRPr lang="en-US" altLang="zh-CN" dirty="0">
              <a:solidFill>
                <a:schemeClr val="tx1"/>
              </a:solidFill>
            </a:endParaRPr>
          </a:p>
          <a:p>
            <a:pPr lvl="2"/>
            <a:r>
              <a:rPr lang="zh-CN" altLang="en-US" dirty="0">
                <a:solidFill>
                  <a:srgbClr val="E6700E"/>
                </a:solidFill>
              </a:rPr>
              <a:t>普通字符</a:t>
            </a:r>
            <a:r>
              <a:rPr lang="en-US" altLang="zh-CN" dirty="0">
                <a:solidFill>
                  <a:srgbClr val="E6700E"/>
                </a:solidFill>
              </a:rPr>
              <a:t>: </a:t>
            </a:r>
            <a:r>
              <a:rPr lang="zh-CN" altLang="en-US" dirty="0">
                <a:solidFill>
                  <a:schemeClr val="tx1"/>
                </a:solidFill>
              </a:rPr>
              <a:t>如</a:t>
            </a:r>
            <a:r>
              <a:rPr lang="en-US" altLang="zh-CN" dirty="0">
                <a:solidFill>
                  <a:schemeClr val="tx1"/>
                </a:solidFill>
              </a:rPr>
              <a:t>You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look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great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in</a:t>
            </a:r>
            <a:r>
              <a:rPr lang="zh-CN" altLang="en-US" dirty="0">
                <a:solidFill>
                  <a:schemeClr val="tx1"/>
                </a:solidFill>
              </a:rPr>
              <a:t>和</a:t>
            </a:r>
            <a:r>
              <a:rPr lang="en-US" altLang="zh-CN" dirty="0">
                <a:solidFill>
                  <a:schemeClr val="tx1"/>
                </a:solidFill>
              </a:rPr>
              <a:t>\n</a:t>
            </a:r>
          </a:p>
          <a:p>
            <a:pPr lvl="2"/>
            <a:r>
              <a:rPr lang="zh-CN" altLang="en-US" dirty="0">
                <a:solidFill>
                  <a:srgbClr val="E6700E"/>
                </a:solidFill>
              </a:rPr>
              <a:t>格式声明</a:t>
            </a:r>
            <a:r>
              <a:rPr lang="en-US" altLang="zh-CN" dirty="0">
                <a:solidFill>
                  <a:srgbClr val="E6700E"/>
                </a:solidFill>
              </a:rPr>
              <a:t>:</a:t>
            </a:r>
            <a:r>
              <a:rPr lang="zh-CN" altLang="en-US" dirty="0">
                <a:solidFill>
                  <a:srgbClr val="E6700E"/>
                </a:solidFill>
              </a:rPr>
              <a:t> </a:t>
            </a:r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格式声明由“</a:t>
            </a:r>
            <a:r>
              <a:rPr lang="en-US" altLang="zh-CN" kern="0" dirty="0">
                <a:solidFill>
                  <a:prstClr val="black"/>
                </a:solidFill>
                <a:latin typeface="等线"/>
                <a:ea typeface="等线"/>
              </a:rPr>
              <a:t>%</a:t>
            </a:r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”和格式字符组成，作用是将输出的数据转换为指定的格式后输出，如</a:t>
            </a:r>
            <a:r>
              <a:rPr lang="en-US" altLang="zh-CN" kern="0" dirty="0">
                <a:solidFill>
                  <a:prstClr val="black"/>
                </a:solidFill>
                <a:latin typeface="等线"/>
                <a:ea typeface="等线"/>
              </a:rPr>
              <a:t>%s</a:t>
            </a:r>
            <a:endParaRPr lang="en-US" altLang="zh-CN" dirty="0"/>
          </a:p>
          <a:p>
            <a:r>
              <a:rPr lang="zh-CN" altLang="en-US" dirty="0"/>
              <a:t>思考：“</a:t>
            </a:r>
            <a:r>
              <a:rPr lang="zh-CN" altLang="en-US" dirty="0">
                <a:solidFill>
                  <a:srgbClr val="0000CC"/>
                </a:solidFill>
              </a:rPr>
              <a:t>格式声明</a:t>
            </a:r>
            <a:r>
              <a:rPr lang="zh-CN" altLang="en-US" dirty="0"/>
              <a:t>”应该怎么用？</a:t>
            </a:r>
            <a:endParaRPr lang="en-US" altLang="en-US" dirty="0">
              <a:ea typeface="华文中宋" panose="02010600040101010101" pitchFamily="2" charset="-122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C33082BB-332E-4546-B435-4327D3A12C72}"/>
              </a:ext>
            </a:extLst>
          </p:cNvPr>
          <p:cNvSpPr/>
          <p:nvPr/>
        </p:nvSpPr>
        <p:spPr>
          <a:xfrm>
            <a:off x="1015551" y="4942727"/>
            <a:ext cx="7456810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b="1" kern="0" dirty="0">
                <a:latin typeface="等线"/>
                <a:ea typeface="等线"/>
              </a:rPr>
              <a:t>与</a:t>
            </a:r>
            <a:r>
              <a:rPr lang="zh-CN" altLang="en-US" b="1" kern="0" dirty="0">
                <a:solidFill>
                  <a:srgbClr val="0000FF"/>
                </a:solidFill>
                <a:latin typeface="等线"/>
                <a:ea typeface="等线"/>
              </a:rPr>
              <a:t>输出表列</a:t>
            </a:r>
            <a:r>
              <a:rPr lang="zh-CN" altLang="en-US" b="1" kern="0" dirty="0">
                <a:latin typeface="等线"/>
                <a:ea typeface="等线"/>
              </a:rPr>
              <a:t>配合使用</a:t>
            </a:r>
            <a:r>
              <a:rPr lang="zh-CN" altLang="en-US" b="1" kern="0" dirty="0">
                <a:solidFill>
                  <a:srgbClr val="0000FF"/>
                </a:solidFill>
                <a:latin typeface="等线"/>
                <a:ea typeface="等线"/>
              </a:rPr>
              <a:t>，输出列表</a:t>
            </a:r>
            <a:r>
              <a:rPr lang="zh-CN" altLang="en-US" kern="0" dirty="0">
                <a:solidFill>
                  <a:prstClr val="black"/>
                </a:solidFill>
                <a:latin typeface="等线"/>
                <a:ea typeface="等线"/>
              </a:rPr>
              <a:t>是程序需要输出的一些数据，可以是常量、变量或表达式。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8EA9DAC-1CF5-41B6-8432-649ABBBC45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上节内容补充：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7D4E47D-A4FE-42AC-A68B-0A46541A191A}"/>
              </a:ext>
            </a:extLst>
          </p:cNvPr>
          <p:cNvSpPr/>
          <p:nvPr/>
        </p:nvSpPr>
        <p:spPr>
          <a:xfrm>
            <a:off x="1894826" y="1266107"/>
            <a:ext cx="535435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en-US" sz="3200" b="1" dirty="0">
                <a:latin typeface="黑体" panose="02010609060101010101" pitchFamily="49" charset="-122"/>
                <a:ea typeface="黑体" panose="02010609060101010101" pitchFamily="49" charset="-122"/>
              </a:rPr>
              <a:t>sin20cos20 - cos10/tan10 </a:t>
            </a:r>
            <a:endParaRPr lang="en-US" sz="32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8BDA612-E1CD-4286-95C9-E5E6CEF36BD0}"/>
              </a:ext>
            </a:extLst>
          </p:cNvPr>
          <p:cNvSpPr/>
          <p:nvPr/>
        </p:nvSpPr>
        <p:spPr>
          <a:xfrm>
            <a:off x="1232357" y="1429910"/>
            <a:ext cx="6463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计算</a:t>
            </a:r>
            <a:endParaRPr lang="en-US" dirty="0"/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377A65B-75B2-4852-BBC5-6ABF6E58DF9C}"/>
              </a:ext>
            </a:extLst>
          </p:cNvPr>
          <p:cNvSpPr/>
          <p:nvPr/>
        </p:nvSpPr>
        <p:spPr>
          <a:xfrm>
            <a:off x="328495" y="2063635"/>
            <a:ext cx="8233897" cy="3139321"/>
          </a:xfrm>
          <a:prstGeom prst="rect">
            <a:avLst/>
          </a:prstGeom>
          <a:ln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#include &lt;iostream&gt;		// </a:t>
            </a:r>
            <a:r>
              <a:rPr lang="zh-CN" altLang="en-US" dirty="0"/>
              <a:t>预编译命令</a:t>
            </a:r>
          </a:p>
          <a:p>
            <a:r>
              <a:rPr lang="en-US" altLang="zh-CN" dirty="0"/>
              <a:t>#</a:t>
            </a:r>
            <a:r>
              <a:rPr lang="en-US" dirty="0"/>
              <a:t>include &lt;</a:t>
            </a:r>
            <a:r>
              <a:rPr lang="en-US" dirty="0" err="1"/>
              <a:t>cmath</a:t>
            </a:r>
            <a:r>
              <a:rPr lang="en-US" dirty="0"/>
              <a:t>&gt;</a:t>
            </a:r>
          </a:p>
          <a:p>
            <a:r>
              <a:rPr lang="en-US" dirty="0"/>
              <a:t>using namespace std;</a:t>
            </a:r>
          </a:p>
          <a:p>
            <a:endParaRPr lang="en-US" dirty="0"/>
          </a:p>
          <a:p>
            <a:r>
              <a:rPr lang="en-US" dirty="0"/>
              <a:t>int main()</a:t>
            </a:r>
          </a:p>
          <a:p>
            <a:r>
              <a:rPr lang="en-US" dirty="0"/>
              <a:t>{		</a:t>
            </a:r>
          </a:p>
          <a:p>
            <a:r>
              <a:rPr lang="en-US" dirty="0"/>
              <a:t>	// </a:t>
            </a:r>
            <a:r>
              <a:rPr lang="zh-CN" altLang="en-US" dirty="0"/>
              <a:t>计算三角函数式直接输出</a:t>
            </a:r>
            <a:endParaRPr lang="en-US" altLang="zh-CN" dirty="0"/>
          </a:p>
          <a:p>
            <a:r>
              <a:rPr lang="en-US" dirty="0"/>
              <a:t>	double a1 = 20.0 / 180 * 3.14159, a2 = 10.0 / 180 * 3.14159;</a:t>
            </a:r>
          </a:p>
          <a:p>
            <a:r>
              <a:rPr lang="en-US" dirty="0"/>
              <a:t>	</a:t>
            </a:r>
            <a:r>
              <a:rPr lang="en-US" dirty="0" err="1"/>
              <a:t>cout</a:t>
            </a:r>
            <a:r>
              <a:rPr lang="en-US" dirty="0"/>
              <a:t> &lt;&lt; sin(a1) * cos(a1) - cos(a2)/tan(a2) &lt;&lt; </a:t>
            </a:r>
            <a:r>
              <a:rPr lang="en-US" dirty="0" err="1"/>
              <a:t>endl</a:t>
            </a:r>
            <a:r>
              <a:rPr lang="en-US" dirty="0"/>
              <a:t>;</a:t>
            </a:r>
          </a:p>
          <a:p>
            <a:r>
              <a:rPr lang="en-US" dirty="0"/>
              <a:t>	return 0;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76189383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6F251-4106-401B-B051-88698C987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输出函数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的使用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(2)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276256-E97F-4166-B3E2-2AE5BB2258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“格式声明”的使用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格式声明 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%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附加字符 </a:t>
            </a:r>
            <a:r>
              <a:rPr lang="en-US" altLang="zh-CN" dirty="0">
                <a:solidFill>
                  <a:schemeClr val="tx1"/>
                </a:solidFill>
              </a:rPr>
              <a:t>+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zh-CN" altLang="en-US" dirty="0"/>
              <a:t>格式字符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r>
              <a:rPr lang="zh-CN" altLang="en-US" dirty="0"/>
              <a:t>常用格式字符（详见参考书目）</a:t>
            </a:r>
            <a:endParaRPr lang="en-US" altLang="zh-CN" dirty="0"/>
          </a:p>
          <a:p>
            <a:pPr lvl="2"/>
            <a:r>
              <a:rPr lang="zh-CN" altLang="en-US" dirty="0"/>
              <a:t>输出整数：</a:t>
            </a:r>
            <a:r>
              <a:rPr lang="en-US" altLang="zh-CN" dirty="0">
                <a:solidFill>
                  <a:srgbClr val="0000CC"/>
                </a:solidFill>
              </a:rPr>
              <a:t>%d</a:t>
            </a:r>
            <a:r>
              <a:rPr lang="zh-CN" altLang="en-US" dirty="0"/>
              <a:t> </a:t>
            </a:r>
            <a:r>
              <a:rPr lang="en-US" altLang="zh-CN" dirty="0"/>
              <a:t>(%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  <a:r>
              <a:rPr lang="zh-CN" altLang="en-US" dirty="0"/>
              <a:t> </a:t>
            </a:r>
            <a:r>
              <a:rPr lang="en-US" altLang="zh-CN" dirty="0"/>
              <a:t>%u,</a:t>
            </a:r>
            <a:r>
              <a:rPr lang="zh-CN" altLang="en-US" dirty="0"/>
              <a:t> </a:t>
            </a:r>
            <a:r>
              <a:rPr lang="en-US" altLang="zh-CN" dirty="0"/>
              <a:t>%o,</a:t>
            </a:r>
            <a:r>
              <a:rPr lang="zh-CN" altLang="en-US" dirty="0"/>
              <a:t> </a:t>
            </a:r>
            <a:r>
              <a:rPr lang="en-US" altLang="zh-CN" dirty="0"/>
              <a:t>%x,</a:t>
            </a:r>
            <a:r>
              <a:rPr lang="zh-CN" altLang="en-US" dirty="0"/>
              <a:t> </a:t>
            </a:r>
            <a:r>
              <a:rPr lang="en-US" altLang="zh-CN" dirty="0"/>
              <a:t>%X</a:t>
            </a:r>
          </a:p>
          <a:p>
            <a:pPr lvl="2"/>
            <a:r>
              <a:rPr lang="zh-CN" altLang="en-US" dirty="0"/>
              <a:t>输出实数：</a:t>
            </a:r>
            <a:r>
              <a:rPr lang="en-US" altLang="zh-CN" dirty="0">
                <a:solidFill>
                  <a:srgbClr val="0000CC"/>
                </a:solidFill>
              </a:rPr>
              <a:t>%f,</a:t>
            </a:r>
            <a:r>
              <a:rPr lang="zh-CN" altLang="en-US" dirty="0">
                <a:solidFill>
                  <a:srgbClr val="0000CC"/>
                </a:solidFill>
              </a:rPr>
              <a:t> </a:t>
            </a:r>
            <a:r>
              <a:rPr lang="en-US" altLang="zh-CN" dirty="0">
                <a:solidFill>
                  <a:srgbClr val="0000CC"/>
                </a:solidFill>
              </a:rPr>
              <a:t>%.mf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%e,</a:t>
            </a:r>
            <a:r>
              <a:rPr lang="zh-CN" altLang="en-US" dirty="0"/>
              <a:t> </a:t>
            </a:r>
            <a:r>
              <a:rPr lang="en-US" altLang="zh-CN" dirty="0"/>
              <a:t>%E</a:t>
            </a:r>
          </a:p>
          <a:p>
            <a:pPr lvl="2"/>
            <a:r>
              <a:rPr lang="zh-CN" altLang="en-US" dirty="0"/>
              <a:t>输出单个字符：</a:t>
            </a:r>
            <a:r>
              <a:rPr lang="en-US" altLang="zh-CN" dirty="0">
                <a:solidFill>
                  <a:srgbClr val="0000CC"/>
                </a:solidFill>
              </a:rPr>
              <a:t>%c</a:t>
            </a:r>
          </a:p>
          <a:p>
            <a:pPr lvl="2"/>
            <a:r>
              <a:rPr lang="zh-CN" altLang="en-US" dirty="0"/>
              <a:t>输出字符串：</a:t>
            </a:r>
            <a:r>
              <a:rPr lang="en-US" altLang="zh-CN" dirty="0">
                <a:solidFill>
                  <a:srgbClr val="0000CC"/>
                </a:solidFill>
              </a:rPr>
              <a:t>%s</a:t>
            </a:r>
          </a:p>
          <a:p>
            <a:pPr lvl="1"/>
            <a:r>
              <a:rPr lang="zh-CN" altLang="en-US" dirty="0"/>
              <a:t>附加字符举例</a:t>
            </a:r>
            <a:endParaRPr lang="en-US" altLang="zh-CN" dirty="0"/>
          </a:p>
          <a:p>
            <a:pPr lvl="2"/>
            <a:r>
              <a:rPr lang="zh-CN" altLang="en-US" dirty="0"/>
              <a:t>输出数据的最小宽度：</a:t>
            </a:r>
            <a:r>
              <a:rPr lang="zh-CN" altLang="en-US" dirty="0">
                <a:solidFill>
                  <a:srgbClr val="0000CC"/>
                </a:solidFill>
              </a:rPr>
              <a:t>一个整数</a:t>
            </a:r>
            <a:r>
              <a:rPr lang="en-US" altLang="zh-CN" dirty="0">
                <a:solidFill>
                  <a:srgbClr val="0000CC"/>
                </a:solidFill>
              </a:rPr>
              <a:t>n</a:t>
            </a:r>
          </a:p>
          <a:p>
            <a:pPr lvl="2"/>
            <a:r>
              <a:rPr lang="zh-CN" altLang="en-US" dirty="0"/>
              <a:t>靠左对齐与靠右对齐：</a:t>
            </a:r>
            <a:r>
              <a:rPr lang="zh-CN" altLang="en-US" dirty="0">
                <a:solidFill>
                  <a:srgbClr val="0000CC"/>
                </a:solidFill>
              </a:rPr>
              <a:t>是否加符号</a:t>
            </a:r>
            <a:r>
              <a:rPr lang="en-US" altLang="zh-CN" dirty="0">
                <a:solidFill>
                  <a:srgbClr val="0000CC"/>
                </a:solidFill>
              </a:rPr>
              <a:t>-</a:t>
            </a:r>
          </a:p>
          <a:p>
            <a:pPr lvl="1"/>
            <a:endParaRPr lang="en-US" altLang="zh-CN" dirty="0">
              <a:solidFill>
                <a:schemeClr val="tx1"/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007A017-B8E7-451F-A33B-F08ECED72C8F}"/>
              </a:ext>
            </a:extLst>
          </p:cNvPr>
          <p:cNvSpPr txBox="1"/>
          <p:nvPr/>
        </p:nvSpPr>
        <p:spPr>
          <a:xfrm>
            <a:off x="3961716" y="2392886"/>
            <a:ext cx="2339975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不同类型变量</a:t>
            </a:r>
            <a:endParaRPr lang="en-US" altLang="zh-CN" sz="2400" dirty="0">
              <a:solidFill>
                <a:srgbClr val="0000CC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  <a:p>
            <a:pPr algn="ctr"/>
            <a:r>
              <a:rPr lang="zh-CN" altLang="en-US" sz="2400" dirty="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  <a:cs typeface="Gill Sans"/>
              </a:rPr>
              <a:t>输出格式与精度</a:t>
            </a:r>
            <a:endParaRPr lang="en-US" altLang="zh-CN" sz="2400" dirty="0">
              <a:solidFill>
                <a:srgbClr val="0000CC"/>
              </a:solidFill>
              <a:latin typeface="Gill Sans"/>
              <a:ea typeface="Gill Sans"/>
              <a:cs typeface="Gill Sans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C137F2F-12F7-457C-91A0-EC3668B11048}"/>
              </a:ext>
            </a:extLst>
          </p:cNvPr>
          <p:cNvSpPr txBox="1"/>
          <p:nvPr/>
        </p:nvSpPr>
        <p:spPr>
          <a:xfrm>
            <a:off x="913714" y="2392886"/>
            <a:ext cx="2646362" cy="830263"/>
          </a:xfrm>
          <a:prstGeom prst="rect">
            <a:avLst/>
          </a:prstGeom>
          <a:noFill/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/>
            <a:r>
              <a:rPr lang="zh-CN" altLang="en-US" sz="240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rPr>
              <a:t>对数据输出</a:t>
            </a:r>
            <a:endParaRPr lang="en-US" altLang="zh-CN" sz="2400">
              <a:solidFill>
                <a:srgbClr val="0000CC"/>
              </a:solidFill>
              <a:latin typeface="Gill Sans MT" panose="020B0502020104020203" pitchFamily="34" charset="0"/>
              <a:ea typeface="华文中宋" panose="02010600040101010101" pitchFamily="2" charset="-122"/>
            </a:endParaRPr>
          </a:p>
          <a:p>
            <a:pPr algn="ctr"/>
            <a:r>
              <a:rPr lang="zh-CN" altLang="en-US" sz="240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  <a:cs typeface="Gill Sans"/>
              </a:rPr>
              <a:t>做基本的“排版”</a:t>
            </a:r>
            <a:endParaRPr lang="en-US" altLang="zh-CN" sz="2400">
              <a:solidFill>
                <a:srgbClr val="0000CC"/>
              </a:solidFill>
              <a:latin typeface="Gill Sans"/>
              <a:ea typeface="Gill Sans"/>
              <a:cs typeface="Gill Sans"/>
            </a:endParaRP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428D5A5-CD6C-4E96-8F91-4542A791B3AE}"/>
              </a:ext>
            </a:extLst>
          </p:cNvPr>
          <p:cNvCxnSpPr/>
          <p:nvPr/>
        </p:nvCxnSpPr>
        <p:spPr>
          <a:xfrm>
            <a:off x="913714" y="2392884"/>
            <a:ext cx="2646362" cy="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48E4FBA-6001-445C-A0D8-8A1F5283BB3D}"/>
              </a:ext>
            </a:extLst>
          </p:cNvPr>
          <p:cNvCxnSpPr/>
          <p:nvPr/>
        </p:nvCxnSpPr>
        <p:spPr>
          <a:xfrm>
            <a:off x="3961716" y="2367484"/>
            <a:ext cx="2339975" cy="25400"/>
          </a:xfrm>
          <a:prstGeom prst="line">
            <a:avLst/>
          </a:prstGeom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6B97573D-5D2F-4A71-A8D1-D21B920068B7}"/>
              </a:ext>
            </a:extLst>
          </p:cNvPr>
          <p:cNvCxnSpPr>
            <a:cxnSpLocks/>
          </p:cNvCxnSpPr>
          <p:nvPr/>
        </p:nvCxnSpPr>
        <p:spPr>
          <a:xfrm flipV="1">
            <a:off x="2175779" y="2078559"/>
            <a:ext cx="1123950" cy="288925"/>
          </a:xfrm>
          <a:prstGeom prst="line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C041037-DADA-48DD-B439-7B03FEB3485D}"/>
              </a:ext>
            </a:extLst>
          </p:cNvPr>
          <p:cNvCxnSpPr>
            <a:stCxn id="6" idx="0"/>
          </p:cNvCxnSpPr>
          <p:nvPr/>
        </p:nvCxnSpPr>
        <p:spPr>
          <a:xfrm flipH="1" flipV="1">
            <a:off x="4884051" y="2103961"/>
            <a:ext cx="247650" cy="288925"/>
          </a:xfrm>
          <a:prstGeom prst="line">
            <a:avLst/>
          </a:prstGeom>
          <a:ln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组合 9">
            <a:extLst>
              <a:ext uri="{FF2B5EF4-FFF2-40B4-BE49-F238E27FC236}">
                <a16:creationId xmlns:a16="http://schemas.microsoft.com/office/drawing/2014/main" id="{865C4FE0-8CB8-4CF9-96F2-67D29AEB70B9}"/>
              </a:ext>
            </a:extLst>
          </p:cNvPr>
          <p:cNvGrpSpPr/>
          <p:nvPr/>
        </p:nvGrpSpPr>
        <p:grpSpPr>
          <a:xfrm>
            <a:off x="5765136" y="4541664"/>
            <a:ext cx="2746332" cy="1217402"/>
            <a:chOff x="5622416" y="1878223"/>
            <a:chExt cx="2746332" cy="1217402"/>
          </a:xfrm>
        </p:grpSpPr>
        <p:sp>
          <p:nvSpPr>
            <p:cNvPr id="11" name="圆角矩形 16">
              <a:extLst>
                <a:ext uri="{FF2B5EF4-FFF2-40B4-BE49-F238E27FC236}">
                  <a16:creationId xmlns:a16="http://schemas.microsoft.com/office/drawing/2014/main" id="{B6CD4D6E-5A91-465D-9F79-5C3A615CE2C9}"/>
                </a:ext>
              </a:extLst>
            </p:cNvPr>
            <p:cNvSpPr/>
            <p:nvPr/>
          </p:nvSpPr>
          <p:spPr>
            <a:xfrm>
              <a:off x="5622416" y="1878223"/>
              <a:ext cx="2746332" cy="1217402"/>
            </a:xfrm>
            <a:prstGeom prst="roundRect">
              <a:avLst>
                <a:gd name="adj" fmla="val 2781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3635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printf("i=%d,c=%c\n", i, c )</a:t>
              </a:r>
              <a:endParaRPr kumimoji="0" lang="en-US" altLang="zh-CN" sz="1600" b="0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3" name="线形标注 2(带强调线) 17">
              <a:extLst>
                <a:ext uri="{FF2B5EF4-FFF2-40B4-BE49-F238E27FC236}">
                  <a16:creationId xmlns:a16="http://schemas.microsoft.com/office/drawing/2014/main" id="{D8B54DD8-C82C-4CD1-A6B2-A85FE0E6C905}"/>
                </a:ext>
              </a:extLst>
            </p:cNvPr>
            <p:cNvSpPr/>
            <p:nvPr/>
          </p:nvSpPr>
          <p:spPr>
            <a:xfrm rot="16200000">
              <a:off x="6323127" y="1986011"/>
              <a:ext cx="193537" cy="180470"/>
            </a:xfrm>
            <a:prstGeom prst="accentCallout2">
              <a:avLst>
                <a:gd name="adj1" fmla="val 18750"/>
                <a:gd name="adj2" fmla="val -8333"/>
                <a:gd name="adj3" fmla="val 57301"/>
                <a:gd name="adj4" fmla="val -8251"/>
                <a:gd name="adj5" fmla="val 57427"/>
                <a:gd name="adj6" fmla="val -103158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5" name="文本框 7">
              <a:extLst>
                <a:ext uri="{FF2B5EF4-FFF2-40B4-BE49-F238E27FC236}">
                  <a16:creationId xmlns:a16="http://schemas.microsoft.com/office/drawing/2014/main" id="{9ECC0CB4-B33E-4E02-B01B-C6DF14EFCCFE}"/>
                </a:ext>
              </a:extLst>
            </p:cNvPr>
            <p:cNvSpPr txBox="1"/>
            <p:nvPr/>
          </p:nvSpPr>
          <p:spPr>
            <a:xfrm>
              <a:off x="5953539" y="2313392"/>
              <a:ext cx="241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-5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普通字符 格式声明</a:t>
              </a:r>
            </a:p>
          </p:txBody>
        </p:sp>
        <p:sp>
          <p:nvSpPr>
            <p:cNvPr id="16" name="线形标注 2(带强调线) 19">
              <a:extLst>
                <a:ext uri="{FF2B5EF4-FFF2-40B4-BE49-F238E27FC236}">
                  <a16:creationId xmlns:a16="http://schemas.microsoft.com/office/drawing/2014/main" id="{E9681987-4A2E-4EF4-B48D-5D9227E78A7C}"/>
                </a:ext>
              </a:extLst>
            </p:cNvPr>
            <p:cNvSpPr/>
            <p:nvPr/>
          </p:nvSpPr>
          <p:spPr>
            <a:xfrm rot="16200000">
              <a:off x="6998988" y="1986011"/>
              <a:ext cx="193537" cy="180470"/>
            </a:xfrm>
            <a:prstGeom prst="accentCallout2">
              <a:avLst>
                <a:gd name="adj1" fmla="val 18750"/>
                <a:gd name="adj2" fmla="val -8333"/>
                <a:gd name="adj3" fmla="val 59060"/>
                <a:gd name="adj4" fmla="val -8251"/>
                <a:gd name="adj5" fmla="val 57427"/>
                <a:gd name="adj6" fmla="val -103158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7" name="线形标注 2(带强调线) 20">
              <a:extLst>
                <a:ext uri="{FF2B5EF4-FFF2-40B4-BE49-F238E27FC236}">
                  <a16:creationId xmlns:a16="http://schemas.microsoft.com/office/drawing/2014/main" id="{B4984CC3-77E9-4EB9-A492-611B45F1D282}"/>
                </a:ext>
              </a:extLst>
            </p:cNvPr>
            <p:cNvSpPr/>
            <p:nvPr/>
          </p:nvSpPr>
          <p:spPr>
            <a:xfrm rot="16200000">
              <a:off x="7588684" y="1934452"/>
              <a:ext cx="193537" cy="288000"/>
            </a:xfrm>
            <a:prstGeom prst="accentCallout2">
              <a:avLst>
                <a:gd name="adj1" fmla="val 18750"/>
                <a:gd name="adj2" fmla="val -8333"/>
                <a:gd name="adj3" fmla="val 57301"/>
                <a:gd name="adj4" fmla="val -8251"/>
                <a:gd name="adj5" fmla="val 59080"/>
                <a:gd name="adj6" fmla="val -314785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9" name="线形标注 2(带强调线) 21">
              <a:extLst>
                <a:ext uri="{FF2B5EF4-FFF2-40B4-BE49-F238E27FC236}">
                  <a16:creationId xmlns:a16="http://schemas.microsoft.com/office/drawing/2014/main" id="{EC48B5D0-509A-4D1F-96A7-F287D31289BE}"/>
                </a:ext>
              </a:extLst>
            </p:cNvPr>
            <p:cNvSpPr/>
            <p:nvPr/>
          </p:nvSpPr>
          <p:spPr>
            <a:xfrm rot="16200000">
              <a:off x="6273728" y="2109232"/>
              <a:ext cx="223493" cy="686634"/>
            </a:xfrm>
            <a:prstGeom prst="accentCallout2">
              <a:avLst>
                <a:gd name="adj1" fmla="val 18750"/>
                <a:gd name="adj2" fmla="val -8333"/>
                <a:gd name="adj3" fmla="val 57301"/>
                <a:gd name="adj4" fmla="val -8321"/>
                <a:gd name="adj5" fmla="val 57427"/>
                <a:gd name="adj6" fmla="val -103158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20" name="线形标注 2(带强调线) 22">
              <a:extLst>
                <a:ext uri="{FF2B5EF4-FFF2-40B4-BE49-F238E27FC236}">
                  <a16:creationId xmlns:a16="http://schemas.microsoft.com/office/drawing/2014/main" id="{EB4FEAC3-A1E0-403C-9746-9CFD86723FB4}"/>
                </a:ext>
              </a:extLst>
            </p:cNvPr>
            <p:cNvSpPr/>
            <p:nvPr/>
          </p:nvSpPr>
          <p:spPr>
            <a:xfrm rot="16200000">
              <a:off x="7008441" y="2109232"/>
              <a:ext cx="223493" cy="686634"/>
            </a:xfrm>
            <a:prstGeom prst="accentCallout2">
              <a:avLst>
                <a:gd name="adj1" fmla="val 18750"/>
                <a:gd name="adj2" fmla="val -8333"/>
                <a:gd name="adj3" fmla="val 57361"/>
                <a:gd name="adj4" fmla="val -8691"/>
                <a:gd name="adj5" fmla="val 57427"/>
                <a:gd name="adj6" fmla="val -103158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21" name="文本框 12">
              <a:extLst>
                <a:ext uri="{FF2B5EF4-FFF2-40B4-BE49-F238E27FC236}">
                  <a16:creationId xmlns:a16="http://schemas.microsoft.com/office/drawing/2014/main" id="{2143A917-AECA-4DFD-AE7B-E869636D2819}"/>
                </a:ext>
              </a:extLst>
            </p:cNvPr>
            <p:cNvSpPr txBox="1"/>
            <p:nvPr/>
          </p:nvSpPr>
          <p:spPr>
            <a:xfrm>
              <a:off x="6379304" y="2759340"/>
              <a:ext cx="1989444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格式控制 </a:t>
              </a: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	</a:t>
              </a:r>
              <a:r>
                <a:rPr kumimoji="0" lang="zh-CN" altLang="en-US" sz="1400" b="0" i="0" u="none" strike="noStrike" kern="0" cap="none" spc="-5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输出列表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15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22" presetClass="entr" presetSubtype="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9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4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54" dur="500"/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3" dur="500"/>
                                        <p:tgtEl>
                                          <p:spTgt spid="3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2800" dirty="0" err="1"/>
              <a:t>printf</a:t>
            </a:r>
            <a:r>
              <a:rPr lang="zh-CN" altLang="en-US" sz="2800" dirty="0"/>
              <a:t>的</a:t>
            </a:r>
            <a:br>
              <a:rPr lang="en-US" altLang="zh-CN" sz="2800" dirty="0"/>
            </a:br>
            <a:r>
              <a:rPr lang="zh-CN" altLang="en-US" sz="2800" dirty="0"/>
              <a:t>格式声明</a:t>
            </a:r>
          </a:p>
        </p:txBody>
      </p:sp>
      <p:sp>
        <p:nvSpPr>
          <p:cNvPr id="6" name="矩形 5"/>
          <p:cNvSpPr/>
          <p:nvPr/>
        </p:nvSpPr>
        <p:spPr>
          <a:xfrm>
            <a:off x="107504" y="2132856"/>
            <a:ext cx="4389782" cy="437321"/>
          </a:xfrm>
          <a:prstGeom prst="rect">
            <a:avLst/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%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附加字符  格式字符</a:t>
            </a:r>
          </a:p>
        </p:txBody>
      </p:sp>
      <p:sp>
        <p:nvSpPr>
          <p:cNvPr id="7" name="MH_Desc_1"/>
          <p:cNvSpPr/>
          <p:nvPr>
            <p:custDataLst>
              <p:tags r:id="rId1"/>
            </p:custDataLst>
          </p:nvPr>
        </p:nvSpPr>
        <p:spPr>
          <a:xfrm>
            <a:off x="107504" y="2708920"/>
            <a:ext cx="4389782" cy="3968826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 cmpd="sng" algn="ctr">
            <a:solidFill>
              <a:srgbClr val="E84C22"/>
            </a:solidFill>
            <a:prstDash val="solid"/>
            <a:bevel/>
          </a:ln>
          <a:effectLst/>
        </p:spPr>
        <p:txBody>
          <a:bodyPr lIns="72000" tIns="72000" rIns="72000" bIns="72000" anchor="t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(1)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printf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函数输出时，务必注意输出对象的类型应与上述格式说明匹配，否则将会出现错误。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(2)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除了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X,E,G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外，其他格式字符必须用小写字母，如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%d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不能写成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%D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(3)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可以在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printf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函数中的格式控制字符串内包含转义字符，如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\n,\t,\b,\r,\f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和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\377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等。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(4)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一个格式声明以“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%”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开头，以格式字符之一为结束，中间可以插入附加格式字符（也称修饰符）。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(5)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如果想输出字符“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%”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，应该在“格式控制字符串”中用连续两个“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%”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表示，如：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printf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(″%f%%\n″,1.0/3);</a:t>
            </a:r>
          </a:p>
        </p:txBody>
      </p:sp>
      <p:graphicFrame>
        <p:nvGraphicFramePr>
          <p:cNvPr id="12" name="表格 11"/>
          <p:cNvGraphicFramePr>
            <a:graphicFrameLocks noGrp="1"/>
          </p:cNvGraphicFramePr>
          <p:nvPr>
            <p:extLst/>
          </p:nvPr>
        </p:nvGraphicFramePr>
        <p:xfrm>
          <a:off x="4644008" y="2132856"/>
          <a:ext cx="4320480" cy="3101855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64807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724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0479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latin typeface="+mn-ea"/>
                          <a:ea typeface="+mn-ea"/>
                        </a:rPr>
                        <a:t>格式字符</a:t>
                      </a:r>
                      <a:endParaRPr lang="zh-CN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latin typeface="+mn-ea"/>
                          <a:ea typeface="+mn-ea"/>
                        </a:rPr>
                        <a:t>说    明</a:t>
                      </a:r>
                      <a:endParaRPr lang="zh-CN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78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latin typeface="+mn-ea"/>
                          <a:ea typeface="+mn-ea"/>
                        </a:rPr>
                        <a:t>d,i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以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带符号十进制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形式输出整数（正数不输出符号）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878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+mn-ea"/>
                          <a:ea typeface="+mn-ea"/>
                        </a:rPr>
                        <a:t>o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以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八进制无符号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形式输出整数（不输出前导符０）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latin typeface="+mn-ea"/>
                          <a:ea typeface="+mn-ea"/>
                        </a:rPr>
                        <a:t>x,X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以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十六进制无符号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形式输出整数（不输出前导符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0x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），用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则输出十六进制数的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a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～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时以小写形式输出，用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X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时，则以大写字母输出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728579"/>
                  </a:ext>
                </a:extLst>
              </a:tr>
              <a:tr h="29878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+mn-ea"/>
                          <a:ea typeface="+mn-ea"/>
                        </a:rPr>
                        <a:t>u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以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无符号十进制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形式输出整数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878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+mn-ea"/>
                          <a:ea typeface="+mn-ea"/>
                        </a:rPr>
                        <a:t>c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以字符形式输出，只输出一个字符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7167622"/>
                  </a:ext>
                </a:extLst>
              </a:tr>
              <a:tr h="29878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 dirty="0"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>
                          <a:latin typeface="+mn-ea"/>
                          <a:ea typeface="+mn-ea"/>
                        </a:rPr>
                        <a:t>输出字符串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8787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 dirty="0">
                          <a:latin typeface="+mn-ea"/>
                          <a:ea typeface="+mn-ea"/>
                          <a:cs typeface="Times New Roman"/>
                        </a:rPr>
                        <a:t>f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以小数形式输出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单、双精度数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，隐含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输出</a:t>
                      </a:r>
                      <a:r>
                        <a:rPr lang="en-US" altLang="zh-CN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6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位小数</a:t>
                      </a:r>
                      <a:endParaRPr lang="zh-CN" sz="900" b="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899563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 dirty="0" err="1">
                          <a:latin typeface="+mn-ea"/>
                          <a:ea typeface="+mn-ea"/>
                          <a:cs typeface="+mn-cs"/>
                        </a:rPr>
                        <a:t>e,E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以指数形式输出实数，用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时指数以“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e”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表示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如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1.2e+02)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，用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时指数以“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E”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表示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如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1.2E+02)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34778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 dirty="0" err="1">
                          <a:latin typeface="+mn-ea"/>
                          <a:ea typeface="+mn-ea"/>
                          <a:cs typeface="Times New Roman"/>
                        </a:rPr>
                        <a:t>g,G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选用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  <a:cs typeface="Times New Roman"/>
                        </a:rPr>
                        <a:t>%f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或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  <a:cs typeface="Times New Roman"/>
                        </a:rPr>
                        <a:t>%e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格式中输出宽度较短的一种格式，不输出无意义的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  <a:cs typeface="Times New Roman"/>
                        </a:rPr>
                        <a:t>0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。用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  <a:cs typeface="Times New Roman"/>
                        </a:rPr>
                        <a:t>G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时，若以指数形式输出，则指数以大写表示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9713615"/>
                  </a:ext>
                </a:extLst>
              </a:tr>
            </a:tbl>
          </a:graphicData>
        </a:graphic>
      </p:graphicFrame>
      <p:graphicFrame>
        <p:nvGraphicFramePr>
          <p:cNvPr id="13" name="表格 12"/>
          <p:cNvGraphicFramePr>
            <a:graphicFrameLocks noGrp="1"/>
          </p:cNvGraphicFramePr>
          <p:nvPr>
            <p:extLst/>
          </p:nvPr>
        </p:nvGraphicFramePr>
        <p:xfrm>
          <a:off x="4644008" y="5389594"/>
          <a:ext cx="4320480" cy="128815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104044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28003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4650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latin typeface="+mn-ea"/>
                          <a:ea typeface="+mn-ea"/>
                        </a:rPr>
                        <a:t>附加字符</a:t>
                      </a:r>
                      <a:endParaRPr lang="zh-CN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latin typeface="+mn-ea"/>
                          <a:ea typeface="+mn-ea"/>
                        </a:rPr>
                        <a:t>说    明</a:t>
                      </a:r>
                      <a:endParaRPr lang="zh-CN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 dirty="0">
                          <a:latin typeface="+mn-ea"/>
                          <a:ea typeface="+mn-ea"/>
                        </a:rPr>
                        <a:t>l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长整型整数，可加在格式符ｄ、ｏ、ｘ、ｕ前面）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>
                          <a:latin typeface="+mn-ea"/>
                          <a:ea typeface="+mn-ea"/>
                        </a:rPr>
                        <a:t>m</a:t>
                      </a:r>
                      <a:endParaRPr lang="en-US" altLang="zh-CN" sz="900" b="1" kern="100" dirty="0">
                        <a:latin typeface="+mn-ea"/>
                        <a:ea typeface="+mn-ea"/>
                      </a:endParaRPr>
                    </a:p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900" b="1" kern="100" dirty="0">
                          <a:latin typeface="+mn-ea"/>
                          <a:ea typeface="+mn-ea"/>
                        </a:rPr>
                        <a:t>代表一个正整数</a:t>
                      </a:r>
                      <a:r>
                        <a:rPr lang="en-US" altLang="zh-CN" sz="900" b="1" kern="100" dirty="0">
                          <a:latin typeface="+mn-ea"/>
                          <a:ea typeface="+mn-ea"/>
                        </a:rPr>
                        <a:t>)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数据最小宽度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latin typeface="+mn-ea"/>
                          <a:ea typeface="+mn-ea"/>
                        </a:rPr>
                        <a:t>n</a:t>
                      </a:r>
                    </a:p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900" b="1" kern="100">
                          <a:latin typeface="+mn-ea"/>
                          <a:ea typeface="+mn-ea"/>
                        </a:rPr>
                        <a:t>代表一个正整数</a:t>
                      </a:r>
                      <a:r>
                        <a:rPr lang="en-US" altLang="zh-CN" sz="900" b="1" kern="100">
                          <a:latin typeface="+mn-ea"/>
                          <a:ea typeface="+mn-ea"/>
                        </a:rPr>
                        <a:t>)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对实数，表示输出ｎ位小数；对字符串，表示截取的字符个数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728579"/>
                  </a:ext>
                </a:extLst>
              </a:tr>
              <a:tr h="246504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latin typeface="+mn-ea"/>
                          <a:ea typeface="+mn-ea"/>
                        </a:rPr>
                        <a:t>-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输出的数字或字符在域内向左靠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" name="文本框 2"/>
          <p:cNvSpPr txBox="1">
            <a:spLocks noChangeArrowheads="1"/>
          </p:cNvSpPr>
          <p:nvPr/>
        </p:nvSpPr>
        <p:spPr bwMode="auto">
          <a:xfrm>
            <a:off x="2835249" y="38159"/>
            <a:ext cx="3327666" cy="206232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char c = 'A';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float f = 1234.567890;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char str[] = "Hello";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("%c %d %o %x\n", c, c, c, c);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("%f %e %g\n", f, f, f);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("%10d\n%-10d\n%010d\n", c, c, c);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("%10.4f\n%10.8f\n%4.6f\n", f, f, f);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</a:t>
            </a:r>
            <a:r>
              <a:rPr lang="en-US" altLang="zh-CN" sz="8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("%s\n", str);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28184" y="332656"/>
            <a:ext cx="2736304" cy="16838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3845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A3E1B-0509-4167-8710-170A30519B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输出函数 </a:t>
            </a:r>
            <a:r>
              <a:rPr lang="en-US" altLang="zh-CN" dirty="0" err="1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 的使用 </a:t>
            </a:r>
            <a:r>
              <a:rPr lang="en-US" altLang="zh-CN" dirty="0">
                <a:effectLst>
                  <a:outerShdw blurRad="38100" dist="38100" dir="2700000" algn="tl">
                    <a:srgbClr val="C0C0C0"/>
                  </a:outerShdw>
                </a:effectLst>
              </a:rPr>
              <a:t>(4)</a:t>
            </a:r>
            <a:endParaRPr lang="en-US" altLang="en-US" dirty="0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8130" name="Content Placeholder 2">
            <a:extLst>
              <a:ext uri="{FF2B5EF4-FFF2-40B4-BE49-F238E27FC236}">
                <a16:creationId xmlns:a16="http://schemas.microsoft.com/office/drawing/2014/main" id="{4292F0A7-6338-4722-92C4-A6506550AF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指出下面语句的错误：</a:t>
            </a:r>
            <a:endParaRPr lang="en-US" altLang="zh-CN" dirty="0"/>
          </a:p>
          <a:p>
            <a:pPr lvl="1"/>
            <a:endParaRPr lang="en-US" altLang="en-US" dirty="0">
              <a:ea typeface="华文中宋" panose="02010600040101010101" pitchFamily="2" charset="-122"/>
            </a:endParaRPr>
          </a:p>
          <a:p>
            <a:pPr lvl="1"/>
            <a:endParaRPr lang="en-US" altLang="en-US" dirty="0">
              <a:ea typeface="华文中宋" panose="02010600040101010101" pitchFamily="2" charset="-122"/>
            </a:endParaRPr>
          </a:p>
          <a:p>
            <a:endParaRPr lang="en-US" altLang="zh-CN" dirty="0"/>
          </a:p>
          <a:p>
            <a:r>
              <a:rPr lang="zh-CN" altLang="en-US" dirty="0"/>
              <a:t>注意：</a:t>
            </a:r>
            <a:endParaRPr lang="en-US" altLang="zh-CN" dirty="0"/>
          </a:p>
          <a:p>
            <a:pPr lvl="1"/>
            <a:r>
              <a:rPr lang="zh-CN" altLang="en-US" dirty="0"/>
              <a:t>格式声明的个数与变量的个数保持一致</a:t>
            </a:r>
            <a:endParaRPr lang="en-US" altLang="zh-CN" dirty="0"/>
          </a:p>
          <a:p>
            <a:pPr lvl="1"/>
            <a:r>
              <a:rPr lang="zh-CN" altLang="en-US" dirty="0"/>
              <a:t>使用准确的格式声明</a:t>
            </a:r>
            <a:endParaRPr lang="en-US" altLang="zh-CN" dirty="0"/>
          </a:p>
        </p:txBody>
      </p:sp>
      <p:pic>
        <p:nvPicPr>
          <p:cNvPr id="48133" name="Picture 5">
            <a:extLst>
              <a:ext uri="{FF2B5EF4-FFF2-40B4-BE49-F238E27FC236}">
                <a16:creationId xmlns:a16="http://schemas.microsoft.com/office/drawing/2014/main" id="{17317279-21E8-4A71-8970-28E369A1ED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777" y="2133600"/>
            <a:ext cx="7878123" cy="812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50FD8D-8DFB-41C5-AF0E-B0F55D16BC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输出函数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printf</a:t>
            </a:r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 的使用 </a:t>
            </a:r>
            <a:r>
              <a:rPr lang="en-US" altLang="zh-CN">
                <a:effectLst>
                  <a:outerShdw blurRad="38100" dist="38100" dir="2700000" algn="tl">
                    <a:srgbClr val="C0C0C0"/>
                  </a:outerShdw>
                </a:effectLst>
              </a:rPr>
              <a:t>(5)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49154" name="Content Placeholder 2">
            <a:extLst>
              <a:ext uri="{FF2B5EF4-FFF2-40B4-BE49-F238E27FC236}">
                <a16:creationId xmlns:a16="http://schemas.microsoft.com/office/drawing/2014/main" id="{CB162763-6CBE-4B2B-B280-A6A6BC8E71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思考问题</a:t>
            </a:r>
            <a:r>
              <a:rPr lang="en-US" altLang="zh-CN" dirty="0"/>
              <a:t>1</a:t>
            </a:r>
            <a:r>
              <a:rPr lang="zh-CN" altLang="en-US" dirty="0"/>
              <a:t>：格式声明是如何工作的？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输入是什么？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输出是什么？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思考问题</a:t>
            </a:r>
            <a:r>
              <a:rPr lang="en-US" altLang="zh-CN" dirty="0"/>
              <a:t>2</a:t>
            </a:r>
            <a:r>
              <a:rPr lang="zh-CN" altLang="en-US" dirty="0"/>
              <a:t>：如果格式声明和变量不匹配会产生什么结果？</a:t>
            </a:r>
            <a:endParaRPr lang="en-US" altLang="zh-CN" dirty="0"/>
          </a:p>
        </p:txBody>
      </p: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2D14EC-20DD-4090-9106-A57E8BDC2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设计 </a:t>
            </a:r>
            <a:r>
              <a:rPr lang="en-US" altLang="zh-CN" dirty="0" err="1"/>
              <a:t>scanf</a:t>
            </a:r>
            <a:r>
              <a:rPr lang="zh-CN" altLang="en-US" dirty="0"/>
              <a:t> 的基本思想</a:t>
            </a:r>
            <a:endParaRPr lang="en-US" dirty="0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0B480B9B-F2D4-4718-B046-3325398A0C46}"/>
              </a:ext>
            </a:extLst>
          </p:cNvPr>
          <p:cNvSpPr txBox="1">
            <a:spLocks/>
          </p:cNvSpPr>
          <p:nvPr/>
        </p:nvSpPr>
        <p:spPr bwMode="auto">
          <a:xfrm>
            <a:off x="506735" y="1480171"/>
            <a:ext cx="7499350" cy="50420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65125" indent="-282575">
              <a:spcBef>
                <a:spcPts val="600"/>
              </a:spcBef>
              <a:buClr>
                <a:schemeClr val="accent1"/>
              </a:buClr>
              <a:buSzPct val="80000"/>
              <a:buFont typeface="Wingdings 2" panose="05020102010507070707" pitchFamily="18" charset="2"/>
              <a:buChar char=""/>
              <a:defRPr sz="32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1pPr>
            <a:lvl2pPr marL="639763" indent="-236538">
              <a:spcBef>
                <a:spcPts val="550"/>
              </a:spcBef>
              <a:buClr>
                <a:schemeClr val="accent1"/>
              </a:buClr>
              <a:buFont typeface="Verdana" panose="020B0604030504040204" pitchFamily="34" charset="0"/>
              <a:buChar char="◦"/>
              <a:defRPr sz="2800">
                <a:solidFill>
                  <a:srgbClr val="0000CC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2pPr>
            <a:lvl3pPr marL="885825" indent="-228600">
              <a:spcBef>
                <a:spcPct val="20000"/>
              </a:spcBef>
              <a:buClr>
                <a:schemeClr val="accent2"/>
              </a:buClr>
              <a:buFont typeface="Wingdings 2" panose="05020102010507070707" pitchFamily="18" charset="2"/>
              <a:buChar char=""/>
              <a:defRPr sz="24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3pPr>
            <a:lvl4pPr marL="1096963" indent="-173038">
              <a:spcBef>
                <a:spcPct val="20000"/>
              </a:spcBef>
              <a:buClr>
                <a:srgbClr val="9BBB59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4pPr>
            <a:lvl5pPr marL="1296988" indent="-182563">
              <a:spcBef>
                <a:spcPct val="20000"/>
              </a:spcBef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5pPr>
            <a:lvl6pPr marL="17541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6pPr>
            <a:lvl7pPr marL="22113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7pPr>
            <a:lvl8pPr marL="26685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8pPr>
            <a:lvl9pPr marL="3125788" indent="-182563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8064A2"/>
              </a:buClr>
              <a:buFont typeface="Wingdings 2" panose="05020102010507070707" pitchFamily="18" charset="2"/>
              <a:buChar char=""/>
              <a:defRPr sz="2000">
                <a:solidFill>
                  <a:schemeClr val="tx1"/>
                </a:solidFill>
                <a:latin typeface="Gill Sans MT" panose="020B0502020104020203" pitchFamily="34" charset="0"/>
                <a:ea typeface="华文中宋" panose="02010600040101010101" pitchFamily="2" charset="-122"/>
              </a:defRPr>
            </a:lvl9pPr>
          </a:lstStyle>
          <a:p>
            <a:r>
              <a:rPr lang="zh-CN" altLang="en-US" dirty="0"/>
              <a:t>需要考虑哪些基本问题</a:t>
            </a:r>
            <a:endParaRPr lang="en-US" altLang="zh-CN" dirty="0"/>
          </a:p>
          <a:p>
            <a:pPr lvl="1"/>
            <a:r>
              <a:rPr lang="en-US" altLang="zh-CN" dirty="0"/>
              <a:t>What</a:t>
            </a:r>
            <a:r>
              <a:rPr lang="zh-CN" altLang="en-US" dirty="0"/>
              <a:t>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要输入的是什么？</a:t>
            </a:r>
            <a:endParaRPr lang="en-US" altLang="zh-CN" dirty="0">
              <a:solidFill>
                <a:schemeClr val="tx1"/>
              </a:solidFill>
            </a:endParaRPr>
          </a:p>
          <a:p>
            <a:pPr lvl="1"/>
            <a:r>
              <a:rPr lang="en-US" altLang="zh-CN" dirty="0"/>
              <a:t>How</a:t>
            </a:r>
            <a:r>
              <a:rPr lang="zh-CN" altLang="en-US" dirty="0"/>
              <a:t>  </a:t>
            </a:r>
            <a:r>
              <a:rPr lang="en-US" altLang="zh-CN" dirty="0">
                <a:solidFill>
                  <a:schemeClr val="tx1"/>
                </a:solidFill>
              </a:rPr>
              <a:t>-</a:t>
            </a:r>
            <a:r>
              <a:rPr lang="zh-CN" altLang="en-US" dirty="0">
                <a:solidFill>
                  <a:schemeClr val="tx1"/>
                </a:solidFill>
              </a:rPr>
              <a:t> 要怎样进行输入？</a:t>
            </a:r>
            <a:endParaRPr lang="en-US" altLang="zh-CN" dirty="0">
              <a:solidFill>
                <a:schemeClr val="tx1"/>
              </a:solidFill>
            </a:endParaRPr>
          </a:p>
          <a:p>
            <a:r>
              <a:rPr lang="zh-CN" altLang="en-US" dirty="0"/>
              <a:t>参考 </a:t>
            </a:r>
            <a:r>
              <a:rPr lang="en-US" altLang="zh-CN" dirty="0" err="1"/>
              <a:t>printf</a:t>
            </a:r>
            <a:r>
              <a:rPr lang="zh-CN" altLang="en-US" dirty="0"/>
              <a:t> 的例子，</a:t>
            </a:r>
            <a:r>
              <a:rPr lang="en-US" altLang="zh-CN" dirty="0" err="1"/>
              <a:t>scanf</a:t>
            </a:r>
            <a:r>
              <a:rPr lang="zh-CN" altLang="en-US" dirty="0"/>
              <a:t>也应包含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格式控制，如</a:t>
            </a:r>
            <a:r>
              <a:rPr lang="en-US" altLang="zh-CN" dirty="0">
                <a:solidFill>
                  <a:schemeClr val="tx1"/>
                </a:solidFill>
              </a:rPr>
              <a:t>”%d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%f”</a:t>
            </a:r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变量列表，如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chemeClr val="tx1"/>
                </a:solidFill>
              </a:rPr>
              <a:t>num,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rgbClr val="FF0000"/>
                </a:solidFill>
              </a:rPr>
              <a:t>&amp;</a:t>
            </a:r>
            <a:r>
              <a:rPr lang="en-US" altLang="zh-CN" dirty="0">
                <a:solidFill>
                  <a:schemeClr val="tx1"/>
                </a:solidFill>
              </a:rPr>
              <a:t>score</a:t>
            </a:r>
          </a:p>
          <a:p>
            <a:r>
              <a:rPr lang="zh-CN" altLang="en-US" dirty="0"/>
              <a:t>字符串怎么输入？</a:t>
            </a:r>
            <a:endParaRPr lang="en-US" altLang="zh-CN" dirty="0"/>
          </a:p>
          <a:p>
            <a:pPr lvl="1"/>
            <a:r>
              <a:rPr lang="zh-CN" altLang="en-US" dirty="0">
                <a:solidFill>
                  <a:schemeClr val="tx1"/>
                </a:solidFill>
              </a:rPr>
              <a:t>示例：</a:t>
            </a:r>
            <a:r>
              <a:rPr lang="en-US" altLang="zh-CN" dirty="0" err="1">
                <a:solidFill>
                  <a:schemeClr val="tx1"/>
                </a:solidFill>
              </a:rPr>
              <a:t>scanf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(“%s”,</a:t>
            </a:r>
            <a:r>
              <a:rPr lang="zh-CN" altLang="en-US" dirty="0">
                <a:solidFill>
                  <a:schemeClr val="tx1"/>
                </a:solidFill>
              </a:rPr>
              <a:t> </a:t>
            </a:r>
            <a:r>
              <a:rPr lang="en-US" altLang="zh-CN" dirty="0">
                <a:solidFill>
                  <a:schemeClr val="tx1"/>
                </a:solidFill>
              </a:rPr>
              <a:t>name)</a:t>
            </a:r>
          </a:p>
          <a:p>
            <a:pPr lvl="2"/>
            <a:r>
              <a:rPr lang="en-US" altLang="zh-CN" dirty="0"/>
              <a:t>char name[50];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7" dur="500"/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2" dur="500"/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7" dur="500"/>
                                        <p:tgtEl>
                                          <p:spTgt spid="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2" dur="500"/>
                                        <p:tgtEl>
                                          <p:spTgt spid="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E904E46-804E-4DA0-BD5D-D65FA18FCB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scanf</a:t>
            </a:r>
            <a:r>
              <a:rPr lang="zh-CN" altLang="en-US" dirty="0"/>
              <a:t>函数输入数据</a:t>
            </a:r>
            <a:endParaRPr lang="en-US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304ACC56-DA8B-41E7-8D4A-E3DBFB23A4D8}"/>
              </a:ext>
            </a:extLst>
          </p:cNvPr>
          <p:cNvSpPr/>
          <p:nvPr/>
        </p:nvSpPr>
        <p:spPr>
          <a:xfrm>
            <a:off x="395536" y="2132856"/>
            <a:ext cx="4389782" cy="437321"/>
          </a:xfrm>
          <a:prstGeom prst="rect">
            <a:avLst/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 err="1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scanf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（格式控制，地址表列）</a:t>
            </a:r>
          </a:p>
        </p:txBody>
      </p:sp>
      <p:grpSp>
        <p:nvGrpSpPr>
          <p:cNvPr id="4" name="组合 3">
            <a:extLst>
              <a:ext uri="{FF2B5EF4-FFF2-40B4-BE49-F238E27FC236}">
                <a16:creationId xmlns:a16="http://schemas.microsoft.com/office/drawing/2014/main" id="{5D22A2A6-130D-4623-ACF0-33739549FEF8}"/>
              </a:ext>
            </a:extLst>
          </p:cNvPr>
          <p:cNvGrpSpPr/>
          <p:nvPr/>
        </p:nvGrpSpPr>
        <p:grpSpPr>
          <a:xfrm>
            <a:off x="5371908" y="2132856"/>
            <a:ext cx="3426334" cy="1217402"/>
            <a:chOff x="5622416" y="1878223"/>
            <a:chExt cx="3426334" cy="1217402"/>
          </a:xfrm>
        </p:grpSpPr>
        <p:sp>
          <p:nvSpPr>
            <p:cNvPr id="5" name="圆角矩形 5">
              <a:extLst>
                <a:ext uri="{FF2B5EF4-FFF2-40B4-BE49-F238E27FC236}">
                  <a16:creationId xmlns:a16="http://schemas.microsoft.com/office/drawing/2014/main" id="{6C545E95-C88A-4E02-A07A-EF7E732A36EF}"/>
                </a:ext>
              </a:extLst>
            </p:cNvPr>
            <p:cNvSpPr/>
            <p:nvPr/>
          </p:nvSpPr>
          <p:spPr>
            <a:xfrm>
              <a:off x="5622416" y="1878223"/>
              <a:ext cx="3426334" cy="1217402"/>
            </a:xfrm>
            <a:prstGeom prst="roundRect">
              <a:avLst>
                <a:gd name="adj" fmla="val 2781"/>
              </a:avLst>
            </a:prstGeom>
            <a:solidFill>
              <a:sysClr val="window" lastClr="FFFFFF"/>
            </a:solidFill>
            <a:ln w="12700" cap="flat" cmpd="sng" algn="ctr">
              <a:solidFill>
                <a:srgbClr val="E84C22"/>
              </a:solidFill>
              <a:prstDash val="solid"/>
              <a:miter lim="800000"/>
            </a:ln>
            <a:effectLst/>
          </p:spPr>
          <p:txBody>
            <a:bodyPr rtlCol="0" anchor="t"/>
            <a:lstStyle/>
            <a:p>
              <a:pPr marL="0" marR="0" lvl="0" indent="0" defTabSz="36353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CN" sz="1600" b="0" i="0" u="none" strike="noStrike" kern="0" cap="none" spc="0" normalizeH="0" baseline="0" noProof="1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  <a:cs typeface="+mn-cs"/>
                </a:rPr>
                <a:t>scanf("a=%f,b=%f,c=%f", &amp;a, &amp;b, &amp;c );</a:t>
              </a:r>
              <a:endParaRPr kumimoji="0" lang="en-US" altLang="zh-CN" sz="1600" b="0" i="0" u="none" strike="noStrike" kern="0" cap="none" spc="0" normalizeH="0" baseline="0" noProof="1">
                <a:ln>
                  <a:noFill/>
                </a:ln>
                <a:solidFill>
                  <a:srgbClr val="008000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6" name="线形标注 2(带强调线) 6">
              <a:extLst>
                <a:ext uri="{FF2B5EF4-FFF2-40B4-BE49-F238E27FC236}">
                  <a16:creationId xmlns:a16="http://schemas.microsoft.com/office/drawing/2014/main" id="{4978AD91-AFEF-4A93-9576-2D478EF3C4F7}"/>
                </a:ext>
              </a:extLst>
            </p:cNvPr>
            <p:cNvSpPr/>
            <p:nvPr/>
          </p:nvSpPr>
          <p:spPr>
            <a:xfrm rot="16200000">
              <a:off x="6321520" y="1959246"/>
              <a:ext cx="193537" cy="234000"/>
            </a:xfrm>
            <a:prstGeom prst="accentCallout2">
              <a:avLst>
                <a:gd name="adj1" fmla="val 18750"/>
                <a:gd name="adj2" fmla="val -8333"/>
                <a:gd name="adj3" fmla="val 57301"/>
                <a:gd name="adj4" fmla="val -8251"/>
                <a:gd name="adj5" fmla="val 56482"/>
                <a:gd name="adj6" fmla="val -103159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7" name="文本框 6">
              <a:extLst>
                <a:ext uri="{FF2B5EF4-FFF2-40B4-BE49-F238E27FC236}">
                  <a16:creationId xmlns:a16="http://schemas.microsoft.com/office/drawing/2014/main" id="{CDF312DA-1A39-447D-9F59-75BB242A104E}"/>
                </a:ext>
              </a:extLst>
            </p:cNvPr>
            <p:cNvSpPr txBox="1"/>
            <p:nvPr/>
          </p:nvSpPr>
          <p:spPr>
            <a:xfrm>
              <a:off x="5953539" y="2313392"/>
              <a:ext cx="241520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-5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普通字符 格式声明</a:t>
              </a:r>
            </a:p>
          </p:txBody>
        </p:sp>
        <p:sp>
          <p:nvSpPr>
            <p:cNvPr id="8" name="线形标注 2(带强调线) 8">
              <a:extLst>
                <a:ext uri="{FF2B5EF4-FFF2-40B4-BE49-F238E27FC236}">
                  <a16:creationId xmlns:a16="http://schemas.microsoft.com/office/drawing/2014/main" id="{783E0FC0-5AFE-457C-B814-95D4ACFE5D43}"/>
                </a:ext>
              </a:extLst>
            </p:cNvPr>
            <p:cNvSpPr/>
            <p:nvPr/>
          </p:nvSpPr>
          <p:spPr>
            <a:xfrm rot="16200000">
              <a:off x="6979532" y="1986011"/>
              <a:ext cx="193537" cy="180470"/>
            </a:xfrm>
            <a:prstGeom prst="accentCallout2">
              <a:avLst>
                <a:gd name="adj1" fmla="val 18750"/>
                <a:gd name="adj2" fmla="val -8333"/>
                <a:gd name="adj3" fmla="val 59060"/>
                <a:gd name="adj4" fmla="val -8251"/>
                <a:gd name="adj5" fmla="val 57427"/>
                <a:gd name="adj6" fmla="val -103158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9" name="线形标注 2(带强调线) 9">
              <a:extLst>
                <a:ext uri="{FF2B5EF4-FFF2-40B4-BE49-F238E27FC236}">
                  <a16:creationId xmlns:a16="http://schemas.microsoft.com/office/drawing/2014/main" id="{CC02486F-5EDA-478D-8C48-7639D517E82E}"/>
                </a:ext>
              </a:extLst>
            </p:cNvPr>
            <p:cNvSpPr/>
            <p:nvPr/>
          </p:nvSpPr>
          <p:spPr>
            <a:xfrm rot="16200000">
              <a:off x="8154752" y="1568409"/>
              <a:ext cx="181451" cy="1008000"/>
            </a:xfrm>
            <a:prstGeom prst="accentCallout2">
              <a:avLst>
                <a:gd name="adj1" fmla="val 18750"/>
                <a:gd name="adj2" fmla="val -8333"/>
                <a:gd name="adj3" fmla="val 57301"/>
                <a:gd name="adj4" fmla="val -8251"/>
                <a:gd name="adj5" fmla="val 57820"/>
                <a:gd name="adj6" fmla="val -314787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0" name="线形标注 2(带强调线) 10">
              <a:extLst>
                <a:ext uri="{FF2B5EF4-FFF2-40B4-BE49-F238E27FC236}">
                  <a16:creationId xmlns:a16="http://schemas.microsoft.com/office/drawing/2014/main" id="{B4884EA8-0B07-4CF4-99F7-F4BA730864CA}"/>
                </a:ext>
              </a:extLst>
            </p:cNvPr>
            <p:cNvSpPr/>
            <p:nvPr/>
          </p:nvSpPr>
          <p:spPr>
            <a:xfrm rot="16200000">
              <a:off x="6273728" y="2109232"/>
              <a:ext cx="223493" cy="686634"/>
            </a:xfrm>
            <a:prstGeom prst="accentCallout2">
              <a:avLst>
                <a:gd name="adj1" fmla="val 18750"/>
                <a:gd name="adj2" fmla="val -8333"/>
                <a:gd name="adj3" fmla="val 57301"/>
                <a:gd name="adj4" fmla="val -8321"/>
                <a:gd name="adj5" fmla="val 57427"/>
                <a:gd name="adj6" fmla="val -103158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1" name="线形标注 2(带强调线) 11">
              <a:extLst>
                <a:ext uri="{FF2B5EF4-FFF2-40B4-BE49-F238E27FC236}">
                  <a16:creationId xmlns:a16="http://schemas.microsoft.com/office/drawing/2014/main" id="{1027AB77-60DB-48C2-9789-4F5C98F8DB6E}"/>
                </a:ext>
              </a:extLst>
            </p:cNvPr>
            <p:cNvSpPr/>
            <p:nvPr/>
          </p:nvSpPr>
          <p:spPr>
            <a:xfrm rot="16200000">
              <a:off x="7008441" y="2109232"/>
              <a:ext cx="223493" cy="686634"/>
            </a:xfrm>
            <a:prstGeom prst="accentCallout2">
              <a:avLst>
                <a:gd name="adj1" fmla="val 18750"/>
                <a:gd name="adj2" fmla="val -8333"/>
                <a:gd name="adj3" fmla="val 57361"/>
                <a:gd name="adj4" fmla="val -8691"/>
                <a:gd name="adj5" fmla="val 57427"/>
                <a:gd name="adj6" fmla="val -103158"/>
              </a:avLst>
            </a:prstGeom>
            <a:solidFill>
              <a:srgbClr val="E84C22">
                <a:alpha val="30000"/>
              </a:srgbClr>
            </a:solidFill>
            <a:ln w="12700" cap="flat" cmpd="sng" algn="ctr">
              <a:solidFill>
                <a:srgbClr val="E84C22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endParaRPr>
            </a:p>
          </p:txBody>
        </p:sp>
        <p:sp>
          <p:nvSpPr>
            <p:cNvPr id="12" name="文本框 11">
              <a:extLst>
                <a:ext uri="{FF2B5EF4-FFF2-40B4-BE49-F238E27FC236}">
                  <a16:creationId xmlns:a16="http://schemas.microsoft.com/office/drawing/2014/main" id="{D420DCB6-32A9-48A2-B30F-EB6B52040C4C}"/>
                </a:ext>
              </a:extLst>
            </p:cNvPr>
            <p:cNvSpPr txBox="1"/>
            <p:nvPr/>
          </p:nvSpPr>
          <p:spPr>
            <a:xfrm>
              <a:off x="6379303" y="2759340"/>
              <a:ext cx="2542581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格式控制</a:t>
              </a:r>
              <a:r>
                <a:rPr kumimoji="0" lang="en-US" altLang="zh-CN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	            </a:t>
              </a:r>
              <a:r>
                <a:rPr kumimoji="0" lang="zh-CN" altLang="en-US" sz="1400" b="0" i="0" u="none" strike="noStrike" kern="0" cap="none" spc="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地址</a:t>
              </a:r>
              <a:r>
                <a:rPr kumimoji="0" lang="zh-CN" altLang="en-US" sz="1400" b="0" i="0" u="none" strike="noStrike" kern="0" cap="none" spc="-50" normalizeH="0" baseline="0" noProof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等线"/>
                  <a:ea typeface="等线"/>
                </a:rPr>
                <a:t>列表</a:t>
              </a:r>
            </a:p>
          </p:txBody>
        </p:sp>
      </p:grpSp>
      <p:sp>
        <p:nvSpPr>
          <p:cNvPr id="13" name="MH_Desc_1">
            <a:extLst>
              <a:ext uri="{FF2B5EF4-FFF2-40B4-BE49-F238E27FC236}">
                <a16:creationId xmlns:a16="http://schemas.microsoft.com/office/drawing/2014/main" id="{946405EA-792E-448A-8D26-911576406B33}"/>
              </a:ext>
            </a:extLst>
          </p:cNvPr>
          <p:cNvSpPr/>
          <p:nvPr>
            <p:custDataLst>
              <p:tags r:id="rId1"/>
            </p:custDataLst>
          </p:nvPr>
        </p:nvSpPr>
        <p:spPr>
          <a:xfrm>
            <a:off x="395536" y="2915286"/>
            <a:ext cx="4389782" cy="2750931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 cmpd="sng" algn="ctr">
            <a:solidFill>
              <a:srgbClr val="E84C22"/>
            </a:solidFill>
            <a:prstDash val="solid"/>
            <a:bevel/>
          </a:ln>
          <a:effectLst/>
        </p:spPr>
        <p:txBody>
          <a:bodyPr lIns="72000" tIns="72000" rIns="72000" bIns="72000" anchor="t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(1) “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格式控制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”是用双引号括起来的一个字符串，含义同</a:t>
            </a:r>
            <a:r>
              <a:rPr kumimoji="0" lang="en-US" altLang="zh-CN" sz="14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printf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函数。包括：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①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格式声明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。以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%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开始，以一个格式字符结束，中间可以插入附加的字符。</a:t>
            </a: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②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普通字符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。</a:t>
            </a:r>
            <a:endParaRPr kumimoji="0" lang="en-US" altLang="zh-CN" sz="14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 </a:t>
            </a:r>
            <a:r>
              <a:rPr kumimoji="0" lang="en-US" altLang="zh-CN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(2) </a:t>
            </a:r>
            <a:r>
              <a:rPr kumimoji="0" lang="zh-CN" altLang="en-US" sz="14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地址表列</a:t>
            </a:r>
            <a:r>
              <a:rPr kumimoji="0" lang="zh-CN" altLang="en-US" sz="14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是由若干个地址组成的表列，可以是变量的地址，或字符串的首地址。</a:t>
            </a:r>
          </a:p>
        </p:txBody>
      </p:sp>
    </p:spTree>
    <p:extLst>
      <p:ext uri="{BB962C8B-B14F-4D97-AF65-F5344CB8AC3E}">
        <p14:creationId xmlns:p14="http://schemas.microsoft.com/office/powerpoint/2010/main" val="2997053789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 err="1"/>
              <a:t>scanf</a:t>
            </a:r>
            <a:r>
              <a:rPr lang="zh-CN" altLang="en-US" dirty="0"/>
              <a:t>的</a:t>
            </a:r>
            <a:br>
              <a:rPr lang="en-US" altLang="zh-CN" dirty="0"/>
            </a:br>
            <a:r>
              <a:rPr lang="zh-CN" altLang="en-US" dirty="0"/>
              <a:t>格式声明</a:t>
            </a:r>
          </a:p>
        </p:txBody>
      </p:sp>
      <p:sp>
        <p:nvSpPr>
          <p:cNvPr id="8" name="矩形 7"/>
          <p:cNvSpPr/>
          <p:nvPr/>
        </p:nvSpPr>
        <p:spPr>
          <a:xfrm>
            <a:off x="110210" y="2199591"/>
            <a:ext cx="4389782" cy="437321"/>
          </a:xfrm>
          <a:prstGeom prst="rect">
            <a:avLst/>
          </a:prstGeom>
          <a:solidFill>
            <a:srgbClr val="E84C22"/>
          </a:solidFill>
          <a:ln w="12700" cap="flat" cmpd="sng" algn="ctr">
            <a:solidFill>
              <a:srgbClr val="E84C22">
                <a:shade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%  </a:t>
            </a:r>
            <a:r>
              <a:rPr kumimoji="0" lang="zh-CN" altLang="en-US" sz="1800" b="1" i="0" u="none" strike="noStrike" kern="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附加字符  格式字符</a:t>
            </a:r>
          </a:p>
        </p:txBody>
      </p:sp>
      <p:sp>
        <p:nvSpPr>
          <p:cNvPr id="9" name="MH_Desc_1"/>
          <p:cNvSpPr/>
          <p:nvPr>
            <p:custDataLst>
              <p:tags r:id="rId1"/>
            </p:custDataLst>
          </p:nvPr>
        </p:nvSpPr>
        <p:spPr>
          <a:xfrm>
            <a:off x="110210" y="2744164"/>
            <a:ext cx="4389782" cy="3997204"/>
          </a:xfrm>
          <a:custGeom>
            <a:avLst/>
            <a:gdLst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2520280 w 2520280"/>
              <a:gd name="connsiteY7" fmla="*/ 288032 h 1872208"/>
              <a:gd name="connsiteX8" fmla="*/ 0 w 2520280"/>
              <a:gd name="connsiteY8" fmla="*/ 0 h 1872208"/>
              <a:gd name="connsiteX0" fmla="*/ 0 w 2520280"/>
              <a:gd name="connsiteY0" fmla="*/ 1584176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1584176 h 1872208"/>
              <a:gd name="connsiteX5" fmla="*/ 0 w 2520280"/>
              <a:gd name="connsiteY5" fmla="*/ 0 h 1872208"/>
              <a:gd name="connsiteX6" fmla="*/ 2520280 w 2520280"/>
              <a:gd name="connsiteY6" fmla="*/ 0 h 1872208"/>
              <a:gd name="connsiteX7" fmla="*/ 0 w 2520280"/>
              <a:gd name="connsiteY7" fmla="*/ 0 h 1872208"/>
              <a:gd name="connsiteX0" fmla="*/ 0 w 2520280"/>
              <a:gd name="connsiteY0" fmla="*/ 1872208 h 1872208"/>
              <a:gd name="connsiteX1" fmla="*/ 2520280 w 2520280"/>
              <a:gd name="connsiteY1" fmla="*/ 1584176 h 1872208"/>
              <a:gd name="connsiteX2" fmla="*/ 2520280 w 2520280"/>
              <a:gd name="connsiteY2" fmla="*/ 1872208 h 1872208"/>
              <a:gd name="connsiteX3" fmla="*/ 0 w 2520280"/>
              <a:gd name="connsiteY3" fmla="*/ 1872208 h 1872208"/>
              <a:gd name="connsiteX4" fmla="*/ 0 w 2520280"/>
              <a:gd name="connsiteY4" fmla="*/ 0 h 1872208"/>
              <a:gd name="connsiteX5" fmla="*/ 2520280 w 2520280"/>
              <a:gd name="connsiteY5" fmla="*/ 0 h 1872208"/>
              <a:gd name="connsiteX6" fmla="*/ 0 w 2520280"/>
              <a:gd name="connsiteY6" fmla="*/ 0 h 1872208"/>
              <a:gd name="connsiteX0" fmla="*/ 0 w 2520280"/>
              <a:gd name="connsiteY0" fmla="*/ 1872208 h 1872208"/>
              <a:gd name="connsiteX1" fmla="*/ 2520280 w 2520280"/>
              <a:gd name="connsiteY1" fmla="*/ 1872208 h 1872208"/>
              <a:gd name="connsiteX2" fmla="*/ 0 w 2520280"/>
              <a:gd name="connsiteY2" fmla="*/ 1872208 h 1872208"/>
              <a:gd name="connsiteX3" fmla="*/ 0 w 2520280"/>
              <a:gd name="connsiteY3" fmla="*/ 0 h 1872208"/>
              <a:gd name="connsiteX4" fmla="*/ 2520280 w 2520280"/>
              <a:gd name="connsiteY4" fmla="*/ 0 h 1872208"/>
              <a:gd name="connsiteX5" fmla="*/ 0 w 2520280"/>
              <a:gd name="connsiteY5" fmla="*/ 0 h 18722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20280" h="1872208">
                <a:moveTo>
                  <a:pt x="0" y="1872208"/>
                </a:moveTo>
                <a:lnTo>
                  <a:pt x="2520280" y="1872208"/>
                </a:lnTo>
                <a:lnTo>
                  <a:pt x="0" y="1872208"/>
                </a:lnTo>
                <a:close/>
                <a:moveTo>
                  <a:pt x="0" y="0"/>
                </a:moveTo>
                <a:lnTo>
                  <a:pt x="2520280" y="0"/>
                </a:lnTo>
                <a:lnTo>
                  <a:pt x="0" y="0"/>
                </a:lnTo>
                <a:close/>
              </a:path>
            </a:pathLst>
          </a:custGeom>
          <a:noFill/>
          <a:ln w="25400" cap="sq" cmpd="sng" algn="ctr">
            <a:solidFill>
              <a:srgbClr val="E84C22"/>
            </a:solidFill>
            <a:prstDash val="solid"/>
            <a:bevel/>
          </a:ln>
          <a:effectLst/>
        </p:spPr>
        <p:txBody>
          <a:bodyPr lIns="72000" tIns="72000" rIns="72000" bIns="72000" anchor="t">
            <a:noAutofit/>
          </a:bodyPr>
          <a:lstStyle/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(1) </a:t>
            </a:r>
            <a:r>
              <a:rPr kumimoji="0" lang="en-US" altLang="zh-CN" sz="16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scanf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函数中的格式控制后面应当是</a:t>
            </a:r>
            <a:r>
              <a:rPr kumimoji="0" lang="zh-CN" altLang="en-US" sz="1600" b="1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变量地址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，而不是变量名。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应与上述格式说明匹配，否则将会出现错误。</a:t>
            </a: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(2)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如果在格式控制字符串中除了格式声明以外还有其他字符，则在输入数据时在对应的位置上应输入与这些字符相同的字符。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(3)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在用“％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c”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格式声明输入字符时，空格字符和“转义字符”中的字符都作为有效字符输入。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(4) 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在输入数值数据时，如输入空格、回车、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Tab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键或遇非法字符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(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不属于数值的字符</a:t>
            </a:r>
            <a:r>
              <a:rPr kumimoji="0" lang="en-US" altLang="zh-CN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)</a:t>
            </a:r>
            <a:r>
              <a:rPr kumimoji="0" lang="zh-CN" altLang="en-US" sz="16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等线"/>
                <a:ea typeface="等线"/>
                <a:cs typeface="+mn-cs"/>
              </a:rPr>
              <a:t>，认为该数据结束。</a:t>
            </a: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  <a:p>
            <a:pPr marL="0" marR="0" lvl="0" indent="0" algn="just" defTabSz="914400" eaLnBrk="1" fontAlgn="auto" latinLnBrk="0" hangingPunct="1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endParaRPr kumimoji="0" lang="en-US" altLang="zh-CN" sz="16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/>
              <a:ea typeface="等线"/>
              <a:cs typeface="+mn-cs"/>
            </a:endParaRPr>
          </a:p>
        </p:txBody>
      </p:sp>
      <p:graphicFrame>
        <p:nvGraphicFramePr>
          <p:cNvPr id="10" name="表格 9"/>
          <p:cNvGraphicFramePr>
            <a:graphicFrameLocks noGrp="1"/>
          </p:cNvGraphicFramePr>
          <p:nvPr>
            <p:extLst/>
          </p:nvPr>
        </p:nvGraphicFramePr>
        <p:xfrm>
          <a:off x="4644008" y="2204864"/>
          <a:ext cx="4392488" cy="2664297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9603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latin typeface="+mn-ea"/>
                          <a:ea typeface="+mn-ea"/>
                        </a:rPr>
                        <a:t>格式字符</a:t>
                      </a:r>
                      <a:endParaRPr lang="zh-CN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latin typeface="+mn-ea"/>
                          <a:ea typeface="+mn-ea"/>
                        </a:rPr>
                        <a:t>说    明</a:t>
                      </a:r>
                      <a:endParaRPr lang="zh-CN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 dirty="0" err="1">
                          <a:latin typeface="+mn-ea"/>
                          <a:ea typeface="+mn-ea"/>
                        </a:rPr>
                        <a:t>d,i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输入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有符号十进制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整数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>
                          <a:latin typeface="+mn-ea"/>
                          <a:ea typeface="+mn-ea"/>
                          <a:cs typeface="+mn-cs"/>
                        </a:rPr>
                        <a:t>u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输入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无符号十进制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整数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>
                          <a:latin typeface="+mn-ea"/>
                          <a:ea typeface="+mn-ea"/>
                        </a:rPr>
                        <a:t>o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输入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无符号八进制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整数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728579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latin typeface="+mn-ea"/>
                          <a:ea typeface="+mn-ea"/>
                        </a:rPr>
                        <a:t>x,X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输入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Times New Roman"/>
                        </a:rPr>
                        <a:t>无符号十六进制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整数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  <a:cs typeface="Times New Roman"/>
                        </a:rPr>
                        <a:t>(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  <a:cs typeface="Times New Roman"/>
                        </a:rPr>
                        <a:t>大小写作用相同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  <a:cs typeface="Times New Roman"/>
                        </a:rPr>
                        <a:t>)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latin typeface="+mn-ea"/>
                          <a:ea typeface="+mn-ea"/>
                        </a:rPr>
                        <a:t>c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>
                          <a:latin typeface="+mn-ea"/>
                          <a:ea typeface="+mn-ea"/>
                        </a:rPr>
                        <a:t>输入单个字符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47167622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>
                          <a:latin typeface="+mn-ea"/>
                          <a:ea typeface="+mn-ea"/>
                          <a:cs typeface="+mn-cs"/>
                        </a:rPr>
                        <a:t>s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输入字符串，将字符串送到一个字符数组中，在输入时以非空白字符开始，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以第一个分隔符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（</a:t>
                      </a:r>
                      <a:r>
                        <a:rPr lang="en-US" altLang="zh-CN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\n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、</a:t>
                      </a:r>
                      <a:r>
                        <a:rPr lang="en-US" altLang="zh-CN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\t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、空格）结束</a:t>
                      </a:r>
                      <a:endParaRPr lang="zh-CN" altLang="en-US" sz="900" b="0" kern="100" dirty="0">
                        <a:latin typeface="+mn-ea"/>
                        <a:ea typeface="+mn-ea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>
                          <a:latin typeface="+mn-ea"/>
                          <a:ea typeface="+mn-ea"/>
                          <a:cs typeface="Times New Roman"/>
                        </a:rPr>
                        <a:t>f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输入实数，可以用小数形式或指数形式输入</a:t>
                      </a:r>
                      <a:endParaRPr lang="zh-CN" alt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23899563"/>
                  </a:ext>
                </a:extLst>
              </a:tr>
              <a:tr h="296033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>
                          <a:latin typeface="+mn-ea"/>
                          <a:ea typeface="+mn-ea"/>
                          <a:cs typeface="+mn-cs"/>
                        </a:rPr>
                        <a:t>e,E,g,G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作用相同，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e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与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f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、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g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可以互相替换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(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大小写作用相同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)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1" name="表格 10"/>
          <p:cNvGraphicFramePr>
            <a:graphicFrameLocks noGrp="1"/>
          </p:cNvGraphicFramePr>
          <p:nvPr>
            <p:extLst/>
          </p:nvPr>
        </p:nvGraphicFramePr>
        <p:xfrm>
          <a:off x="4644008" y="5085186"/>
          <a:ext cx="4392488" cy="1656182"/>
        </p:xfrm>
        <a:graphic>
          <a:graphicData uri="http://schemas.openxmlformats.org/drawingml/2006/table">
            <a:tbl>
              <a:tblPr firstRow="1" firstCol="1">
                <a:tableStyleId>{21E4AEA4-8DFA-4A89-87EB-49C32662AFE0}</a:tableStyleId>
              </a:tblPr>
              <a:tblGrid>
                <a:gridCol w="79208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00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33306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latin typeface="+mn-ea"/>
                          <a:ea typeface="+mn-ea"/>
                        </a:rPr>
                        <a:t>附加字符</a:t>
                      </a:r>
                      <a:endParaRPr lang="zh-CN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1000" b="1" kern="100" dirty="0">
                          <a:latin typeface="+mn-ea"/>
                          <a:ea typeface="+mn-ea"/>
                        </a:rPr>
                        <a:t>说    明</a:t>
                      </a:r>
                      <a:endParaRPr lang="zh-CN" sz="10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071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altLang="zh-CN" sz="900" b="1" kern="100">
                          <a:latin typeface="+mn-ea"/>
                          <a:ea typeface="+mn-ea"/>
                        </a:rPr>
                        <a:t>l</a:t>
                      </a:r>
                      <a:endParaRPr lang="zh-CN" sz="900" b="1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输入长整型数据（可用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altLang="zh-CN" sz="900" b="0" kern="100" dirty="0" err="1">
                          <a:latin typeface="+mn-ea"/>
                          <a:ea typeface="+mn-ea"/>
                        </a:rPr>
                        <a:t>ld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%lo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%lx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altLang="zh-CN" sz="900" b="0" kern="100" dirty="0" err="1">
                          <a:latin typeface="+mn-ea"/>
                          <a:ea typeface="+mn-ea"/>
                        </a:rPr>
                        <a:t>lu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）以及</a:t>
                      </a:r>
                      <a:r>
                        <a:rPr lang="en-US" altLang="zh-CN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double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型数据（用</a:t>
                      </a:r>
                      <a:r>
                        <a:rPr lang="en-US" altLang="zh-CN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%lf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或</a:t>
                      </a:r>
                      <a:r>
                        <a:rPr lang="en-US" altLang="zh-CN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%le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）</a:t>
                      </a:r>
                      <a:endParaRPr lang="zh-CN" sz="900" b="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3071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900" b="1" kern="100">
                          <a:latin typeface="+mn-ea"/>
                          <a:ea typeface="+mn-ea"/>
                        </a:rPr>
                        <a:t>h</a:t>
                      </a: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输入短整型数据（可用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altLang="zh-CN" sz="900" b="0" kern="100" dirty="0" err="1">
                          <a:latin typeface="+mn-ea"/>
                          <a:ea typeface="+mn-ea"/>
                        </a:rPr>
                        <a:t>hd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%ho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，</a:t>
                      </a:r>
                      <a:r>
                        <a:rPr lang="en-US" altLang="zh-CN" sz="900" b="0" kern="100" dirty="0">
                          <a:latin typeface="+mn-ea"/>
                          <a:ea typeface="+mn-ea"/>
                        </a:rPr>
                        <a:t>%</a:t>
                      </a:r>
                      <a:r>
                        <a:rPr lang="en-US" altLang="zh-CN" sz="900" b="0" kern="100" dirty="0" err="1">
                          <a:latin typeface="+mn-ea"/>
                          <a:ea typeface="+mn-ea"/>
                        </a:rPr>
                        <a:t>hx</a:t>
                      </a: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）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3071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1" kern="100">
                          <a:latin typeface="+mn-ea"/>
                          <a:ea typeface="+mn-ea"/>
                        </a:rPr>
                        <a:t>域宽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指定输入数据所占宽度（列数），域宽应为正整数，注意：</a:t>
                      </a:r>
                      <a:r>
                        <a:rPr lang="zh-CN" altLang="en-US" sz="900" b="0" kern="100" dirty="0">
                          <a:solidFill>
                            <a:srgbClr val="FF0000"/>
                          </a:solidFill>
                          <a:latin typeface="+mn-ea"/>
                          <a:ea typeface="+mn-ea"/>
                          <a:cs typeface="+mn-cs"/>
                        </a:rPr>
                        <a:t>输入浮点数时不能规定精度</a:t>
                      </a:r>
                      <a:endParaRPr lang="zh-CN" sz="900" b="0" kern="100" dirty="0">
                        <a:solidFill>
                          <a:srgbClr val="FF0000"/>
                        </a:solidFill>
                        <a:latin typeface="+mn-ea"/>
                        <a:ea typeface="+mn-ea"/>
                        <a:cs typeface="+mn-cs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55728579"/>
                  </a:ext>
                </a:extLst>
              </a:tr>
              <a:tr h="330719">
                <a:tc>
                  <a:txBody>
                    <a:bodyPr/>
                    <a:lstStyle/>
                    <a:p>
                      <a:pPr algn="ctr" fontAlgn="auto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1" kern="100">
                          <a:latin typeface="+mn-ea"/>
                          <a:ea typeface="+mn-ea"/>
                          <a:cs typeface="+mn-cs"/>
                        </a:rPr>
                        <a:t>*</a:t>
                      </a:r>
                      <a:endParaRPr lang="zh-CN" sz="900" b="1" kern="10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just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zh-CN" altLang="en-US" sz="900" b="0" kern="100" dirty="0">
                          <a:latin typeface="+mn-ea"/>
                          <a:ea typeface="+mn-ea"/>
                        </a:rPr>
                        <a:t>本输入项在读入后不赋给相应的变量</a:t>
                      </a:r>
                      <a:endParaRPr lang="zh-CN" sz="900" b="0" kern="100" dirty="0">
                        <a:latin typeface="+mn-ea"/>
                        <a:ea typeface="+mn-ea"/>
                        <a:cs typeface="Times New Roman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4" name="文本框 2"/>
          <p:cNvSpPr txBox="1">
            <a:spLocks noChangeArrowheads="1"/>
          </p:cNvSpPr>
          <p:nvPr/>
        </p:nvSpPr>
        <p:spPr bwMode="auto">
          <a:xfrm>
            <a:off x="2627784" y="116631"/>
            <a:ext cx="3240360" cy="2082959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&lt;stdio.h&gt;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 main()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char a, b, c, d, e[100], f;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int g, h, i;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scanf("%c%d%o%x", &amp;a, &amp;b, &amp;c, &amp;d);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printf("%c%c%c%c\n", a, b, c, d);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scanf("%3d%5d%*c%d", &amp;g, &amp;h, &amp;i);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printf("%d %d %d\n", g, h, i);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scanf("%s", e);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printf("%s", e);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  return 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pt-BR" altLang="zh-CN" sz="8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  <a:endParaRPr lang="en-US" altLang="zh-CN" sz="8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6012160" y="115356"/>
            <a:ext cx="305724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dirty="0"/>
              <a:t>输入：                  输出：</a:t>
            </a:r>
            <a:endParaRPr lang="en-US" altLang="zh-CN" dirty="0"/>
          </a:p>
          <a:p>
            <a:r>
              <a:rPr lang="en-US" altLang="zh-CN" dirty="0"/>
              <a:t>A 65 101 41          </a:t>
            </a:r>
            <a:r>
              <a:rPr lang="en-US" altLang="zh-CN" dirty="0">
                <a:solidFill>
                  <a:srgbClr val="FF0000"/>
                </a:solidFill>
              </a:rPr>
              <a:t>AAAA</a:t>
            </a:r>
          </a:p>
          <a:p>
            <a:r>
              <a:rPr lang="en-US" altLang="zh-CN" dirty="0"/>
              <a:t>12345678,90       123 45678 90</a:t>
            </a:r>
          </a:p>
          <a:p>
            <a:r>
              <a:rPr lang="en-US" altLang="zh-CN" dirty="0"/>
              <a:t>Hello World          Hello</a:t>
            </a:r>
          </a:p>
        </p:txBody>
      </p:sp>
    </p:spTree>
    <p:extLst>
      <p:ext uri="{BB962C8B-B14F-4D97-AF65-F5344CB8AC3E}">
        <p14:creationId xmlns:p14="http://schemas.microsoft.com/office/powerpoint/2010/main" val="1300535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305A04-5A70-406F-A0A4-D27F4F9A6B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其他输入输出函数</a:t>
            </a:r>
            <a:endParaRPr 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843DE7-CD20-42DF-A19A-A539E0788D9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1999" y="1535837"/>
            <a:ext cx="8444963" cy="47641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2200" dirty="0" err="1"/>
              <a:t>putchar</a:t>
            </a:r>
            <a:r>
              <a:rPr lang="zh-CN" altLang="en-US" sz="2200" dirty="0"/>
              <a:t>函数：从计算机向显示器输出一个字符</a:t>
            </a:r>
            <a:endParaRPr lang="en-US" altLang="zh-CN" sz="2200" dirty="0"/>
          </a:p>
          <a:p>
            <a:pPr lvl="1"/>
            <a:r>
              <a:rPr lang="en-US" altLang="zh-CN" sz="1900" dirty="0" err="1"/>
              <a:t>putchar</a:t>
            </a:r>
            <a:r>
              <a:rPr lang="en-US" altLang="zh-CN" sz="1900" dirty="0"/>
              <a:t>(c) </a:t>
            </a:r>
            <a:r>
              <a:rPr lang="zh-CN" altLang="en-US" sz="1900" dirty="0"/>
              <a:t>等价于 </a:t>
            </a:r>
            <a:r>
              <a:rPr lang="en-US" altLang="zh-CN" sz="1900" dirty="0" err="1"/>
              <a:t>printf</a:t>
            </a:r>
            <a:r>
              <a:rPr lang="en-US" altLang="zh-CN" sz="1900" dirty="0"/>
              <a:t>("%c", c)</a:t>
            </a:r>
          </a:p>
          <a:p>
            <a:r>
              <a:rPr lang="en-US" altLang="zh-CN" sz="2200" dirty="0"/>
              <a:t>puts</a:t>
            </a:r>
            <a:r>
              <a:rPr lang="zh-CN" altLang="en-US" sz="2200" dirty="0"/>
              <a:t>函数：将一个字符串</a:t>
            </a:r>
            <a:r>
              <a:rPr lang="en-US" altLang="zh-CN" sz="2200" dirty="0"/>
              <a:t>(</a:t>
            </a:r>
            <a:r>
              <a:rPr lang="zh-CN" altLang="en-US" sz="2200" dirty="0"/>
              <a:t>以</a:t>
            </a:r>
            <a:r>
              <a:rPr lang="en-US" altLang="zh-CN" sz="2200" dirty="0"/>
              <a:t>′\0′</a:t>
            </a:r>
            <a:r>
              <a:rPr lang="zh-CN" altLang="en-US" sz="2200" dirty="0"/>
              <a:t>结束的字符序列</a:t>
            </a:r>
            <a:r>
              <a:rPr lang="en-US" altLang="zh-CN" sz="2200" dirty="0"/>
              <a:t>)</a:t>
            </a:r>
            <a:r>
              <a:rPr lang="zh-CN" altLang="en-US" sz="2200" dirty="0"/>
              <a:t>输出到终端</a:t>
            </a:r>
            <a:endParaRPr lang="en-US" altLang="zh-CN" sz="2200" dirty="0"/>
          </a:p>
          <a:p>
            <a:pPr lvl="1"/>
            <a:r>
              <a:rPr lang="zh-CN" altLang="en-US" sz="1900" dirty="0"/>
              <a:t>用</a:t>
            </a:r>
            <a:r>
              <a:rPr lang="en-US" altLang="zh-CN" sz="1900" dirty="0"/>
              <a:t>puts</a:t>
            </a:r>
            <a:r>
              <a:rPr lang="zh-CN" altLang="en-US" sz="1900" dirty="0"/>
              <a:t>函数输出的字符串中可以包含转义字符。</a:t>
            </a:r>
          </a:p>
          <a:p>
            <a:pPr lvl="1"/>
            <a:r>
              <a:rPr lang="zh-CN" altLang="en-US" sz="1900" dirty="0"/>
              <a:t>用</a:t>
            </a:r>
            <a:r>
              <a:rPr lang="en-US" altLang="zh-CN" sz="1900" dirty="0"/>
              <a:t>puts</a:t>
            </a:r>
            <a:r>
              <a:rPr lang="zh-CN" altLang="en-US" sz="1900" dirty="0"/>
              <a:t>输出时将字符串结束标志</a:t>
            </a:r>
            <a:r>
              <a:rPr lang="en-US" altLang="zh-CN" sz="1900" dirty="0"/>
              <a:t>′\0′</a:t>
            </a:r>
            <a:r>
              <a:rPr lang="zh-CN" altLang="en-US" sz="1900" dirty="0"/>
              <a:t>转换成</a:t>
            </a:r>
            <a:r>
              <a:rPr lang="en-US" altLang="zh-CN" sz="1900" dirty="0"/>
              <a:t>′\n′</a:t>
            </a:r>
            <a:r>
              <a:rPr lang="zh-CN" altLang="en-US" sz="1900" dirty="0"/>
              <a:t>，即输出完字符串后换行</a:t>
            </a:r>
            <a:endParaRPr lang="en-US" altLang="zh-CN" sz="1900" dirty="0"/>
          </a:p>
          <a:p>
            <a:pPr lvl="1"/>
            <a:r>
              <a:rPr lang="en-US" altLang="zh-CN" sz="1900" dirty="0">
                <a:solidFill>
                  <a:srgbClr val="FF0000"/>
                </a:solidFill>
              </a:rPr>
              <a:t>puts(str)</a:t>
            </a:r>
            <a:r>
              <a:rPr lang="zh-CN" altLang="en-US" sz="1900" dirty="0">
                <a:solidFill>
                  <a:srgbClr val="FF0000"/>
                </a:solidFill>
              </a:rPr>
              <a:t>相当于</a:t>
            </a:r>
            <a:r>
              <a:rPr lang="en-US" altLang="zh-CN" sz="1900" dirty="0" err="1">
                <a:solidFill>
                  <a:srgbClr val="FF0000"/>
                </a:solidFill>
              </a:rPr>
              <a:t>printf</a:t>
            </a:r>
            <a:r>
              <a:rPr lang="en-US" altLang="zh-CN" sz="1900" dirty="0">
                <a:solidFill>
                  <a:srgbClr val="FF0000"/>
                </a:solidFill>
              </a:rPr>
              <a:t>("%s\n", str)</a:t>
            </a:r>
          </a:p>
          <a:p>
            <a:endParaRPr lang="en-US" altLang="zh-CN" sz="2200" dirty="0"/>
          </a:p>
          <a:p>
            <a:r>
              <a:rPr lang="en-US" altLang="zh-CN" sz="2200" dirty="0" err="1"/>
              <a:t>getchar</a:t>
            </a:r>
            <a:r>
              <a:rPr lang="zh-CN" altLang="en-US" sz="2200" dirty="0"/>
              <a:t>函数：从键盘读入一个字符</a:t>
            </a:r>
            <a:endParaRPr lang="en-US" altLang="zh-CN" sz="2200" dirty="0"/>
          </a:p>
          <a:p>
            <a:pPr lvl="1"/>
            <a:r>
              <a:rPr lang="en-US" altLang="zh-CN" sz="1900" dirty="0"/>
              <a:t>c=</a:t>
            </a:r>
            <a:r>
              <a:rPr lang="en-US" altLang="zh-CN" sz="1900" dirty="0" err="1"/>
              <a:t>getchar</a:t>
            </a:r>
            <a:r>
              <a:rPr lang="en-US" altLang="zh-CN" sz="1900" dirty="0"/>
              <a:t>() </a:t>
            </a:r>
            <a:r>
              <a:rPr lang="zh-CN" altLang="en-US" sz="1900" dirty="0"/>
              <a:t>等价于 </a:t>
            </a:r>
            <a:r>
              <a:rPr lang="en-US" altLang="zh-CN" sz="1900" dirty="0" err="1"/>
              <a:t>scanf</a:t>
            </a:r>
            <a:r>
              <a:rPr lang="en-US" altLang="zh-CN" sz="1900" dirty="0"/>
              <a:t>("%c", c)</a:t>
            </a:r>
          </a:p>
          <a:p>
            <a:r>
              <a:rPr lang="en-US" altLang="zh-CN" sz="2200" dirty="0"/>
              <a:t>gets</a:t>
            </a:r>
            <a:r>
              <a:rPr lang="zh-CN" altLang="en-US" sz="2200" dirty="0"/>
              <a:t>函数：从终端输入一个字符串到字符数组</a:t>
            </a:r>
            <a:endParaRPr lang="en-US" altLang="zh-CN" sz="2200" dirty="0"/>
          </a:p>
          <a:p>
            <a:pPr lvl="1"/>
            <a:r>
              <a:rPr lang="zh-CN" altLang="en-US" sz="1900" dirty="0"/>
              <a:t>该函数值是字符数组的起始地址</a:t>
            </a:r>
            <a:endParaRPr lang="en-US" altLang="zh-CN" sz="1900" dirty="0"/>
          </a:p>
          <a:p>
            <a:pPr lvl="1"/>
            <a:r>
              <a:rPr lang="en-US" altLang="zh-CN" sz="1900" dirty="0">
                <a:solidFill>
                  <a:srgbClr val="FF0000"/>
                </a:solidFill>
              </a:rPr>
              <a:t>gets(str)</a:t>
            </a:r>
            <a:r>
              <a:rPr lang="zh-CN" altLang="en-US" sz="1900" b="1" dirty="0">
                <a:solidFill>
                  <a:srgbClr val="FF0000"/>
                </a:solidFill>
              </a:rPr>
              <a:t>不完全相当于</a:t>
            </a:r>
            <a:r>
              <a:rPr lang="en-US" altLang="zh-CN" sz="1900" dirty="0" err="1">
                <a:solidFill>
                  <a:srgbClr val="FF0000"/>
                </a:solidFill>
              </a:rPr>
              <a:t>scanf</a:t>
            </a:r>
            <a:r>
              <a:rPr lang="en-US" altLang="zh-CN" sz="1900" dirty="0">
                <a:solidFill>
                  <a:srgbClr val="FF0000"/>
                </a:solidFill>
              </a:rPr>
              <a:t>("%s\n", str)</a:t>
            </a:r>
          </a:p>
          <a:p>
            <a:pPr lvl="1"/>
            <a:r>
              <a:rPr lang="zh-CN" altLang="en-US" sz="1900" dirty="0"/>
              <a:t>若从键盘输入</a:t>
            </a:r>
            <a:r>
              <a:rPr lang="en-US" altLang="zh-CN" sz="1900" u="sng" dirty="0"/>
              <a:t>My</a:t>
            </a:r>
            <a:r>
              <a:rPr lang="zh-CN" altLang="en-US" sz="1900" u="sng" dirty="0">
                <a:solidFill>
                  <a:prstClr val="black"/>
                </a:solidFill>
                <a:latin typeface="Calibri"/>
                <a:ea typeface="宋体"/>
              </a:rPr>
              <a:t>□</a:t>
            </a:r>
            <a:r>
              <a:rPr lang="en-US" altLang="zh-CN" sz="1900" u="sng" dirty="0"/>
              <a:t>Computer</a:t>
            </a:r>
            <a:r>
              <a:rPr lang="en-US" altLang="zh-CN" sz="1900" u="sng" dirty="0">
                <a:solidFill>
                  <a:prstClr val="black"/>
                </a:solidFill>
                <a:latin typeface="Calibri"/>
                <a:ea typeface="宋体"/>
                <a:sym typeface="Symbol"/>
              </a:rPr>
              <a:t></a:t>
            </a:r>
            <a:r>
              <a:rPr lang="zh-CN" altLang="en-US" sz="1900" dirty="0">
                <a:solidFill>
                  <a:prstClr val="black"/>
                </a:solidFill>
                <a:latin typeface="Calibri"/>
                <a:ea typeface="宋体"/>
                <a:sym typeface="Symbol"/>
              </a:rPr>
              <a:t>，</a:t>
            </a:r>
            <a:r>
              <a:rPr lang="zh-CN" altLang="en-US" sz="1900" dirty="0"/>
              <a:t>将输入的字符串</a:t>
            </a:r>
            <a:r>
              <a:rPr lang="en-US" altLang="zh-CN" sz="1900" dirty="0"/>
              <a:t>″My</a:t>
            </a:r>
            <a:r>
              <a:rPr lang="zh-CN" altLang="en-US" sz="1900" dirty="0">
                <a:solidFill>
                  <a:prstClr val="black"/>
                </a:solidFill>
                <a:latin typeface="Calibri"/>
                <a:ea typeface="宋体"/>
              </a:rPr>
              <a:t>□</a:t>
            </a:r>
            <a:r>
              <a:rPr lang="en-US" altLang="zh-CN" sz="1900" dirty="0"/>
              <a:t>Computer″</a:t>
            </a:r>
            <a:r>
              <a:rPr lang="zh-CN" altLang="en-US" sz="1900" dirty="0"/>
              <a:t>送给字符数组</a:t>
            </a:r>
            <a:r>
              <a:rPr lang="en-US" altLang="zh-CN" sz="1900" dirty="0"/>
              <a:t>str</a:t>
            </a:r>
            <a:r>
              <a:rPr lang="zh-CN" altLang="en-US" sz="1900" dirty="0"/>
              <a:t>（</a:t>
            </a:r>
            <a:r>
              <a:rPr lang="en-US" altLang="zh-CN" sz="1900" dirty="0"/>
              <a:t>11</a:t>
            </a:r>
            <a:r>
              <a:rPr lang="zh-CN" altLang="en-US" sz="1900" dirty="0"/>
              <a:t>个字符外加</a:t>
            </a:r>
            <a:r>
              <a:rPr lang="en-US" altLang="zh-CN" sz="1900" dirty="0"/>
              <a:t>1</a:t>
            </a:r>
            <a:r>
              <a:rPr lang="zh-CN" altLang="en-US" sz="1900" dirty="0"/>
              <a:t>个</a:t>
            </a:r>
            <a:r>
              <a:rPr lang="en-US" altLang="zh-CN" sz="1900" dirty="0"/>
              <a:t>'\0'</a:t>
            </a:r>
            <a:r>
              <a:rPr lang="zh-CN" altLang="en-US" sz="1900" dirty="0"/>
              <a:t>），回车被消耗掉，输入缓冲区当前位置指向下一个字符</a:t>
            </a:r>
            <a:endParaRPr lang="en-US" altLang="zh-CN" sz="1900" dirty="0"/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8214195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5D6A8-3656-4132-9678-8B5C5A8F49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  <a:normAutofit/>
          </a:bodyPr>
          <a:lstStyle/>
          <a:p>
            <a:r>
              <a:rPr lang="zh-CN" altLang="en-US">
                <a:effectLst>
                  <a:outerShdw blurRad="38100" dist="38100" dir="2700000" algn="tl">
                    <a:srgbClr val="C0C0C0"/>
                  </a:outerShdw>
                </a:effectLst>
              </a:rPr>
              <a:t>小测验</a:t>
            </a:r>
            <a:endParaRPr lang="en-US" altLang="en-US">
              <a:effectLst>
                <a:outerShdw blurRad="38100" dist="38100" dir="2700000" algn="tl">
                  <a:srgbClr val="C0C0C0"/>
                </a:outerShdw>
              </a:effectLst>
              <a:ea typeface="华文中宋" panose="02010600040101010101" pitchFamily="2" charset="-122"/>
            </a:endParaRPr>
          </a:p>
        </p:txBody>
      </p:sp>
      <p:sp>
        <p:nvSpPr>
          <p:cNvPr id="52226" name="Content Placeholder 2">
            <a:extLst>
              <a:ext uri="{FF2B5EF4-FFF2-40B4-BE49-F238E27FC236}">
                <a16:creationId xmlns:a16="http://schemas.microsoft.com/office/drawing/2014/main" id="{0CBD7278-D563-4818-BE01-981523FA3EA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/>
              <a:t>挑出下面程序的错误</a:t>
            </a:r>
            <a:endParaRPr lang="en-US" altLang="en-US">
              <a:ea typeface="华文中宋" panose="02010600040101010101" pitchFamily="2" charset="-122"/>
            </a:endParaRPr>
          </a:p>
        </p:txBody>
      </p:sp>
      <p:pic>
        <p:nvPicPr>
          <p:cNvPr id="52229" name="Picture 5">
            <a:extLst>
              <a:ext uri="{FF2B5EF4-FFF2-40B4-BE49-F238E27FC236}">
                <a16:creationId xmlns:a16="http://schemas.microsoft.com/office/drawing/2014/main" id="{7AA0E67D-513A-484E-BE80-FA3A3E8210E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338" y="2278909"/>
            <a:ext cx="7394575" cy="33004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CF1405-14F9-42D6-BBA3-93CBD4BEA5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/>
              <a:t>总结</a:t>
            </a:r>
            <a:endParaRPr lang="en-US" dirty="0"/>
          </a:p>
        </p:txBody>
      </p:sp>
      <p:sp>
        <p:nvSpPr>
          <p:cNvPr id="62466" name="Content Placeholder 2">
            <a:extLst>
              <a:ext uri="{FF2B5EF4-FFF2-40B4-BE49-F238E27FC236}">
                <a16:creationId xmlns:a16="http://schemas.microsoft.com/office/drawing/2014/main" id="{B04ADC86-4FB1-49B9-B238-7613A42023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扩展阅读：</a:t>
            </a:r>
            <a:r>
              <a:rPr lang="en-US" altLang="zh-CN" dirty="0"/>
              <a:t> </a:t>
            </a:r>
            <a:r>
              <a:rPr lang="en-US" altLang="zh-CN" sz="2000" dirty="0">
                <a:hlinkClick r:id="rId2"/>
              </a:rPr>
              <a:t>http://blog.csdn.net/qq_36016407/article/details/70254640</a:t>
            </a:r>
            <a:endParaRPr lang="en-US" altLang="zh-CN" sz="2000" dirty="0"/>
          </a:p>
          <a:p>
            <a:r>
              <a:rPr lang="zh-CN" altLang="en-US" dirty="0"/>
              <a:t>输入输出流可以和输入输出函数同时使用，并行不悖</a:t>
            </a:r>
            <a:endParaRPr lang="en-US" altLang="zh-CN" dirty="0"/>
          </a:p>
          <a:p>
            <a:r>
              <a:rPr lang="zh-CN" altLang="en-US" dirty="0"/>
              <a:t>输入输出流</a:t>
            </a:r>
            <a:endParaRPr lang="en-US" altLang="zh-CN" dirty="0"/>
          </a:p>
          <a:p>
            <a:pPr lvl="1"/>
            <a:r>
              <a:rPr lang="en-US" altLang="zh-CN" dirty="0" err="1"/>
              <a:t>cin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cout</a:t>
            </a:r>
            <a:endParaRPr lang="en-US" altLang="zh-CN" dirty="0"/>
          </a:p>
          <a:p>
            <a:r>
              <a:rPr lang="zh-CN" altLang="en-US" dirty="0"/>
              <a:t>输入函数</a:t>
            </a:r>
            <a:endParaRPr lang="en-US" altLang="zh-CN" dirty="0"/>
          </a:p>
          <a:p>
            <a:pPr lvl="1"/>
            <a:r>
              <a:rPr lang="en-US" altLang="zh-CN" dirty="0" err="1"/>
              <a:t>scanf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gets,</a:t>
            </a:r>
            <a:r>
              <a:rPr lang="zh-CN" altLang="en-US" dirty="0"/>
              <a:t> </a:t>
            </a:r>
            <a:r>
              <a:rPr lang="en-US" altLang="zh-CN" dirty="0" err="1"/>
              <a:t>getchar</a:t>
            </a:r>
            <a:endParaRPr lang="en-US" altLang="zh-CN" dirty="0"/>
          </a:p>
          <a:p>
            <a:r>
              <a:rPr lang="zh-CN" altLang="en-US" dirty="0"/>
              <a:t>输出函数</a:t>
            </a:r>
            <a:endParaRPr lang="en-US" altLang="zh-CN" dirty="0"/>
          </a:p>
          <a:p>
            <a:pPr lvl="1"/>
            <a:r>
              <a:rPr lang="en-US" altLang="zh-CN" dirty="0" err="1"/>
              <a:t>printf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 err="1"/>
              <a:t>putchar</a:t>
            </a:r>
            <a:r>
              <a:rPr lang="en-US" altLang="zh-CN" dirty="0"/>
              <a:t>,</a:t>
            </a:r>
            <a:r>
              <a:rPr lang="zh-CN" altLang="en-US" dirty="0"/>
              <a:t> </a:t>
            </a:r>
            <a:r>
              <a:rPr lang="en-US" altLang="zh-CN" dirty="0"/>
              <a:t>puts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E3B8E151-51DE-49F3-AD03-EB4D44F6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本讲内容</a:t>
            </a:r>
            <a:endParaRPr lang="en-US" dirty="0"/>
          </a:p>
        </p:txBody>
      </p:sp>
      <p:sp>
        <p:nvSpPr>
          <p:cNvPr id="2" name="内容占位符 1">
            <a:extLst>
              <a:ext uri="{FF2B5EF4-FFF2-40B4-BE49-F238E27FC236}">
                <a16:creationId xmlns:a16="http://schemas.microsoft.com/office/drawing/2014/main" id="{6F25A92E-AEEA-46BC-955A-86A4C49CB4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000" y="1634591"/>
            <a:ext cx="8280000" cy="4665409"/>
          </a:xfrm>
        </p:spPr>
        <p:txBody>
          <a:bodyPr>
            <a:normAutofit/>
          </a:bodyPr>
          <a:lstStyle/>
          <a:p>
            <a:r>
              <a:rPr lang="zh-CN" altLang="en-US" sz="3200" dirty="0"/>
              <a:t>基本数据类型</a:t>
            </a:r>
          </a:p>
          <a:p>
            <a:r>
              <a:rPr lang="zh-CN" altLang="en-US" sz="3200" dirty="0"/>
              <a:t>变量与常量</a:t>
            </a:r>
            <a:endParaRPr lang="en-US" altLang="zh-CN" sz="3200" dirty="0"/>
          </a:p>
          <a:p>
            <a:r>
              <a:rPr lang="zh-CN" altLang="en-US" sz="3200" dirty="0"/>
              <a:t>运算符与表达式</a:t>
            </a:r>
          </a:p>
          <a:p>
            <a:r>
              <a:rPr lang="zh-CN" altLang="en-US" sz="3200" dirty="0"/>
              <a:t>类型转换</a:t>
            </a:r>
            <a:endParaRPr lang="en-US" altLang="zh-CN" sz="3200" dirty="0"/>
          </a:p>
          <a:p>
            <a:r>
              <a:rPr lang="zh-CN" altLang="en-US" sz="3200" dirty="0"/>
              <a:t>输入和输出</a:t>
            </a:r>
          </a:p>
          <a:p>
            <a:endParaRPr lang="zh-CN" altLang="en-US" sz="3200" dirty="0"/>
          </a:p>
          <a:p>
            <a:pPr marL="61913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2960321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EB55399-95B6-4CE5-A120-44CE13F729E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数学库函数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9884378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32000" y="1331651"/>
            <a:ext cx="8280000" cy="4968350"/>
          </a:xfrm>
        </p:spPr>
        <p:txBody>
          <a:bodyPr/>
          <a:lstStyle/>
          <a:p>
            <a:r>
              <a:rPr lang="zh-CN" altLang="en-US" dirty="0"/>
              <a:t>标准库函数：</a:t>
            </a:r>
            <a:r>
              <a:rPr lang="en-US" altLang="zh-CN" dirty="0"/>
              <a:t>C</a:t>
            </a:r>
            <a:r>
              <a:rPr lang="zh-CN" altLang="en-US" dirty="0"/>
              <a:t>编译系统为方便用户使用而提供的公共函数</a:t>
            </a:r>
            <a:endParaRPr lang="en-US" altLang="zh-CN" dirty="0"/>
          </a:p>
          <a:p>
            <a:pPr lvl="1"/>
            <a:r>
              <a:rPr lang="zh-CN" altLang="en-US" dirty="0"/>
              <a:t>输入</a:t>
            </a:r>
            <a:r>
              <a:rPr lang="en-US" altLang="zh-CN" dirty="0"/>
              <a:t>/</a:t>
            </a:r>
            <a:r>
              <a:rPr lang="zh-CN" altLang="en-US" dirty="0"/>
              <a:t>输出函数</a:t>
            </a:r>
            <a:endParaRPr lang="en-US" altLang="zh-CN" dirty="0"/>
          </a:p>
          <a:p>
            <a:pPr lvl="1"/>
            <a:r>
              <a:rPr lang="zh-CN" altLang="en-US" dirty="0"/>
              <a:t>数学函数</a:t>
            </a:r>
            <a:endParaRPr lang="en-US" altLang="zh-CN" dirty="0"/>
          </a:p>
          <a:p>
            <a:pPr lvl="1"/>
            <a:r>
              <a:rPr lang="zh-CN" altLang="en-US" dirty="0"/>
              <a:t>字符串函数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r>
              <a:rPr lang="zh-CN" altLang="en-US" dirty="0"/>
              <a:t>标准库参考手册</a:t>
            </a:r>
            <a:endParaRPr lang="en-US" altLang="zh-CN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数学函数</a:t>
            </a:r>
          </a:p>
        </p:txBody>
      </p:sp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734" y="4209517"/>
            <a:ext cx="7348593" cy="24421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132783170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数学函数：</a:t>
            </a:r>
            <a:endParaRPr lang="en-US" altLang="zh-CN" dirty="0"/>
          </a:p>
          <a:p>
            <a:pPr lvl="1"/>
            <a:r>
              <a:rPr lang="zh-CN" altLang="en-US" dirty="0"/>
              <a:t>求绝对值函数</a:t>
            </a:r>
            <a:endParaRPr lang="en-US" altLang="zh-CN" dirty="0"/>
          </a:p>
          <a:p>
            <a:pPr lvl="1"/>
            <a:r>
              <a:rPr lang="zh-CN" altLang="en-US" dirty="0"/>
              <a:t>指数和对数函数</a:t>
            </a:r>
            <a:endParaRPr lang="en-US" altLang="zh-CN" dirty="0"/>
          </a:p>
          <a:p>
            <a:pPr lvl="1"/>
            <a:r>
              <a:rPr lang="zh-CN" altLang="en-US" dirty="0"/>
              <a:t>三角函数</a:t>
            </a:r>
            <a:endParaRPr lang="en-US" altLang="zh-CN" dirty="0"/>
          </a:p>
          <a:p>
            <a:pPr lvl="1"/>
            <a:r>
              <a:rPr lang="zh-CN" altLang="en-US" dirty="0"/>
              <a:t>取整函数</a:t>
            </a:r>
            <a:endParaRPr lang="en-US" altLang="zh-CN" dirty="0"/>
          </a:p>
          <a:p>
            <a:pPr lvl="1"/>
            <a:r>
              <a:rPr lang="en-US" altLang="zh-CN" dirty="0"/>
              <a:t>……</a:t>
            </a:r>
          </a:p>
          <a:p>
            <a:pPr lvl="1"/>
            <a:endParaRPr lang="en-US" altLang="zh-CN" dirty="0"/>
          </a:p>
          <a:p>
            <a:pPr marL="334350" lvl="1" indent="0">
              <a:buNone/>
            </a:pPr>
            <a:r>
              <a:rPr lang="zh-CN" altLang="en-US" dirty="0">
                <a:solidFill>
                  <a:srgbClr val="FF0000"/>
                </a:solidFill>
              </a:rPr>
              <a:t>注：需引用头文件</a:t>
            </a:r>
            <a:r>
              <a:rPr lang="en-US" altLang="zh-CN" dirty="0">
                <a:solidFill>
                  <a:srgbClr val="FF0000"/>
                </a:solidFill>
              </a:rPr>
              <a:t>#include &lt;</a:t>
            </a:r>
            <a:r>
              <a:rPr lang="en-US" altLang="zh-CN" dirty="0" err="1">
                <a:solidFill>
                  <a:srgbClr val="FF0000"/>
                </a:solidFill>
              </a:rPr>
              <a:t>math.h</a:t>
            </a:r>
            <a:r>
              <a:rPr lang="en-US" altLang="zh-CN" dirty="0">
                <a:solidFill>
                  <a:srgbClr val="FF0000"/>
                </a:solidFill>
              </a:rPr>
              <a:t>&gt;</a:t>
            </a:r>
            <a:r>
              <a:rPr lang="zh-CN" altLang="en-US" dirty="0">
                <a:solidFill>
                  <a:srgbClr val="FF0000"/>
                </a:solidFill>
              </a:rPr>
              <a:t>，编译时链接相应的库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endParaRPr lang="zh-CN" altLang="en-US" dirty="0"/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数学函数</a:t>
            </a:r>
          </a:p>
        </p:txBody>
      </p:sp>
    </p:spTree>
    <p:extLst>
      <p:ext uri="{BB962C8B-B14F-4D97-AF65-F5344CB8AC3E}">
        <p14:creationId xmlns:p14="http://schemas.microsoft.com/office/powerpoint/2010/main" val="1924972586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abs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</a:t>
            </a:r>
            <a:r>
              <a:rPr lang="en-US" altLang="zh-CN" dirty="0" err="1"/>
              <a:t>int</a:t>
            </a:r>
            <a:r>
              <a:rPr lang="en-US" altLang="zh-CN" dirty="0"/>
              <a:t> abs(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);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返回整数的绝对值。</a:t>
            </a:r>
          </a:p>
          <a:p>
            <a:r>
              <a:rPr lang="en-US" altLang="zh-CN" dirty="0" err="1"/>
              <a:t>fabs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</a:t>
            </a:r>
            <a:r>
              <a:rPr lang="en-US" altLang="zh-CN" dirty="0" err="1"/>
              <a:t>fabs</a:t>
            </a:r>
            <a:r>
              <a:rPr lang="en-US" altLang="zh-CN" dirty="0"/>
              <a:t>(double x);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返回浮点数的绝对值。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求绝对值函数</a:t>
            </a:r>
          </a:p>
        </p:txBody>
      </p:sp>
    </p:spTree>
    <p:extLst>
      <p:ext uri="{BB962C8B-B14F-4D97-AF65-F5344CB8AC3E}">
        <p14:creationId xmlns:p14="http://schemas.microsoft.com/office/powerpoint/2010/main" val="2258376115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altLang="zh-CN" dirty="0" err="1"/>
              <a:t>sqrt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</a:t>
            </a:r>
            <a:r>
              <a:rPr lang="en-US" altLang="zh-CN" dirty="0" err="1"/>
              <a:t>sqrt</a:t>
            </a:r>
            <a:r>
              <a:rPr lang="en-US" altLang="zh-CN" dirty="0"/>
              <a:t>(double x);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计算平方根，返回</a:t>
            </a:r>
            <a:r>
              <a:rPr lang="en-US" altLang="zh-CN" dirty="0"/>
              <a:t>x</a:t>
            </a:r>
            <a:r>
              <a:rPr lang="zh-CN" altLang="en-US" dirty="0"/>
              <a:t>的平方根，</a:t>
            </a:r>
            <a:r>
              <a:rPr lang="en-US" altLang="zh-CN" dirty="0"/>
              <a:t>x</a:t>
            </a:r>
            <a:r>
              <a:rPr lang="zh-CN" altLang="en-US" dirty="0"/>
              <a:t>应大于等于</a:t>
            </a:r>
            <a:r>
              <a:rPr lang="en-US" altLang="zh-CN" dirty="0"/>
              <a:t>0</a:t>
            </a:r>
          </a:p>
          <a:p>
            <a:r>
              <a:rPr lang="en-US" altLang="zh-CN" dirty="0" err="1"/>
              <a:t>exp</a:t>
            </a:r>
            <a:r>
              <a:rPr lang="en-US" altLang="zh-CN" dirty="0"/>
              <a:t> 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</a:t>
            </a:r>
            <a:r>
              <a:rPr lang="en-US" altLang="zh-CN" dirty="0" err="1"/>
              <a:t>exp</a:t>
            </a:r>
            <a:r>
              <a:rPr lang="en-US" altLang="zh-CN" dirty="0"/>
              <a:t>(double x); 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</a:t>
            </a:r>
            <a:r>
              <a:rPr lang="zh-CN" altLang="en-US" dirty="0"/>
              <a:t>返回指数函数</a:t>
            </a:r>
            <a:r>
              <a:rPr lang="en-US" altLang="zh-CN" dirty="0"/>
              <a:t>ex</a:t>
            </a:r>
            <a:r>
              <a:rPr lang="zh-CN" altLang="en-US" dirty="0"/>
              <a:t>的值。</a:t>
            </a:r>
          </a:p>
          <a:p>
            <a:r>
              <a:rPr lang="en-US" altLang="zh-CN" dirty="0"/>
              <a:t>pow 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:double pow(double x, double y); 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返回指数函数</a:t>
            </a:r>
            <a:r>
              <a:rPr lang="en-US" altLang="zh-CN" dirty="0"/>
              <a:t>(x</a:t>
            </a:r>
            <a:r>
              <a:rPr lang="zh-CN" altLang="en-US" dirty="0"/>
              <a:t>的</a:t>
            </a:r>
            <a:r>
              <a:rPr lang="en-US" altLang="zh-CN" dirty="0"/>
              <a:t>y</a:t>
            </a:r>
            <a:r>
              <a:rPr lang="zh-CN" altLang="en-US" dirty="0"/>
              <a:t>次方</a:t>
            </a:r>
            <a:r>
              <a:rPr lang="en-US" altLang="zh-CN" dirty="0"/>
              <a:t>)</a:t>
            </a:r>
            <a:r>
              <a:rPr lang="zh-CN" altLang="en-US" dirty="0"/>
              <a:t>的值。</a:t>
            </a:r>
          </a:p>
          <a:p>
            <a:r>
              <a:rPr lang="en-US" altLang="zh-CN" dirty="0"/>
              <a:t>log 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log(double x); </a:t>
            </a:r>
          </a:p>
          <a:p>
            <a:pPr lvl="1"/>
            <a:r>
              <a:rPr lang="zh-CN" altLang="en-US" dirty="0"/>
              <a:t>功  能</a:t>
            </a:r>
            <a:r>
              <a:rPr lang="en-US" altLang="zh-CN" dirty="0"/>
              <a:t>: </a:t>
            </a:r>
            <a:r>
              <a:rPr lang="zh-CN" altLang="en-US" dirty="0"/>
              <a:t>返回自然对数函数</a:t>
            </a:r>
            <a:r>
              <a:rPr lang="en-US" altLang="zh-CN" dirty="0"/>
              <a:t>ln(x)</a:t>
            </a:r>
            <a:r>
              <a:rPr lang="zh-CN" altLang="en-US" dirty="0"/>
              <a:t>（即</a:t>
            </a:r>
            <a:r>
              <a:rPr lang="en-US" altLang="zh-CN" dirty="0" err="1"/>
              <a:t>logex</a:t>
            </a:r>
            <a:r>
              <a:rPr lang="zh-CN" altLang="en-US" dirty="0"/>
              <a:t>）的值。</a:t>
            </a:r>
          </a:p>
          <a:p>
            <a:r>
              <a:rPr lang="en-US" altLang="zh-CN" dirty="0"/>
              <a:t>log10</a:t>
            </a:r>
            <a:r>
              <a:rPr lang="zh-CN" altLang="en-US" dirty="0"/>
              <a:t>函数 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log10(double x); </a:t>
            </a:r>
          </a:p>
          <a:p>
            <a:pPr lvl="1"/>
            <a:r>
              <a:rPr lang="zh-CN" altLang="en-US" dirty="0"/>
              <a:t>功  能</a:t>
            </a:r>
            <a:r>
              <a:rPr lang="en-US" altLang="zh-CN" dirty="0"/>
              <a:t>: </a:t>
            </a:r>
            <a:r>
              <a:rPr lang="zh-CN" altLang="en-US" dirty="0"/>
              <a:t>返回以</a:t>
            </a:r>
            <a:r>
              <a:rPr lang="en-US" altLang="zh-CN" dirty="0"/>
              <a:t>10</a:t>
            </a:r>
            <a:r>
              <a:rPr lang="zh-CN" altLang="en-US" dirty="0"/>
              <a:t>为底的对数函数（即</a:t>
            </a:r>
            <a:r>
              <a:rPr lang="en-US" altLang="zh-CN" dirty="0"/>
              <a:t>log10x</a:t>
            </a:r>
            <a:r>
              <a:rPr lang="zh-CN" altLang="en-US" dirty="0"/>
              <a:t>）的值。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指数和对数函数</a:t>
            </a:r>
          </a:p>
        </p:txBody>
      </p:sp>
    </p:spTree>
    <p:extLst>
      <p:ext uri="{BB962C8B-B14F-4D97-AF65-F5344CB8AC3E}">
        <p14:creationId xmlns:p14="http://schemas.microsoft.com/office/powerpoint/2010/main" val="295819871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628650" y="1367998"/>
            <a:ext cx="7886700" cy="5373369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/>
              <a:t>sin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:double sin(double x);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</a:t>
            </a:r>
            <a:r>
              <a:rPr lang="zh-CN" altLang="en-US" dirty="0"/>
              <a:t>正弦函数，返回</a:t>
            </a:r>
            <a:r>
              <a:rPr lang="en-US" altLang="zh-CN" dirty="0"/>
              <a:t>x</a:t>
            </a:r>
            <a:r>
              <a:rPr lang="zh-CN" altLang="en-US" dirty="0"/>
              <a:t>的正弦（即</a:t>
            </a:r>
            <a:r>
              <a:rPr lang="en-US" altLang="zh-CN" dirty="0"/>
              <a:t>sin(x)</a:t>
            </a:r>
            <a:r>
              <a:rPr lang="zh-CN" altLang="en-US" dirty="0"/>
              <a:t>）的值，</a:t>
            </a:r>
            <a:r>
              <a:rPr lang="en-US" altLang="zh-CN" dirty="0"/>
              <a:t>x</a:t>
            </a:r>
            <a:r>
              <a:rPr lang="zh-CN" altLang="en-US" dirty="0"/>
              <a:t>的单位为弧度。</a:t>
            </a:r>
          </a:p>
          <a:p>
            <a:r>
              <a:rPr lang="en-US" altLang="zh-CN" dirty="0" err="1"/>
              <a:t>asin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</a:t>
            </a:r>
            <a:r>
              <a:rPr lang="en-US" altLang="zh-CN" dirty="0" err="1"/>
              <a:t>asin</a:t>
            </a:r>
            <a:r>
              <a:rPr lang="en-US" altLang="zh-CN" dirty="0"/>
              <a:t>(double x); 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反正弦函数，返回</a:t>
            </a:r>
            <a:r>
              <a:rPr lang="en-US" altLang="zh-CN" dirty="0"/>
              <a:t>x</a:t>
            </a:r>
            <a:r>
              <a:rPr lang="zh-CN" altLang="en-US" dirty="0"/>
              <a:t>的反正弦（即</a:t>
            </a:r>
            <a:r>
              <a:rPr lang="en-US" altLang="zh-CN" dirty="0"/>
              <a:t>sin-1(x)</a:t>
            </a:r>
            <a:r>
              <a:rPr lang="zh-CN" altLang="en-US" dirty="0"/>
              <a:t>）的值</a:t>
            </a:r>
            <a:r>
              <a:rPr lang="en-US" altLang="zh-CN" dirty="0"/>
              <a:t>, x</a:t>
            </a:r>
            <a:r>
              <a:rPr lang="zh-CN" altLang="en-US" dirty="0"/>
              <a:t>应在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范围内。</a:t>
            </a:r>
          </a:p>
          <a:p>
            <a:r>
              <a:rPr lang="en-US" altLang="zh-CN" dirty="0"/>
              <a:t>cos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cos(double x);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</a:t>
            </a:r>
            <a:r>
              <a:rPr lang="zh-CN" altLang="en-US" dirty="0"/>
              <a:t>余弦函数，返回</a:t>
            </a:r>
            <a:r>
              <a:rPr lang="en-US" altLang="zh-CN" dirty="0"/>
              <a:t>x</a:t>
            </a:r>
            <a:r>
              <a:rPr lang="zh-CN" altLang="en-US" dirty="0"/>
              <a:t>的余弦（即</a:t>
            </a:r>
            <a:r>
              <a:rPr lang="en-US" altLang="zh-CN" dirty="0"/>
              <a:t>cos(x)</a:t>
            </a:r>
            <a:r>
              <a:rPr lang="zh-CN" altLang="en-US" dirty="0"/>
              <a:t>）的值，</a:t>
            </a:r>
            <a:r>
              <a:rPr lang="en-US" altLang="zh-CN" dirty="0"/>
              <a:t>x</a:t>
            </a:r>
            <a:r>
              <a:rPr lang="zh-CN" altLang="en-US" dirty="0"/>
              <a:t>的单位为弧度。</a:t>
            </a:r>
          </a:p>
          <a:p>
            <a:r>
              <a:rPr lang="en-US" altLang="zh-CN" dirty="0" err="1"/>
              <a:t>acos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</a:t>
            </a:r>
            <a:r>
              <a:rPr lang="en-US" altLang="zh-CN" dirty="0" err="1"/>
              <a:t>acos</a:t>
            </a:r>
            <a:r>
              <a:rPr lang="en-US" altLang="zh-CN" dirty="0"/>
              <a:t>(double x);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反余弦函数，返回</a:t>
            </a:r>
            <a:r>
              <a:rPr lang="en-US" altLang="zh-CN" dirty="0"/>
              <a:t>x</a:t>
            </a:r>
            <a:r>
              <a:rPr lang="zh-CN" altLang="en-US" dirty="0"/>
              <a:t>的反余弦（即</a:t>
            </a:r>
            <a:r>
              <a:rPr lang="en-US" altLang="zh-CN" dirty="0"/>
              <a:t>cos-1(x)</a:t>
            </a:r>
            <a:r>
              <a:rPr lang="zh-CN" altLang="en-US" dirty="0"/>
              <a:t>）的值，</a:t>
            </a:r>
            <a:r>
              <a:rPr lang="en-US" altLang="zh-CN" dirty="0"/>
              <a:t>x</a:t>
            </a:r>
            <a:r>
              <a:rPr lang="zh-CN" altLang="en-US" dirty="0"/>
              <a:t>应在</a:t>
            </a:r>
            <a:r>
              <a:rPr lang="en-US" altLang="zh-CN" dirty="0"/>
              <a:t>-1</a:t>
            </a:r>
            <a:r>
              <a:rPr lang="zh-CN" altLang="en-US" dirty="0"/>
              <a:t>到</a:t>
            </a:r>
            <a:r>
              <a:rPr lang="en-US" altLang="zh-CN" dirty="0"/>
              <a:t>1</a:t>
            </a:r>
            <a:r>
              <a:rPr lang="zh-CN" altLang="en-US" dirty="0"/>
              <a:t>范围内。</a:t>
            </a:r>
          </a:p>
          <a:p>
            <a:r>
              <a:rPr lang="en-US" altLang="zh-CN" dirty="0"/>
              <a:t>tan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tan(double x);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正切函数，返回</a:t>
            </a:r>
            <a:r>
              <a:rPr lang="en-US" altLang="zh-CN" dirty="0"/>
              <a:t>x</a:t>
            </a:r>
            <a:r>
              <a:rPr lang="zh-CN" altLang="en-US" dirty="0"/>
              <a:t>的正切（即</a:t>
            </a:r>
            <a:r>
              <a:rPr lang="en-US" altLang="zh-CN" dirty="0"/>
              <a:t>tan(x)</a:t>
            </a:r>
            <a:r>
              <a:rPr lang="zh-CN" altLang="en-US" dirty="0"/>
              <a:t>）的值，</a:t>
            </a:r>
            <a:r>
              <a:rPr lang="en-US" altLang="zh-CN" dirty="0"/>
              <a:t>x</a:t>
            </a:r>
            <a:r>
              <a:rPr lang="zh-CN" altLang="en-US" dirty="0"/>
              <a:t>为弧度。</a:t>
            </a:r>
          </a:p>
          <a:p>
            <a:r>
              <a:rPr lang="en-US" altLang="zh-CN" dirty="0" err="1"/>
              <a:t>atan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</a:t>
            </a:r>
            <a:r>
              <a:rPr lang="en-US" altLang="zh-CN" dirty="0" err="1"/>
              <a:t>atan</a:t>
            </a:r>
            <a:r>
              <a:rPr lang="en-US" altLang="zh-CN" dirty="0"/>
              <a:t>(double x);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反正切函数，返回</a:t>
            </a:r>
            <a:r>
              <a:rPr lang="en-US" altLang="zh-CN" dirty="0"/>
              <a:t>x</a:t>
            </a:r>
            <a:r>
              <a:rPr lang="zh-CN" altLang="en-US" dirty="0"/>
              <a:t>的反正切（即</a:t>
            </a:r>
            <a:r>
              <a:rPr lang="en-US" altLang="zh-CN" dirty="0"/>
              <a:t>tan-1(x)</a:t>
            </a:r>
            <a:r>
              <a:rPr lang="zh-CN" altLang="en-US" dirty="0"/>
              <a:t>）的值。</a:t>
            </a:r>
          </a:p>
          <a:p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三角函数</a:t>
            </a:r>
          </a:p>
        </p:txBody>
      </p:sp>
    </p:spTree>
    <p:extLst>
      <p:ext uri="{BB962C8B-B14F-4D97-AF65-F5344CB8AC3E}">
        <p14:creationId xmlns:p14="http://schemas.microsoft.com/office/powerpoint/2010/main" val="3453050153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ceil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ceil(double x);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向上舍入，返回不小于</a:t>
            </a:r>
            <a:r>
              <a:rPr lang="en-US" altLang="zh-CN" dirty="0"/>
              <a:t>x</a:t>
            </a:r>
            <a:r>
              <a:rPr lang="zh-CN" altLang="en-US" dirty="0"/>
              <a:t>的最小整数。</a:t>
            </a:r>
          </a:p>
          <a:p>
            <a:r>
              <a:rPr lang="en-US" altLang="zh-CN" dirty="0"/>
              <a:t>floor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floor(double x); 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向下舍入，返回不大于</a:t>
            </a:r>
            <a:r>
              <a:rPr lang="en-US" altLang="zh-CN" dirty="0"/>
              <a:t>x</a:t>
            </a:r>
            <a:r>
              <a:rPr lang="zh-CN" altLang="en-US" dirty="0"/>
              <a:t>的最大整数。</a:t>
            </a:r>
            <a:endParaRPr lang="en-US" altLang="zh-CN" dirty="0"/>
          </a:p>
          <a:p>
            <a:r>
              <a:rPr lang="en-US" altLang="zh-CN" dirty="0"/>
              <a:t>round</a:t>
            </a:r>
            <a:r>
              <a:rPr lang="zh-CN" altLang="en-US" dirty="0"/>
              <a:t>函数</a:t>
            </a:r>
          </a:p>
          <a:p>
            <a:pPr lvl="1"/>
            <a:r>
              <a:rPr lang="zh-CN" altLang="en-US" dirty="0"/>
              <a:t>函数原型</a:t>
            </a:r>
            <a:r>
              <a:rPr lang="en-US" altLang="zh-CN" dirty="0"/>
              <a:t>: double round(double x); </a:t>
            </a:r>
          </a:p>
          <a:p>
            <a:pPr lvl="1"/>
            <a:r>
              <a:rPr lang="zh-CN" altLang="en-US" dirty="0"/>
              <a:t>功能</a:t>
            </a:r>
            <a:r>
              <a:rPr lang="en-US" altLang="zh-CN" dirty="0"/>
              <a:t>: </a:t>
            </a:r>
            <a:r>
              <a:rPr lang="zh-CN" altLang="en-US" dirty="0"/>
              <a:t>四舍五入，返回</a:t>
            </a:r>
            <a:r>
              <a:rPr lang="en-US" altLang="zh-CN" dirty="0"/>
              <a:t>x</a:t>
            </a:r>
            <a:r>
              <a:rPr lang="zh-CN" altLang="en-US" dirty="0"/>
              <a:t>的四舍五入整数值。</a:t>
            </a:r>
          </a:p>
          <a:p>
            <a:pPr lvl="1"/>
            <a:endParaRPr lang="zh-CN" altLang="en-US" dirty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取整函数</a:t>
            </a:r>
          </a:p>
        </p:txBody>
      </p:sp>
    </p:spTree>
    <p:extLst>
      <p:ext uri="{BB962C8B-B14F-4D97-AF65-F5344CB8AC3E}">
        <p14:creationId xmlns:p14="http://schemas.microsoft.com/office/powerpoint/2010/main" val="2262207216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A5C758F-AB8C-42B6-A3F8-4B153DB9A6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课后任务</a:t>
            </a:r>
            <a:endParaRPr lang="en-US" dirty="0"/>
          </a:p>
        </p:txBody>
      </p:sp>
      <p:pic>
        <p:nvPicPr>
          <p:cNvPr id="6" name="Picture 6">
            <a:extLst>
              <a:ext uri="{FF2B5EF4-FFF2-40B4-BE49-F238E27FC236}">
                <a16:creationId xmlns:a16="http://schemas.microsoft.com/office/drawing/2014/main" id="{619D7FAD-8A6B-4C89-91D7-668FCF19F6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3611" y="1417638"/>
            <a:ext cx="5770190" cy="437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63946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>
            <a:extLst>
              <a:ext uri="{FF2B5EF4-FFF2-40B4-BE49-F238E27FC236}">
                <a16:creationId xmlns:a16="http://schemas.microsoft.com/office/drawing/2014/main" id="{58433FD2-2E5C-4435-918C-1CDED74C3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复习讲义内容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YOJ: 446</a:t>
            </a:r>
            <a:r>
              <a:rPr lang="zh-CN" altLang="en-US" dirty="0"/>
              <a:t>、</a:t>
            </a:r>
            <a:r>
              <a:rPr lang="en-US" altLang="zh-CN" dirty="0"/>
              <a:t>121</a:t>
            </a:r>
            <a:r>
              <a:rPr lang="zh-CN" altLang="en-US" dirty="0"/>
              <a:t>、</a:t>
            </a:r>
            <a:r>
              <a:rPr lang="en-US" altLang="zh-CN" dirty="0"/>
              <a:t>6</a:t>
            </a:r>
            <a:r>
              <a:rPr lang="zh-CN" altLang="en-US" dirty="0"/>
              <a:t>、</a:t>
            </a:r>
            <a:r>
              <a:rPr lang="en-US" altLang="zh-CN" dirty="0"/>
              <a:t>7</a:t>
            </a:r>
            <a:r>
              <a:rPr lang="zh-CN" altLang="en-US" dirty="0"/>
              <a:t>、</a:t>
            </a:r>
            <a:r>
              <a:rPr lang="en-US" altLang="zh-CN" dirty="0"/>
              <a:t>10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3" name="标题 2">
            <a:extLst>
              <a:ext uri="{FF2B5EF4-FFF2-40B4-BE49-F238E27FC236}">
                <a16:creationId xmlns:a16="http://schemas.microsoft.com/office/drawing/2014/main" id="{EAC89F5E-0243-4E64-9B0E-607705CC83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课后任务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1235904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>
          <a:xfrm>
            <a:off x="432000" y="274309"/>
            <a:ext cx="8280000" cy="506676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整数类型转换</a:t>
            </a:r>
          </a:p>
        </p:txBody>
      </p:sp>
      <p:sp>
        <p:nvSpPr>
          <p:cNvPr id="4" name="文本框 2"/>
          <p:cNvSpPr txBox="1">
            <a:spLocks noChangeArrowheads="1"/>
          </p:cNvSpPr>
          <p:nvPr/>
        </p:nvSpPr>
        <p:spPr bwMode="auto">
          <a:xfrm>
            <a:off x="490179" y="859971"/>
            <a:ext cx="7920880" cy="5723720"/>
          </a:xfrm>
          <a:prstGeom prst="rect">
            <a:avLst/>
          </a:prstGeom>
          <a:solidFill>
            <a:srgbClr val="FFFFFF"/>
          </a:solidFill>
          <a:ln w="19050">
            <a:solidFill>
              <a:srgbClr val="000000"/>
            </a:solidFill>
            <a:miter lim="800000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 vert="horz" wrap="square" lIns="68580" tIns="34290" rIns="68580" bIns="34290" numCol="1" anchor="t" anchorCtr="0" compatLnSpc="1"/>
          <a:lstStyle/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#include &lt;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stdio.h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&gt;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int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main() {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char a = 'a';  //ASCII: 0x61 (97)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char b = '0';  //ASCII: 0x30 (48)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 %d %d %d\n",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a+b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(a),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(b),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a+b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 %d\n", (char)(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a+b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((char)(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a+b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short c = 32767;   //MAX_SHORT_INT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short d = 10;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 %d %d %d\n",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c+d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 (short)(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c+d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(c),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(d),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c+d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 %d\n", (short)(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c+d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sizeof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((short)(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c+d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)));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endParaRPr lang="en-US" altLang="zh-CN" sz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short e = -32182;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char f = (char)e;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unsigned short g = 33354;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unsigned char h = (unsigned char)g;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 %d %d %d\n", e, f, g, h);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endParaRPr lang="en-US" altLang="zh-CN" sz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char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= -109;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unsigned char j = (unsigned char)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unsigned char k = 147;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char l = (char)k;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 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printf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("%d %d %d %d\n", </a:t>
            </a:r>
            <a:r>
              <a:rPr lang="en-US" altLang="zh-CN" sz="1200" dirty="0" err="1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i</a:t>
            </a: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, j, k, l); 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  return 0;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r>
              <a:rPr lang="en-US" altLang="zh-CN" sz="1200" dirty="0">
                <a:latin typeface="Courier New" panose="02070309020205020404" pitchFamily="49" charset="0"/>
                <a:ea typeface="宋体" panose="02010600030101010101" pitchFamily="2" charset="-122"/>
                <a:cs typeface="Courier New" panose="02070309020205020404" pitchFamily="49" charset="0"/>
              </a:rPr>
              <a:t>}</a:t>
            </a:r>
          </a:p>
          <a:p>
            <a:pPr marL="228600" indent="-228600" algn="just" fontAlgn="base">
              <a:lnSpc>
                <a:spcPct val="125000"/>
              </a:lnSpc>
              <a:spcBef>
                <a:spcPct val="0"/>
              </a:spcBef>
              <a:spcAft>
                <a:spcPct val="0"/>
              </a:spcAft>
              <a:buClr>
                <a:schemeClr val="bg1">
                  <a:lumMod val="65000"/>
                </a:schemeClr>
              </a:buClr>
              <a:buFont typeface="+mj-lt"/>
              <a:buAutoNum type="arabicPeriod"/>
            </a:pPr>
            <a:endParaRPr lang="zh-CN" altLang="zh-CN" sz="1200" dirty="0">
              <a:latin typeface="Courier New" panose="02070309020205020404" pitchFamily="49" charset="0"/>
              <a:ea typeface="宋体" panose="02010600030101010101" pitchFamily="2" charset="-122"/>
              <a:cs typeface="Courier New" panose="02070309020205020404" pitchFamily="49" charset="0"/>
            </a:endParaRPr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06803" y="4987964"/>
            <a:ext cx="2304256" cy="159572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E677450E-8C22-4071-8485-F99E5FB9722D}"/>
              </a:ext>
            </a:extLst>
          </p:cNvPr>
          <p:cNvSpPr/>
          <p:nvPr/>
        </p:nvSpPr>
        <p:spPr>
          <a:xfrm>
            <a:off x="5371589" y="336751"/>
            <a:ext cx="24151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dirty="0">
                <a:solidFill>
                  <a:srgbClr val="FF0000"/>
                </a:solidFill>
              </a:rPr>
              <a:t>选做</a:t>
            </a:r>
            <a:r>
              <a:rPr lang="zh-CN" altLang="en-US" sz="1400" dirty="0"/>
              <a:t>：理解下列代码的输出</a:t>
            </a:r>
            <a:endParaRPr lang="en-US" altLang="zh-CN" sz="1400" dirty="0"/>
          </a:p>
          <a:p>
            <a:r>
              <a:rPr lang="zh-CN" altLang="en-US" sz="1400" dirty="0"/>
              <a:t>注意：负数用补码存储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5283878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7115430"/>
  <p:tag name="MH_LIBRARY" val="GRAPHIC"/>
  <p:tag name="MH_TYPE" val="Text"/>
  <p:tag name="MH_ORDER" val="3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MH" val="20170804144137"/>
  <p:tag name="MH_LIBRARY" val="GRAPHIC"/>
  <p:tag name="MH_TYPE" val="Desc"/>
  <p:tag name="MH_ORDER" val="1"/>
</p:tagLst>
</file>

<file path=ppt/theme/theme1.xml><?xml version="1.0" encoding="utf-8"?>
<a:theme xmlns:a="http://schemas.openxmlformats.org/drawingml/2006/main" name="课程PPT模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雅黑-Calibri">
      <a:majorFont>
        <a:latin typeface="Calibri"/>
        <a:ea typeface="微软雅黑"/>
        <a:cs typeface=""/>
      </a:majorFont>
      <a:minorFont>
        <a:latin typeface="Calibri Light"/>
        <a:ea typeface="微软雅黑 Light"/>
        <a:cs typeface="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课程PPT模板" id="{351F00F9-9781-4493-A8BE-AE75F947CCD5}" vid="{D9AAA92C-2A04-455B-AC88-7D4E4CA3D872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29750</TotalTime>
  <Words>10539</Words>
  <Application>Microsoft Office PowerPoint</Application>
  <PresentationFormat>全屏显示(4:3)</PresentationFormat>
  <Paragraphs>1356</Paragraphs>
  <Slides>99</Slides>
  <Notes>22</Notes>
  <HiddenSlides>6</HiddenSlides>
  <MMClips>0</MMClips>
  <ScaleCrop>false</ScaleCrop>
  <HeadingPairs>
    <vt:vector size="6" baseType="variant">
      <vt:variant>
        <vt:lpstr>已用的字体</vt:lpstr>
      </vt:variant>
      <vt:variant>
        <vt:i4>30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99</vt:i4>
      </vt:variant>
    </vt:vector>
  </HeadingPairs>
  <TitlesOfParts>
    <vt:vector size="130" baseType="lpstr">
      <vt:lpstr>Gill Sans</vt:lpstr>
      <vt:lpstr>Monaco</vt:lpstr>
      <vt:lpstr>Monotype Sorts</vt:lpstr>
      <vt:lpstr>等线</vt:lpstr>
      <vt:lpstr>黑体</vt:lpstr>
      <vt:lpstr>华文琥珀</vt:lpstr>
      <vt:lpstr>华文中宋</vt:lpstr>
      <vt:lpstr>楷体_GB2312</vt:lpstr>
      <vt:lpstr>隶书</vt:lpstr>
      <vt:lpstr>宋体</vt:lpstr>
      <vt:lpstr>微软雅黑</vt:lpstr>
      <vt:lpstr>微软雅黑</vt:lpstr>
      <vt:lpstr>微软雅黑 Light</vt:lpstr>
      <vt:lpstr>Arial</vt:lpstr>
      <vt:lpstr>Calibri</vt:lpstr>
      <vt:lpstr>Calibri Light</vt:lpstr>
      <vt:lpstr>Cambria Math</vt:lpstr>
      <vt:lpstr>Comic Sans MS</vt:lpstr>
      <vt:lpstr>Consolas</vt:lpstr>
      <vt:lpstr>Courier New</vt:lpstr>
      <vt:lpstr>Garamond</vt:lpstr>
      <vt:lpstr>Gill Sans MT</vt:lpstr>
      <vt:lpstr>Mangal</vt:lpstr>
      <vt:lpstr>Symbol</vt:lpstr>
      <vt:lpstr>Tahoma</vt:lpstr>
      <vt:lpstr>Times New Roman</vt:lpstr>
      <vt:lpstr>Verdana</vt:lpstr>
      <vt:lpstr>Wingdings</vt:lpstr>
      <vt:lpstr>Wingdings 2</vt:lpstr>
      <vt:lpstr>Wingdings 3</vt:lpstr>
      <vt:lpstr>课程PPT模板</vt:lpstr>
      <vt:lpstr>2. 程序设计基本概念                 ——数据与C语言</vt:lpstr>
      <vt:lpstr>上节内容回顾1：计算机解题</vt:lpstr>
      <vt:lpstr>上节内容回顾2：代码生成、调试和运行</vt:lpstr>
      <vt:lpstr>上机课任务1(以vs code为例）:</vt:lpstr>
      <vt:lpstr>思考：可以不用IDE吗？</vt:lpstr>
      <vt:lpstr>上节内容回顾3：代码结构</vt:lpstr>
      <vt:lpstr>代码结构：基本概念</vt:lpstr>
      <vt:lpstr>上节内容补充：</vt:lpstr>
      <vt:lpstr>本讲内容</vt:lpstr>
      <vt:lpstr>2.1 数据类型</vt:lpstr>
      <vt:lpstr>基本数据类型概览</vt:lpstr>
      <vt:lpstr>示例代码：</vt:lpstr>
      <vt:lpstr>PowerPoint 演示文稿</vt:lpstr>
      <vt:lpstr>定点整数的表示</vt:lpstr>
      <vt:lpstr>定点整数的表示</vt:lpstr>
      <vt:lpstr>编码的意义</vt:lpstr>
      <vt:lpstr>基本数据类型——实型(浮点数）</vt:lpstr>
      <vt:lpstr>在计算机中如何表示和存储实数</vt:lpstr>
      <vt:lpstr>IEEE754的精妙之处</vt:lpstr>
      <vt:lpstr>字符型数据char</vt:lpstr>
      <vt:lpstr>思考：</vt:lpstr>
      <vt:lpstr>2.2 变量与常量 </vt:lpstr>
      <vt:lpstr>小测试</vt:lpstr>
      <vt:lpstr>变量的概念</vt:lpstr>
      <vt:lpstr>声明（定义）变量</vt:lpstr>
      <vt:lpstr>变量赋值</vt:lpstr>
      <vt:lpstr>变量赋值的特点</vt:lpstr>
      <vt:lpstr>PowerPoint 演示文稿</vt:lpstr>
      <vt:lpstr>PowerPoint 演示文稿</vt:lpstr>
      <vt:lpstr>思考</vt:lpstr>
      <vt:lpstr>常量</vt:lpstr>
      <vt:lpstr>常量的书写格式</vt:lpstr>
      <vt:lpstr>实型常量</vt:lpstr>
      <vt:lpstr>字符常量</vt:lpstr>
      <vt:lpstr>字符串常量</vt:lpstr>
      <vt:lpstr>字符串的存储</vt:lpstr>
      <vt:lpstr>符号常量的使用</vt:lpstr>
      <vt:lpstr>小测验</vt:lpstr>
      <vt:lpstr>小测验 </vt:lpstr>
      <vt:lpstr>2.3 运算符与表达式</vt:lpstr>
      <vt:lpstr>2.3 运算符与表达式</vt:lpstr>
      <vt:lpstr>运算符</vt:lpstr>
      <vt:lpstr>C语言运算符概览</vt:lpstr>
      <vt:lpstr>算术运算符</vt:lpstr>
      <vt:lpstr>自增、自减运算符</vt:lpstr>
      <vt:lpstr>赋值运算符</vt:lpstr>
      <vt:lpstr>赋值运算符举例</vt:lpstr>
      <vt:lpstr>运算符</vt:lpstr>
      <vt:lpstr>运算符的优先次序（参考）</vt:lpstr>
      <vt:lpstr>表达式</vt:lpstr>
      <vt:lpstr>整数算术表达式</vt:lpstr>
      <vt:lpstr>关系表达式</vt:lpstr>
      <vt:lpstr>逻辑运算</vt:lpstr>
      <vt:lpstr> 逻辑表达式</vt:lpstr>
      <vt:lpstr>逻辑表达式 (2)</vt:lpstr>
      <vt:lpstr>2.4 类型转换</vt:lpstr>
      <vt:lpstr>类型转换</vt:lpstr>
      <vt:lpstr>数据类型的级别</vt:lpstr>
      <vt:lpstr>整数的扩展：符号扩展与零扩展</vt:lpstr>
      <vt:lpstr>整数的扩展：符号扩展与零扩展</vt:lpstr>
      <vt:lpstr>整数的截断</vt:lpstr>
      <vt:lpstr>无符号整数与有符号整数的转换</vt:lpstr>
      <vt:lpstr>运算转换</vt:lpstr>
      <vt:lpstr>赋值转换</vt:lpstr>
      <vt:lpstr>输出转换</vt:lpstr>
      <vt:lpstr>隐式转换中要特别注意以下几种情况：</vt:lpstr>
      <vt:lpstr>参考书勘误</vt:lpstr>
      <vt:lpstr>参考书勘误</vt:lpstr>
      <vt:lpstr>参考书勘误</vt:lpstr>
      <vt:lpstr>2.5 数据的格式化输入和输出</vt:lpstr>
      <vt:lpstr>C++的输入输出流</vt:lpstr>
      <vt:lpstr>C++代码</vt:lpstr>
      <vt:lpstr>输出流的基本操作</vt:lpstr>
      <vt:lpstr>输出流的基本操作</vt:lpstr>
      <vt:lpstr>输入流的基本格式</vt:lpstr>
      <vt:lpstr>C的输入输出函数scanf &amp; printf</vt:lpstr>
      <vt:lpstr>设计 printf 的基本思想 (1)</vt:lpstr>
      <vt:lpstr>设计 printf 的基本思想 (2)</vt:lpstr>
      <vt:lpstr>输出函数 printf 的使用 (1)</vt:lpstr>
      <vt:lpstr>输出函数 printf 的使用 (2)</vt:lpstr>
      <vt:lpstr>printf的 格式声明</vt:lpstr>
      <vt:lpstr>输出函数 printf 的使用 (4)</vt:lpstr>
      <vt:lpstr>输出函数 printf 的使用 (5)</vt:lpstr>
      <vt:lpstr>设计 scanf 的基本思想</vt:lpstr>
      <vt:lpstr>scanf函数输入数据</vt:lpstr>
      <vt:lpstr>scanf的 格式声明</vt:lpstr>
      <vt:lpstr>其他输入输出函数</vt:lpstr>
      <vt:lpstr>小测验</vt:lpstr>
      <vt:lpstr>总结</vt:lpstr>
      <vt:lpstr>数学库函数</vt:lpstr>
      <vt:lpstr>数学函数</vt:lpstr>
      <vt:lpstr>数学函数</vt:lpstr>
      <vt:lpstr>求绝对值函数</vt:lpstr>
      <vt:lpstr>指数和对数函数</vt:lpstr>
      <vt:lpstr>三角函数</vt:lpstr>
      <vt:lpstr>取整函数</vt:lpstr>
      <vt:lpstr>课后任务</vt:lpstr>
      <vt:lpstr>课后任务</vt:lpstr>
      <vt:lpstr>整数类型转换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程序设计 I</dc:title>
  <dc:creator>sun hui</dc:creator>
  <cp:lastModifiedBy>Hui Sun</cp:lastModifiedBy>
  <cp:revision>654</cp:revision>
  <dcterms:created xsi:type="dcterms:W3CDTF">2020-10-14T02:47:39Z</dcterms:created>
  <dcterms:modified xsi:type="dcterms:W3CDTF">2025-09-15T14:14:31Z</dcterms:modified>
</cp:coreProperties>
</file>