
<file path=[Content_Types].xml><?xml version="1.0" encoding="utf-8"?>
<Types xmlns="http://schemas.openxmlformats.org/package/2006/content-types">
  <Default Extension="png" ContentType="image/png"/>
  <Default Extension="bin" ContentType="application/vnd.openxmlformats-officedocument.oleObject"/>
  <Default Extension="emf" ContentType="image/x-emf"/>
  <Default Extension="wmf" ContentType="image/x-wmf"/>
  <Default Extension="rels" ContentType="application/vnd.openxmlformats-package.relationships+xml"/>
  <Default Extension="xml" ContentType="application/xml"/>
  <Default Extension="wdp" ContentType="image/vnd.ms-photo"/>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media/audio1.bin" ContentType="audio/unknown"/>
  <Override PartName="/ppt/tags/tag1.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82" r:id="rId1"/>
  </p:sldMasterIdLst>
  <p:notesMasterIdLst>
    <p:notesMasterId r:id="rId55"/>
  </p:notesMasterIdLst>
  <p:handoutMasterIdLst>
    <p:handoutMasterId r:id="rId56"/>
  </p:handoutMasterIdLst>
  <p:sldIdLst>
    <p:sldId id="1092" r:id="rId2"/>
    <p:sldId id="719" r:id="rId3"/>
    <p:sldId id="891" r:id="rId4"/>
    <p:sldId id="514" r:id="rId5"/>
    <p:sldId id="971" r:id="rId6"/>
    <p:sldId id="379" r:id="rId7"/>
    <p:sldId id="832" r:id="rId8"/>
    <p:sldId id="833" r:id="rId9"/>
    <p:sldId id="834" r:id="rId10"/>
    <p:sldId id="894" r:id="rId11"/>
    <p:sldId id="895" r:id="rId12"/>
    <p:sldId id="845" r:id="rId13"/>
    <p:sldId id="846" r:id="rId14"/>
    <p:sldId id="842" r:id="rId15"/>
    <p:sldId id="843" r:id="rId16"/>
    <p:sldId id="847" r:id="rId17"/>
    <p:sldId id="975" r:id="rId18"/>
    <p:sldId id="976" r:id="rId19"/>
    <p:sldId id="851" r:id="rId20"/>
    <p:sldId id="972" r:id="rId21"/>
    <p:sldId id="973" r:id="rId22"/>
    <p:sldId id="855" r:id="rId23"/>
    <p:sldId id="385" r:id="rId24"/>
    <p:sldId id="844" r:id="rId25"/>
    <p:sldId id="860" r:id="rId26"/>
    <p:sldId id="865" r:id="rId27"/>
    <p:sldId id="879" r:id="rId28"/>
    <p:sldId id="978" r:id="rId29"/>
    <p:sldId id="979" r:id="rId30"/>
    <p:sldId id="638" r:id="rId31"/>
    <p:sldId id="980" r:id="rId32"/>
    <p:sldId id="981" r:id="rId33"/>
    <p:sldId id="977" r:id="rId34"/>
    <p:sldId id="631" r:id="rId35"/>
    <p:sldId id="632" r:id="rId36"/>
    <p:sldId id="634" r:id="rId37"/>
    <p:sldId id="635" r:id="rId38"/>
    <p:sldId id="867" r:id="rId39"/>
    <p:sldId id="868" r:id="rId40"/>
    <p:sldId id="869" r:id="rId41"/>
    <p:sldId id="870" r:id="rId42"/>
    <p:sldId id="871" r:id="rId43"/>
    <p:sldId id="904" r:id="rId44"/>
    <p:sldId id="880" r:id="rId45"/>
    <p:sldId id="881" r:id="rId46"/>
    <p:sldId id="882" r:id="rId47"/>
    <p:sldId id="883" r:id="rId48"/>
    <p:sldId id="884" r:id="rId49"/>
    <p:sldId id="885" r:id="rId50"/>
    <p:sldId id="886" r:id="rId51"/>
    <p:sldId id="887" r:id="rId52"/>
    <p:sldId id="906" r:id="rId53"/>
    <p:sldId id="982" r:id="rId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E6700E"/>
    <a:srgbClr val="FFC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无样式，网格型">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288" autoAdjust="0"/>
    <p:restoredTop sz="75312" autoAdjust="0"/>
  </p:normalViewPr>
  <p:slideViewPr>
    <p:cSldViewPr snapToGrid="0">
      <p:cViewPr varScale="1">
        <p:scale>
          <a:sx n="117" d="100"/>
          <a:sy n="117" d="100"/>
        </p:scale>
        <p:origin x="1098" y="102"/>
      </p:cViewPr>
      <p:guideLst>
        <p:guide orient="horz" pos="2160"/>
        <p:guide pos="2880"/>
      </p:guideLst>
    </p:cSldViewPr>
  </p:slideViewPr>
  <p:notesTextViewPr>
    <p:cViewPr>
      <p:scale>
        <a:sx n="1" d="1"/>
        <a:sy n="1" d="1"/>
      </p:scale>
      <p:origin x="0" y="0"/>
    </p:cViewPr>
  </p:notesTextViewPr>
  <p:notesViewPr>
    <p:cSldViewPr snapToGrid="0">
      <p:cViewPr varScale="1">
        <p:scale>
          <a:sx n="82" d="100"/>
          <a:sy n="82" d="100"/>
        </p:scale>
        <p:origin x="3954" y="84"/>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5.wmf"/><Relationship Id="rId1" Type="http://schemas.openxmlformats.org/officeDocument/2006/relationships/image" Target="../media/image4.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5.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0.wmf"/><Relationship Id="rId1" Type="http://schemas.openxmlformats.org/officeDocument/2006/relationships/image" Target="../media/image9.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2.wmf"/><Relationship Id="rId1" Type="http://schemas.openxmlformats.org/officeDocument/2006/relationships/image" Target="../media/image11.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3.wmf"/></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7532C656-B4F5-496D-8363-88252277A6E5}"/>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a:extLst>
              <a:ext uri="{FF2B5EF4-FFF2-40B4-BE49-F238E27FC236}">
                <a16:creationId xmlns:a16="http://schemas.microsoft.com/office/drawing/2014/main" id="{7CDD45AE-3D94-4FB0-AA1E-B100A0A7EC6F}"/>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51563B7C-F87A-4992-9D16-F63F1FA43DB6}" type="datetimeFigureOut">
              <a:rPr lang="en-US" smtClean="0"/>
              <a:t>8/12/2025</a:t>
            </a:fld>
            <a:endParaRPr lang="en-US"/>
          </a:p>
        </p:txBody>
      </p:sp>
      <p:sp>
        <p:nvSpPr>
          <p:cNvPr id="4" name="页脚占位符 3">
            <a:extLst>
              <a:ext uri="{FF2B5EF4-FFF2-40B4-BE49-F238E27FC236}">
                <a16:creationId xmlns:a16="http://schemas.microsoft.com/office/drawing/2014/main" id="{A6871C8D-3D58-472B-A2FE-61A2020D0981}"/>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灯片编号占位符 4">
            <a:extLst>
              <a:ext uri="{FF2B5EF4-FFF2-40B4-BE49-F238E27FC236}">
                <a16:creationId xmlns:a16="http://schemas.microsoft.com/office/drawing/2014/main" id="{D5A5F050-4848-4F76-95CF-FC4B8004A1CB}"/>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305AF18-CFCB-48CD-B900-85FE73933DD2}" type="slidenum">
              <a:rPr lang="en-US" smtClean="0"/>
              <a:t>‹#›</a:t>
            </a:fld>
            <a:endParaRPr lang="en-US"/>
          </a:p>
        </p:txBody>
      </p:sp>
    </p:spTree>
    <p:extLst>
      <p:ext uri="{BB962C8B-B14F-4D97-AF65-F5344CB8AC3E}">
        <p14:creationId xmlns:p14="http://schemas.microsoft.com/office/powerpoint/2010/main" val="174861200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26F8E1-D84A-44BD-AFC6-9B54380022BF}" type="datetimeFigureOut">
              <a:rPr lang="en-US" smtClean="0"/>
              <a:t>8/12/2025</a:t>
            </a:fld>
            <a:endParaRPr 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F44B8F7-AA39-458F-B195-A32598CB2594}" type="slidenum">
              <a:rPr lang="en-US" smtClean="0"/>
              <a:t>‹#›</a:t>
            </a:fld>
            <a:endParaRPr lang="en-US"/>
          </a:p>
        </p:txBody>
      </p:sp>
    </p:spTree>
    <p:extLst>
      <p:ext uri="{BB962C8B-B14F-4D97-AF65-F5344CB8AC3E}">
        <p14:creationId xmlns:p14="http://schemas.microsoft.com/office/powerpoint/2010/main" val="274883683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15</a:t>
            </a:fld>
            <a:endParaRPr lang="en-US"/>
          </a:p>
        </p:txBody>
      </p:sp>
    </p:spTree>
    <p:extLst>
      <p:ext uri="{BB962C8B-B14F-4D97-AF65-F5344CB8AC3E}">
        <p14:creationId xmlns:p14="http://schemas.microsoft.com/office/powerpoint/2010/main" val="32769371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22</a:t>
            </a:fld>
            <a:endParaRPr lang="en-US"/>
          </a:p>
        </p:txBody>
      </p:sp>
    </p:spTree>
    <p:extLst>
      <p:ext uri="{BB962C8B-B14F-4D97-AF65-F5344CB8AC3E}">
        <p14:creationId xmlns:p14="http://schemas.microsoft.com/office/powerpoint/2010/main" val="267263406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28</a:t>
            </a:fld>
            <a:endParaRPr lang="en-US"/>
          </a:p>
        </p:txBody>
      </p:sp>
    </p:spTree>
    <p:extLst>
      <p:ext uri="{BB962C8B-B14F-4D97-AF65-F5344CB8AC3E}">
        <p14:creationId xmlns:p14="http://schemas.microsoft.com/office/powerpoint/2010/main" val="25295672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L03_03.cpp</a:t>
            </a:r>
          </a:p>
          <a:p>
            <a:endParaRPr 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33</a:t>
            </a:fld>
            <a:endParaRPr lang="en-US"/>
          </a:p>
        </p:txBody>
      </p:sp>
    </p:spTree>
    <p:extLst>
      <p:ext uri="{BB962C8B-B14F-4D97-AF65-F5344CB8AC3E}">
        <p14:creationId xmlns:p14="http://schemas.microsoft.com/office/powerpoint/2010/main" val="5293568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dirty="0"/>
              <a:t>break</a:t>
            </a:r>
            <a:r>
              <a:rPr lang="zh-CN" altLang="en-US" dirty="0"/>
              <a:t>语句用在</a:t>
            </a:r>
            <a:r>
              <a:rPr lang="zh-CN" altLang="zh-CN" dirty="0"/>
              <a:t>循环语句或</a:t>
            </a:r>
            <a:r>
              <a:rPr lang="en-US" altLang="zh-CN" dirty="0">
                <a:solidFill>
                  <a:srgbClr val="FF0000"/>
                </a:solidFill>
              </a:rPr>
              <a:t>switch</a:t>
            </a:r>
            <a:r>
              <a:rPr lang="zh-CN" altLang="zh-CN" dirty="0"/>
              <a:t>语句</a:t>
            </a:r>
            <a:r>
              <a:rPr lang="zh-CN" altLang="en-US" dirty="0"/>
              <a:t>中</a:t>
            </a:r>
            <a:r>
              <a:rPr lang="zh-CN" altLang="zh-CN" dirty="0"/>
              <a:t>。</a:t>
            </a:r>
            <a:endParaRPr lang="zh-CN" altLang="en-US" dirty="0"/>
          </a:p>
        </p:txBody>
      </p:sp>
      <p:sp>
        <p:nvSpPr>
          <p:cNvPr id="4" name="灯片编号占位符 3"/>
          <p:cNvSpPr>
            <a:spLocks noGrp="1"/>
          </p:cNvSpPr>
          <p:nvPr>
            <p:ph type="sldNum" sz="quarter" idx="5"/>
          </p:nvPr>
        </p:nvSpPr>
        <p:spPr/>
        <p:txBody>
          <a:bodyPr/>
          <a:lstStyle/>
          <a:p>
            <a:fld id="{EF44B8F7-AA39-458F-B195-A32598CB2594}" type="slidenum">
              <a:rPr lang="en-US" smtClean="0"/>
              <a:t>48</a:t>
            </a:fld>
            <a:endParaRPr lang="en-US"/>
          </a:p>
        </p:txBody>
      </p:sp>
    </p:spTree>
    <p:extLst>
      <p:ext uri="{BB962C8B-B14F-4D97-AF65-F5344CB8AC3E}">
        <p14:creationId xmlns:p14="http://schemas.microsoft.com/office/powerpoint/2010/main" val="21422360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2.wdp"/><Relationship Id="rId4" Type="http://schemas.openxmlformats.org/officeDocument/2006/relationships/image" Target="../media/image3.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bg>
      <p:bgPr>
        <a:solidFill>
          <a:schemeClr val="bg1">
            <a:lumMod val="95000"/>
          </a:schemeClr>
        </a:solidFill>
        <a:effectLst/>
      </p:bgPr>
    </p:bg>
    <p:spTree>
      <p:nvGrpSpPr>
        <p:cNvPr id="1" name=""/>
        <p:cNvGrpSpPr/>
        <p:nvPr/>
      </p:nvGrpSpPr>
      <p:grpSpPr>
        <a:xfrm>
          <a:off x="0" y="0"/>
          <a:ext cx="0" cy="0"/>
          <a:chOff x="0" y="0"/>
          <a:chExt cx="0" cy="0"/>
        </a:xfrm>
      </p:grpSpPr>
      <p:sp>
        <p:nvSpPr>
          <p:cNvPr id="11" name="椭圆 10">
            <a:extLst>
              <a:ext uri="{FF2B5EF4-FFF2-40B4-BE49-F238E27FC236}">
                <a16:creationId xmlns:a16="http://schemas.microsoft.com/office/drawing/2014/main" id="{7F2607A3-F1BE-4A25-B299-97AFEB1FFB62}"/>
              </a:ext>
            </a:extLst>
          </p:cNvPr>
          <p:cNvSpPr/>
          <p:nvPr/>
        </p:nvSpPr>
        <p:spPr>
          <a:xfrm>
            <a:off x="8177483" y="5910463"/>
            <a:ext cx="504000" cy="504000"/>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12" name="椭圆 11">
            <a:extLst>
              <a:ext uri="{FF2B5EF4-FFF2-40B4-BE49-F238E27FC236}">
                <a16:creationId xmlns:a16="http://schemas.microsoft.com/office/drawing/2014/main" id="{F9AF04BF-0727-495F-A094-608DA21B68DA}"/>
              </a:ext>
            </a:extLst>
          </p:cNvPr>
          <p:cNvSpPr/>
          <p:nvPr/>
        </p:nvSpPr>
        <p:spPr>
          <a:xfrm>
            <a:off x="7414927" y="813765"/>
            <a:ext cx="742237" cy="742237"/>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bg1">
                  <a:lumMod val="50000"/>
                </a:schemeClr>
              </a:solidFill>
            </a:endParaRPr>
          </a:p>
        </p:txBody>
      </p:sp>
      <p:sp>
        <p:nvSpPr>
          <p:cNvPr id="10" name="椭圆 9">
            <a:extLst>
              <a:ext uri="{FF2B5EF4-FFF2-40B4-BE49-F238E27FC236}">
                <a16:creationId xmlns:a16="http://schemas.microsoft.com/office/drawing/2014/main" id="{64515F67-C18F-4CB9-B75C-1ECF0FA29872}"/>
              </a:ext>
            </a:extLst>
          </p:cNvPr>
          <p:cNvSpPr/>
          <p:nvPr/>
        </p:nvSpPr>
        <p:spPr>
          <a:xfrm>
            <a:off x="-2459620" y="610564"/>
            <a:ext cx="5400000" cy="540000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p>
        </p:txBody>
      </p:sp>
      <p:sp>
        <p:nvSpPr>
          <p:cNvPr id="3" name="Subtitle 2"/>
          <p:cNvSpPr>
            <a:spLocks noGrp="1"/>
          </p:cNvSpPr>
          <p:nvPr>
            <p:ph type="subTitle" idx="1"/>
          </p:nvPr>
        </p:nvSpPr>
        <p:spPr>
          <a:xfrm>
            <a:off x="1268874" y="3811522"/>
            <a:ext cx="5429250" cy="1655762"/>
          </a:xfrm>
        </p:spPr>
        <p:txBody>
          <a:bodyPr/>
          <a:lstStyle>
            <a:lvl1pPr marL="0" indent="0" algn="l">
              <a:buNone/>
              <a:defRPr sz="2400" baseline="0">
                <a:latin typeface="Calibri" panose="020F0502020204030204" pitchFamily="34" charset="0"/>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dirty="0"/>
          </a:p>
        </p:txBody>
      </p:sp>
      <p:sp>
        <p:nvSpPr>
          <p:cNvPr id="2" name="Title 1"/>
          <p:cNvSpPr>
            <a:spLocks noGrp="1"/>
          </p:cNvSpPr>
          <p:nvPr>
            <p:ph type="ctrTitle"/>
          </p:nvPr>
        </p:nvSpPr>
        <p:spPr>
          <a:xfrm>
            <a:off x="1268875" y="2063685"/>
            <a:ext cx="6606253" cy="1655763"/>
          </a:xfrm>
        </p:spPr>
        <p:txBody>
          <a:bodyPr anchor="b">
            <a:normAutofit/>
          </a:bodyPr>
          <a:lstStyle>
            <a:lvl1pPr algn="l">
              <a:defRPr sz="5400" b="1"/>
            </a:lvl1pPr>
          </a:lstStyle>
          <a:p>
            <a:r>
              <a:rPr lang="zh-CN" altLang="en-US" dirty="0"/>
              <a:t>单击此处编辑母版标题样式</a:t>
            </a:r>
            <a:endParaRPr lang="en-US" dirty="0"/>
          </a:p>
        </p:txBody>
      </p:sp>
      <p:sp>
        <p:nvSpPr>
          <p:cNvPr id="4" name="弧形 3">
            <a:extLst>
              <a:ext uri="{FF2B5EF4-FFF2-40B4-BE49-F238E27FC236}">
                <a16:creationId xmlns:a16="http://schemas.microsoft.com/office/drawing/2014/main" id="{02941345-94C4-47EE-8B6E-05F86F564B00}"/>
              </a:ext>
            </a:extLst>
          </p:cNvPr>
          <p:cNvSpPr/>
          <p:nvPr userDrawn="1"/>
        </p:nvSpPr>
        <p:spPr>
          <a:xfrm>
            <a:off x="-1790184" y="-1709103"/>
            <a:ext cx="3960000" cy="3883419"/>
          </a:xfrm>
          <a:prstGeom prst="arc">
            <a:avLst>
              <a:gd name="adj1" fmla="val 21064148"/>
              <a:gd name="adj2" fmla="val 5986293"/>
            </a:avLst>
          </a:prstGeom>
          <a:noFill/>
          <a:ln w="635000">
            <a:solidFill>
              <a:srgbClr val="FFC000"/>
            </a:solidFill>
          </a:ln>
        </p:spPr>
        <p:style>
          <a:lnRef idx="3">
            <a:schemeClr val="accent2"/>
          </a:lnRef>
          <a:fillRef idx="0">
            <a:schemeClr val="accent2"/>
          </a:fillRef>
          <a:effectRef idx="2">
            <a:schemeClr val="accent2"/>
          </a:effectRef>
          <a:fontRef idx="minor">
            <a:schemeClr val="tx1"/>
          </a:fontRef>
        </p:style>
        <p:txBody>
          <a:bodyPr rtlCol="0" anchor="ctr"/>
          <a:lstStyle/>
          <a:p>
            <a:pPr algn="ctr"/>
            <a:endParaRPr lang="en-US" sz="1800"/>
          </a:p>
        </p:txBody>
      </p:sp>
    </p:spTree>
    <p:extLst>
      <p:ext uri="{BB962C8B-B14F-4D97-AF65-F5344CB8AC3E}">
        <p14:creationId xmlns:p14="http://schemas.microsoft.com/office/powerpoint/2010/main" val="39098010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结束，致谢">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AFFAC0-5E2A-4A96-AA84-E25CC8564710}"/>
              </a:ext>
            </a:extLst>
          </p:cNvPr>
          <p:cNvSpPr>
            <a:spLocks noGrp="1"/>
          </p:cNvSpPr>
          <p:nvPr>
            <p:ph type="ctrTitle"/>
          </p:nvPr>
        </p:nvSpPr>
        <p:spPr>
          <a:xfrm>
            <a:off x="1268875" y="2155125"/>
            <a:ext cx="6606253" cy="1655763"/>
          </a:xfrm>
        </p:spPr>
        <p:txBody>
          <a:bodyPr anchor="b">
            <a:normAutofit/>
          </a:bodyPr>
          <a:lstStyle>
            <a:lvl1pPr algn="ctr">
              <a:defRPr sz="4400" b="1"/>
            </a:lvl1pPr>
          </a:lstStyle>
          <a:p>
            <a:r>
              <a:rPr lang="zh-CN" altLang="en-US" dirty="0"/>
              <a:t>单击此处编辑母版标题样式</a:t>
            </a:r>
            <a:endParaRPr lang="en-US" dirty="0"/>
          </a:p>
        </p:txBody>
      </p:sp>
      <p:sp>
        <p:nvSpPr>
          <p:cNvPr id="9" name="圆: 空心 8">
            <a:extLst>
              <a:ext uri="{FF2B5EF4-FFF2-40B4-BE49-F238E27FC236}">
                <a16:creationId xmlns:a16="http://schemas.microsoft.com/office/drawing/2014/main" id="{74B02844-8C02-465F-B7DB-AB02B28F9A23}"/>
              </a:ext>
            </a:extLst>
          </p:cNvPr>
          <p:cNvSpPr/>
          <p:nvPr/>
        </p:nvSpPr>
        <p:spPr>
          <a:xfrm>
            <a:off x="8088487" y="5873868"/>
            <a:ext cx="720000" cy="720000"/>
          </a:xfrm>
          <a:prstGeom prst="donut">
            <a:avLst>
              <a:gd name="adj" fmla="val 24158"/>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schemeClr val="tx1"/>
              </a:solidFill>
            </a:endParaRPr>
          </a:p>
        </p:txBody>
      </p:sp>
    </p:spTree>
    <p:extLst>
      <p:ext uri="{BB962C8B-B14F-4D97-AF65-F5344CB8AC3E}">
        <p14:creationId xmlns:p14="http://schemas.microsoft.com/office/powerpoint/2010/main" val="40613634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secHead">
  <p:cSld name="Section Header">
    <p:spTree>
      <p:nvGrpSpPr>
        <p:cNvPr id="1" name=""/>
        <p:cNvGrpSpPr/>
        <p:nvPr/>
      </p:nvGrpSpPr>
      <p:grpSpPr>
        <a:xfrm>
          <a:off x="0" y="0"/>
          <a:ext cx="0" cy="0"/>
          <a:chOff x="0" y="0"/>
          <a:chExt cx="0" cy="0"/>
        </a:xfrm>
      </p:grpSpPr>
      <p:sp>
        <p:nvSpPr>
          <p:cNvPr id="7" name="Rectangle 6"/>
          <p:cNvSpPr/>
          <p:nvPr/>
        </p:nvSpPr>
        <p:spPr>
          <a:xfrm>
            <a:off x="0" y="4917989"/>
            <a:ext cx="9144000" cy="1940010"/>
          </a:xfrm>
          <a:prstGeom prst="rect">
            <a:avLst/>
          </a:prstGeom>
          <a:blipFill dpi="0" rotWithShape="1">
            <a:blip r:embed="rId2">
              <a:alphaModFix amt="8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625346" y="1225296"/>
            <a:ext cx="6960870" cy="3520440"/>
          </a:xfrm>
        </p:spPr>
        <p:txBody>
          <a:bodyPr anchor="ctr">
            <a:normAutofit/>
          </a:bodyPr>
          <a:lstStyle>
            <a:lvl1pPr>
              <a:lnSpc>
                <a:spcPct val="80000"/>
              </a:lnSpc>
              <a:defRPr sz="6400" b="0"/>
            </a:lvl1pPr>
          </a:lstStyle>
          <a:p>
            <a:r>
              <a:rPr lang="en-US"/>
              <a:t>Click to edit Master title style</a:t>
            </a:r>
            <a:endParaRPr lang="en-US" dirty="0"/>
          </a:p>
        </p:txBody>
      </p:sp>
      <p:sp>
        <p:nvSpPr>
          <p:cNvPr id="3" name="Text Placeholder 2"/>
          <p:cNvSpPr>
            <a:spLocks noGrp="1"/>
          </p:cNvSpPr>
          <p:nvPr>
            <p:ph type="body" idx="1"/>
          </p:nvPr>
        </p:nvSpPr>
        <p:spPr>
          <a:xfrm>
            <a:off x="1624330" y="5020056"/>
            <a:ext cx="6789420" cy="1066800"/>
          </a:xfrm>
        </p:spPr>
        <p:txBody>
          <a:bodyPr anchor="t">
            <a:normAutofit/>
          </a:bodyPr>
          <a:lstStyle>
            <a:lvl1pPr marL="0" indent="0">
              <a:buNone/>
              <a:defRPr sz="1800" b="0">
                <a:solidFill>
                  <a:schemeClr val="accent1">
                    <a:lumMod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a:xfrm>
            <a:off x="6445251" y="6272787"/>
            <a:ext cx="1983232" cy="365125"/>
          </a:xfrm>
        </p:spPr>
        <p:txBody>
          <a:bodyPr/>
          <a:lstStyle>
            <a:lvl1pPr>
              <a:defRPr>
                <a:solidFill>
                  <a:schemeClr val="accent1">
                    <a:lumMod val="50000"/>
                  </a:schemeClr>
                </a:solidFill>
              </a:defRPr>
            </a:lvl1pPr>
          </a:lstStyle>
          <a:p>
            <a:pPr>
              <a:defRPr/>
            </a:pPr>
            <a:endParaRPr lang="en-US" altLang="zh-CN"/>
          </a:p>
        </p:txBody>
      </p:sp>
      <p:sp>
        <p:nvSpPr>
          <p:cNvPr id="5" name="Footer Placeholder 4"/>
          <p:cNvSpPr>
            <a:spLocks noGrp="1"/>
          </p:cNvSpPr>
          <p:nvPr>
            <p:ph type="ftr" sz="quarter" idx="11"/>
          </p:nvPr>
        </p:nvSpPr>
        <p:spPr>
          <a:xfrm>
            <a:off x="1636099" y="6272786"/>
            <a:ext cx="4745736" cy="365125"/>
          </a:xfrm>
        </p:spPr>
        <p:txBody>
          <a:bodyPr/>
          <a:lstStyle>
            <a:lvl1pPr>
              <a:defRPr>
                <a:solidFill>
                  <a:schemeClr val="accent1">
                    <a:lumMod val="50000"/>
                  </a:schemeClr>
                </a:solidFill>
              </a:defRPr>
            </a:lvl1pPr>
          </a:lstStyle>
          <a:p>
            <a:pPr>
              <a:defRPr/>
            </a:pPr>
            <a:endParaRPr lang="en-US" altLang="zh-CN"/>
          </a:p>
        </p:txBody>
      </p:sp>
      <p:grpSp>
        <p:nvGrpSpPr>
          <p:cNvPr id="8" name="Group 7"/>
          <p:cNvGrpSpPr>
            <a:grpSpLocks noChangeAspect="1"/>
          </p:cNvGrpSpPr>
          <p:nvPr/>
        </p:nvGrpSpPr>
        <p:grpSpPr>
          <a:xfrm>
            <a:off x="633862" y="2430623"/>
            <a:ext cx="914400" cy="914400"/>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645451" y="2508607"/>
            <a:ext cx="891224" cy="720332"/>
          </a:xfrm>
        </p:spPr>
        <p:txBody>
          <a:bodyPr/>
          <a:lstStyle>
            <a:lvl1pPr>
              <a:defRPr sz="2800"/>
            </a:lvl1pPr>
          </a:lstStyle>
          <a:p>
            <a:fld id="{751EAF42-C692-4271-8CB7-3D9B314629A6}" type="slidenum">
              <a:rPr lang="zh-CN" altLang="en-US" smtClean="0"/>
              <a:pPr/>
              <a:t>‹#›</a:t>
            </a:fld>
            <a:endParaRPr lang="en-US" altLang="zh-CN" dirty="0"/>
          </a:p>
        </p:txBody>
      </p:sp>
    </p:spTree>
    <p:extLst>
      <p:ext uri="{BB962C8B-B14F-4D97-AF65-F5344CB8AC3E}">
        <p14:creationId xmlns:p14="http://schemas.microsoft.com/office/powerpoint/2010/main" val="205354781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lvl1pPr>
              <a:defRPr sz="2800"/>
            </a:lvl1pPr>
            <a:lvl2pPr>
              <a:defRPr sz="2400"/>
            </a:lvl2pPr>
            <a:lvl3pPr>
              <a:defRPr sz="2000"/>
            </a:lvl3pPr>
            <a:lvl4pPr>
              <a:defRPr sz="1600"/>
            </a:lvl4pPr>
            <a:lvl5pPr>
              <a:defRPr sz="1600"/>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en-US" dirty="0"/>
          </a:p>
        </p:txBody>
      </p:sp>
      <p:sp>
        <p:nvSpPr>
          <p:cNvPr id="4" name="标题 3">
            <a:extLst>
              <a:ext uri="{FF2B5EF4-FFF2-40B4-BE49-F238E27FC236}">
                <a16:creationId xmlns:a16="http://schemas.microsoft.com/office/drawing/2014/main" id="{F8E81C4C-DB9B-43D2-ACA5-21F99FF95CC2}"/>
              </a:ext>
            </a:extLst>
          </p:cNvPr>
          <p:cNvSpPr>
            <a:spLocks noGrp="1"/>
          </p:cNvSpPr>
          <p:nvPr>
            <p:ph type="title"/>
          </p:nvPr>
        </p:nvSpPr>
        <p:spPr/>
        <p:txBody>
          <a:bodyPr/>
          <a:lstStyle/>
          <a:p>
            <a:r>
              <a:rPr lang="zh-CN" altLang="en-US"/>
              <a:t>单击此处编辑母版标题样式</a:t>
            </a:r>
            <a:endParaRPr lang="en-US"/>
          </a:p>
        </p:txBody>
      </p:sp>
    </p:spTree>
    <p:extLst>
      <p:ext uri="{BB962C8B-B14F-4D97-AF65-F5344CB8AC3E}">
        <p14:creationId xmlns:p14="http://schemas.microsoft.com/office/powerpoint/2010/main" val="25443233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blank">
  <p:cSld name="Blank">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134B0723-877F-4CEB-B3F0-9557CA8C7B76}"/>
              </a:ext>
            </a:extLst>
          </p:cNvPr>
          <p:cNvSpPr/>
          <p:nvPr/>
        </p:nvSpPr>
        <p:spPr>
          <a:xfrm>
            <a:off x="1014414" y="0"/>
            <a:ext cx="8129587" cy="6858000"/>
          </a:xfrm>
          <a:prstGeom prst="rect">
            <a:avLst/>
          </a:prstGeom>
          <a:solidFill>
            <a:schemeClr val="bg1"/>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fontAlgn="auto" hangingPunct="1">
              <a:spcBef>
                <a:spcPts val="0"/>
              </a:spcBef>
              <a:spcAft>
                <a:spcPts val="0"/>
              </a:spcAft>
              <a:defRPr/>
            </a:pPr>
            <a:endParaRPr lang="en-US" sz="1350"/>
          </a:p>
        </p:txBody>
      </p:sp>
      <p:sp>
        <p:nvSpPr>
          <p:cNvPr id="3" name="Rectangle 13">
            <a:extLst>
              <a:ext uri="{FF2B5EF4-FFF2-40B4-BE49-F238E27FC236}">
                <a16:creationId xmlns:a16="http://schemas.microsoft.com/office/drawing/2014/main" id="{AC5154D5-11EE-423D-9CB9-FE44E555273A}"/>
              </a:ext>
            </a:extLst>
          </p:cNvPr>
          <p:cNvSpPr>
            <a:spLocks noChangeArrowheads="1"/>
          </p:cNvSpPr>
          <p:nvPr/>
        </p:nvSpPr>
        <p:spPr bwMode="invGray">
          <a:xfrm>
            <a:off x="1014414" y="0"/>
            <a:ext cx="73025" cy="6858000"/>
          </a:xfrm>
          <a:prstGeom prst="rect">
            <a:avLst/>
          </a:prstGeom>
          <a:solidFill>
            <a:schemeClr val="bg1"/>
          </a:solidFill>
          <a:ln>
            <a:noFill/>
          </a:ln>
          <a:effectLst>
            <a:outerShdw blurRad="63500" dist="38000" dir="10800000" algn="tl" rotWithShape="0">
              <a:srgbClr val="73726C">
                <a:alpha val="25000"/>
              </a:srgbClr>
            </a:outerShdw>
          </a:effectLst>
          <a:extLst>
            <a:ext uri="{91240B29-F687-4F45-9708-019B960494DF}">
              <a14:hiddenLine xmlns:a14="http://schemas.microsoft.com/office/drawing/2010/main" w="25400" cap="rnd">
                <a:solidFill>
                  <a:srgbClr val="000000"/>
                </a:solidFill>
                <a:miter lim="800000"/>
                <a:headEnd/>
                <a:tailEnd/>
              </a14:hiddenLine>
            </a:ext>
          </a:extLst>
        </p:spPr>
        <p:txBody>
          <a:bodyPr anchor="ctr"/>
          <a:lstStyle/>
          <a:p>
            <a:pPr algn="ctr" eaLnBrk="1" fontAlgn="auto" hangingPunct="1">
              <a:spcBef>
                <a:spcPts val="0"/>
              </a:spcBef>
              <a:spcAft>
                <a:spcPts val="0"/>
              </a:spcAft>
              <a:defRPr/>
            </a:pPr>
            <a:endParaRPr lang="en-US" sz="1350">
              <a:solidFill>
                <a:schemeClr val="lt1"/>
              </a:solidFill>
              <a:latin typeface="+mn-lt"/>
              <a:ea typeface="+mn-ea"/>
            </a:endParaRPr>
          </a:p>
        </p:txBody>
      </p:sp>
      <p:sp>
        <p:nvSpPr>
          <p:cNvPr id="4" name="Date Placeholder 1">
            <a:extLst>
              <a:ext uri="{FF2B5EF4-FFF2-40B4-BE49-F238E27FC236}">
                <a16:creationId xmlns:a16="http://schemas.microsoft.com/office/drawing/2014/main" id="{2EFB004E-FFA4-4999-88DD-E0F997AEEF07}"/>
              </a:ext>
            </a:extLst>
          </p:cNvPr>
          <p:cNvSpPr>
            <a:spLocks noGrp="1"/>
          </p:cNvSpPr>
          <p:nvPr>
            <p:ph type="dt" sz="half" idx="10"/>
          </p:nvPr>
        </p:nvSpPr>
        <p:spPr/>
        <p:txBody>
          <a:bodyPr/>
          <a:lstStyle>
            <a:lvl1pPr>
              <a:defRPr/>
            </a:lvl1pPr>
            <a:extLst/>
          </a:lstStyle>
          <a:p>
            <a:pPr>
              <a:defRPr/>
            </a:pPr>
            <a:endParaRPr lang="zh-CN" altLang="en-US"/>
          </a:p>
        </p:txBody>
      </p:sp>
      <p:sp>
        <p:nvSpPr>
          <p:cNvPr id="5" name="Footer Placeholder 2">
            <a:extLst>
              <a:ext uri="{FF2B5EF4-FFF2-40B4-BE49-F238E27FC236}">
                <a16:creationId xmlns:a16="http://schemas.microsoft.com/office/drawing/2014/main" id="{CD099190-8FB3-415D-AF42-45E5EC4DE690}"/>
              </a:ext>
            </a:extLst>
          </p:cNvPr>
          <p:cNvSpPr>
            <a:spLocks noGrp="1"/>
          </p:cNvSpPr>
          <p:nvPr>
            <p:ph type="ftr" sz="quarter" idx="11"/>
          </p:nvPr>
        </p:nvSpPr>
        <p:spPr/>
        <p:txBody>
          <a:bodyPr/>
          <a:lstStyle>
            <a:lvl1pPr>
              <a:defRPr/>
            </a:lvl1pPr>
          </a:lstStyle>
          <a:p>
            <a:endParaRPr lang="zh-CN" altLang="en-US"/>
          </a:p>
        </p:txBody>
      </p:sp>
      <p:sp>
        <p:nvSpPr>
          <p:cNvPr id="6" name="Slide Number Placeholder 3">
            <a:extLst>
              <a:ext uri="{FF2B5EF4-FFF2-40B4-BE49-F238E27FC236}">
                <a16:creationId xmlns:a16="http://schemas.microsoft.com/office/drawing/2014/main" id="{735DA594-928A-4B93-BFF1-D1D9981174CA}"/>
              </a:ext>
            </a:extLst>
          </p:cNvPr>
          <p:cNvSpPr>
            <a:spLocks noGrp="1"/>
          </p:cNvSpPr>
          <p:nvPr>
            <p:ph type="sldNum" sz="quarter" idx="12"/>
          </p:nvPr>
        </p:nvSpPr>
        <p:spPr/>
        <p:txBody>
          <a:bodyPr/>
          <a:lstStyle>
            <a:lvl1pPr>
              <a:defRPr/>
            </a:lvl1pPr>
          </a:lstStyle>
          <a:p>
            <a:pPr>
              <a:defRPr/>
            </a:pPr>
            <a:fld id="{6322C4C4-4215-4352-B597-B2750E65EFF0}" type="slidenum">
              <a:rPr lang="zh-CN" altLang="en-US"/>
              <a:pPr>
                <a:defRPr/>
              </a:pPr>
              <a:t>‹#›</a:t>
            </a:fld>
            <a:endParaRPr lang="en-US" altLang="zh-CN"/>
          </a:p>
        </p:txBody>
      </p:sp>
    </p:spTree>
    <p:extLst>
      <p:ext uri="{BB962C8B-B14F-4D97-AF65-F5344CB8AC3E}">
        <p14:creationId xmlns:p14="http://schemas.microsoft.com/office/powerpoint/2010/main" val="388847290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节标题">
    <p:bg>
      <p:bgPr>
        <a:solidFill>
          <a:schemeClr val="bg1">
            <a:lumMod val="95000"/>
          </a:schemeClr>
        </a:solidFill>
        <a:effectLst/>
      </p:bgPr>
    </p:bg>
    <p:spTree>
      <p:nvGrpSpPr>
        <p:cNvPr id="1" name=""/>
        <p:cNvGrpSpPr/>
        <p:nvPr/>
      </p:nvGrpSpPr>
      <p:grpSpPr>
        <a:xfrm>
          <a:off x="0" y="0"/>
          <a:ext cx="0" cy="0"/>
          <a:chOff x="0" y="0"/>
          <a:chExt cx="0" cy="0"/>
        </a:xfrm>
      </p:grpSpPr>
      <p:sp>
        <p:nvSpPr>
          <p:cNvPr id="7" name="Title 1">
            <a:extLst>
              <a:ext uri="{FF2B5EF4-FFF2-40B4-BE49-F238E27FC236}">
                <a16:creationId xmlns:a16="http://schemas.microsoft.com/office/drawing/2014/main" id="{89AFFAC0-5E2A-4A96-AA84-E25CC8564710}"/>
              </a:ext>
            </a:extLst>
          </p:cNvPr>
          <p:cNvSpPr>
            <a:spLocks noGrp="1"/>
          </p:cNvSpPr>
          <p:nvPr>
            <p:ph type="ctrTitle"/>
          </p:nvPr>
        </p:nvSpPr>
        <p:spPr>
          <a:xfrm>
            <a:off x="1562471" y="2155124"/>
            <a:ext cx="6711517" cy="1655763"/>
          </a:xfrm>
        </p:spPr>
        <p:txBody>
          <a:bodyPr anchor="t">
            <a:normAutofit/>
          </a:bodyPr>
          <a:lstStyle>
            <a:lvl1pPr algn="l">
              <a:defRPr sz="5400" b="1"/>
            </a:lvl1pPr>
          </a:lstStyle>
          <a:p>
            <a:r>
              <a:rPr lang="zh-CN" altLang="en-US"/>
              <a:t>单击此处编辑母版标题样式</a:t>
            </a:r>
            <a:endParaRPr lang="en-US" dirty="0"/>
          </a:p>
        </p:txBody>
      </p:sp>
      <p:sp>
        <p:nvSpPr>
          <p:cNvPr id="9" name="圆: 空心 8">
            <a:extLst>
              <a:ext uri="{FF2B5EF4-FFF2-40B4-BE49-F238E27FC236}">
                <a16:creationId xmlns:a16="http://schemas.microsoft.com/office/drawing/2014/main" id="{74B02844-8C02-465F-B7DB-AB02B28F9A23}"/>
              </a:ext>
            </a:extLst>
          </p:cNvPr>
          <p:cNvSpPr/>
          <p:nvPr/>
        </p:nvSpPr>
        <p:spPr>
          <a:xfrm>
            <a:off x="685564" y="2155124"/>
            <a:ext cx="544750" cy="558709"/>
          </a:xfrm>
          <a:prstGeom prst="donut">
            <a:avLst>
              <a:gd name="adj" fmla="val 34760"/>
            </a:avLst>
          </a:prstGeom>
          <a:solidFill>
            <a:schemeClr val="accent4"/>
          </a:solidFill>
          <a:ln>
            <a:no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zh-CN" altLang="en-US" sz="1800">
              <a:solidFill>
                <a:schemeClr val="tx1"/>
              </a:solidFill>
            </a:endParaRPr>
          </a:p>
        </p:txBody>
      </p:sp>
    </p:spTree>
    <p:extLst>
      <p:ext uri="{BB962C8B-B14F-4D97-AF65-F5344CB8AC3E}">
        <p14:creationId xmlns:p14="http://schemas.microsoft.com/office/powerpoint/2010/main" val="5693954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目录">
    <p:spTree>
      <p:nvGrpSpPr>
        <p:cNvPr id="1" name=""/>
        <p:cNvGrpSpPr/>
        <p:nvPr/>
      </p:nvGrpSpPr>
      <p:grpSpPr>
        <a:xfrm>
          <a:off x="0" y="0"/>
          <a:ext cx="0" cy="0"/>
          <a:chOff x="0" y="0"/>
          <a:chExt cx="0" cy="0"/>
        </a:xfrm>
      </p:grpSpPr>
      <p:sp>
        <p:nvSpPr>
          <p:cNvPr id="2" name="Title 1"/>
          <p:cNvSpPr>
            <a:spLocks noGrp="1"/>
          </p:cNvSpPr>
          <p:nvPr>
            <p:ph type="title"/>
          </p:nvPr>
        </p:nvSpPr>
        <p:spPr>
          <a:xfrm>
            <a:off x="559293" y="431999"/>
            <a:ext cx="8152708" cy="935161"/>
          </a:xfrm>
        </p:spPr>
        <p:txBody>
          <a:bodyPr anchor="b"/>
          <a:lstStyle/>
          <a:p>
            <a:r>
              <a:rPr lang="zh-CN" altLang="en-US" dirty="0"/>
              <a:t>单击此处编辑母版标题样式</a:t>
            </a:r>
            <a:endParaRPr lang="en-US" dirty="0"/>
          </a:p>
        </p:txBody>
      </p:sp>
      <p:sp>
        <p:nvSpPr>
          <p:cNvPr id="3" name="Content Placeholder 2"/>
          <p:cNvSpPr>
            <a:spLocks noGrp="1"/>
          </p:cNvSpPr>
          <p:nvPr>
            <p:ph idx="1" hasCustomPrompt="1"/>
          </p:nvPr>
        </p:nvSpPr>
        <p:spPr>
          <a:xfrm>
            <a:off x="559292" y="1615736"/>
            <a:ext cx="8152707" cy="4710344"/>
          </a:xfrm>
        </p:spPr>
        <p:txBody>
          <a:bodyPr anchor="t">
            <a:normAutofit/>
          </a:bodyPr>
          <a:lstStyle>
            <a:lvl1pPr marL="514350" indent="-514350">
              <a:lnSpc>
                <a:spcPct val="114000"/>
              </a:lnSpc>
              <a:buFont typeface="+mj-lt"/>
              <a:buAutoNum type="arabicPeriod"/>
              <a:defRPr sz="2800">
                <a:solidFill>
                  <a:schemeClr val="tx1">
                    <a:lumMod val="50000"/>
                    <a:lumOff val="50000"/>
                  </a:schemeClr>
                </a:solidFill>
                <a:latin typeface="+mj-ea"/>
                <a:ea typeface="+mj-ea"/>
              </a:defRPr>
            </a:lvl1pPr>
            <a:lvl2pPr marL="783000" indent="-457200">
              <a:buFont typeface="+mj-lt"/>
              <a:buAutoNum type="arabicPeriod"/>
              <a:defRPr>
                <a:solidFill>
                  <a:schemeClr val="tx1">
                    <a:lumMod val="50000"/>
                    <a:lumOff val="50000"/>
                  </a:schemeClr>
                </a:solidFill>
              </a:defRPr>
            </a:lvl2pPr>
            <a:lvl3pPr marL="1369800" indent="-457200">
              <a:buFont typeface="+mj-lt"/>
              <a:buAutoNum type="arabicPeriod"/>
              <a:defRPr>
                <a:solidFill>
                  <a:schemeClr val="tx1">
                    <a:lumMod val="50000"/>
                    <a:lumOff val="50000"/>
                  </a:schemeClr>
                </a:solidFill>
              </a:defRPr>
            </a:lvl3pPr>
            <a:lvl4pPr marL="1714500" indent="-342900">
              <a:buFont typeface="+mj-lt"/>
              <a:buAutoNum type="arabicPeriod"/>
              <a:defRPr>
                <a:solidFill>
                  <a:schemeClr val="tx1">
                    <a:lumMod val="50000"/>
                    <a:lumOff val="50000"/>
                  </a:schemeClr>
                </a:solidFill>
              </a:defRPr>
            </a:lvl4pPr>
            <a:lvl5pPr marL="2171700" indent="-342900">
              <a:buFont typeface="+mj-lt"/>
              <a:buAutoNum type="arabicPeriod"/>
              <a:defRPr>
                <a:solidFill>
                  <a:schemeClr val="tx1">
                    <a:lumMod val="50000"/>
                    <a:lumOff val="50000"/>
                  </a:schemeClr>
                </a:solidFill>
              </a:defRPr>
            </a:lvl5pPr>
          </a:lstStyle>
          <a:p>
            <a:pPr lvl="0"/>
            <a:r>
              <a:rPr lang="zh-CN" altLang="en-US" dirty="0"/>
              <a:t>目录项目</a:t>
            </a:r>
            <a:endParaRPr lang="en-US" altLang="zh-CN" dirty="0"/>
          </a:p>
        </p:txBody>
      </p:sp>
    </p:spTree>
    <p:extLst>
      <p:ext uri="{BB962C8B-B14F-4D97-AF65-F5344CB8AC3E}">
        <p14:creationId xmlns:p14="http://schemas.microsoft.com/office/powerpoint/2010/main" val="269834550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a:xfrm>
            <a:off x="432000" y="432000"/>
            <a:ext cx="8230387" cy="899650"/>
          </a:xfrm>
        </p:spPr>
        <p:txBody>
          <a:bodyPr anchor="b"/>
          <a:lstStyle/>
          <a:p>
            <a:r>
              <a:rPr lang="zh-CN" altLang="en-US" dirty="0"/>
              <a:t>单击此处编辑母版标题样式</a:t>
            </a:r>
            <a:endParaRPr lang="en-US" dirty="0"/>
          </a:p>
        </p:txBody>
      </p:sp>
      <p:sp>
        <p:nvSpPr>
          <p:cNvPr id="3" name="Content Placeholder 2"/>
          <p:cNvSpPr>
            <a:spLocks noGrp="1"/>
          </p:cNvSpPr>
          <p:nvPr>
            <p:ph idx="1"/>
          </p:nvPr>
        </p:nvSpPr>
        <p:spPr>
          <a:xfrm>
            <a:off x="432000" y="1535837"/>
            <a:ext cx="8280000" cy="4764163"/>
          </a:xfrm>
        </p:spPr>
        <p:txBody>
          <a:bodyPr/>
          <a:lstStyle>
            <a:lvl1pPr marL="342900" indent="-342900">
              <a:buFont typeface="Wingdings" panose="05000000000000000000" pitchFamily="2" charset="2"/>
              <a:buChar char="§"/>
              <a:defRPr sz="2400"/>
            </a:lvl1pPr>
            <a:lvl2pPr marL="740700" indent="-342900">
              <a:buFont typeface="Wingdings" panose="05000000000000000000" pitchFamily="2" charset="2"/>
              <a:buChar char="§"/>
              <a:defRPr sz="2000"/>
            </a:lvl2pPr>
            <a:lvl3pPr marL="1198350" indent="-285750">
              <a:buFont typeface="Wingdings" panose="05000000000000000000" pitchFamily="2" charset="2"/>
              <a:buChar char="§"/>
              <a:defRPr sz="1800"/>
            </a:lvl3pPr>
            <a:lvl4pPr marL="1657350" indent="-285750">
              <a:buFont typeface="Wingdings" panose="05000000000000000000" pitchFamily="2" charset="2"/>
              <a:buChar char="§"/>
              <a:defRPr sz="1600"/>
            </a:lvl4pPr>
            <a:lvl5pPr marL="2114550" indent="-285750">
              <a:buFont typeface="Wingdings" panose="05000000000000000000" pitchFamily="2" charset="2"/>
              <a:buChar cha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08164293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zh-CN" altLang="en-US"/>
              <a:t>单击此处编辑母版标题样式</a:t>
            </a:r>
            <a:endParaRPr lang="en-US" dirty="0"/>
          </a:p>
        </p:txBody>
      </p:sp>
      <p:sp>
        <p:nvSpPr>
          <p:cNvPr id="3" name="Content Placeholder 2"/>
          <p:cNvSpPr>
            <a:spLocks noGrp="1"/>
          </p:cNvSpPr>
          <p:nvPr>
            <p:ph sz="half" idx="1"/>
          </p:nvPr>
        </p:nvSpPr>
        <p:spPr>
          <a:xfrm>
            <a:off x="432000" y="1260000"/>
            <a:ext cx="4082850" cy="5040000"/>
          </a:xfrm>
        </p:spPr>
        <p:txBody>
          <a:bodyPr/>
          <a:lstStyle>
            <a:lvl1pPr marL="360000">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Content Placeholder 3"/>
          <p:cNvSpPr>
            <a:spLocks noGrp="1"/>
          </p:cNvSpPr>
          <p:nvPr>
            <p:ph sz="half" idx="2"/>
          </p:nvPr>
        </p:nvSpPr>
        <p:spPr>
          <a:xfrm>
            <a:off x="4629150" y="1260000"/>
            <a:ext cx="4082850" cy="5040000"/>
          </a:xfrm>
        </p:spPr>
        <p:txBody>
          <a:bodyPr/>
          <a:lstStyle>
            <a:lvl1pPr marL="360000">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Tree>
    <p:extLst>
      <p:ext uri="{BB962C8B-B14F-4D97-AF65-F5344CB8AC3E}">
        <p14:creationId xmlns:p14="http://schemas.microsoft.com/office/powerpoint/2010/main" val="10832528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432000" y="1188000"/>
            <a:ext cx="4066182"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432000" y="2037716"/>
            <a:ext cx="4066182" cy="4388285"/>
          </a:xfrm>
        </p:spPr>
        <p:txBody>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5" name="Text Placeholder 4"/>
          <p:cNvSpPr>
            <a:spLocks noGrp="1"/>
          </p:cNvSpPr>
          <p:nvPr>
            <p:ph type="body" sz="quarter" idx="3"/>
          </p:nvPr>
        </p:nvSpPr>
        <p:spPr>
          <a:xfrm>
            <a:off x="4629150" y="1188000"/>
            <a:ext cx="4082850" cy="823912"/>
          </a:xfrm>
        </p:spPr>
        <p:txBody>
          <a:bodyPr anchor="b"/>
          <a:lstStyle>
            <a:lvl1pPr marL="0" indent="0">
              <a:buNone/>
              <a:defRPr sz="24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037716"/>
            <a:ext cx="4082850" cy="4388285"/>
          </a:xfrm>
        </p:spPr>
        <p:txBody>
          <a:bodyPr>
            <a:normAutofit/>
          </a:bodyPr>
          <a:lstStyle>
            <a:lvl1pPr>
              <a:defRPr sz="2400"/>
            </a:lvl1pPr>
            <a:lvl2pPr>
              <a:defRPr sz="2000"/>
            </a:lvl2pPr>
            <a:lvl3pPr>
              <a:defRPr sz="1800"/>
            </a:lvl3pPr>
            <a:lvl4pPr>
              <a:defRPr sz="1600"/>
            </a:lvl4pPr>
            <a:lvl5pPr>
              <a:defRPr sz="1600"/>
            </a:lvl5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10" name="Title 1">
            <a:extLst>
              <a:ext uri="{FF2B5EF4-FFF2-40B4-BE49-F238E27FC236}">
                <a16:creationId xmlns:a16="http://schemas.microsoft.com/office/drawing/2014/main" id="{DF911216-E732-4C6D-8C7E-F389B9C2C5AE}"/>
              </a:ext>
            </a:extLst>
          </p:cNvPr>
          <p:cNvSpPr>
            <a:spLocks noGrp="1"/>
          </p:cNvSpPr>
          <p:nvPr>
            <p:ph type="title"/>
          </p:nvPr>
        </p:nvSpPr>
        <p:spPr>
          <a:xfrm>
            <a:off x="432000" y="432000"/>
            <a:ext cx="8280000" cy="683692"/>
          </a:xfrm>
        </p:spPr>
        <p:txBody>
          <a:bodyPr anchor="b"/>
          <a:lstStyle/>
          <a:p>
            <a:r>
              <a:rPr lang="zh-CN" altLang="en-US"/>
              <a:t>单击此处编辑母版标题样式</a:t>
            </a:r>
            <a:endParaRPr lang="en-US" dirty="0"/>
          </a:p>
        </p:txBody>
      </p:sp>
    </p:spTree>
    <p:extLst>
      <p:ext uri="{BB962C8B-B14F-4D97-AF65-F5344CB8AC3E}">
        <p14:creationId xmlns:p14="http://schemas.microsoft.com/office/powerpoint/2010/main" val="2835491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nchor="b"/>
          <a:lstStyle/>
          <a:p>
            <a:r>
              <a:rPr lang="zh-CN" altLang="en-US"/>
              <a:t>单击此处编辑母版标题样式</a:t>
            </a:r>
            <a:endParaRPr lang="en-US" dirty="0"/>
          </a:p>
        </p:txBody>
      </p:sp>
    </p:spTree>
    <p:extLst>
      <p:ext uri="{BB962C8B-B14F-4D97-AF65-F5344CB8AC3E}">
        <p14:creationId xmlns:p14="http://schemas.microsoft.com/office/powerpoint/2010/main" val="33290639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3887391" y="987426"/>
            <a:ext cx="4629150" cy="5413374"/>
          </a:xfrm>
        </p:spPr>
        <p:txBody>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endParaRPr lang="en-US" dirty="0"/>
          </a:p>
        </p:txBody>
      </p:sp>
      <p:sp>
        <p:nvSpPr>
          <p:cNvPr id="4" name="Text Placeholder 3"/>
          <p:cNvSpPr>
            <a:spLocks noGrp="1"/>
          </p:cNvSpPr>
          <p:nvPr>
            <p:ph type="body" sz="half" idx="2"/>
          </p:nvPr>
        </p:nvSpPr>
        <p:spPr>
          <a:xfrm>
            <a:off x="629841" y="2057400"/>
            <a:ext cx="2949178" cy="4343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27161715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3887391" y="987426"/>
            <a:ext cx="4629150" cy="5413374"/>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629841" y="2057400"/>
            <a:ext cx="2949178" cy="4343400"/>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Tree>
    <p:extLst>
      <p:ext uri="{BB962C8B-B14F-4D97-AF65-F5344CB8AC3E}">
        <p14:creationId xmlns:p14="http://schemas.microsoft.com/office/powerpoint/2010/main" val="31071115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32000" y="432000"/>
            <a:ext cx="8280000" cy="886662"/>
          </a:xfrm>
          <a:prstGeom prst="rect">
            <a:avLst/>
          </a:prstGeom>
        </p:spPr>
        <p:txBody>
          <a:bodyPr vert="horz" lIns="91440" tIns="45720" rIns="91440" bIns="45720" rtlCol="0" anchor="t">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432000" y="1447062"/>
            <a:ext cx="8280000" cy="4705165"/>
          </a:xfrm>
          <a:prstGeom prst="rect">
            <a:avLst/>
          </a:prstGeom>
        </p:spPr>
        <p:txBody>
          <a:bodyPr vert="horz" lIns="91440" tIns="45720" rIns="91440" bIns="45720" rtlCol="0">
            <a:normAutofit/>
          </a:bodyPr>
          <a:lstStyle/>
          <a:p>
            <a:pPr lvl="0"/>
            <a:r>
              <a:rPr lang="zh-CN" altLang="en-US" dirty="0"/>
              <a:t>单击此处编辑母版文本样式</a:t>
            </a:r>
          </a:p>
          <a:p>
            <a:pPr lvl="1"/>
            <a:r>
              <a:rPr lang="zh-CN" altLang="en-US" dirty="0"/>
              <a:t>二级</a:t>
            </a:r>
          </a:p>
          <a:p>
            <a:pPr lvl="2"/>
            <a:r>
              <a:rPr lang="zh-CN" altLang="en-US" dirty="0"/>
              <a:t>三级</a:t>
            </a:r>
          </a:p>
          <a:p>
            <a:pPr lvl="3"/>
            <a:r>
              <a:rPr lang="zh-CN" altLang="en-US" dirty="0"/>
              <a:t>四级</a:t>
            </a:r>
          </a:p>
          <a:p>
            <a:pPr lvl="4"/>
            <a:r>
              <a:rPr lang="zh-CN" altLang="en-US" dirty="0"/>
              <a:t>五级</a:t>
            </a:r>
            <a:endParaRPr lang="en-US" dirty="0"/>
          </a:p>
        </p:txBody>
      </p:sp>
    </p:spTree>
    <p:extLst>
      <p:ext uri="{BB962C8B-B14F-4D97-AF65-F5344CB8AC3E}">
        <p14:creationId xmlns:p14="http://schemas.microsoft.com/office/powerpoint/2010/main" val="2172686708"/>
      </p:ext>
    </p:extLst>
  </p:cSld>
  <p:clrMap bg1="lt1" tx1="dk1" bg2="lt2" tx2="dk2" accent1="accent1" accent2="accent2" accent3="accent3" accent4="accent4" accent5="accent5" accent6="accent6" hlink="hlink" folHlink="folHlink"/>
  <p:sldLayoutIdLst>
    <p:sldLayoutId id="2147483783" r:id="rId1"/>
    <p:sldLayoutId id="2147483784" r:id="rId2"/>
    <p:sldLayoutId id="2147483785" r:id="rId3"/>
    <p:sldLayoutId id="2147483786" r:id="rId4"/>
    <p:sldLayoutId id="2147483787" r:id="rId5"/>
    <p:sldLayoutId id="2147483788" r:id="rId6"/>
    <p:sldLayoutId id="2147483789" r:id="rId7"/>
    <p:sldLayoutId id="2147483790" r:id="rId8"/>
    <p:sldLayoutId id="2147483791" r:id="rId9"/>
    <p:sldLayoutId id="2147483792" r:id="rId10"/>
    <p:sldLayoutId id="2147483797" r:id="rId11"/>
    <p:sldLayoutId id="2147483798" r:id="rId12"/>
    <p:sldLayoutId id="2147483799" r:id="rId13"/>
  </p:sldLayoutIdLst>
  <p:hf sldNum="0" hdr="0" ftr="0" dt="0"/>
  <p:txStyles>
    <p:titleStyle>
      <a:lvl1pPr algn="l" defTabSz="914400" rtl="0" eaLnBrk="1" latinLnBrk="0" hangingPunct="1">
        <a:lnSpc>
          <a:spcPct val="90000"/>
        </a:lnSpc>
        <a:spcBef>
          <a:spcPct val="0"/>
        </a:spcBef>
        <a:buNone/>
        <a:defRPr sz="4000" b="1" kern="1200">
          <a:solidFill>
            <a:schemeClr val="tx1"/>
          </a:solidFill>
          <a:latin typeface="+mj-lt"/>
          <a:ea typeface="+mj-ea"/>
          <a:cs typeface="+mj-cs"/>
        </a:defRPr>
      </a:lvl1pPr>
    </p:titleStyle>
    <p:bodyStyle>
      <a:lvl1pPr marL="360000" indent="-360000" algn="l" defTabSz="914400" rtl="0" eaLnBrk="1" latinLnBrk="0" hangingPunct="1">
        <a:lnSpc>
          <a:spcPct val="100000"/>
        </a:lnSpc>
        <a:spcBef>
          <a:spcPts val="1000"/>
        </a:spcBef>
        <a:buClr>
          <a:schemeClr val="accent4"/>
        </a:buClr>
        <a:buFontTx/>
        <a:buBlip>
          <a:blip r:embed="rId15"/>
        </a:buBlip>
        <a:defRPr sz="2800" kern="1200">
          <a:solidFill>
            <a:schemeClr val="tx1"/>
          </a:solidFill>
          <a:latin typeface="+mj-ea"/>
          <a:ea typeface="+mj-ea"/>
          <a:cs typeface="+mn-cs"/>
        </a:defRPr>
      </a:lvl1pPr>
      <a:lvl2pPr marL="685800" indent="-288000" algn="l" defTabSz="914400" rtl="0" eaLnBrk="1" latinLnBrk="0" hangingPunct="1">
        <a:lnSpc>
          <a:spcPct val="100000"/>
        </a:lnSpc>
        <a:spcBef>
          <a:spcPts val="500"/>
        </a:spcBef>
        <a:buClr>
          <a:schemeClr val="accent4"/>
        </a:buClr>
        <a:buFontTx/>
        <a:buBlip>
          <a:blip r:embed="rId15"/>
        </a:buBlip>
        <a:defRPr sz="2400" kern="1200">
          <a:solidFill>
            <a:schemeClr val="tx1"/>
          </a:solidFill>
          <a:latin typeface="+mn-lt"/>
          <a:ea typeface="+mn-ea"/>
          <a:cs typeface="+mn-cs"/>
        </a:defRPr>
      </a:lvl2pPr>
      <a:lvl3pPr marL="1143000" indent="-230400" algn="l" defTabSz="914400" rtl="0" eaLnBrk="1" latinLnBrk="0" hangingPunct="1">
        <a:lnSpc>
          <a:spcPct val="100000"/>
        </a:lnSpc>
        <a:spcBef>
          <a:spcPts val="500"/>
        </a:spcBef>
        <a:buClr>
          <a:schemeClr val="accent4"/>
        </a:buClr>
        <a:buSzPct val="100000"/>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100000"/>
        </a:lnSpc>
        <a:spcBef>
          <a:spcPts val="500"/>
        </a:spcBef>
        <a:buClr>
          <a:schemeClr val="accent4"/>
        </a:buClr>
        <a:buSzPct val="100000"/>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100000"/>
        </a:lnSpc>
        <a:spcBef>
          <a:spcPts val="500"/>
        </a:spcBef>
        <a:buClr>
          <a:schemeClr val="accent4"/>
        </a:buClr>
        <a:buSzPct val="100000"/>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NULL"/><Relationship Id="rId2" Type="http://schemas.openxmlformats.org/officeDocument/2006/relationships/slideLayout" Target="../slideLayouts/slideLayout12.xml"/><Relationship Id="rId1" Type="http://schemas.openxmlformats.org/officeDocument/2006/relationships/vmlDrawing" Target="../drawings/vmlDrawing1.vml"/><Relationship Id="rId6" Type="http://schemas.openxmlformats.org/officeDocument/2006/relationships/image" Target="../media/image5.wmf"/><Relationship Id="rId5" Type="http://schemas.openxmlformats.org/officeDocument/2006/relationships/oleObject" Target="../embeddings/oleObject2.bin"/><Relationship Id="rId4" Type="http://schemas.openxmlformats.org/officeDocument/2006/relationships/image" Target="../media/image4.wmf"/></Relationships>
</file>

<file path=ppt/slides/_rels/slide18.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13.xml"/><Relationship Id="rId1" Type="http://schemas.openxmlformats.org/officeDocument/2006/relationships/vmlDrawing" Target="../drawings/vmlDrawing2.vml"/><Relationship Id="rId4" Type="http://schemas.openxmlformats.org/officeDocument/2006/relationships/image" Target="../media/image5.wmf"/></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3" Type="http://schemas.openxmlformats.org/officeDocument/2006/relationships/audio" Target="../media/audio1.bin"/><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slideLayout" Target="../slideLayouts/slideLayout7.xml"/><Relationship Id="rId1" Type="http://schemas.openxmlformats.org/officeDocument/2006/relationships/tags" Target="../tags/tag1.xml"/><Relationship Id="rId4" Type="http://schemas.microsoft.com/office/2007/relationships/hdphoto" Target="../media/hdphoto3.wdp"/></Relationships>
</file>

<file path=ppt/slides/_rels/slide26.xml.rels><?xml version="1.0" encoding="UTF-8" standalone="yes"?>
<Relationships xmlns="http://schemas.openxmlformats.org/package/2006/relationships"><Relationship Id="rId3" Type="http://schemas.openxmlformats.org/officeDocument/2006/relationships/oleObject" Target="../embeddings/oleObject3.bin"/><Relationship Id="rId2" Type="http://schemas.openxmlformats.org/officeDocument/2006/relationships/slideLayout" Target="../slideLayouts/slideLayout12.xml"/><Relationship Id="rId1" Type="http://schemas.openxmlformats.org/officeDocument/2006/relationships/vmlDrawing" Target="../drawings/vmlDrawing3.vml"/><Relationship Id="rId6" Type="http://schemas.openxmlformats.org/officeDocument/2006/relationships/image" Target="../media/image10.wmf"/><Relationship Id="rId5" Type="http://schemas.openxmlformats.org/officeDocument/2006/relationships/oleObject" Target="../embeddings/oleObject4.bin"/><Relationship Id="rId4" Type="http://schemas.openxmlformats.org/officeDocument/2006/relationships/image" Target="../media/image9.wmf"/></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Layout" Target="../slideLayouts/slideLayout4.xml"/><Relationship Id="rId1" Type="http://schemas.openxmlformats.org/officeDocument/2006/relationships/vmlDrawing" Target="../drawings/vmlDrawing4.vml"/><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Layout" Target="../slideLayouts/slideLayout7.xml"/><Relationship Id="rId1" Type="http://schemas.openxmlformats.org/officeDocument/2006/relationships/vmlDrawing" Target="../drawings/vmlDrawing5.vml"/><Relationship Id="rId4" Type="http://schemas.openxmlformats.org/officeDocument/2006/relationships/image" Target="../media/image13.wmf"/></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F6DE7729-5D2F-46D3-930B-9C449DB6BBC3}"/>
              </a:ext>
            </a:extLst>
          </p:cNvPr>
          <p:cNvSpPr>
            <a:spLocks noGrp="1"/>
          </p:cNvSpPr>
          <p:nvPr>
            <p:ph type="ctrTitle"/>
          </p:nvPr>
        </p:nvSpPr>
        <p:spPr>
          <a:xfrm>
            <a:off x="1268873" y="1773237"/>
            <a:ext cx="7694821" cy="1655763"/>
          </a:xfrm>
        </p:spPr>
        <p:txBody>
          <a:bodyPr>
            <a:normAutofit/>
          </a:bodyPr>
          <a:lstStyle/>
          <a:p>
            <a:r>
              <a:rPr lang="en-US" altLang="zh-CN" dirty="0"/>
              <a:t>3.</a:t>
            </a:r>
            <a:r>
              <a:rPr lang="zh-CN" altLang="en-US" dirty="0"/>
              <a:t> 程序控制语句</a:t>
            </a:r>
            <a:endParaRPr lang="en-US" dirty="0"/>
          </a:p>
        </p:txBody>
      </p:sp>
      <p:sp>
        <p:nvSpPr>
          <p:cNvPr id="6" name="副标题 5">
            <a:extLst>
              <a:ext uri="{FF2B5EF4-FFF2-40B4-BE49-F238E27FC236}">
                <a16:creationId xmlns:a16="http://schemas.microsoft.com/office/drawing/2014/main" id="{351AF3CC-D1D6-494D-BD2A-5B39E86582C5}"/>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334494477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C4E30C-4EB5-4973-94D7-C03D00E29DF9}"/>
              </a:ext>
            </a:extLst>
          </p:cNvPr>
          <p:cNvSpPr>
            <a:spLocks noGrp="1"/>
          </p:cNvSpPr>
          <p:nvPr>
            <p:ph type="title"/>
          </p:nvPr>
        </p:nvSpPr>
        <p:spPr/>
        <p:txBody>
          <a:bodyPr/>
          <a:lstStyle/>
          <a:p>
            <a:pPr>
              <a:defRPr/>
            </a:pPr>
            <a:r>
              <a:rPr lang="zh-CN" altLang="en-US" dirty="0"/>
              <a:t>练习题 </a:t>
            </a:r>
            <a:r>
              <a:rPr lang="en-US" altLang="zh-CN" dirty="0"/>
              <a:t>(1)</a:t>
            </a:r>
            <a:endParaRPr lang="en-US" dirty="0"/>
          </a:p>
        </p:txBody>
      </p:sp>
      <p:sp>
        <p:nvSpPr>
          <p:cNvPr id="21506" name="Content Placeholder 2">
            <a:extLst>
              <a:ext uri="{FF2B5EF4-FFF2-40B4-BE49-F238E27FC236}">
                <a16:creationId xmlns:a16="http://schemas.microsoft.com/office/drawing/2014/main" id="{EF0F9544-A063-4026-92D5-D89B025F4722}"/>
              </a:ext>
            </a:extLst>
          </p:cNvPr>
          <p:cNvSpPr>
            <a:spLocks noGrp="1"/>
          </p:cNvSpPr>
          <p:nvPr>
            <p:ph idx="1"/>
          </p:nvPr>
        </p:nvSpPr>
        <p:spPr/>
        <p:txBody>
          <a:bodyPr/>
          <a:lstStyle/>
          <a:p>
            <a:r>
              <a:rPr lang="en-US" altLang="zh-CN" sz="2800" dirty="0"/>
              <a:t>1.</a:t>
            </a:r>
            <a:r>
              <a:rPr lang="zh-CN" altLang="en-US" sz="2800" dirty="0"/>
              <a:t> 判断下面逻辑表达式的值</a:t>
            </a:r>
            <a:endParaRPr lang="en-US" altLang="zh-CN" sz="2800" dirty="0"/>
          </a:p>
          <a:p>
            <a:pPr lvl="1"/>
            <a:r>
              <a:rPr lang="hr-HR" altLang="en-US" sz="2400" dirty="0">
                <a:solidFill>
                  <a:schemeClr val="tx1"/>
                </a:solidFill>
                <a:ea typeface="华文中宋" panose="02010600040101010101" pitchFamily="2" charset="-122"/>
              </a:rPr>
              <a:t>100 &gt; 3 &amp;&amp; 'a'&gt;'c</a:t>
            </a:r>
            <a:r>
              <a:rPr lang="hr-HR" altLang="en-US" dirty="0">
                <a:solidFill>
                  <a:schemeClr val="tx1"/>
                </a:solidFill>
                <a:ea typeface="华文中宋" panose="02010600040101010101" pitchFamily="2" charset="-122"/>
              </a:rPr>
              <a:t>'</a:t>
            </a:r>
            <a:endParaRPr lang="hr-HR" altLang="en-US" sz="2400" dirty="0">
              <a:solidFill>
                <a:schemeClr val="tx1"/>
              </a:solidFill>
              <a:ea typeface="华文中宋" panose="02010600040101010101" pitchFamily="2" charset="-122"/>
            </a:endParaRPr>
          </a:p>
          <a:p>
            <a:pPr lvl="1"/>
            <a:r>
              <a:rPr lang="hr-HR" altLang="en-US" sz="2400" dirty="0">
                <a:solidFill>
                  <a:schemeClr val="tx1"/>
                </a:solidFill>
                <a:ea typeface="华文中宋" panose="02010600040101010101" pitchFamily="2" charset="-122"/>
              </a:rPr>
              <a:t>100 &gt; 3 || 'a'&gt;'c</a:t>
            </a:r>
            <a:r>
              <a:rPr lang="hr-HR" altLang="en-US" dirty="0">
                <a:solidFill>
                  <a:schemeClr val="tx1"/>
                </a:solidFill>
                <a:ea typeface="华文中宋" panose="02010600040101010101" pitchFamily="2" charset="-122"/>
              </a:rPr>
              <a:t>'</a:t>
            </a:r>
            <a:endParaRPr lang="hr-HR" altLang="en-US" sz="2400" dirty="0">
              <a:solidFill>
                <a:schemeClr val="tx1"/>
              </a:solidFill>
              <a:ea typeface="华文中宋" panose="02010600040101010101" pitchFamily="2" charset="-122"/>
            </a:endParaRPr>
          </a:p>
          <a:p>
            <a:pPr lvl="1"/>
            <a:r>
              <a:rPr lang="hr-HR" altLang="en-US" sz="2400" dirty="0">
                <a:solidFill>
                  <a:schemeClr val="tx1"/>
                </a:solidFill>
                <a:ea typeface="华文中宋" panose="02010600040101010101" pitchFamily="2" charset="-122"/>
              </a:rPr>
              <a:t>!(100&gt;3)</a:t>
            </a:r>
            <a:endParaRPr lang="hr-HR" altLang="en-US" dirty="0">
              <a:solidFill>
                <a:schemeClr val="tx1"/>
              </a:solidFill>
              <a:ea typeface="华文中宋" panose="02010600040101010101" pitchFamily="2" charset="-122"/>
            </a:endParaRPr>
          </a:p>
          <a:p>
            <a:r>
              <a:rPr lang="en-US" altLang="zh-CN" sz="2800" dirty="0"/>
              <a:t>2.</a:t>
            </a:r>
            <a:r>
              <a:rPr lang="zh-CN" altLang="en-US" sz="2800" dirty="0"/>
              <a:t> 写出下述条件的逻辑表达式</a:t>
            </a:r>
            <a:endParaRPr lang="en-US" altLang="zh-CN" sz="2800" dirty="0"/>
          </a:p>
          <a:p>
            <a:pPr lvl="1"/>
            <a:r>
              <a:rPr lang="en-US" altLang="en-US" sz="2400" dirty="0">
                <a:ea typeface="华文中宋" panose="02010600040101010101" pitchFamily="2" charset="-122"/>
              </a:rPr>
              <a:t>number</a:t>
            </a:r>
            <a:r>
              <a:rPr lang="en-US" altLang="en-US" sz="2400" dirty="0">
                <a:solidFill>
                  <a:schemeClr val="tx1"/>
                </a:solidFill>
                <a:ea typeface="华文中宋" panose="02010600040101010101" pitchFamily="2" charset="-122"/>
              </a:rPr>
              <a:t> is equal to or greater than 90 but smaller than 100.</a:t>
            </a:r>
          </a:p>
          <a:p>
            <a:pPr lvl="1"/>
            <a:r>
              <a:rPr lang="en-US" altLang="en-US" sz="2400" dirty="0" err="1">
                <a:ea typeface="华文中宋" panose="02010600040101010101" pitchFamily="2" charset="-122"/>
              </a:rPr>
              <a:t>ch</a:t>
            </a:r>
            <a:r>
              <a:rPr lang="en-US" altLang="en-US" sz="2400" dirty="0">
                <a:solidFill>
                  <a:schemeClr val="tx1"/>
                </a:solidFill>
                <a:ea typeface="华文中宋" panose="02010600040101010101" pitchFamily="2" charset="-122"/>
              </a:rPr>
              <a:t> is not a</a:t>
            </a:r>
            <a:r>
              <a:rPr lang="zh-CN" altLang="en-US" sz="2400" dirty="0">
                <a:solidFill>
                  <a:schemeClr val="tx1"/>
                </a:solidFill>
              </a:rPr>
              <a:t> </a:t>
            </a:r>
            <a:r>
              <a:rPr lang="en-US" altLang="en-US" sz="2400" dirty="0">
                <a:ea typeface="华文中宋" panose="02010600040101010101" pitchFamily="2" charset="-122"/>
              </a:rPr>
              <a:t>q</a:t>
            </a:r>
            <a:r>
              <a:rPr lang="zh-CN" altLang="en-US" sz="2400" dirty="0">
                <a:solidFill>
                  <a:schemeClr val="tx1"/>
                </a:solidFill>
              </a:rPr>
              <a:t> </a:t>
            </a:r>
            <a:r>
              <a:rPr lang="en-US" altLang="en-US" sz="2400" dirty="0">
                <a:solidFill>
                  <a:schemeClr val="tx1"/>
                </a:solidFill>
                <a:ea typeface="华文中宋" panose="02010600040101010101" pitchFamily="2" charset="-122"/>
              </a:rPr>
              <a:t>or a</a:t>
            </a:r>
            <a:r>
              <a:rPr lang="zh-CN" altLang="en-US" sz="2400" dirty="0">
                <a:solidFill>
                  <a:schemeClr val="tx1"/>
                </a:solidFill>
              </a:rPr>
              <a:t> </a:t>
            </a:r>
            <a:r>
              <a:rPr lang="en-US" altLang="en-US" sz="2400" dirty="0">
                <a:ea typeface="华文中宋" panose="02010600040101010101" pitchFamily="2" charset="-122"/>
              </a:rPr>
              <a:t>k</a:t>
            </a:r>
            <a:r>
              <a:rPr lang="zh-CN" altLang="en-US" sz="2400" dirty="0">
                <a:solidFill>
                  <a:schemeClr val="tx1"/>
                </a:solidFill>
              </a:rPr>
              <a:t> </a:t>
            </a:r>
            <a:r>
              <a:rPr lang="en-US" altLang="en-US" sz="2400" dirty="0">
                <a:solidFill>
                  <a:schemeClr val="tx1"/>
                </a:solidFill>
                <a:ea typeface="华文中宋" panose="02010600040101010101" pitchFamily="2" charset="-122"/>
              </a:rPr>
              <a:t>character.</a:t>
            </a:r>
          </a:p>
          <a:p>
            <a:pPr lvl="1"/>
            <a:r>
              <a:rPr lang="en-US" altLang="en-US" sz="2400" dirty="0">
                <a:ea typeface="华文中宋" panose="02010600040101010101" pitchFamily="2" charset="-122"/>
              </a:rPr>
              <a:t>number</a:t>
            </a:r>
            <a:r>
              <a:rPr lang="en-US" altLang="en-US" sz="2400" dirty="0">
                <a:solidFill>
                  <a:schemeClr val="tx1"/>
                </a:solidFill>
                <a:ea typeface="华文中宋" panose="02010600040101010101" pitchFamily="2" charset="-122"/>
              </a:rPr>
              <a:t> is between </a:t>
            </a:r>
            <a:r>
              <a:rPr lang="en-US" altLang="en-US" sz="2400" dirty="0">
                <a:ea typeface="华文中宋" panose="02010600040101010101" pitchFamily="2" charset="-122"/>
              </a:rPr>
              <a:t>1</a:t>
            </a:r>
            <a:r>
              <a:rPr lang="en-US" altLang="en-US" sz="2400" dirty="0">
                <a:solidFill>
                  <a:schemeClr val="tx1"/>
                </a:solidFill>
                <a:ea typeface="华文中宋" panose="02010600040101010101" pitchFamily="2" charset="-122"/>
              </a:rPr>
              <a:t> and </a:t>
            </a:r>
            <a:r>
              <a:rPr lang="en-US" altLang="en-US" sz="2400" dirty="0">
                <a:ea typeface="华文中宋" panose="02010600040101010101" pitchFamily="2" charset="-122"/>
              </a:rPr>
              <a:t>9</a:t>
            </a:r>
            <a:r>
              <a:rPr lang="en-US" altLang="en-US" sz="2400" dirty="0">
                <a:solidFill>
                  <a:schemeClr val="tx1"/>
                </a:solidFill>
                <a:ea typeface="华文中宋" panose="02010600040101010101" pitchFamily="2" charset="-122"/>
              </a:rPr>
              <a:t> (including the end values) but is not a </a:t>
            </a:r>
            <a:r>
              <a:rPr lang="en-US" altLang="en-US" sz="2400" dirty="0">
                <a:ea typeface="华文中宋" panose="02010600040101010101" pitchFamily="2" charset="-122"/>
              </a:rPr>
              <a:t>5</a:t>
            </a:r>
            <a:r>
              <a:rPr lang="en-US" altLang="en-US" sz="2400" dirty="0">
                <a:solidFill>
                  <a:schemeClr val="tx1"/>
                </a:solidFill>
                <a:ea typeface="华文中宋" panose="02010600040101010101" pitchFamily="2" charset="-122"/>
              </a:rPr>
              <a:t>. </a:t>
            </a:r>
          </a:p>
          <a:p>
            <a:pPr lvl="1"/>
            <a:r>
              <a:rPr lang="en-US" altLang="en-US" sz="2400" dirty="0">
                <a:solidFill>
                  <a:schemeClr val="tx1"/>
                </a:solidFill>
                <a:ea typeface="华文中宋" panose="02010600040101010101" pitchFamily="2" charset="-122"/>
              </a:rPr>
              <a:t>number is not between </a:t>
            </a:r>
            <a:r>
              <a:rPr lang="en-US" altLang="en-US" sz="2400" dirty="0">
                <a:ea typeface="华文中宋" panose="02010600040101010101" pitchFamily="2" charset="-122"/>
              </a:rPr>
              <a:t>1</a:t>
            </a:r>
            <a:r>
              <a:rPr lang="en-US" altLang="en-US" sz="2400" dirty="0">
                <a:solidFill>
                  <a:schemeClr val="tx1"/>
                </a:solidFill>
                <a:ea typeface="华文中宋" panose="02010600040101010101" pitchFamily="2" charset="-122"/>
              </a:rPr>
              <a:t> and </a:t>
            </a:r>
            <a:r>
              <a:rPr lang="en-US" altLang="en-US" sz="2400" dirty="0">
                <a:ea typeface="华文中宋" panose="02010600040101010101" pitchFamily="2" charset="-122"/>
              </a:rPr>
              <a:t>9</a:t>
            </a:r>
            <a:r>
              <a:rPr lang="en-US" altLang="en-US" sz="2400" dirty="0">
                <a:solidFill>
                  <a:schemeClr val="tx1"/>
                </a:solidFill>
                <a:ea typeface="华文中宋" panose="02010600040101010101" pitchFamily="2" charset="-122"/>
              </a:rPr>
              <a:t>.</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6157DF3-9228-4568-85FA-1C7E510B56A1}"/>
              </a:ext>
            </a:extLst>
          </p:cNvPr>
          <p:cNvSpPr>
            <a:spLocks noGrp="1"/>
          </p:cNvSpPr>
          <p:nvPr>
            <p:ph type="title"/>
          </p:nvPr>
        </p:nvSpPr>
        <p:spPr>
          <a:xfrm>
            <a:off x="432000" y="432000"/>
            <a:ext cx="8280000" cy="886662"/>
          </a:xfrm>
        </p:spPr>
        <p:txBody>
          <a:bodyPr/>
          <a:lstStyle/>
          <a:p>
            <a:pPr>
              <a:defRPr/>
            </a:pPr>
            <a:r>
              <a:rPr lang="zh-CN" altLang="en-US" dirty="0"/>
              <a:t>练习题 </a:t>
            </a:r>
            <a:r>
              <a:rPr lang="en-US" altLang="zh-CN" dirty="0"/>
              <a:t>(2)</a:t>
            </a:r>
            <a:endParaRPr lang="en-US" dirty="0"/>
          </a:p>
        </p:txBody>
      </p:sp>
      <p:sp>
        <p:nvSpPr>
          <p:cNvPr id="22530" name="Content Placeholder 2">
            <a:extLst>
              <a:ext uri="{FF2B5EF4-FFF2-40B4-BE49-F238E27FC236}">
                <a16:creationId xmlns:a16="http://schemas.microsoft.com/office/drawing/2014/main" id="{EEF5E96D-F177-46D2-B6F2-E141674C7ACF}"/>
              </a:ext>
            </a:extLst>
          </p:cNvPr>
          <p:cNvSpPr>
            <a:spLocks noGrp="1"/>
          </p:cNvSpPr>
          <p:nvPr>
            <p:ph idx="1"/>
          </p:nvPr>
        </p:nvSpPr>
        <p:spPr/>
        <p:txBody>
          <a:bodyPr/>
          <a:lstStyle/>
          <a:p>
            <a:r>
              <a:rPr lang="zh-CN" altLang="en-US" sz="2800" dirty="0"/>
              <a:t>判断下面表达式的值</a:t>
            </a:r>
            <a:endParaRPr lang="en-US" altLang="zh-CN" sz="2800" dirty="0"/>
          </a:p>
          <a:p>
            <a:pPr lvl="1"/>
            <a:r>
              <a:rPr lang="hr-HR" altLang="en-US" sz="2400" dirty="0">
                <a:solidFill>
                  <a:schemeClr val="tx1"/>
                </a:solidFill>
                <a:ea typeface="华文中宋" panose="02010600040101010101" pitchFamily="2" charset="-122"/>
              </a:rPr>
              <a:t>5 &gt; 2</a:t>
            </a:r>
          </a:p>
          <a:p>
            <a:pPr lvl="1"/>
            <a:r>
              <a:rPr lang="hr-HR" altLang="en-US" sz="2400" dirty="0">
                <a:solidFill>
                  <a:schemeClr val="tx1"/>
                </a:solidFill>
                <a:ea typeface="华文中宋" panose="02010600040101010101" pitchFamily="2" charset="-122"/>
              </a:rPr>
              <a:t>3+4&gt;2</a:t>
            </a:r>
            <a:r>
              <a:rPr lang="zh-CN" altLang="en-US" sz="2400" dirty="0">
                <a:solidFill>
                  <a:schemeClr val="tx1"/>
                </a:solidFill>
              </a:rPr>
              <a:t> </a:t>
            </a:r>
            <a:r>
              <a:rPr lang="hr-HR" altLang="en-US" sz="2400" dirty="0">
                <a:solidFill>
                  <a:schemeClr val="tx1"/>
                </a:solidFill>
                <a:ea typeface="华文中宋" panose="02010600040101010101" pitchFamily="2" charset="-122"/>
              </a:rPr>
              <a:t>&amp;&amp;</a:t>
            </a:r>
            <a:r>
              <a:rPr lang="zh-CN" altLang="en-US" sz="2400" dirty="0">
                <a:solidFill>
                  <a:schemeClr val="tx1"/>
                </a:solidFill>
              </a:rPr>
              <a:t> </a:t>
            </a:r>
            <a:r>
              <a:rPr lang="hr-HR" altLang="en-US" sz="2400" dirty="0">
                <a:solidFill>
                  <a:schemeClr val="tx1"/>
                </a:solidFill>
                <a:ea typeface="华文中宋" panose="02010600040101010101" pitchFamily="2" charset="-122"/>
              </a:rPr>
              <a:t>3&lt;2</a:t>
            </a:r>
          </a:p>
          <a:p>
            <a:pPr lvl="1"/>
            <a:r>
              <a:rPr lang="hr-HR" altLang="en-US" sz="2400" dirty="0">
                <a:solidFill>
                  <a:schemeClr val="tx1"/>
                </a:solidFill>
                <a:ea typeface="华文中宋" panose="02010600040101010101" pitchFamily="2" charset="-122"/>
              </a:rPr>
              <a:t>x&gt;=y</a:t>
            </a:r>
            <a:r>
              <a:rPr lang="zh-CN" altLang="en-US" sz="2400" dirty="0">
                <a:solidFill>
                  <a:schemeClr val="tx1"/>
                </a:solidFill>
              </a:rPr>
              <a:t> </a:t>
            </a:r>
            <a:r>
              <a:rPr lang="hr-HR" altLang="en-US" sz="2400" dirty="0">
                <a:solidFill>
                  <a:schemeClr val="tx1"/>
                </a:solidFill>
                <a:ea typeface="华文中宋" panose="02010600040101010101" pitchFamily="2" charset="-122"/>
              </a:rPr>
              <a:t>||</a:t>
            </a:r>
            <a:r>
              <a:rPr lang="zh-CN" altLang="en-US" sz="2400" dirty="0">
                <a:solidFill>
                  <a:schemeClr val="tx1"/>
                </a:solidFill>
              </a:rPr>
              <a:t> </a:t>
            </a:r>
            <a:r>
              <a:rPr lang="hr-HR" altLang="en-US" sz="2400" dirty="0">
                <a:solidFill>
                  <a:schemeClr val="tx1"/>
                </a:solidFill>
                <a:ea typeface="华文中宋" panose="02010600040101010101" pitchFamily="2" charset="-122"/>
              </a:rPr>
              <a:t>y&gt;x</a:t>
            </a:r>
          </a:p>
          <a:p>
            <a:pPr lvl="1"/>
            <a:r>
              <a:rPr lang="en-US" altLang="zh-CN" sz="2400" dirty="0">
                <a:solidFill>
                  <a:schemeClr val="tx1"/>
                </a:solidFill>
              </a:rPr>
              <a:t>d</a:t>
            </a:r>
            <a:r>
              <a:rPr lang="zh-CN" altLang="en-US" sz="2400" dirty="0">
                <a:solidFill>
                  <a:schemeClr val="tx1"/>
                </a:solidFill>
              </a:rPr>
              <a:t> </a:t>
            </a:r>
            <a:r>
              <a:rPr lang="hr-HR" altLang="en-US" sz="2400" dirty="0">
                <a:solidFill>
                  <a:schemeClr val="tx1"/>
                </a:solidFill>
                <a:ea typeface="华文中宋" panose="02010600040101010101" pitchFamily="2" charset="-122"/>
              </a:rPr>
              <a:t>=</a:t>
            </a:r>
            <a:r>
              <a:rPr lang="zh-CN" altLang="en-US" sz="2400" dirty="0">
                <a:solidFill>
                  <a:schemeClr val="tx1"/>
                </a:solidFill>
              </a:rPr>
              <a:t> </a:t>
            </a:r>
            <a:r>
              <a:rPr lang="hr-HR" altLang="en-US" sz="2400" dirty="0">
                <a:solidFill>
                  <a:schemeClr val="tx1"/>
                </a:solidFill>
                <a:ea typeface="华文中宋" panose="02010600040101010101" pitchFamily="2" charset="-122"/>
              </a:rPr>
              <a:t>5+(6&gt;2)</a:t>
            </a:r>
          </a:p>
          <a:p>
            <a:pPr lvl="1"/>
            <a:r>
              <a:rPr lang="en-US" dirty="0"/>
              <a:t>'X' &gt; 'T' ? 10 : 5</a:t>
            </a:r>
          </a:p>
          <a:p>
            <a:pPr lvl="1"/>
            <a:r>
              <a:rPr lang="es-ES" dirty="0"/>
              <a:t>x &gt; y ? y &gt; x : x &gt; y</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8994" name="Rectangle 2">
            <a:extLst>
              <a:ext uri="{FF2B5EF4-FFF2-40B4-BE49-F238E27FC236}">
                <a16:creationId xmlns:a16="http://schemas.microsoft.com/office/drawing/2014/main" id="{15FE1482-0D65-4811-BB5E-826AF6875553}"/>
              </a:ext>
            </a:extLst>
          </p:cNvPr>
          <p:cNvSpPr>
            <a:spLocks noGrp="1" noChangeArrowheads="1"/>
          </p:cNvSpPr>
          <p:nvPr>
            <p:ph type="title"/>
          </p:nvPr>
        </p:nvSpPr>
        <p:spPr/>
        <p:txBody>
          <a:bodyPr vert="horz" wrap="square" lIns="91440" tIns="45720" rIns="91440" bIns="45720" numCol="1" anchorCtr="0" compatLnSpc="1">
            <a:prstTxWarp prst="textNoShape">
              <a:avLst/>
            </a:prstTxWarp>
          </a:bodyPr>
          <a:lstStyle/>
          <a:p>
            <a:r>
              <a:rPr lang="en-US" altLang="zh-CN">
                <a:effectLst>
                  <a:outerShdw blurRad="38100" dist="38100" dir="2700000" algn="tl">
                    <a:srgbClr val="C0C0C0"/>
                  </a:outerShdw>
                </a:effectLst>
              </a:rPr>
              <a:t>IF</a:t>
            </a:r>
            <a:r>
              <a:rPr lang="zh-CN" altLang="en-US">
                <a:effectLst>
                  <a:outerShdw blurRad="38100" dist="38100" dir="2700000" algn="tl">
                    <a:srgbClr val="C0C0C0"/>
                  </a:outerShdw>
                </a:effectLst>
              </a:rPr>
              <a:t>语句的格式</a:t>
            </a:r>
          </a:p>
        </p:txBody>
      </p:sp>
      <p:sp>
        <p:nvSpPr>
          <p:cNvPr id="25602" name="Rectangle 3">
            <a:extLst>
              <a:ext uri="{FF2B5EF4-FFF2-40B4-BE49-F238E27FC236}">
                <a16:creationId xmlns:a16="http://schemas.microsoft.com/office/drawing/2014/main" id="{AA59F02D-A4CA-4D5B-A293-02184104D4E6}"/>
              </a:ext>
            </a:extLst>
          </p:cNvPr>
          <p:cNvSpPr>
            <a:spLocks noGrp="1" noChangeArrowheads="1"/>
          </p:cNvSpPr>
          <p:nvPr>
            <p:ph idx="1"/>
          </p:nvPr>
        </p:nvSpPr>
        <p:spPr/>
        <p:txBody>
          <a:bodyPr/>
          <a:lstStyle/>
          <a:p>
            <a:pPr>
              <a:lnSpc>
                <a:spcPct val="80000"/>
              </a:lnSpc>
            </a:pPr>
            <a:r>
              <a:rPr lang="zh-CN" altLang="en-US" dirty="0"/>
              <a:t>情况</a:t>
            </a:r>
            <a:r>
              <a:rPr lang="en-US" altLang="zh-CN" dirty="0"/>
              <a:t>1</a:t>
            </a:r>
            <a:r>
              <a:rPr lang="zh-CN" altLang="en-US" dirty="0"/>
              <a:t>：</a:t>
            </a:r>
          </a:p>
          <a:p>
            <a:pPr lvl="1">
              <a:lnSpc>
                <a:spcPct val="80000"/>
              </a:lnSpc>
              <a:spcBef>
                <a:spcPts val="1750"/>
              </a:spcBef>
              <a:buFontTx/>
              <a:buNone/>
            </a:pPr>
            <a:r>
              <a:rPr lang="en-US" altLang="en-US" sz="2400" b="1" dirty="0">
                <a:solidFill>
                  <a:srgbClr val="0070C0"/>
                </a:solidFill>
                <a:ea typeface="华文中宋" panose="02010600040101010101" pitchFamily="2" charset="-122"/>
              </a:rPr>
              <a:t>if   ( </a:t>
            </a:r>
            <a:r>
              <a:rPr lang="en-US" altLang="en-US" sz="2400" b="1" dirty="0" err="1">
                <a:solidFill>
                  <a:srgbClr val="0070C0"/>
                </a:solidFill>
                <a:ea typeface="华文中宋" panose="02010600040101010101" pitchFamily="2" charset="-122"/>
              </a:rPr>
              <a:t>表达式</a:t>
            </a:r>
            <a:r>
              <a:rPr lang="en-US" altLang="en-US" sz="2400" b="1" dirty="0">
                <a:solidFill>
                  <a:srgbClr val="0070C0"/>
                </a:solidFill>
                <a:ea typeface="华文中宋" panose="02010600040101010101" pitchFamily="2" charset="-122"/>
              </a:rPr>
              <a:t> )  </a:t>
            </a:r>
            <a:endParaRPr lang="en-US" altLang="zh-CN" sz="2400" b="1" dirty="0">
              <a:solidFill>
                <a:srgbClr val="0070C0"/>
              </a:solidFill>
            </a:endParaRPr>
          </a:p>
          <a:p>
            <a:pPr lvl="1">
              <a:lnSpc>
                <a:spcPct val="80000"/>
              </a:lnSpc>
              <a:buFontTx/>
              <a:buNone/>
            </a:pPr>
            <a:r>
              <a:rPr lang="en-US" altLang="zh-CN" sz="2400" b="1" dirty="0">
                <a:solidFill>
                  <a:srgbClr val="0070C0"/>
                </a:solidFill>
              </a:rPr>
              <a:t>	</a:t>
            </a:r>
            <a:r>
              <a:rPr lang="en-US" altLang="en-US" sz="2400" b="1" dirty="0" err="1">
                <a:solidFill>
                  <a:srgbClr val="0070C0"/>
                </a:solidFill>
                <a:ea typeface="华文中宋" panose="02010600040101010101" pitchFamily="2" charset="-122"/>
              </a:rPr>
              <a:t>语句</a:t>
            </a:r>
            <a:r>
              <a:rPr lang="en-US" altLang="en-US" sz="2400" b="1" dirty="0">
                <a:solidFill>
                  <a:srgbClr val="0070C0"/>
                </a:solidFill>
                <a:ea typeface="华文中宋" panose="02010600040101010101" pitchFamily="2" charset="-122"/>
              </a:rPr>
              <a:t> 1；</a:t>
            </a:r>
            <a:endParaRPr lang="en-US" altLang="zh-CN" sz="2400" b="1" dirty="0">
              <a:solidFill>
                <a:srgbClr val="0070C0"/>
              </a:solidFill>
            </a:endParaRPr>
          </a:p>
          <a:p>
            <a:pPr lvl="1">
              <a:lnSpc>
                <a:spcPct val="80000"/>
              </a:lnSpc>
              <a:buFontTx/>
              <a:buNone/>
            </a:pPr>
            <a:r>
              <a:rPr lang="zh-CN" altLang="en-US" sz="2400" b="1" dirty="0">
                <a:ea typeface="黑体" panose="02010609060101010101" pitchFamily="49" charset="-122"/>
              </a:rPr>
              <a:t>如果表达式为真，执行语句 1；否则什么都不做</a:t>
            </a:r>
            <a:r>
              <a:rPr lang="en-US" altLang="zh-CN" sz="2400" b="1" dirty="0">
                <a:ea typeface="黑体" panose="02010609060101010101" pitchFamily="49" charset="-122"/>
              </a:rPr>
              <a:t>.</a:t>
            </a:r>
            <a:endParaRPr lang="zh-CN" altLang="en-US" sz="2400" dirty="0"/>
          </a:p>
          <a:p>
            <a:pPr>
              <a:lnSpc>
                <a:spcPct val="80000"/>
              </a:lnSpc>
            </a:pPr>
            <a:endParaRPr lang="zh-CN" altLang="en-US" sz="2400" dirty="0"/>
          </a:p>
          <a:p>
            <a:pPr>
              <a:lnSpc>
                <a:spcPct val="80000"/>
              </a:lnSpc>
            </a:pPr>
            <a:r>
              <a:rPr lang="zh-CN" altLang="en-US" dirty="0"/>
              <a:t>情况</a:t>
            </a:r>
            <a:r>
              <a:rPr lang="en-US" altLang="zh-CN" dirty="0"/>
              <a:t>2</a:t>
            </a:r>
            <a:r>
              <a:rPr lang="zh-CN" altLang="en-US" dirty="0"/>
              <a:t>：</a:t>
            </a:r>
          </a:p>
          <a:p>
            <a:pPr>
              <a:lnSpc>
                <a:spcPct val="80000"/>
              </a:lnSpc>
              <a:spcBef>
                <a:spcPts val="1800"/>
              </a:spcBef>
              <a:buFont typeface="Wingdings" panose="05000000000000000000" pitchFamily="2" charset="2"/>
              <a:buNone/>
            </a:pPr>
            <a:r>
              <a:rPr lang="en-US" altLang="zh-CN" sz="2400" dirty="0"/>
              <a:t>	</a:t>
            </a:r>
            <a:r>
              <a:rPr lang="en-US" altLang="zh-CN" sz="2400" dirty="0">
                <a:solidFill>
                  <a:srgbClr val="0070C0"/>
                </a:solidFill>
              </a:rPr>
              <a:t>if ( </a:t>
            </a:r>
            <a:r>
              <a:rPr lang="zh-CN" altLang="en-US" sz="2400" dirty="0">
                <a:solidFill>
                  <a:srgbClr val="0070C0"/>
                </a:solidFill>
              </a:rPr>
              <a:t>表达式 </a:t>
            </a:r>
            <a:r>
              <a:rPr lang="en-US" altLang="zh-CN" sz="2400" dirty="0">
                <a:solidFill>
                  <a:srgbClr val="0070C0"/>
                </a:solidFill>
              </a:rPr>
              <a:t>)</a:t>
            </a:r>
            <a:r>
              <a:rPr lang="zh-CN" altLang="en-US" sz="2400" dirty="0">
                <a:solidFill>
                  <a:srgbClr val="0070C0"/>
                </a:solidFill>
              </a:rPr>
              <a:t> </a:t>
            </a:r>
            <a:r>
              <a:rPr lang="en-US" altLang="zh-CN" sz="2400" dirty="0">
                <a:solidFill>
                  <a:srgbClr val="0070C0"/>
                </a:solidFill>
              </a:rPr>
              <a:t>{</a:t>
            </a:r>
          </a:p>
          <a:p>
            <a:pPr>
              <a:lnSpc>
                <a:spcPct val="80000"/>
              </a:lnSpc>
              <a:buFont typeface="Wingdings" panose="05000000000000000000" pitchFamily="2" charset="2"/>
              <a:buNone/>
            </a:pPr>
            <a:r>
              <a:rPr lang="en-US" altLang="zh-CN" sz="2400" dirty="0">
                <a:solidFill>
                  <a:srgbClr val="0070C0"/>
                </a:solidFill>
              </a:rPr>
              <a:t>		</a:t>
            </a:r>
            <a:r>
              <a:rPr lang="zh-CN" altLang="en-US" sz="2400" dirty="0">
                <a:solidFill>
                  <a:srgbClr val="0070C0"/>
                </a:solidFill>
              </a:rPr>
              <a:t>语句块 </a:t>
            </a:r>
            <a:r>
              <a:rPr lang="en-US" altLang="zh-CN" sz="2400" dirty="0">
                <a:solidFill>
                  <a:srgbClr val="0070C0"/>
                </a:solidFill>
              </a:rPr>
              <a:t>1</a:t>
            </a:r>
            <a:r>
              <a:rPr lang="zh-CN" altLang="en-US" sz="2400" dirty="0">
                <a:solidFill>
                  <a:srgbClr val="0070C0"/>
                </a:solidFill>
              </a:rPr>
              <a:t>；</a:t>
            </a:r>
          </a:p>
          <a:p>
            <a:pPr>
              <a:lnSpc>
                <a:spcPct val="80000"/>
              </a:lnSpc>
              <a:buFont typeface="Wingdings" panose="05000000000000000000" pitchFamily="2" charset="2"/>
              <a:buNone/>
            </a:pPr>
            <a:r>
              <a:rPr lang="en-US" altLang="zh-CN" sz="2400" dirty="0">
                <a:solidFill>
                  <a:srgbClr val="0070C0"/>
                </a:solidFill>
              </a:rPr>
              <a:t>	}</a:t>
            </a:r>
          </a:p>
          <a:p>
            <a:pPr>
              <a:lnSpc>
                <a:spcPct val="80000"/>
              </a:lnSpc>
              <a:buFont typeface="Wingdings" panose="05000000000000000000" pitchFamily="2" charset="2"/>
              <a:buNone/>
            </a:pPr>
            <a:r>
              <a:rPr lang="en-US" altLang="zh-CN" sz="2400" dirty="0">
                <a:solidFill>
                  <a:srgbClr val="FFFF00"/>
                </a:solidFill>
              </a:rPr>
              <a:t>	</a:t>
            </a:r>
            <a:r>
              <a:rPr lang="zh-CN" altLang="en-US" sz="2400" dirty="0">
                <a:ea typeface="黑体" panose="02010609060101010101" pitchFamily="49" charset="-122"/>
              </a:rPr>
              <a:t>如果表达式为真，执行语句块 1；否则什么都不做</a:t>
            </a:r>
            <a:r>
              <a:rPr lang="en-US" altLang="zh-CN" sz="2400" dirty="0">
                <a:ea typeface="黑体" panose="02010609060101010101" pitchFamily="49" charset="-122"/>
              </a:rPr>
              <a:t>.</a:t>
            </a:r>
            <a:endParaRPr lang="zh-CN" altLang="en-US" sz="2400" dirty="0"/>
          </a:p>
          <a:p>
            <a:pPr>
              <a:lnSpc>
                <a:spcPct val="80000"/>
              </a:lnSpc>
              <a:buFont typeface="Wingdings" panose="05000000000000000000" pitchFamily="2" charset="2"/>
              <a:buNone/>
            </a:pPr>
            <a:endParaRPr lang="en-US" altLang="zh-CN" sz="2400" dirty="0">
              <a:solidFill>
                <a:srgbClr val="FFFF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Rectangle 2">
            <a:extLst>
              <a:ext uri="{FF2B5EF4-FFF2-40B4-BE49-F238E27FC236}">
                <a16:creationId xmlns:a16="http://schemas.microsoft.com/office/drawing/2014/main" id="{BB6B5D26-FF0F-4DBB-B906-4D70BD889059}"/>
              </a:ext>
            </a:extLst>
          </p:cNvPr>
          <p:cNvSpPr>
            <a:spLocks noGrp="1" noChangeArrowheads="1"/>
          </p:cNvSpPr>
          <p:nvPr>
            <p:ph idx="1"/>
          </p:nvPr>
        </p:nvSpPr>
        <p:spPr>
          <a:xfrm>
            <a:off x="432000" y="1104405"/>
            <a:ext cx="8280000" cy="5195595"/>
          </a:xfrm>
        </p:spPr>
        <p:txBody>
          <a:bodyPr>
            <a:normAutofit lnSpcReduction="10000"/>
          </a:bodyPr>
          <a:lstStyle/>
          <a:p>
            <a:pPr>
              <a:lnSpc>
                <a:spcPct val="80000"/>
              </a:lnSpc>
            </a:pPr>
            <a:r>
              <a:rPr lang="zh-CN" altLang="en-US" dirty="0"/>
              <a:t>情况</a:t>
            </a:r>
            <a:r>
              <a:rPr lang="en-US" altLang="zh-CN" dirty="0"/>
              <a:t>3</a:t>
            </a:r>
            <a:r>
              <a:rPr lang="zh-CN" altLang="en-US" dirty="0"/>
              <a:t>：</a:t>
            </a:r>
          </a:p>
          <a:p>
            <a:pPr lvl="3">
              <a:lnSpc>
                <a:spcPct val="80000"/>
              </a:lnSpc>
              <a:buFontTx/>
              <a:buNone/>
            </a:pPr>
            <a:r>
              <a:rPr lang="en-US" altLang="zh-CN" sz="1600" b="1" dirty="0">
                <a:solidFill>
                  <a:srgbClr val="FFFF00"/>
                </a:solidFill>
              </a:rPr>
              <a:t>	</a:t>
            </a:r>
            <a:r>
              <a:rPr lang="en-US" altLang="zh-CN" sz="2400" b="1" dirty="0">
                <a:solidFill>
                  <a:srgbClr val="0070C0"/>
                </a:solidFill>
              </a:rPr>
              <a:t>if ( </a:t>
            </a:r>
            <a:r>
              <a:rPr lang="zh-CN" altLang="en-US" sz="2400" b="1" dirty="0">
                <a:solidFill>
                  <a:srgbClr val="0070C0"/>
                </a:solidFill>
              </a:rPr>
              <a:t>表达式 </a:t>
            </a:r>
            <a:r>
              <a:rPr lang="en-US" altLang="zh-CN" sz="2400" b="1" dirty="0">
                <a:solidFill>
                  <a:srgbClr val="0070C0"/>
                </a:solidFill>
              </a:rPr>
              <a:t>) </a:t>
            </a:r>
          </a:p>
          <a:p>
            <a:pPr lvl="4">
              <a:lnSpc>
                <a:spcPct val="80000"/>
              </a:lnSpc>
              <a:buFont typeface="Wingdings" panose="05000000000000000000" pitchFamily="2" charset="2"/>
              <a:buNone/>
            </a:pPr>
            <a:r>
              <a:rPr lang="zh-CN" altLang="en-US" sz="2400" b="1" dirty="0">
                <a:solidFill>
                  <a:srgbClr val="0070C0"/>
                </a:solidFill>
              </a:rPr>
              <a:t>	语句 </a:t>
            </a:r>
            <a:r>
              <a:rPr lang="en-US" altLang="zh-CN" sz="2400" b="1" dirty="0">
                <a:solidFill>
                  <a:srgbClr val="0070C0"/>
                </a:solidFill>
              </a:rPr>
              <a:t>1</a:t>
            </a:r>
            <a:r>
              <a:rPr lang="zh-CN" altLang="en-US" sz="2400" b="1" dirty="0">
                <a:solidFill>
                  <a:srgbClr val="0070C0"/>
                </a:solidFill>
              </a:rPr>
              <a:t>；</a:t>
            </a:r>
          </a:p>
          <a:p>
            <a:pPr lvl="3">
              <a:lnSpc>
                <a:spcPct val="80000"/>
              </a:lnSpc>
              <a:buFontTx/>
              <a:buNone/>
            </a:pPr>
            <a:r>
              <a:rPr lang="en-US" altLang="zh-CN" sz="2400" b="1" dirty="0">
                <a:solidFill>
                  <a:srgbClr val="0070C0"/>
                </a:solidFill>
              </a:rPr>
              <a:t>	else</a:t>
            </a:r>
          </a:p>
          <a:p>
            <a:pPr lvl="3">
              <a:lnSpc>
                <a:spcPct val="80000"/>
              </a:lnSpc>
              <a:buFontTx/>
              <a:buNone/>
            </a:pPr>
            <a:r>
              <a:rPr lang="zh-CN" altLang="en-US" sz="2400" b="1" dirty="0">
                <a:solidFill>
                  <a:srgbClr val="0070C0"/>
                </a:solidFill>
              </a:rPr>
              <a:t>		   语句 </a:t>
            </a:r>
            <a:r>
              <a:rPr lang="en-US" altLang="zh-CN" sz="2400" b="1" dirty="0">
                <a:solidFill>
                  <a:srgbClr val="0070C0"/>
                </a:solidFill>
              </a:rPr>
              <a:t>2</a:t>
            </a:r>
            <a:r>
              <a:rPr lang="zh-CN" altLang="en-US" sz="2400" b="1" dirty="0">
                <a:solidFill>
                  <a:srgbClr val="0070C0"/>
                </a:solidFill>
              </a:rPr>
              <a:t>；</a:t>
            </a:r>
          </a:p>
          <a:p>
            <a:pPr>
              <a:lnSpc>
                <a:spcPct val="80000"/>
              </a:lnSpc>
              <a:buFont typeface="Wingdings" panose="05000000000000000000" pitchFamily="2" charset="2"/>
              <a:buNone/>
            </a:pPr>
            <a:r>
              <a:rPr lang="zh-CN" altLang="en-US" sz="2400" dirty="0"/>
              <a:t>	如果表达式为真，执行语句</a:t>
            </a:r>
            <a:r>
              <a:rPr lang="en-US" altLang="zh-CN" sz="2400" dirty="0"/>
              <a:t>1</a:t>
            </a:r>
            <a:r>
              <a:rPr lang="zh-CN" altLang="en-US" sz="2400" dirty="0"/>
              <a:t>；否则执行语句</a:t>
            </a:r>
            <a:r>
              <a:rPr lang="en-US" altLang="zh-CN" sz="2400" dirty="0"/>
              <a:t>2</a:t>
            </a:r>
          </a:p>
          <a:p>
            <a:pPr>
              <a:lnSpc>
                <a:spcPct val="80000"/>
              </a:lnSpc>
            </a:pPr>
            <a:r>
              <a:rPr lang="zh-CN" altLang="en-US" dirty="0"/>
              <a:t>情况</a:t>
            </a:r>
            <a:r>
              <a:rPr lang="en-US" altLang="zh-CN" dirty="0"/>
              <a:t>4</a:t>
            </a:r>
            <a:r>
              <a:rPr lang="zh-CN" altLang="en-US" dirty="0"/>
              <a:t>：</a:t>
            </a:r>
          </a:p>
          <a:p>
            <a:pPr lvl="4">
              <a:lnSpc>
                <a:spcPct val="80000"/>
              </a:lnSpc>
              <a:buFont typeface="Wingdings" panose="05000000000000000000" pitchFamily="2" charset="2"/>
              <a:buNone/>
            </a:pPr>
            <a:r>
              <a:rPr lang="en-US" altLang="zh-CN" sz="2400" b="1" dirty="0">
                <a:solidFill>
                  <a:srgbClr val="0070C0"/>
                </a:solidFill>
              </a:rPr>
              <a:t>	if ( </a:t>
            </a:r>
            <a:r>
              <a:rPr lang="zh-CN" altLang="en-US" sz="2400" b="1" dirty="0">
                <a:solidFill>
                  <a:srgbClr val="0070C0"/>
                </a:solidFill>
              </a:rPr>
              <a:t>表达式 </a:t>
            </a:r>
            <a:r>
              <a:rPr lang="en-US" altLang="zh-CN" sz="2400" b="1" dirty="0">
                <a:solidFill>
                  <a:srgbClr val="0070C0"/>
                </a:solidFill>
              </a:rPr>
              <a:t>)</a:t>
            </a:r>
            <a:r>
              <a:rPr lang="zh-CN" altLang="en-US" sz="2400" b="1" dirty="0">
                <a:solidFill>
                  <a:srgbClr val="0070C0"/>
                </a:solidFill>
              </a:rPr>
              <a:t> </a:t>
            </a:r>
            <a:r>
              <a:rPr lang="en-US" altLang="zh-CN" sz="2400" b="1" dirty="0">
                <a:solidFill>
                  <a:srgbClr val="0070C0"/>
                </a:solidFill>
              </a:rPr>
              <a:t>{</a:t>
            </a:r>
          </a:p>
          <a:p>
            <a:pPr lvl="4">
              <a:lnSpc>
                <a:spcPct val="80000"/>
              </a:lnSpc>
              <a:buFont typeface="Wingdings" panose="05000000000000000000" pitchFamily="2" charset="2"/>
              <a:buNone/>
            </a:pPr>
            <a:r>
              <a:rPr lang="zh-CN" altLang="en-US" sz="2400" b="1" dirty="0">
                <a:solidFill>
                  <a:srgbClr val="0070C0"/>
                </a:solidFill>
              </a:rPr>
              <a:t>		语句块 </a:t>
            </a:r>
            <a:r>
              <a:rPr lang="en-US" altLang="zh-CN" sz="2400" b="1" dirty="0">
                <a:solidFill>
                  <a:srgbClr val="0070C0"/>
                </a:solidFill>
              </a:rPr>
              <a:t>1</a:t>
            </a:r>
            <a:r>
              <a:rPr lang="zh-CN" altLang="en-US" sz="2400" b="1" dirty="0">
                <a:solidFill>
                  <a:srgbClr val="0070C0"/>
                </a:solidFill>
              </a:rPr>
              <a:t>；</a:t>
            </a:r>
          </a:p>
          <a:p>
            <a:pPr lvl="4">
              <a:lnSpc>
                <a:spcPct val="80000"/>
              </a:lnSpc>
              <a:buFont typeface="Wingdings" panose="05000000000000000000" pitchFamily="2" charset="2"/>
              <a:buNone/>
            </a:pPr>
            <a:r>
              <a:rPr lang="en-US" altLang="zh-CN" sz="2400" b="1" dirty="0">
                <a:solidFill>
                  <a:srgbClr val="0070C0"/>
                </a:solidFill>
              </a:rPr>
              <a:t>	}</a:t>
            </a:r>
          </a:p>
          <a:p>
            <a:pPr lvl="4">
              <a:lnSpc>
                <a:spcPct val="80000"/>
              </a:lnSpc>
              <a:buFont typeface="Wingdings" panose="05000000000000000000" pitchFamily="2" charset="2"/>
              <a:buNone/>
            </a:pPr>
            <a:r>
              <a:rPr lang="en-US" altLang="zh-CN" sz="2400" b="1" dirty="0">
                <a:solidFill>
                  <a:srgbClr val="0070C0"/>
                </a:solidFill>
              </a:rPr>
              <a:t>	else</a:t>
            </a:r>
            <a:r>
              <a:rPr lang="zh-CN" altLang="en-US" sz="2400" b="1" dirty="0">
                <a:solidFill>
                  <a:srgbClr val="0070C0"/>
                </a:solidFill>
              </a:rPr>
              <a:t> </a:t>
            </a:r>
            <a:r>
              <a:rPr lang="en-US" altLang="zh-CN" sz="2400" b="1" dirty="0">
                <a:solidFill>
                  <a:srgbClr val="0070C0"/>
                </a:solidFill>
              </a:rPr>
              <a:t>{</a:t>
            </a:r>
          </a:p>
          <a:p>
            <a:pPr lvl="4">
              <a:lnSpc>
                <a:spcPct val="80000"/>
              </a:lnSpc>
              <a:buFont typeface="Wingdings" panose="05000000000000000000" pitchFamily="2" charset="2"/>
              <a:buNone/>
            </a:pPr>
            <a:r>
              <a:rPr lang="en-US" altLang="zh-CN" sz="2400" b="1" dirty="0">
                <a:solidFill>
                  <a:srgbClr val="0070C0"/>
                </a:solidFill>
              </a:rPr>
              <a:t>		</a:t>
            </a:r>
            <a:r>
              <a:rPr lang="zh-CN" altLang="en-US" sz="2400" b="1" dirty="0">
                <a:solidFill>
                  <a:srgbClr val="0070C0"/>
                </a:solidFill>
              </a:rPr>
              <a:t>语句块 </a:t>
            </a:r>
            <a:r>
              <a:rPr lang="en-US" altLang="zh-CN" sz="2400" b="1" dirty="0">
                <a:solidFill>
                  <a:srgbClr val="0070C0"/>
                </a:solidFill>
              </a:rPr>
              <a:t>2</a:t>
            </a:r>
            <a:r>
              <a:rPr lang="zh-CN" altLang="en-US" sz="2400" b="1" dirty="0">
                <a:solidFill>
                  <a:srgbClr val="0070C0"/>
                </a:solidFill>
              </a:rPr>
              <a:t>；</a:t>
            </a:r>
          </a:p>
          <a:p>
            <a:pPr lvl="4">
              <a:lnSpc>
                <a:spcPct val="80000"/>
              </a:lnSpc>
              <a:buFont typeface="Wingdings" panose="05000000000000000000" pitchFamily="2" charset="2"/>
              <a:buNone/>
            </a:pPr>
            <a:r>
              <a:rPr lang="zh-CN" altLang="en-US" sz="2400" b="1" dirty="0">
                <a:solidFill>
                  <a:srgbClr val="0070C0"/>
                </a:solidFill>
              </a:rPr>
              <a:t>	</a:t>
            </a:r>
            <a:r>
              <a:rPr lang="en-US" altLang="zh-CN" sz="2400" b="1" dirty="0">
                <a:solidFill>
                  <a:srgbClr val="0070C0"/>
                </a:solidFill>
              </a:rPr>
              <a:t>}</a:t>
            </a:r>
          </a:p>
          <a:p>
            <a:pPr>
              <a:lnSpc>
                <a:spcPct val="80000"/>
              </a:lnSpc>
              <a:buFont typeface="Wingdings" panose="05000000000000000000" pitchFamily="2" charset="2"/>
              <a:buNone/>
            </a:pPr>
            <a:r>
              <a:rPr lang="zh-CN" altLang="en-US" sz="2400" dirty="0"/>
              <a:t>	如果表达式为真，执行语句块</a:t>
            </a:r>
            <a:r>
              <a:rPr lang="en-US" altLang="zh-CN" sz="2400" dirty="0"/>
              <a:t>1</a:t>
            </a:r>
            <a:r>
              <a:rPr lang="zh-CN" altLang="en-US" sz="2400" dirty="0"/>
              <a:t>；否则执行语句块</a:t>
            </a:r>
            <a:r>
              <a:rPr lang="en-US" altLang="zh-CN" sz="2400" dirty="0"/>
              <a:t>2</a:t>
            </a:r>
            <a:endParaRPr lang="zh-CN" altLang="en-US" sz="2400" dirty="0">
              <a:solidFill>
                <a:srgbClr val="FFFF00"/>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ACEB0E-A169-49F3-92C5-711B4E789A11}"/>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如何表示分支结构 </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流程图</a:t>
            </a:r>
            <a:endParaRPr lang="en-US" altLang="en-US" dirty="0">
              <a:effectLst>
                <a:outerShdw blurRad="38100" dist="38100" dir="2700000" algn="tl">
                  <a:srgbClr val="C0C0C0"/>
                </a:outerShdw>
              </a:effectLst>
              <a:ea typeface="华文中宋" panose="02010600040101010101" pitchFamily="2" charset="-122"/>
            </a:endParaRPr>
          </a:p>
        </p:txBody>
      </p:sp>
      <p:sp>
        <p:nvSpPr>
          <p:cNvPr id="23554" name="Content Placeholder 2">
            <a:extLst>
              <a:ext uri="{FF2B5EF4-FFF2-40B4-BE49-F238E27FC236}">
                <a16:creationId xmlns:a16="http://schemas.microsoft.com/office/drawing/2014/main" id="{3521E02C-000D-4D58-B7B8-753177DE8D01}"/>
              </a:ext>
            </a:extLst>
          </p:cNvPr>
          <p:cNvSpPr>
            <a:spLocks noGrp="1"/>
          </p:cNvSpPr>
          <p:nvPr>
            <p:ph idx="1"/>
          </p:nvPr>
        </p:nvSpPr>
        <p:spPr/>
        <p:txBody>
          <a:bodyPr/>
          <a:lstStyle/>
          <a:p>
            <a:r>
              <a:rPr lang="zh-CN" altLang="en-US" dirty="0"/>
              <a:t>使用流程图表示</a:t>
            </a:r>
            <a:endParaRPr lang="en-US" altLang="en-US" dirty="0">
              <a:ea typeface="华文中宋" panose="02010600040101010101" pitchFamily="2" charset="-122"/>
            </a:endParaRPr>
          </a:p>
        </p:txBody>
      </p:sp>
      <p:grpSp>
        <p:nvGrpSpPr>
          <p:cNvPr id="23557" name="Group 4">
            <a:extLst>
              <a:ext uri="{FF2B5EF4-FFF2-40B4-BE49-F238E27FC236}">
                <a16:creationId xmlns:a16="http://schemas.microsoft.com/office/drawing/2014/main" id="{770786EE-306A-4E60-BCF2-62F42F735667}"/>
              </a:ext>
            </a:extLst>
          </p:cNvPr>
          <p:cNvGrpSpPr>
            <a:grpSpLocks/>
          </p:cNvGrpSpPr>
          <p:nvPr/>
        </p:nvGrpSpPr>
        <p:grpSpPr bwMode="auto">
          <a:xfrm>
            <a:off x="1691513" y="2709863"/>
            <a:ext cx="3455987" cy="3022600"/>
            <a:chOff x="2290" y="1117"/>
            <a:chExt cx="2722" cy="2086"/>
          </a:xfrm>
        </p:grpSpPr>
        <p:sp>
          <p:nvSpPr>
            <p:cNvPr id="23574" name="AutoShape 5">
              <a:extLst>
                <a:ext uri="{FF2B5EF4-FFF2-40B4-BE49-F238E27FC236}">
                  <a16:creationId xmlns:a16="http://schemas.microsoft.com/office/drawing/2014/main" id="{8B237C5F-22B4-4CF1-8584-7539A942BF23}"/>
                </a:ext>
              </a:extLst>
            </p:cNvPr>
            <p:cNvSpPr>
              <a:spLocks noChangeArrowheads="1"/>
            </p:cNvSpPr>
            <p:nvPr/>
          </p:nvSpPr>
          <p:spPr bwMode="auto">
            <a:xfrm>
              <a:off x="2517" y="1389"/>
              <a:ext cx="1452" cy="499"/>
            </a:xfrm>
            <a:prstGeom prst="flowChartDecision">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CC"/>
                  </a:solidFill>
                  <a:latin typeface="Times New Roman" panose="02020603050405020304" pitchFamily="18" charset="0"/>
                </a:rPr>
                <a:t>表达式</a:t>
              </a:r>
            </a:p>
          </p:txBody>
        </p:sp>
        <p:sp>
          <p:nvSpPr>
            <p:cNvPr id="23575" name="AutoShape 6">
              <a:extLst>
                <a:ext uri="{FF2B5EF4-FFF2-40B4-BE49-F238E27FC236}">
                  <a16:creationId xmlns:a16="http://schemas.microsoft.com/office/drawing/2014/main" id="{6DD33029-E60A-4982-B904-C241B5F2A9F4}"/>
                </a:ext>
              </a:extLst>
            </p:cNvPr>
            <p:cNvSpPr>
              <a:spLocks noChangeArrowheads="1"/>
            </p:cNvSpPr>
            <p:nvPr/>
          </p:nvSpPr>
          <p:spPr bwMode="auto">
            <a:xfrm>
              <a:off x="2608" y="2341"/>
              <a:ext cx="1315" cy="384"/>
            </a:xfrm>
            <a:prstGeom prst="flowChartProcess">
              <a:avLst/>
            </a:prstGeom>
            <a:solidFill>
              <a:schemeClr val="bg1"/>
            </a:solidFill>
            <a:ln w="1270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CC"/>
                  </a:solidFill>
                  <a:latin typeface="Times New Roman" panose="02020603050405020304" pitchFamily="18" charset="0"/>
                </a:rPr>
                <a:t>语句块</a:t>
              </a:r>
            </a:p>
          </p:txBody>
        </p:sp>
        <p:cxnSp>
          <p:nvCxnSpPr>
            <p:cNvPr id="23576" name="AutoShape 7">
              <a:extLst>
                <a:ext uri="{FF2B5EF4-FFF2-40B4-BE49-F238E27FC236}">
                  <a16:creationId xmlns:a16="http://schemas.microsoft.com/office/drawing/2014/main" id="{50FFDA06-423F-4374-9007-95D72AF1D72C}"/>
                </a:ext>
              </a:extLst>
            </p:cNvPr>
            <p:cNvCxnSpPr>
              <a:cxnSpLocks noChangeShapeType="1"/>
            </p:cNvCxnSpPr>
            <p:nvPr/>
          </p:nvCxnSpPr>
          <p:spPr bwMode="auto">
            <a:xfrm>
              <a:off x="3243" y="1888"/>
              <a:ext cx="0" cy="453"/>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3577" name="AutoShape 8">
              <a:extLst>
                <a:ext uri="{FF2B5EF4-FFF2-40B4-BE49-F238E27FC236}">
                  <a16:creationId xmlns:a16="http://schemas.microsoft.com/office/drawing/2014/main" id="{E72A9522-0C52-4C1E-8EDA-2066E001DAA4}"/>
                </a:ext>
              </a:extLst>
            </p:cNvPr>
            <p:cNvCxnSpPr>
              <a:cxnSpLocks noChangeShapeType="1"/>
            </p:cNvCxnSpPr>
            <p:nvPr/>
          </p:nvCxnSpPr>
          <p:spPr bwMode="auto">
            <a:xfrm flipH="1">
              <a:off x="3265" y="2725"/>
              <a:ext cx="1" cy="478"/>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3578" name="AutoShape 9">
              <a:extLst>
                <a:ext uri="{FF2B5EF4-FFF2-40B4-BE49-F238E27FC236}">
                  <a16:creationId xmlns:a16="http://schemas.microsoft.com/office/drawing/2014/main" id="{9426DAC7-907E-4DDF-A78B-C96633DE44DD}"/>
                </a:ext>
              </a:extLst>
            </p:cNvPr>
            <p:cNvCxnSpPr>
              <a:cxnSpLocks noChangeShapeType="1"/>
            </p:cNvCxnSpPr>
            <p:nvPr/>
          </p:nvCxnSpPr>
          <p:spPr bwMode="auto">
            <a:xfrm>
              <a:off x="3969" y="1639"/>
              <a:ext cx="499" cy="1337"/>
            </a:xfrm>
            <a:prstGeom prst="bentConnector2">
              <a:avLst/>
            </a:prstGeom>
            <a:noFill/>
            <a:ln w="12700">
              <a:solidFill>
                <a:schemeClr val="tx1"/>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3579" name="AutoShape 10">
              <a:extLst>
                <a:ext uri="{FF2B5EF4-FFF2-40B4-BE49-F238E27FC236}">
                  <a16:creationId xmlns:a16="http://schemas.microsoft.com/office/drawing/2014/main" id="{AC9BE499-8943-4B02-B96B-60A4401CD14E}"/>
                </a:ext>
              </a:extLst>
            </p:cNvPr>
            <p:cNvCxnSpPr>
              <a:cxnSpLocks noChangeShapeType="1"/>
            </p:cNvCxnSpPr>
            <p:nvPr/>
          </p:nvCxnSpPr>
          <p:spPr bwMode="auto">
            <a:xfrm flipH="1">
              <a:off x="3243" y="2976"/>
              <a:ext cx="1225" cy="0"/>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cxnSp>
          <p:nvCxnSpPr>
            <p:cNvPr id="23580" name="AutoShape 11">
              <a:extLst>
                <a:ext uri="{FF2B5EF4-FFF2-40B4-BE49-F238E27FC236}">
                  <a16:creationId xmlns:a16="http://schemas.microsoft.com/office/drawing/2014/main" id="{98EAEBCA-4301-4D79-8737-A87E91A95E9E}"/>
                </a:ext>
              </a:extLst>
            </p:cNvPr>
            <p:cNvCxnSpPr>
              <a:cxnSpLocks noChangeShapeType="1"/>
            </p:cNvCxnSpPr>
            <p:nvPr/>
          </p:nvCxnSpPr>
          <p:spPr bwMode="auto">
            <a:xfrm>
              <a:off x="3243" y="1117"/>
              <a:ext cx="0" cy="272"/>
            </a:xfrm>
            <a:prstGeom prst="straightConnector1">
              <a:avLst/>
            </a:prstGeom>
            <a:noFill/>
            <a:ln w="127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tx1"/>
                    </a:outerShdw>
                  </a:effectLst>
                </a14:hiddenEffects>
              </a:ext>
            </a:extLst>
          </p:spPr>
        </p:cxnSp>
        <p:sp>
          <p:nvSpPr>
            <p:cNvPr id="23581" name="Rectangle 12">
              <a:extLst>
                <a:ext uri="{FF2B5EF4-FFF2-40B4-BE49-F238E27FC236}">
                  <a16:creationId xmlns:a16="http://schemas.microsoft.com/office/drawing/2014/main" id="{FB060804-785D-4254-BECC-D773D44A4918}"/>
                </a:ext>
              </a:extLst>
            </p:cNvPr>
            <p:cNvSpPr>
              <a:spLocks noChangeArrowheads="1"/>
            </p:cNvSpPr>
            <p:nvPr/>
          </p:nvSpPr>
          <p:spPr bwMode="auto">
            <a:xfrm>
              <a:off x="2290" y="1888"/>
              <a:ext cx="681" cy="317"/>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CC"/>
                  </a:solidFill>
                  <a:latin typeface="Times New Roman" panose="02020603050405020304" pitchFamily="18" charset="0"/>
                </a:rPr>
                <a:t>真（非</a:t>
              </a:r>
              <a:r>
                <a:rPr lang="en-US" altLang="zh-CN" sz="2000">
                  <a:solidFill>
                    <a:srgbClr val="0000CC"/>
                  </a:solidFill>
                  <a:latin typeface="Times New Roman" panose="02020603050405020304" pitchFamily="18" charset="0"/>
                </a:rPr>
                <a:t>0</a:t>
              </a:r>
              <a:r>
                <a:rPr lang="zh-CN" altLang="en-US" sz="2000">
                  <a:solidFill>
                    <a:srgbClr val="0000CC"/>
                  </a:solidFill>
                  <a:latin typeface="Times New Roman" panose="02020603050405020304" pitchFamily="18" charset="0"/>
                </a:rPr>
                <a:t>）</a:t>
              </a:r>
            </a:p>
          </p:txBody>
        </p:sp>
        <p:sp>
          <p:nvSpPr>
            <p:cNvPr id="23582" name="Rectangle 13">
              <a:extLst>
                <a:ext uri="{FF2B5EF4-FFF2-40B4-BE49-F238E27FC236}">
                  <a16:creationId xmlns:a16="http://schemas.microsoft.com/office/drawing/2014/main" id="{76FEA4EC-7D49-47C0-8711-440F0C2E9592}"/>
                </a:ext>
              </a:extLst>
            </p:cNvPr>
            <p:cNvSpPr>
              <a:spLocks noChangeArrowheads="1"/>
            </p:cNvSpPr>
            <p:nvPr/>
          </p:nvSpPr>
          <p:spPr bwMode="auto">
            <a:xfrm>
              <a:off x="4558" y="1842"/>
              <a:ext cx="454" cy="998"/>
            </a:xfrm>
            <a:prstGeom prst="rect">
              <a:avLst/>
            </a:prstGeom>
            <a:noFill/>
            <a:ln>
              <a:noFill/>
            </a:ln>
            <a:effectLst/>
            <a:extLst>
              <a:ext uri="{909E8E84-426E-40DD-AFC4-6F175D3DCCD1}">
                <a14:hiddenFill xmlns:a14="http://schemas.microsoft.com/office/drawing/2010/main">
                  <a:solidFill>
                    <a:srgbClr val="99CCFF"/>
                  </a:solidFill>
                </a14:hiddenFill>
              </a:ext>
              <a:ext uri="{91240B29-F687-4F45-9708-019B960494DF}">
                <a14:hiddenLine xmlns:a14="http://schemas.microsoft.com/office/drawing/2010/main" w="12700">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tx1"/>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a:solidFill>
                    <a:srgbClr val="0000CC"/>
                  </a:solidFill>
                  <a:latin typeface="Times New Roman" panose="02020603050405020304" pitchFamily="18" charset="0"/>
                </a:rPr>
                <a:t>假</a:t>
              </a:r>
            </a:p>
            <a:p>
              <a:r>
                <a:rPr lang="zh-CN" altLang="en-US" sz="2000">
                  <a:solidFill>
                    <a:srgbClr val="0000CC"/>
                  </a:solidFill>
                  <a:latin typeface="Times New Roman" panose="02020603050405020304" pitchFamily="18" charset="0"/>
                </a:rPr>
                <a:t>（</a:t>
              </a:r>
              <a:r>
                <a:rPr lang="en-US" altLang="zh-CN" sz="2000">
                  <a:solidFill>
                    <a:srgbClr val="0000CC"/>
                  </a:solidFill>
                  <a:latin typeface="Times New Roman" panose="02020603050405020304" pitchFamily="18" charset="0"/>
                </a:rPr>
                <a:t>0</a:t>
              </a:r>
              <a:r>
                <a:rPr lang="zh-CN" altLang="en-US" sz="2000">
                  <a:solidFill>
                    <a:srgbClr val="0000CC"/>
                  </a:solidFill>
                  <a:latin typeface="Times New Roman" panose="02020603050405020304" pitchFamily="18" charset="0"/>
                </a:rPr>
                <a:t>）</a:t>
              </a:r>
            </a:p>
          </p:txBody>
        </p:sp>
      </p:grpSp>
      <p:sp>
        <p:nvSpPr>
          <p:cNvPr id="23558" name="AutoShape 33">
            <a:extLst>
              <a:ext uri="{FF2B5EF4-FFF2-40B4-BE49-F238E27FC236}">
                <a16:creationId xmlns:a16="http://schemas.microsoft.com/office/drawing/2014/main" id="{3D59A439-C17D-4291-9FC0-DA3759AC610A}"/>
              </a:ext>
            </a:extLst>
          </p:cNvPr>
          <p:cNvSpPr>
            <a:spLocks noChangeArrowheads="1"/>
          </p:cNvSpPr>
          <p:nvPr/>
        </p:nvSpPr>
        <p:spPr bwMode="auto">
          <a:xfrm>
            <a:off x="6409563" y="2951163"/>
            <a:ext cx="1444625" cy="685800"/>
          </a:xfrm>
          <a:prstGeom prst="flowChartDecision">
            <a:avLst/>
          </a:prstGeom>
          <a:noFill/>
          <a:ln w="25400">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en-US" sz="1600">
              <a:solidFill>
                <a:srgbClr val="0000CC"/>
              </a:solidFill>
            </a:endParaRPr>
          </a:p>
        </p:txBody>
      </p:sp>
      <p:sp>
        <p:nvSpPr>
          <p:cNvPr id="23559" name="AutoShape 34">
            <a:extLst>
              <a:ext uri="{FF2B5EF4-FFF2-40B4-BE49-F238E27FC236}">
                <a16:creationId xmlns:a16="http://schemas.microsoft.com/office/drawing/2014/main" id="{F3D9A75F-D91E-4808-963D-E5C614BE5F40}"/>
              </a:ext>
            </a:extLst>
          </p:cNvPr>
          <p:cNvSpPr>
            <a:spLocks noChangeArrowheads="1"/>
          </p:cNvSpPr>
          <p:nvPr/>
        </p:nvSpPr>
        <p:spPr bwMode="auto">
          <a:xfrm>
            <a:off x="5447538" y="3713163"/>
            <a:ext cx="1204912" cy="457200"/>
          </a:xfrm>
          <a:prstGeom prst="flowChartProcess">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endParaRPr lang="en-US" altLang="en-US" sz="1600">
              <a:solidFill>
                <a:srgbClr val="0000CC"/>
              </a:solidFill>
            </a:endParaRPr>
          </a:p>
        </p:txBody>
      </p:sp>
      <p:sp>
        <p:nvSpPr>
          <p:cNvPr id="23560" name="Line 36">
            <a:extLst>
              <a:ext uri="{FF2B5EF4-FFF2-40B4-BE49-F238E27FC236}">
                <a16:creationId xmlns:a16="http://schemas.microsoft.com/office/drawing/2014/main" id="{4B68BAE7-4CAF-4317-B219-98F45807C505}"/>
              </a:ext>
            </a:extLst>
          </p:cNvPr>
          <p:cNvSpPr>
            <a:spLocks noChangeShapeType="1"/>
          </p:cNvSpPr>
          <p:nvPr/>
        </p:nvSpPr>
        <p:spPr bwMode="auto">
          <a:xfrm>
            <a:off x="6009513" y="3255963"/>
            <a:ext cx="1587" cy="45720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1" name="Line 37">
            <a:extLst>
              <a:ext uri="{FF2B5EF4-FFF2-40B4-BE49-F238E27FC236}">
                <a16:creationId xmlns:a16="http://schemas.microsoft.com/office/drawing/2014/main" id="{798543A1-3233-4792-A078-ECAB17CBF99B}"/>
              </a:ext>
            </a:extLst>
          </p:cNvPr>
          <p:cNvSpPr>
            <a:spLocks noChangeShapeType="1"/>
          </p:cNvSpPr>
          <p:nvPr/>
        </p:nvSpPr>
        <p:spPr bwMode="auto">
          <a:xfrm>
            <a:off x="8335200" y="3255963"/>
            <a:ext cx="1588" cy="457200"/>
          </a:xfrm>
          <a:prstGeom prst="line">
            <a:avLst/>
          </a:prstGeom>
          <a:noFill/>
          <a:ln w="127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562" name="Line 38">
            <a:extLst>
              <a:ext uri="{FF2B5EF4-FFF2-40B4-BE49-F238E27FC236}">
                <a16:creationId xmlns:a16="http://schemas.microsoft.com/office/drawing/2014/main" id="{DC575080-73B5-4E8C-AF7F-C6AC7515DAE2}"/>
              </a:ext>
            </a:extLst>
          </p:cNvPr>
          <p:cNvSpPr>
            <a:spLocks noChangeShapeType="1"/>
          </p:cNvSpPr>
          <p:nvPr/>
        </p:nvSpPr>
        <p:spPr bwMode="auto">
          <a:xfrm>
            <a:off x="6007925" y="3276600"/>
            <a:ext cx="400050" cy="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3" name="Line 39">
            <a:extLst>
              <a:ext uri="{FF2B5EF4-FFF2-40B4-BE49-F238E27FC236}">
                <a16:creationId xmlns:a16="http://schemas.microsoft.com/office/drawing/2014/main" id="{56138A1D-5977-4422-BD08-144B09AFCAAA}"/>
              </a:ext>
            </a:extLst>
          </p:cNvPr>
          <p:cNvSpPr>
            <a:spLocks noChangeShapeType="1"/>
          </p:cNvSpPr>
          <p:nvPr/>
        </p:nvSpPr>
        <p:spPr bwMode="auto">
          <a:xfrm>
            <a:off x="7854188" y="3255963"/>
            <a:ext cx="481012" cy="3175"/>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4" name="Line 40">
            <a:extLst>
              <a:ext uri="{FF2B5EF4-FFF2-40B4-BE49-F238E27FC236}">
                <a16:creationId xmlns:a16="http://schemas.microsoft.com/office/drawing/2014/main" id="{88C5097F-818B-4401-950F-091115B89232}"/>
              </a:ext>
            </a:extLst>
          </p:cNvPr>
          <p:cNvSpPr>
            <a:spLocks noChangeShapeType="1"/>
          </p:cNvSpPr>
          <p:nvPr/>
        </p:nvSpPr>
        <p:spPr bwMode="auto">
          <a:xfrm>
            <a:off x="6009513" y="4170363"/>
            <a:ext cx="1587" cy="4572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5" name="Line 41">
            <a:extLst>
              <a:ext uri="{FF2B5EF4-FFF2-40B4-BE49-F238E27FC236}">
                <a16:creationId xmlns:a16="http://schemas.microsoft.com/office/drawing/2014/main" id="{8FA5DB39-8FCC-46A8-A056-F804E01F2255}"/>
              </a:ext>
            </a:extLst>
          </p:cNvPr>
          <p:cNvSpPr>
            <a:spLocks noChangeShapeType="1"/>
          </p:cNvSpPr>
          <p:nvPr/>
        </p:nvSpPr>
        <p:spPr bwMode="auto">
          <a:xfrm>
            <a:off x="8335200" y="4170363"/>
            <a:ext cx="1588" cy="457200"/>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6" name="Line 42">
            <a:extLst>
              <a:ext uri="{FF2B5EF4-FFF2-40B4-BE49-F238E27FC236}">
                <a16:creationId xmlns:a16="http://schemas.microsoft.com/office/drawing/2014/main" id="{4E36A2EA-893E-43EE-9A46-03A02956BE21}"/>
              </a:ext>
            </a:extLst>
          </p:cNvPr>
          <p:cNvSpPr>
            <a:spLocks noChangeShapeType="1"/>
          </p:cNvSpPr>
          <p:nvPr/>
        </p:nvSpPr>
        <p:spPr bwMode="auto">
          <a:xfrm>
            <a:off x="6009513" y="4627563"/>
            <a:ext cx="2325687" cy="3175"/>
          </a:xfrm>
          <a:prstGeom prst="line">
            <a:avLst/>
          </a:prstGeom>
          <a:noFill/>
          <a:ln w="25400" cap="sq">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7" name="Line 43">
            <a:extLst>
              <a:ext uri="{FF2B5EF4-FFF2-40B4-BE49-F238E27FC236}">
                <a16:creationId xmlns:a16="http://schemas.microsoft.com/office/drawing/2014/main" id="{18C7AC6F-ECEB-4AE1-9C65-EB0AE5B00888}"/>
              </a:ext>
            </a:extLst>
          </p:cNvPr>
          <p:cNvSpPr>
            <a:spLocks noChangeShapeType="1"/>
          </p:cNvSpPr>
          <p:nvPr/>
        </p:nvSpPr>
        <p:spPr bwMode="auto">
          <a:xfrm>
            <a:off x="7131875" y="4627563"/>
            <a:ext cx="1588" cy="457200"/>
          </a:xfrm>
          <a:prstGeom prst="line">
            <a:avLst/>
          </a:prstGeom>
          <a:noFill/>
          <a:ln w="254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8" name="Line 44">
            <a:extLst>
              <a:ext uri="{FF2B5EF4-FFF2-40B4-BE49-F238E27FC236}">
                <a16:creationId xmlns:a16="http://schemas.microsoft.com/office/drawing/2014/main" id="{91F5F909-ABC5-4D88-9019-A35B46F7EEA5}"/>
              </a:ext>
            </a:extLst>
          </p:cNvPr>
          <p:cNvSpPr>
            <a:spLocks noChangeShapeType="1"/>
          </p:cNvSpPr>
          <p:nvPr/>
        </p:nvSpPr>
        <p:spPr bwMode="auto">
          <a:xfrm>
            <a:off x="7131875" y="2493963"/>
            <a:ext cx="1588" cy="457200"/>
          </a:xfrm>
          <a:prstGeom prst="line">
            <a:avLst/>
          </a:prstGeom>
          <a:noFill/>
          <a:ln w="25400" cap="sq">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000" tIns="46800" rIns="90000" bIns="46800" anchor="ctr"/>
          <a:lstStyle/>
          <a:p>
            <a:endParaRPr lang="en-US"/>
          </a:p>
        </p:txBody>
      </p:sp>
      <p:sp>
        <p:nvSpPr>
          <p:cNvPr id="23569" name="Rectangle 45">
            <a:extLst>
              <a:ext uri="{FF2B5EF4-FFF2-40B4-BE49-F238E27FC236}">
                <a16:creationId xmlns:a16="http://schemas.microsoft.com/office/drawing/2014/main" id="{BD7348DF-6D20-4362-982D-3F7470BA8517}"/>
              </a:ext>
            </a:extLst>
          </p:cNvPr>
          <p:cNvSpPr>
            <a:spLocks noChangeArrowheads="1"/>
          </p:cNvSpPr>
          <p:nvPr/>
        </p:nvSpPr>
        <p:spPr bwMode="auto">
          <a:xfrm>
            <a:off x="6730238" y="3132138"/>
            <a:ext cx="900112" cy="368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b="1">
                <a:solidFill>
                  <a:srgbClr val="0000CC"/>
                </a:solidFill>
                <a:latin typeface="Times New Roman" panose="02020603050405020304" pitchFamily="18" charset="0"/>
              </a:rPr>
              <a:t>表达式</a:t>
            </a:r>
            <a:endParaRPr kumimoji="1" lang="zh-CN" altLang="en-US" sz="1400" b="1">
              <a:solidFill>
                <a:srgbClr val="0000CC"/>
              </a:solidFill>
              <a:latin typeface="Times New Roman" panose="02020603050405020304" pitchFamily="18" charset="0"/>
            </a:endParaRPr>
          </a:p>
        </p:txBody>
      </p:sp>
      <p:sp>
        <p:nvSpPr>
          <p:cNvPr id="23570" name="Rectangle 46">
            <a:extLst>
              <a:ext uri="{FF2B5EF4-FFF2-40B4-BE49-F238E27FC236}">
                <a16:creationId xmlns:a16="http://schemas.microsoft.com/office/drawing/2014/main" id="{6F778EE1-78D2-42AD-9CC3-A98F4E4D2C53}"/>
              </a:ext>
            </a:extLst>
          </p:cNvPr>
          <p:cNvSpPr>
            <a:spLocks noChangeArrowheads="1"/>
          </p:cNvSpPr>
          <p:nvPr/>
        </p:nvSpPr>
        <p:spPr bwMode="auto">
          <a:xfrm>
            <a:off x="5414200" y="3713163"/>
            <a:ext cx="1081088"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a:solidFill>
                  <a:srgbClr val="0000CC"/>
                </a:solidFill>
                <a:latin typeface="Times New Roman" panose="02020603050405020304" pitchFamily="18" charset="0"/>
              </a:rPr>
              <a:t>  语句块</a:t>
            </a:r>
            <a:endParaRPr kumimoji="1" lang="en-US" altLang="zh-CN" sz="2000" b="1">
              <a:solidFill>
                <a:srgbClr val="0000CC"/>
              </a:solidFill>
              <a:latin typeface="Times New Roman" panose="02020603050405020304" pitchFamily="18" charset="0"/>
            </a:endParaRPr>
          </a:p>
        </p:txBody>
      </p:sp>
      <p:sp>
        <p:nvSpPr>
          <p:cNvPr id="23571" name="Rectangle 47">
            <a:extLst>
              <a:ext uri="{FF2B5EF4-FFF2-40B4-BE49-F238E27FC236}">
                <a16:creationId xmlns:a16="http://schemas.microsoft.com/office/drawing/2014/main" id="{46394336-D66A-4C19-9C44-C7DABDEDF050}"/>
              </a:ext>
            </a:extLst>
          </p:cNvPr>
          <p:cNvSpPr>
            <a:spLocks noChangeArrowheads="1"/>
          </p:cNvSpPr>
          <p:nvPr/>
        </p:nvSpPr>
        <p:spPr bwMode="auto">
          <a:xfrm>
            <a:off x="7810500" y="3713163"/>
            <a:ext cx="1082675" cy="401637"/>
          </a:xfrm>
          <a:prstGeom prst="rect">
            <a:avLst/>
          </a:prstGeom>
          <a:noFill/>
          <a:ln w="12700" cap="sq">
            <a:solidFill>
              <a:schemeClr val="tx1"/>
            </a:solid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zh-CN" altLang="en-US" sz="2000" b="1">
                <a:solidFill>
                  <a:srgbClr val="0000CC"/>
                </a:solidFill>
                <a:latin typeface="Times New Roman" panose="02020603050405020304" pitchFamily="18" charset="0"/>
              </a:rPr>
              <a:t>  语句块</a:t>
            </a:r>
            <a:endParaRPr kumimoji="1" lang="en-US" altLang="zh-CN" sz="2000" b="1">
              <a:solidFill>
                <a:srgbClr val="0000CC"/>
              </a:solidFill>
              <a:latin typeface="Times New Roman" panose="02020603050405020304" pitchFamily="18" charset="0"/>
            </a:endParaRPr>
          </a:p>
        </p:txBody>
      </p:sp>
      <p:sp>
        <p:nvSpPr>
          <p:cNvPr id="23572" name="Rectangle 48">
            <a:extLst>
              <a:ext uri="{FF2B5EF4-FFF2-40B4-BE49-F238E27FC236}">
                <a16:creationId xmlns:a16="http://schemas.microsoft.com/office/drawing/2014/main" id="{7E370F14-A94F-40B4-808E-03385334B89E}"/>
              </a:ext>
            </a:extLst>
          </p:cNvPr>
          <p:cNvSpPr>
            <a:spLocks noChangeArrowheads="1"/>
          </p:cNvSpPr>
          <p:nvPr/>
        </p:nvSpPr>
        <p:spPr bwMode="auto">
          <a:xfrm>
            <a:off x="6063488" y="2874963"/>
            <a:ext cx="369887"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b="1">
                <a:solidFill>
                  <a:srgbClr val="0000CC"/>
                </a:solidFill>
                <a:latin typeface="Times New Roman" panose="02020603050405020304" pitchFamily="18" charset="0"/>
              </a:rPr>
              <a:t>Y</a:t>
            </a:r>
          </a:p>
        </p:txBody>
      </p:sp>
      <p:sp>
        <p:nvSpPr>
          <p:cNvPr id="23573" name="Rectangle 49">
            <a:extLst>
              <a:ext uri="{FF2B5EF4-FFF2-40B4-BE49-F238E27FC236}">
                <a16:creationId xmlns:a16="http://schemas.microsoft.com/office/drawing/2014/main" id="{92416F09-528D-4CD6-855F-27FABB8EF304}"/>
              </a:ext>
            </a:extLst>
          </p:cNvPr>
          <p:cNvSpPr>
            <a:spLocks noChangeArrowheads="1"/>
          </p:cNvSpPr>
          <p:nvPr/>
        </p:nvSpPr>
        <p:spPr bwMode="auto">
          <a:xfrm>
            <a:off x="7989125" y="2874963"/>
            <a:ext cx="403225" cy="401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rgbClr val="000080"/>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b="1">
                <a:solidFill>
                  <a:srgbClr val="0000CC"/>
                </a:solidFill>
                <a:latin typeface="Times New Roman" panose="02020603050405020304" pitchFamily="18" charset="0"/>
              </a:rPr>
              <a:t>N</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5C37E3-4B82-47C0-A7E8-D3E910B42EC2}"/>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如何表示分支结构 </a:t>
            </a:r>
            <a:r>
              <a:rPr lang="en-US" altLang="zh-CN" dirty="0">
                <a:effectLst>
                  <a:outerShdw blurRad="38100" dist="38100" dir="2700000" algn="tl">
                    <a:srgbClr val="C0C0C0"/>
                  </a:outerShdw>
                </a:effectLst>
              </a:rPr>
              <a:t>——N-S</a:t>
            </a:r>
            <a:r>
              <a:rPr lang="zh-CN" altLang="en-US" dirty="0">
                <a:effectLst>
                  <a:outerShdw blurRad="38100" dist="38100" dir="2700000" algn="tl">
                    <a:srgbClr val="C0C0C0"/>
                  </a:outerShdw>
                </a:effectLst>
              </a:rPr>
              <a:t>图</a:t>
            </a:r>
            <a:endParaRPr lang="en-US" altLang="en-US" dirty="0">
              <a:effectLst>
                <a:outerShdw blurRad="38100" dist="38100" dir="2700000" algn="tl">
                  <a:srgbClr val="C0C0C0"/>
                </a:outerShdw>
              </a:effectLst>
              <a:ea typeface="华文中宋" panose="02010600040101010101" pitchFamily="2" charset="-122"/>
            </a:endParaRPr>
          </a:p>
        </p:txBody>
      </p:sp>
      <p:graphicFrame>
        <p:nvGraphicFramePr>
          <p:cNvPr id="7" name="Table 6">
            <a:extLst>
              <a:ext uri="{FF2B5EF4-FFF2-40B4-BE49-F238E27FC236}">
                <a16:creationId xmlns:a16="http://schemas.microsoft.com/office/drawing/2014/main" id="{369A54C7-CA6C-44B4-BCE0-38646E4B511C}"/>
              </a:ext>
            </a:extLst>
          </p:cNvPr>
          <p:cNvGraphicFramePr>
            <a:graphicFrameLocks noGrp="1"/>
          </p:cNvGraphicFramePr>
          <p:nvPr>
            <p:extLst>
              <p:ext uri="{D42A27DB-BD31-4B8C-83A1-F6EECF244321}">
                <p14:modId xmlns:p14="http://schemas.microsoft.com/office/powerpoint/2010/main" val="941477505"/>
              </p:ext>
            </p:extLst>
          </p:nvPr>
        </p:nvGraphicFramePr>
        <p:xfrm>
          <a:off x="1160400" y="2434071"/>
          <a:ext cx="6326188" cy="2990850"/>
        </p:xfrm>
        <a:graphic>
          <a:graphicData uri="http://schemas.openxmlformats.org/drawingml/2006/table">
            <a:tbl>
              <a:tblPr/>
              <a:tblGrid>
                <a:gridCol w="3163888">
                  <a:extLst>
                    <a:ext uri="{9D8B030D-6E8A-4147-A177-3AD203B41FA5}">
                      <a16:colId xmlns:a16="http://schemas.microsoft.com/office/drawing/2014/main" val="140062101"/>
                    </a:ext>
                  </a:extLst>
                </a:gridCol>
                <a:gridCol w="3162300">
                  <a:extLst>
                    <a:ext uri="{9D8B030D-6E8A-4147-A177-3AD203B41FA5}">
                      <a16:colId xmlns:a16="http://schemas.microsoft.com/office/drawing/2014/main" val="2494545213"/>
                    </a:ext>
                  </a:extLst>
                </a:gridCol>
              </a:tblGrid>
              <a:tr h="1495425">
                <a:tc gridSpan="2">
                  <a:txBody>
                    <a:bodyPr/>
                    <a:lstStyle>
                      <a:lvl1pPr>
                        <a:spcBef>
                          <a:spcPts val="600"/>
                        </a:spcBef>
                        <a:buClr>
                          <a:schemeClr val="accent1"/>
                        </a:buClr>
                        <a:buSzPct val="80000"/>
                        <a:buFont typeface="Wingdings 2" panose="05020102010507070707" pitchFamily="18" charset="2"/>
                        <a:defRPr sz="2800">
                          <a:solidFill>
                            <a:schemeClr val="tx1"/>
                          </a:solidFill>
                          <a:latin typeface="Gill Sans MT" panose="020B0502020104020203" pitchFamily="34" charset="0"/>
                          <a:ea typeface="华文中宋" panose="02010600040101010101" pitchFamily="2" charset="-122"/>
                        </a:defRPr>
                      </a:lvl1pPr>
                      <a:lvl2pPr marL="742950" indent="-285750">
                        <a:spcBef>
                          <a:spcPts val="550"/>
                        </a:spcBef>
                        <a:buClr>
                          <a:schemeClr val="accent1"/>
                        </a:buClr>
                        <a:buFont typeface="Verdana" panose="020B0604030504040204" pitchFamily="34" charset="0"/>
                        <a:defRPr sz="2400">
                          <a:solidFill>
                            <a:srgbClr val="0000CC"/>
                          </a:solidFill>
                          <a:latin typeface="Gill Sans MT" panose="020B0502020104020203" pitchFamily="34" charset="0"/>
                          <a:ea typeface="华文中宋" panose="02010600040101010101" pitchFamily="2" charset="-122"/>
                        </a:defRPr>
                      </a:lvl2pPr>
                      <a:lvl3pPr marL="1143000" indent="-228600">
                        <a:spcBef>
                          <a:spcPct val="20000"/>
                        </a:spcBef>
                        <a:buClr>
                          <a:schemeClr val="accent2"/>
                        </a:buClr>
                        <a:buFont typeface="Wingdings 2" panose="05020102010507070707" pitchFamily="18" charset="2"/>
                        <a:defRPr sz="2000">
                          <a:solidFill>
                            <a:schemeClr val="tx1"/>
                          </a:solidFill>
                          <a:latin typeface="Gill Sans MT" panose="020B0502020104020203" pitchFamily="34" charset="0"/>
                          <a:ea typeface="华文中宋" panose="02010600040101010101" pitchFamily="2" charset="-122"/>
                        </a:defRPr>
                      </a:lvl3pPr>
                      <a:lvl4pPr marL="1600200" indent="-228600">
                        <a:spcBef>
                          <a:spcPct val="20000"/>
                        </a:spcBef>
                        <a:buClr>
                          <a:srgbClr val="9BBB59"/>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4pPr>
                      <a:lvl5pPr marL="2057400" indent="-228600">
                        <a:spcBef>
                          <a:spcPct val="20000"/>
                        </a:spcBef>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5pPr>
                      <a:lvl6pPr marL="25146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6pPr>
                      <a:lvl7pPr marL="29718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7pPr>
                      <a:lvl8pPr marL="34290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8pPr>
                      <a:lvl9pPr marL="38862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altLang="en-US" sz="1800" b="0" i="0" u="none" strike="noStrike" cap="none" normalizeH="0" baseline="0">
                        <a:ln>
                          <a:noFill/>
                        </a:ln>
                        <a:solidFill>
                          <a:schemeClr val="tx1"/>
                        </a:solidFill>
                        <a:effectLst/>
                        <a:latin typeface="Gill Sans MT" panose="020B0502020104020203" pitchFamily="34" charset="0"/>
                        <a:ea typeface="宋体" panose="02010600030101010101" pitchFamily="2" charset="-122"/>
                      </a:endParaRPr>
                    </a:p>
                  </a:txBody>
                  <a:tcPr marL="91456" marR="91456"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hMerge="1">
                  <a:txBody>
                    <a:bodyPr/>
                    <a:lstStyle/>
                    <a:p>
                      <a:endParaRPr lang="en-US"/>
                    </a:p>
                  </a:txBody>
                  <a:tcPr/>
                </a:tc>
                <a:extLst>
                  <a:ext uri="{0D108BD9-81ED-4DB2-BD59-A6C34878D82A}">
                    <a16:rowId xmlns:a16="http://schemas.microsoft.com/office/drawing/2014/main" val="2483700525"/>
                  </a:ext>
                </a:extLst>
              </a:tr>
              <a:tr h="1495425">
                <a:tc>
                  <a:txBody>
                    <a:bodyPr/>
                    <a:lstStyle>
                      <a:lvl1pPr>
                        <a:spcBef>
                          <a:spcPts val="600"/>
                        </a:spcBef>
                        <a:buClr>
                          <a:schemeClr val="accent1"/>
                        </a:buClr>
                        <a:buSzPct val="80000"/>
                        <a:buFont typeface="Wingdings 2" panose="05020102010507070707" pitchFamily="18" charset="2"/>
                        <a:defRPr sz="2800">
                          <a:solidFill>
                            <a:schemeClr val="tx1"/>
                          </a:solidFill>
                          <a:latin typeface="Gill Sans MT" panose="020B0502020104020203" pitchFamily="34" charset="0"/>
                          <a:ea typeface="华文中宋" panose="02010600040101010101" pitchFamily="2" charset="-122"/>
                        </a:defRPr>
                      </a:lvl1pPr>
                      <a:lvl2pPr marL="742950" indent="-285750">
                        <a:spcBef>
                          <a:spcPts val="550"/>
                        </a:spcBef>
                        <a:buClr>
                          <a:schemeClr val="accent1"/>
                        </a:buClr>
                        <a:buFont typeface="Verdana" panose="020B0604030504040204" pitchFamily="34" charset="0"/>
                        <a:defRPr sz="2400">
                          <a:solidFill>
                            <a:srgbClr val="0000CC"/>
                          </a:solidFill>
                          <a:latin typeface="Gill Sans MT" panose="020B0502020104020203" pitchFamily="34" charset="0"/>
                          <a:ea typeface="华文中宋" panose="02010600040101010101" pitchFamily="2" charset="-122"/>
                        </a:defRPr>
                      </a:lvl2pPr>
                      <a:lvl3pPr marL="1143000" indent="-228600">
                        <a:spcBef>
                          <a:spcPct val="20000"/>
                        </a:spcBef>
                        <a:buClr>
                          <a:schemeClr val="accent2"/>
                        </a:buClr>
                        <a:buFont typeface="Wingdings 2" panose="05020102010507070707" pitchFamily="18" charset="2"/>
                        <a:defRPr sz="2000">
                          <a:solidFill>
                            <a:schemeClr val="tx1"/>
                          </a:solidFill>
                          <a:latin typeface="Gill Sans MT" panose="020B0502020104020203" pitchFamily="34" charset="0"/>
                          <a:ea typeface="华文中宋" panose="02010600040101010101" pitchFamily="2" charset="-122"/>
                        </a:defRPr>
                      </a:lvl3pPr>
                      <a:lvl4pPr marL="1600200" indent="-228600">
                        <a:spcBef>
                          <a:spcPct val="20000"/>
                        </a:spcBef>
                        <a:buClr>
                          <a:srgbClr val="9BBB59"/>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4pPr>
                      <a:lvl5pPr marL="2057400" indent="-228600">
                        <a:spcBef>
                          <a:spcPct val="20000"/>
                        </a:spcBef>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5pPr>
                      <a:lvl6pPr marL="25146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6pPr>
                      <a:lvl7pPr marL="29718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7pPr>
                      <a:lvl8pPr marL="34290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8pPr>
                      <a:lvl9pPr marL="38862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Gill Sans MT" panose="020B0502020104020203" pitchFamily="34" charset="0"/>
                          <a:ea typeface="华文中宋" panose="02010600040101010101" pitchFamily="2" charset="-122"/>
                        </a:rPr>
                        <a:t>语句块</a:t>
                      </a:r>
                      <a:r>
                        <a:rPr kumimoji="0" lang="en-US" altLang="zh-CN" sz="3200" b="0" i="0" u="none" strike="noStrike" cap="none" normalizeH="0" baseline="0" dirty="0">
                          <a:ln>
                            <a:noFill/>
                          </a:ln>
                          <a:solidFill>
                            <a:schemeClr val="tx1"/>
                          </a:solidFill>
                          <a:effectLst/>
                          <a:latin typeface="Gill Sans MT" panose="020B0502020104020203" pitchFamily="34" charset="0"/>
                          <a:ea typeface="华文中宋" panose="02010600040101010101" pitchFamily="2" charset="-122"/>
                        </a:rPr>
                        <a:t>1</a:t>
                      </a:r>
                      <a:endParaRPr kumimoji="0" lang="en-US" altLang="en-US" sz="32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endParaRPr>
                    </a:p>
                  </a:txBody>
                  <a:tcPr marL="91456" marR="91456"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ts val="600"/>
                        </a:spcBef>
                        <a:buClr>
                          <a:schemeClr val="accent1"/>
                        </a:buClr>
                        <a:buSzPct val="80000"/>
                        <a:buFont typeface="Wingdings 2" panose="05020102010507070707" pitchFamily="18" charset="2"/>
                        <a:defRPr sz="2800">
                          <a:solidFill>
                            <a:schemeClr val="tx1"/>
                          </a:solidFill>
                          <a:latin typeface="Gill Sans MT" panose="020B0502020104020203" pitchFamily="34" charset="0"/>
                          <a:ea typeface="华文中宋" panose="02010600040101010101" pitchFamily="2" charset="-122"/>
                        </a:defRPr>
                      </a:lvl1pPr>
                      <a:lvl2pPr marL="742950" indent="-285750">
                        <a:spcBef>
                          <a:spcPts val="550"/>
                        </a:spcBef>
                        <a:buClr>
                          <a:schemeClr val="accent1"/>
                        </a:buClr>
                        <a:buFont typeface="Verdana" panose="020B0604030504040204" pitchFamily="34" charset="0"/>
                        <a:defRPr sz="2400">
                          <a:solidFill>
                            <a:srgbClr val="0000CC"/>
                          </a:solidFill>
                          <a:latin typeface="Gill Sans MT" panose="020B0502020104020203" pitchFamily="34" charset="0"/>
                          <a:ea typeface="华文中宋" panose="02010600040101010101" pitchFamily="2" charset="-122"/>
                        </a:defRPr>
                      </a:lvl2pPr>
                      <a:lvl3pPr marL="1143000" indent="-228600">
                        <a:spcBef>
                          <a:spcPct val="20000"/>
                        </a:spcBef>
                        <a:buClr>
                          <a:schemeClr val="accent2"/>
                        </a:buClr>
                        <a:buFont typeface="Wingdings 2" panose="05020102010507070707" pitchFamily="18" charset="2"/>
                        <a:defRPr sz="2000">
                          <a:solidFill>
                            <a:schemeClr val="tx1"/>
                          </a:solidFill>
                          <a:latin typeface="Gill Sans MT" panose="020B0502020104020203" pitchFamily="34" charset="0"/>
                          <a:ea typeface="华文中宋" panose="02010600040101010101" pitchFamily="2" charset="-122"/>
                        </a:defRPr>
                      </a:lvl3pPr>
                      <a:lvl4pPr marL="1600200" indent="-228600">
                        <a:spcBef>
                          <a:spcPct val="20000"/>
                        </a:spcBef>
                        <a:buClr>
                          <a:srgbClr val="9BBB59"/>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4pPr>
                      <a:lvl5pPr marL="2057400" indent="-228600">
                        <a:spcBef>
                          <a:spcPct val="20000"/>
                        </a:spcBef>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5pPr>
                      <a:lvl6pPr marL="25146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6pPr>
                      <a:lvl7pPr marL="29718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7pPr>
                      <a:lvl8pPr marL="34290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8pPr>
                      <a:lvl9pPr marL="3886200" indent="-228600" eaLnBrk="0" fontAlgn="base" hangingPunct="0">
                        <a:spcBef>
                          <a:spcPct val="20000"/>
                        </a:spcBef>
                        <a:spcAft>
                          <a:spcPct val="0"/>
                        </a:spcAft>
                        <a:buClr>
                          <a:srgbClr val="8064A2"/>
                        </a:buClr>
                        <a:buFont typeface="Wingdings 2" panose="05020102010507070707" pitchFamily="18" charset="2"/>
                        <a:defRPr>
                          <a:solidFill>
                            <a:schemeClr val="tx1"/>
                          </a:solidFill>
                          <a:latin typeface="Gill Sans MT" panose="020B0502020104020203" pitchFamily="34" charset="0"/>
                          <a:ea typeface="华文中宋" panose="0201060004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3200" b="0" i="0" u="none" strike="noStrike" cap="none" normalizeH="0" baseline="0" dirty="0">
                          <a:ln>
                            <a:noFill/>
                          </a:ln>
                          <a:solidFill>
                            <a:schemeClr val="tx1"/>
                          </a:solidFill>
                          <a:effectLst/>
                          <a:latin typeface="Gill Sans MT" panose="020B0502020104020203" pitchFamily="34" charset="0"/>
                          <a:ea typeface="华文中宋" panose="02010600040101010101" pitchFamily="2" charset="-122"/>
                        </a:rPr>
                        <a:t>语句块</a:t>
                      </a:r>
                      <a:r>
                        <a:rPr kumimoji="0" lang="en-US" altLang="zh-CN" sz="3200" b="0" i="0" u="none" strike="noStrike" cap="none" normalizeH="0" baseline="0" dirty="0">
                          <a:ln>
                            <a:noFill/>
                          </a:ln>
                          <a:solidFill>
                            <a:schemeClr val="tx1"/>
                          </a:solidFill>
                          <a:effectLst/>
                          <a:latin typeface="Gill Sans MT" panose="020B0502020104020203" pitchFamily="34" charset="0"/>
                          <a:ea typeface="华文中宋" panose="02010600040101010101" pitchFamily="2" charset="-122"/>
                        </a:rPr>
                        <a:t>2</a:t>
                      </a:r>
                      <a:endParaRPr kumimoji="0" lang="en-US" altLang="en-US" sz="3200" b="0" i="0" u="none" strike="noStrike" cap="none" normalizeH="0" baseline="0" dirty="0">
                        <a:ln>
                          <a:noFill/>
                        </a:ln>
                        <a:solidFill>
                          <a:schemeClr val="tx1"/>
                        </a:solidFill>
                        <a:effectLst/>
                        <a:latin typeface="Gill Sans MT" panose="020B0502020104020203" pitchFamily="34" charset="0"/>
                        <a:ea typeface="宋体" panose="02010600030101010101" pitchFamily="2" charset="-122"/>
                      </a:endParaRPr>
                    </a:p>
                  </a:txBody>
                  <a:tcPr marL="91456" marR="91456" marT="45733" marB="45733"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06414726"/>
                  </a:ext>
                </a:extLst>
              </a:tr>
            </a:tbl>
          </a:graphicData>
        </a:graphic>
      </p:graphicFrame>
      <p:sp>
        <p:nvSpPr>
          <p:cNvPr id="9" name="TextBox 8">
            <a:extLst>
              <a:ext uri="{FF2B5EF4-FFF2-40B4-BE49-F238E27FC236}">
                <a16:creationId xmlns:a16="http://schemas.microsoft.com/office/drawing/2014/main" id="{5A43AF72-4DA0-4A20-92E5-1FB13D64222D}"/>
              </a:ext>
            </a:extLst>
          </p:cNvPr>
          <p:cNvSpPr txBox="1"/>
          <p:nvPr/>
        </p:nvSpPr>
        <p:spPr bwMode="auto">
          <a:xfrm>
            <a:off x="3044763" y="2686484"/>
            <a:ext cx="2725737" cy="584200"/>
          </a:xfrm>
          <a:prstGeom prst="rect">
            <a:avLst/>
          </a:prstGeom>
          <a:noFill/>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3200" dirty="0">
                <a:latin typeface="Gill Sans MT" panose="020B0502020104020203" pitchFamily="34" charset="0"/>
                <a:ea typeface="华文中宋" panose="02010600040101010101" pitchFamily="2" charset="-122"/>
              </a:rPr>
              <a:t>条件为真吗？</a:t>
            </a:r>
            <a:endParaRPr lang="en-US" altLang="en-US" sz="3200" dirty="0">
              <a:latin typeface="Gill Sans MT" panose="020B0502020104020203" pitchFamily="34" charset="0"/>
            </a:endParaRPr>
          </a:p>
        </p:txBody>
      </p:sp>
      <p:cxnSp>
        <p:nvCxnSpPr>
          <p:cNvPr id="10" name="Straight Connector 9">
            <a:extLst>
              <a:ext uri="{FF2B5EF4-FFF2-40B4-BE49-F238E27FC236}">
                <a16:creationId xmlns:a16="http://schemas.microsoft.com/office/drawing/2014/main" id="{EB373AF5-03A3-4E41-BECA-860CAA0630B5}"/>
              </a:ext>
            </a:extLst>
          </p:cNvPr>
          <p:cNvCxnSpPr/>
          <p:nvPr/>
        </p:nvCxnSpPr>
        <p:spPr bwMode="auto">
          <a:xfrm>
            <a:off x="1160400" y="2434071"/>
            <a:ext cx="3175000" cy="1476375"/>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D2E4F0BF-4C79-4E6F-B4E5-3C50DDB09BF2}"/>
              </a:ext>
            </a:extLst>
          </p:cNvPr>
          <p:cNvCxnSpPr/>
          <p:nvPr/>
        </p:nvCxnSpPr>
        <p:spPr bwMode="auto">
          <a:xfrm flipV="1">
            <a:off x="4335400" y="2457884"/>
            <a:ext cx="3151188" cy="1452562"/>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49013496-EC29-4270-B303-3A66FEBB6237}"/>
              </a:ext>
            </a:extLst>
          </p:cNvPr>
          <p:cNvSpPr txBox="1"/>
          <p:nvPr/>
        </p:nvSpPr>
        <p:spPr bwMode="auto">
          <a:xfrm>
            <a:off x="1614425" y="3159559"/>
            <a:ext cx="576263" cy="585787"/>
          </a:xfrm>
          <a:prstGeom prst="rect">
            <a:avLst/>
          </a:prstGeom>
          <a:noFill/>
        </p:spPr>
        <p:txBody>
          <a:bodyPr>
            <a:spAutoFit/>
          </a:bodyPr>
          <a:lstStyle/>
          <a:p>
            <a:pPr algn="ctr" eaLnBrk="1" hangingPunct="1">
              <a:defRPr/>
            </a:pPr>
            <a:r>
              <a:rPr lang="zh-CN" altLang="en-US" sz="3200" dirty="0">
                <a:latin typeface="+mn-lt"/>
                <a:ea typeface="+mn-ea"/>
              </a:rPr>
              <a:t>是</a:t>
            </a:r>
            <a:endParaRPr lang="en-US" sz="3200" dirty="0">
              <a:latin typeface="+mn-lt"/>
              <a:ea typeface="+mn-ea"/>
            </a:endParaRPr>
          </a:p>
        </p:txBody>
      </p:sp>
      <p:sp>
        <p:nvSpPr>
          <p:cNvPr id="13" name="TextBox 12">
            <a:extLst>
              <a:ext uri="{FF2B5EF4-FFF2-40B4-BE49-F238E27FC236}">
                <a16:creationId xmlns:a16="http://schemas.microsoft.com/office/drawing/2014/main" id="{00933177-D5A9-481D-9BB5-AF00FB0158B0}"/>
              </a:ext>
            </a:extLst>
          </p:cNvPr>
          <p:cNvSpPr txBox="1"/>
          <p:nvPr/>
        </p:nvSpPr>
        <p:spPr bwMode="auto">
          <a:xfrm>
            <a:off x="6481700" y="3192896"/>
            <a:ext cx="576263" cy="584200"/>
          </a:xfrm>
          <a:prstGeom prst="rect">
            <a:avLst/>
          </a:prstGeom>
          <a:noFill/>
        </p:spPr>
        <p:txBody>
          <a:bodyPr>
            <a:spAutoFit/>
          </a:bodyPr>
          <a:lstStyle/>
          <a:p>
            <a:pPr algn="ctr" eaLnBrk="1" hangingPunct="1">
              <a:defRPr/>
            </a:pPr>
            <a:r>
              <a:rPr lang="zh-CN" altLang="en-US" sz="3200" dirty="0">
                <a:latin typeface="+mn-lt"/>
                <a:ea typeface="+mn-ea"/>
              </a:rPr>
              <a:t>否</a:t>
            </a:r>
            <a:endParaRPr lang="en-US" sz="3200" dirty="0">
              <a:latin typeface="+mn-lt"/>
              <a:ea typeface="+mn-ea"/>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2306" name="Rectangle 2">
            <a:extLst>
              <a:ext uri="{FF2B5EF4-FFF2-40B4-BE49-F238E27FC236}">
                <a16:creationId xmlns:a16="http://schemas.microsoft.com/office/drawing/2014/main" id="{40487B2B-B017-4C39-A549-DA89051C1BE2}"/>
              </a:ext>
            </a:extLst>
          </p:cNvPr>
          <p:cNvSpPr>
            <a:spLocks noGrp="1" noChangeArrowheads="1"/>
          </p:cNvSpPr>
          <p:nvPr>
            <p:ph type="title"/>
          </p:nvPr>
        </p:nvSpPr>
        <p:spPr/>
        <p:txBody>
          <a:bodyPr vert="horz" wrap="square" lIns="91440" tIns="45720" rIns="91440" bIns="45720" numCol="1" anchorCtr="0" compatLnSpc="1">
            <a:prstTxWarp prst="textNoShape">
              <a:avLst/>
            </a:prstTxWarp>
          </a:bodyPr>
          <a:lstStyle/>
          <a:p>
            <a:r>
              <a:rPr lang="en-US" altLang="zh-CN">
                <a:effectLst>
                  <a:outerShdw blurRad="38100" dist="38100" dir="2700000" algn="tl">
                    <a:srgbClr val="C0C0C0"/>
                  </a:outerShdw>
                </a:effectLst>
              </a:rPr>
              <a:t>IF</a:t>
            </a:r>
            <a:r>
              <a:rPr lang="zh-CN" altLang="en-US">
                <a:effectLst>
                  <a:outerShdw blurRad="38100" dist="38100" dir="2700000" algn="tl">
                    <a:srgbClr val="C0C0C0"/>
                  </a:outerShdw>
                </a:effectLst>
              </a:rPr>
              <a:t>语句的嵌套和级联</a:t>
            </a:r>
          </a:p>
        </p:txBody>
      </p:sp>
      <p:sp>
        <p:nvSpPr>
          <p:cNvPr id="27650" name="Rectangle 3">
            <a:extLst>
              <a:ext uri="{FF2B5EF4-FFF2-40B4-BE49-F238E27FC236}">
                <a16:creationId xmlns:a16="http://schemas.microsoft.com/office/drawing/2014/main" id="{DCA77BFB-1C00-47F5-BFE8-2BE110454A38}"/>
              </a:ext>
            </a:extLst>
          </p:cNvPr>
          <p:cNvSpPr>
            <a:spLocks noGrp="1" noChangeArrowheads="1"/>
          </p:cNvSpPr>
          <p:nvPr>
            <p:ph idx="1"/>
          </p:nvPr>
        </p:nvSpPr>
        <p:spPr>
          <a:xfrm>
            <a:off x="432000" y="1535837"/>
            <a:ext cx="8280000" cy="4764163"/>
          </a:xfrm>
        </p:spPr>
        <p:txBody>
          <a:bodyPr/>
          <a:lstStyle/>
          <a:p>
            <a:pPr>
              <a:buFont typeface="Wingdings" panose="05000000000000000000" pitchFamily="2" charset="2"/>
              <a:buNone/>
            </a:pPr>
            <a:r>
              <a:rPr lang="en-US" altLang="zh-CN" dirty="0"/>
              <a:t>if (&lt;</a:t>
            </a:r>
            <a:r>
              <a:rPr lang="zh-CN" altLang="en-US" dirty="0"/>
              <a:t>条件表达式</a:t>
            </a:r>
            <a:r>
              <a:rPr lang="en-US" altLang="zh-CN" dirty="0"/>
              <a:t>1&gt;) &lt;</a:t>
            </a:r>
            <a:r>
              <a:rPr lang="zh-CN" altLang="en-US" dirty="0"/>
              <a:t>语句</a:t>
            </a:r>
            <a:r>
              <a:rPr lang="en-US" altLang="zh-CN" dirty="0"/>
              <a:t>1&gt; </a:t>
            </a:r>
          </a:p>
          <a:p>
            <a:pPr>
              <a:buFont typeface="Wingdings" panose="05000000000000000000" pitchFamily="2" charset="2"/>
              <a:buNone/>
            </a:pPr>
            <a:r>
              <a:rPr lang="en-US" altLang="zh-CN" dirty="0"/>
              <a:t>else if (&lt;</a:t>
            </a:r>
            <a:r>
              <a:rPr lang="zh-CN" altLang="en-US" dirty="0"/>
              <a:t>条件表达式</a:t>
            </a:r>
            <a:r>
              <a:rPr lang="en-US" altLang="zh-CN" dirty="0"/>
              <a:t>2&gt;) &lt;</a:t>
            </a:r>
            <a:r>
              <a:rPr lang="zh-CN" altLang="en-US" dirty="0"/>
              <a:t>语句</a:t>
            </a:r>
            <a:r>
              <a:rPr lang="en-US" altLang="zh-CN" dirty="0"/>
              <a:t>2&gt; </a:t>
            </a:r>
          </a:p>
          <a:p>
            <a:pPr>
              <a:buFont typeface="Wingdings" panose="05000000000000000000" pitchFamily="2" charset="2"/>
              <a:buNone/>
            </a:pPr>
            <a:r>
              <a:rPr lang="en-US" altLang="zh-CN" dirty="0"/>
              <a:t>else if (&lt;</a:t>
            </a:r>
            <a:r>
              <a:rPr lang="zh-CN" altLang="en-US" dirty="0"/>
              <a:t>条件表达式</a:t>
            </a:r>
            <a:r>
              <a:rPr lang="en-US" altLang="zh-CN" dirty="0"/>
              <a:t>3&gt;) &lt;</a:t>
            </a:r>
            <a:r>
              <a:rPr lang="zh-CN" altLang="en-US" dirty="0"/>
              <a:t>语句</a:t>
            </a:r>
            <a:r>
              <a:rPr lang="en-US" altLang="zh-CN" dirty="0"/>
              <a:t>3&gt;</a:t>
            </a:r>
          </a:p>
          <a:p>
            <a:pPr>
              <a:buFont typeface="Wingdings" panose="05000000000000000000" pitchFamily="2" charset="2"/>
              <a:buNone/>
            </a:pPr>
            <a:r>
              <a:rPr lang="en-US" altLang="zh-CN" dirty="0">
                <a:latin typeface="Arial" panose="020B0604020202020204" pitchFamily="34" charset="0"/>
              </a:rPr>
              <a:t>……</a:t>
            </a:r>
            <a:endParaRPr lang="en-US" altLang="zh-CN" dirty="0"/>
          </a:p>
          <a:p>
            <a:pPr>
              <a:buFont typeface="Wingdings" panose="05000000000000000000" pitchFamily="2" charset="2"/>
              <a:buNone/>
            </a:pPr>
            <a:r>
              <a:rPr lang="en-US" altLang="zh-CN" dirty="0"/>
              <a:t>else if (&lt;</a:t>
            </a:r>
            <a:r>
              <a:rPr lang="zh-CN" altLang="en-US" dirty="0"/>
              <a:t>条件表达式</a:t>
            </a:r>
            <a:r>
              <a:rPr lang="en-US" altLang="zh-CN" dirty="0"/>
              <a:t>n&gt;) &lt;</a:t>
            </a:r>
            <a:r>
              <a:rPr lang="zh-CN" altLang="en-US" dirty="0"/>
              <a:t>语句</a:t>
            </a:r>
            <a:r>
              <a:rPr lang="en-US" altLang="zh-CN" dirty="0"/>
              <a:t>n&gt; </a:t>
            </a:r>
          </a:p>
          <a:p>
            <a:pPr>
              <a:buFont typeface="Wingdings" panose="05000000000000000000" pitchFamily="2" charset="2"/>
              <a:buNone/>
            </a:pPr>
            <a:r>
              <a:rPr lang="en-US" altLang="zh-CN" dirty="0"/>
              <a:t>else &lt;</a:t>
            </a:r>
            <a:r>
              <a:rPr lang="zh-CN" altLang="en-US" dirty="0"/>
              <a:t>语句</a:t>
            </a:r>
            <a:r>
              <a:rPr lang="en-US" altLang="zh-CN" dirty="0"/>
              <a:t>n+1&gt;</a:t>
            </a:r>
          </a:p>
          <a:p>
            <a:pPr>
              <a:buFont typeface="Wingdings" panose="05000000000000000000" pitchFamily="2" charset="2"/>
              <a:buNone/>
            </a:pPr>
            <a:endParaRPr lang="en-US" altLang="zh-CN" dirty="0"/>
          </a:p>
        </p:txBody>
      </p:sp>
      <p:grpSp>
        <p:nvGrpSpPr>
          <p:cNvPr id="2" name="组合 1">
            <a:extLst>
              <a:ext uri="{FF2B5EF4-FFF2-40B4-BE49-F238E27FC236}">
                <a16:creationId xmlns:a16="http://schemas.microsoft.com/office/drawing/2014/main" id="{7DBD4A5C-227E-4EB2-88F4-2BA71B2954DD}"/>
              </a:ext>
            </a:extLst>
          </p:cNvPr>
          <p:cNvGrpSpPr/>
          <p:nvPr/>
        </p:nvGrpSpPr>
        <p:grpSpPr>
          <a:xfrm>
            <a:off x="5619913" y="2112226"/>
            <a:ext cx="2925839" cy="2530586"/>
            <a:chOff x="5619913" y="2112226"/>
            <a:chExt cx="2925839" cy="2530586"/>
          </a:xfrm>
        </p:grpSpPr>
        <p:sp>
          <p:nvSpPr>
            <p:cNvPr id="9" name="矩形 8">
              <a:extLst>
                <a:ext uri="{FF2B5EF4-FFF2-40B4-BE49-F238E27FC236}">
                  <a16:creationId xmlns:a16="http://schemas.microsoft.com/office/drawing/2014/main" id="{ED21ABD6-17FA-4663-8FAA-71DEB592C879}"/>
                </a:ext>
              </a:extLst>
            </p:cNvPr>
            <p:cNvSpPr/>
            <p:nvPr/>
          </p:nvSpPr>
          <p:spPr>
            <a:xfrm>
              <a:off x="5619913" y="2112226"/>
              <a:ext cx="2925839" cy="2530586"/>
            </a:xfrm>
            <a:prstGeom prst="rect">
              <a:avLst/>
            </a:prstGeom>
            <a:solidFill>
              <a:schemeClr val="accent1">
                <a:lumMod val="75000"/>
              </a:schemeClr>
            </a:solidFill>
            <a:ln w="12700" cap="flat" cmpd="sng" algn="ctr">
              <a:solidFill>
                <a:srgbClr val="E84C22">
                  <a:shade val="50000"/>
                </a:srgbClr>
              </a:solidFill>
              <a:prstDash val="solid"/>
              <a:miter lim="800000"/>
            </a:ln>
            <a:effectLst/>
          </p:spPr>
          <p:txBody>
            <a:bodyPr rtlCol="0" anchor="ctr"/>
            <a:lstStyle/>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if()</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b="1" kern="0" noProof="0" dirty="0">
                  <a:solidFill>
                    <a:prstClr val="white"/>
                  </a:solidFill>
                  <a:latin typeface="等线"/>
                  <a:ea typeface="等线"/>
                </a:rPr>
                <a:t>        </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if()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语句</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1</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b="1" kern="0" dirty="0">
                  <a:solidFill>
                    <a:prstClr val="white"/>
                  </a:solidFill>
                  <a:latin typeface="等线"/>
                  <a:ea typeface="等线"/>
                </a:rPr>
                <a:t>        </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else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语句</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2</a:t>
              </a:r>
            </a:p>
            <a:p>
              <a:pPr marL="0" marR="0" lvl="0" indent="0" defTabSz="914400" eaLnBrk="1" fontAlgn="auto" latinLnBrk="0" hangingPunct="1">
                <a:lnSpc>
                  <a:spcPct val="150000"/>
                </a:lnSpc>
                <a:spcBef>
                  <a:spcPts val="0"/>
                </a:spcBef>
                <a:spcAft>
                  <a:spcPts val="0"/>
                </a:spcAft>
                <a:buClrTx/>
                <a:buSzTx/>
                <a:buFontTx/>
                <a:buNone/>
                <a:tabLst/>
                <a:defRPr/>
              </a:pP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else</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b="1" kern="0" dirty="0">
                  <a:solidFill>
                    <a:prstClr val="white"/>
                  </a:solidFill>
                  <a:latin typeface="等线"/>
                  <a:ea typeface="等线"/>
                </a:rPr>
                <a:t>        </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if()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语句</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3</a:t>
              </a:r>
            </a:p>
            <a:p>
              <a:pPr marL="0" marR="0" lvl="0" indent="0" defTabSz="914400" eaLnBrk="1" fontAlgn="auto" latinLnBrk="0" hangingPunct="1">
                <a:lnSpc>
                  <a:spcPct val="150000"/>
                </a:lnSpc>
                <a:spcBef>
                  <a:spcPts val="0"/>
                </a:spcBef>
                <a:spcAft>
                  <a:spcPts val="0"/>
                </a:spcAft>
                <a:buClrTx/>
                <a:buSzTx/>
                <a:buFontTx/>
                <a:buNone/>
                <a:tabLst/>
                <a:defRPr/>
              </a:pPr>
              <a:r>
                <a:rPr lang="en-US" altLang="zh-CN" b="1" kern="0" dirty="0">
                  <a:solidFill>
                    <a:prstClr val="white"/>
                  </a:solidFill>
                  <a:latin typeface="等线"/>
                  <a:ea typeface="等线"/>
                </a:rPr>
                <a:t>        </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else  </a:t>
              </a:r>
              <a:r>
                <a:rPr kumimoji="0" lang="zh-CN" altLang="en-US" sz="1800" b="1" i="0" u="none" strike="noStrike" kern="0" cap="none" spc="0" normalizeH="0" baseline="0" noProof="0" dirty="0">
                  <a:ln>
                    <a:noFill/>
                  </a:ln>
                  <a:solidFill>
                    <a:prstClr val="white"/>
                  </a:solidFill>
                  <a:effectLst/>
                  <a:uLnTx/>
                  <a:uFillTx/>
                  <a:latin typeface="等线"/>
                  <a:ea typeface="等线"/>
                  <a:cs typeface="+mn-cs"/>
                </a:rPr>
                <a:t>语句</a:t>
              </a:r>
              <a:r>
                <a:rPr kumimoji="0" lang="en-US" altLang="zh-CN" sz="1800" b="1" i="0" u="none" strike="noStrike" kern="0" cap="none" spc="0" normalizeH="0" baseline="0" noProof="0" dirty="0">
                  <a:ln>
                    <a:noFill/>
                  </a:ln>
                  <a:solidFill>
                    <a:prstClr val="white"/>
                  </a:solidFill>
                  <a:effectLst/>
                  <a:uLnTx/>
                  <a:uFillTx/>
                  <a:latin typeface="等线"/>
                  <a:ea typeface="等线"/>
                  <a:cs typeface="+mn-cs"/>
                </a:rPr>
                <a:t>4</a:t>
              </a:r>
              <a:endParaRPr kumimoji="0" lang="zh-CN" altLang="en-US" sz="1800" b="1" i="0" u="none" strike="noStrike" kern="0" cap="none" spc="0" normalizeH="0" baseline="0" noProof="0" dirty="0">
                <a:ln>
                  <a:noFill/>
                </a:ln>
                <a:solidFill>
                  <a:prstClr val="white"/>
                </a:solidFill>
                <a:effectLst/>
                <a:uLnTx/>
                <a:uFillTx/>
                <a:latin typeface="等线"/>
                <a:ea typeface="等线"/>
                <a:cs typeface="+mn-cs"/>
              </a:endParaRPr>
            </a:p>
          </p:txBody>
        </p:sp>
        <p:sp>
          <p:nvSpPr>
            <p:cNvPr id="10" name="右大括号 9">
              <a:extLst>
                <a:ext uri="{FF2B5EF4-FFF2-40B4-BE49-F238E27FC236}">
                  <a16:creationId xmlns:a16="http://schemas.microsoft.com/office/drawing/2014/main" id="{9CE6D497-1FB0-41CF-A151-7E4FA45D51B6}"/>
                </a:ext>
              </a:extLst>
            </p:cNvPr>
            <p:cNvSpPr/>
            <p:nvPr/>
          </p:nvSpPr>
          <p:spPr>
            <a:xfrm>
              <a:off x="7348105" y="2644113"/>
              <a:ext cx="159026" cy="646043"/>
            </a:xfrm>
            <a:prstGeom prst="righ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a:cs typeface="+mn-cs"/>
              </a:endParaRPr>
            </a:p>
          </p:txBody>
        </p:sp>
        <p:sp>
          <p:nvSpPr>
            <p:cNvPr id="11" name="右大括号 10">
              <a:extLst>
                <a:ext uri="{FF2B5EF4-FFF2-40B4-BE49-F238E27FC236}">
                  <a16:creationId xmlns:a16="http://schemas.microsoft.com/office/drawing/2014/main" id="{63715213-4197-40D3-8958-0378B3F0A6B2}"/>
                </a:ext>
              </a:extLst>
            </p:cNvPr>
            <p:cNvSpPr/>
            <p:nvPr/>
          </p:nvSpPr>
          <p:spPr>
            <a:xfrm>
              <a:off x="7348105" y="3935085"/>
              <a:ext cx="159026" cy="646043"/>
            </a:xfrm>
            <a:prstGeom prst="rightBrace">
              <a:avLst/>
            </a:prstGeom>
            <a:noFill/>
            <a:ln w="6350" cap="flat" cmpd="sng" algn="ctr">
              <a:solidFill>
                <a:sysClr val="window" lastClr="FFFFFF"/>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black"/>
                </a:solidFill>
                <a:effectLst/>
                <a:uLnTx/>
                <a:uFillTx/>
                <a:latin typeface="等线"/>
                <a:ea typeface="等线"/>
                <a:cs typeface="+mn-cs"/>
              </a:endParaRPr>
            </a:p>
          </p:txBody>
        </p:sp>
        <p:sp>
          <p:nvSpPr>
            <p:cNvPr id="12" name="文本框 4">
              <a:extLst>
                <a:ext uri="{FF2B5EF4-FFF2-40B4-BE49-F238E27FC236}">
                  <a16:creationId xmlns:a16="http://schemas.microsoft.com/office/drawing/2014/main" id="{D5409388-386B-4656-BD9E-BD2F8490131B}"/>
                </a:ext>
              </a:extLst>
            </p:cNvPr>
            <p:cNvSpPr txBox="1"/>
            <p:nvPr/>
          </p:nvSpPr>
          <p:spPr>
            <a:xfrm>
              <a:off x="7484785" y="2780928"/>
              <a:ext cx="1015447" cy="369332"/>
            </a:xfrm>
            <a:prstGeom prst="rect">
              <a:avLst/>
            </a:prstGeom>
            <a:noFill/>
          </p:spPr>
          <p:txBody>
            <a:bodyPr wrap="square" rtlCol="0">
              <a:spAutoFit/>
            </a:bodyPr>
            <a:lstStyle/>
            <a:p>
              <a:r>
                <a:rPr lang="zh-CN" altLang="en-US" b="1" dirty="0">
                  <a:solidFill>
                    <a:prstClr val="white"/>
                  </a:solidFill>
                  <a:latin typeface="等线"/>
                  <a:ea typeface="等线"/>
                </a:rPr>
                <a:t>内嵌</a:t>
              </a:r>
              <a:r>
                <a:rPr lang="en-US" altLang="zh-CN" b="1" dirty="0">
                  <a:solidFill>
                    <a:prstClr val="white"/>
                  </a:solidFill>
                  <a:latin typeface="等线"/>
                  <a:ea typeface="等线"/>
                </a:rPr>
                <a:t>if</a:t>
              </a:r>
              <a:endParaRPr lang="zh-CN" altLang="en-US" b="1" dirty="0">
                <a:solidFill>
                  <a:prstClr val="white"/>
                </a:solidFill>
                <a:latin typeface="等线"/>
                <a:ea typeface="等线"/>
              </a:endParaRPr>
            </a:p>
          </p:txBody>
        </p:sp>
        <p:sp>
          <p:nvSpPr>
            <p:cNvPr id="13" name="文本框 33">
              <a:extLst>
                <a:ext uri="{FF2B5EF4-FFF2-40B4-BE49-F238E27FC236}">
                  <a16:creationId xmlns:a16="http://schemas.microsoft.com/office/drawing/2014/main" id="{33E7832C-4656-42CB-BC33-16E4FDB2EAA0}"/>
                </a:ext>
              </a:extLst>
            </p:cNvPr>
            <p:cNvSpPr txBox="1"/>
            <p:nvPr/>
          </p:nvSpPr>
          <p:spPr>
            <a:xfrm>
              <a:off x="7484786" y="4067235"/>
              <a:ext cx="1015447" cy="369332"/>
            </a:xfrm>
            <a:prstGeom prst="rect">
              <a:avLst/>
            </a:prstGeom>
            <a:noFill/>
          </p:spPr>
          <p:txBody>
            <a:bodyPr wrap="square" rtlCol="0">
              <a:spAutoFit/>
            </a:bodyPr>
            <a:lstStyle/>
            <a:p>
              <a:r>
                <a:rPr lang="zh-CN" altLang="en-US" b="1">
                  <a:solidFill>
                    <a:prstClr val="white"/>
                  </a:solidFill>
                  <a:latin typeface="等线"/>
                  <a:ea typeface="等线"/>
                </a:rPr>
                <a:t>内嵌</a:t>
              </a:r>
              <a:r>
                <a:rPr lang="en-US" altLang="zh-CN" b="1">
                  <a:solidFill>
                    <a:prstClr val="white"/>
                  </a:solidFill>
                  <a:latin typeface="等线"/>
                  <a:ea typeface="等线"/>
                </a:rPr>
                <a:t>if</a:t>
              </a:r>
              <a:endParaRPr lang="zh-CN" altLang="en-US" b="1">
                <a:solidFill>
                  <a:prstClr val="white"/>
                </a:solidFill>
                <a:latin typeface="等线"/>
                <a:ea typeface="等线"/>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25143B64-07F4-4B8B-93EF-258E28AF5D10}"/>
              </a:ext>
            </a:extLst>
          </p:cNvPr>
          <p:cNvSpPr>
            <a:spLocks noGrp="1"/>
          </p:cNvSpPr>
          <p:nvPr>
            <p:ph idx="1"/>
          </p:nvPr>
        </p:nvSpPr>
        <p:spPr/>
        <p:txBody>
          <a:bodyPr/>
          <a:lstStyle/>
          <a:p>
            <a:r>
              <a:rPr lang="zh-CN" altLang="en-US" dirty="0"/>
              <a:t>分段函数计算</a:t>
            </a:r>
            <a:endParaRPr lang="en-US" dirty="0"/>
          </a:p>
        </p:txBody>
      </p:sp>
      <p:sp>
        <p:nvSpPr>
          <p:cNvPr id="3" name="标题 2">
            <a:extLst>
              <a:ext uri="{FF2B5EF4-FFF2-40B4-BE49-F238E27FC236}">
                <a16:creationId xmlns:a16="http://schemas.microsoft.com/office/drawing/2014/main" id="{F9088AA3-F35A-46B3-B4CF-21B295B005DC}"/>
              </a:ext>
            </a:extLst>
          </p:cNvPr>
          <p:cNvSpPr>
            <a:spLocks noGrp="1"/>
          </p:cNvSpPr>
          <p:nvPr>
            <p:ph type="title"/>
          </p:nvPr>
        </p:nvSpPr>
        <p:spPr>
          <a:xfrm>
            <a:off x="432000" y="432000"/>
            <a:ext cx="8280000" cy="886662"/>
          </a:xfrm>
        </p:spPr>
        <p:txBody>
          <a:bodyPr/>
          <a:lstStyle/>
          <a:p>
            <a:r>
              <a:rPr lang="zh-CN" altLang="en-US" dirty="0"/>
              <a:t>分支结构举例</a:t>
            </a:r>
            <a:endParaRPr lang="en-US" dirty="0"/>
          </a:p>
        </p:txBody>
      </p:sp>
      <p:graphicFrame>
        <p:nvGraphicFramePr>
          <p:cNvPr id="6" name="Object 4">
            <a:extLst>
              <a:ext uri="{FF2B5EF4-FFF2-40B4-BE49-F238E27FC236}">
                <a16:creationId xmlns:a16="http://schemas.microsoft.com/office/drawing/2014/main" id="{4D09C4ED-D5FB-4184-AD04-2EC1DC740CA0}"/>
              </a:ext>
            </a:extLst>
          </p:cNvPr>
          <p:cNvGraphicFramePr>
            <a:graphicFrameLocks noChangeAspect="1"/>
          </p:cNvGraphicFramePr>
          <p:nvPr>
            <p:extLst/>
          </p:nvPr>
        </p:nvGraphicFramePr>
        <p:xfrm>
          <a:off x="5431787" y="1230471"/>
          <a:ext cx="3313113" cy="2592387"/>
        </p:xfrm>
        <a:graphic>
          <a:graphicData uri="http://schemas.openxmlformats.org/presentationml/2006/ole">
            <mc:AlternateContent xmlns:mc="http://schemas.openxmlformats.org/markup-compatibility/2006">
              <mc:Choice xmlns:v="urn:schemas-microsoft-com:vml" Requires="v">
                <p:oleObj spid="_x0000_s1126" name="Picture" r:id="rId3" imgW="3200400" imgH="2505240" progId="Word.Picture.8">
                  <p:embed/>
                </p:oleObj>
              </mc:Choice>
              <mc:Fallback>
                <p:oleObj name="Picture" r:id="rId3" imgW="3200400" imgH="2505240" progId="Word.Picture.8">
                  <p:embed/>
                  <p:pic>
                    <p:nvPicPr>
                      <p:cNvPr id="6" name="Object 4">
                        <a:extLst>
                          <a:ext uri="{FF2B5EF4-FFF2-40B4-BE49-F238E27FC236}">
                            <a16:creationId xmlns:a16="http://schemas.microsoft.com/office/drawing/2014/main" id="{4D09C4ED-D5FB-4184-AD04-2EC1DC740CA0}"/>
                          </a:ext>
                        </a:extLst>
                      </p:cNvPr>
                      <p:cNvPicPr>
                        <a:picLocks noChangeAspect="1" noChangeArrowheads="1"/>
                      </p:cNvPicPr>
                      <p:nvPr/>
                    </p:nvPicPr>
                    <p:blipFill>
                      <a:blip r:embed="rId4"/>
                      <a:srcRect/>
                      <a:stretch>
                        <a:fillRect/>
                      </a:stretch>
                    </p:blipFill>
                    <p:spPr bwMode="auto">
                      <a:xfrm>
                        <a:off x="5431787" y="1230471"/>
                        <a:ext cx="3313113" cy="2592387"/>
                      </a:xfrm>
                      <a:prstGeom prst="rect">
                        <a:avLst/>
                      </a:prstGeom>
                      <a:solidFill>
                        <a:schemeClr val="accent1">
                          <a:lumMod val="50000"/>
                        </a:schemeClr>
                      </a:solidFill>
                      <a:ln>
                        <a:solidFill>
                          <a:schemeClr val="accent1"/>
                        </a:solidFill>
                      </a:ln>
                      <a:effectLst/>
                      <a:extLst/>
                    </p:spPr>
                  </p:pic>
                </p:oleObj>
              </mc:Fallback>
            </mc:AlternateContent>
          </a:graphicData>
        </a:graphic>
      </p:graphicFrame>
      <p:graphicFrame>
        <p:nvGraphicFramePr>
          <p:cNvPr id="8" name="Object 6">
            <a:extLst>
              <a:ext uri="{FF2B5EF4-FFF2-40B4-BE49-F238E27FC236}">
                <a16:creationId xmlns:a16="http://schemas.microsoft.com/office/drawing/2014/main" id="{535D39B2-92EF-4CF1-B515-36054D430310}"/>
              </a:ext>
            </a:extLst>
          </p:cNvPr>
          <p:cNvGraphicFramePr>
            <a:graphicFrameLocks noChangeAspect="1"/>
          </p:cNvGraphicFramePr>
          <p:nvPr>
            <p:extLst/>
          </p:nvPr>
        </p:nvGraphicFramePr>
        <p:xfrm>
          <a:off x="2651124" y="4197437"/>
          <a:ext cx="4321175" cy="1809750"/>
        </p:xfrm>
        <a:graphic>
          <a:graphicData uri="http://schemas.openxmlformats.org/presentationml/2006/ole">
            <mc:AlternateContent xmlns:mc="http://schemas.openxmlformats.org/markup-compatibility/2006">
              <mc:Choice xmlns:v="urn:schemas-microsoft-com:vml" Requires="v">
                <p:oleObj spid="_x0000_s1127" name="Picture" r:id="rId5" imgW="3819600" imgH="1600200" progId="Word.Picture.8">
                  <p:embed/>
                </p:oleObj>
              </mc:Choice>
              <mc:Fallback>
                <p:oleObj name="Picture" r:id="rId5" imgW="3819600" imgH="1600200" progId="Word.Picture.8">
                  <p:embed/>
                  <p:pic>
                    <p:nvPicPr>
                      <p:cNvPr id="8" name="Object 6">
                        <a:extLst>
                          <a:ext uri="{FF2B5EF4-FFF2-40B4-BE49-F238E27FC236}">
                            <a16:creationId xmlns:a16="http://schemas.microsoft.com/office/drawing/2014/main" id="{535D39B2-92EF-4CF1-B515-36054D430310}"/>
                          </a:ext>
                        </a:extLst>
                      </p:cNvPr>
                      <p:cNvPicPr>
                        <a:picLocks noChangeAspect="1" noChangeArrowheads="1"/>
                      </p:cNvPicPr>
                      <p:nvPr/>
                    </p:nvPicPr>
                    <p:blipFill>
                      <a:blip r:embed="rId6"/>
                      <a:srcRect/>
                      <a:stretch>
                        <a:fillRect/>
                      </a:stretch>
                    </p:blipFill>
                    <p:spPr bwMode="auto">
                      <a:xfrm>
                        <a:off x="2651124" y="4197437"/>
                        <a:ext cx="4321175" cy="1809750"/>
                      </a:xfrm>
                      <a:prstGeom prst="rect">
                        <a:avLst/>
                      </a:prstGeom>
                      <a:solidFill>
                        <a:schemeClr val="accent1">
                          <a:lumMod val="50000"/>
                        </a:schemeClr>
                      </a:solidFill>
                      <a:ln>
                        <a:noFill/>
                      </a:ln>
                      <a:effectLst/>
                      <a:extLst/>
                    </p:spPr>
                  </p:pic>
                </p:oleObj>
              </mc:Fallback>
            </mc:AlternateContent>
          </a:graphicData>
        </a:graphic>
      </p:graphicFrame>
      <mc:AlternateContent xmlns:mc="http://schemas.openxmlformats.org/markup-compatibility/2006" xmlns:a14="http://schemas.microsoft.com/office/drawing/2010/main">
        <mc:Choice Requires="a14">
          <p:sp>
            <p:nvSpPr>
              <p:cNvPr id="11" name="矩形 10">
                <a:extLst>
                  <a:ext uri="{FF2B5EF4-FFF2-40B4-BE49-F238E27FC236}">
                    <a16:creationId xmlns:a16="http://schemas.microsoft.com/office/drawing/2014/main" id="{DF73E56E-87F2-469E-9478-A4D0AF48CFAB}"/>
                  </a:ext>
                </a:extLst>
              </p:cNvPr>
              <p:cNvSpPr/>
              <p:nvPr/>
            </p:nvSpPr>
            <p:spPr>
              <a:xfrm>
                <a:off x="1435101" y="2004969"/>
                <a:ext cx="3497625" cy="114005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a:latin typeface="Cambria Math" panose="02040503050406030204" pitchFamily="18" charset="0"/>
                        </a:rPr>
                        <m:t>𝑦</m:t>
                      </m:r>
                      <m:r>
                        <a:rPr lang="en-US" i="1">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r>
                                <a:rPr lang="en-US" i="1">
                                  <a:latin typeface="Cambria Math" panose="02040503050406030204" pitchFamily="18" charset="0"/>
                                </a:rPr>
                                <m:t>  1, </m:t>
                              </m:r>
                              <m:r>
                                <a:rPr lang="en-US" i="1">
                                  <a:latin typeface="Cambria Math" panose="02040503050406030204" pitchFamily="18" charset="0"/>
                                </a:rPr>
                                <m:t>𝑥</m:t>
                              </m:r>
                              <m:r>
                                <a:rPr lang="en-US" i="1">
                                  <a:latin typeface="Cambria Math" panose="02040503050406030204" pitchFamily="18" charset="0"/>
                                </a:rPr>
                                <m:t>&gt;0</m:t>
                              </m:r>
                            </m:e>
                            <m:e>
                              <m:r>
                                <a:rPr lang="en-US" i="1">
                                  <a:latin typeface="Cambria Math" panose="02040503050406030204" pitchFamily="18" charset="0"/>
                                </a:rPr>
                                <m:t>  0, </m:t>
                              </m:r>
                              <m:r>
                                <a:rPr lang="en-US" i="1">
                                  <a:latin typeface="Cambria Math" panose="02040503050406030204" pitchFamily="18" charset="0"/>
                                </a:rPr>
                                <m:t>𝑥</m:t>
                              </m:r>
                              <m:r>
                                <a:rPr lang="en-US" i="1">
                                  <a:latin typeface="Cambria Math" panose="02040503050406030204" pitchFamily="18" charset="0"/>
                                </a:rPr>
                                <m:t>=0</m:t>
                              </m:r>
                            </m:e>
                            <m:e>
                              <m:r>
                                <a:rPr lang="en-US" i="1">
                                  <a:latin typeface="Cambria Math" panose="02040503050406030204" pitchFamily="18" charset="0"/>
                                </a:rPr>
                                <m:t>−1, </m:t>
                              </m:r>
                              <m:r>
                                <a:rPr lang="en-US" i="1">
                                  <a:latin typeface="Cambria Math" panose="02040503050406030204" pitchFamily="18" charset="0"/>
                                </a:rPr>
                                <m:t>𝑥</m:t>
                              </m:r>
                              <m:r>
                                <a:rPr lang="en-US" i="1">
                                  <a:latin typeface="Cambria Math" panose="02040503050406030204" pitchFamily="18" charset="0"/>
                                </a:rPr>
                                <m:t>&lt;0</m:t>
                              </m:r>
                            </m:e>
                          </m:eqArr>
                        </m:e>
                      </m:d>
                    </m:oMath>
                  </m:oMathPara>
                </a14:m>
                <a:endParaRPr lang="en-US" dirty="0"/>
              </a:p>
            </p:txBody>
          </p:sp>
        </mc:Choice>
        <mc:Fallback xmlns="">
          <p:sp>
            <p:nvSpPr>
              <p:cNvPr id="11" name="矩形 10">
                <a:extLst>
                  <a:ext uri="{FF2B5EF4-FFF2-40B4-BE49-F238E27FC236}">
                    <a16:creationId xmlns:a16="http://schemas.microsoft.com/office/drawing/2014/main" id="{DF73E56E-87F2-469E-9478-A4D0AF48CFAB}"/>
                  </a:ext>
                </a:extLst>
              </p:cNvPr>
              <p:cNvSpPr>
                <a:spLocks noRot="1" noChangeAspect="1" noMove="1" noResize="1" noEditPoints="1" noAdjustHandles="1" noChangeArrowheads="1" noChangeShapeType="1" noTextEdit="1"/>
              </p:cNvSpPr>
              <p:nvPr/>
            </p:nvSpPr>
            <p:spPr>
              <a:xfrm>
                <a:off x="1435101" y="2004969"/>
                <a:ext cx="3497625" cy="1140056"/>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863266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206CF02C-0D21-40BF-9EDF-51A485117D1F}"/>
              </a:ext>
            </a:extLst>
          </p:cNvPr>
          <p:cNvSpPr/>
          <p:nvPr/>
        </p:nvSpPr>
        <p:spPr>
          <a:xfrm>
            <a:off x="1122529" y="357366"/>
            <a:ext cx="7333248" cy="5909310"/>
          </a:xfrm>
          <a:prstGeom prst="rect">
            <a:avLst/>
          </a:prstGeom>
        </p:spPr>
        <p:txBody>
          <a:bodyPr wrap="square">
            <a:spAutoFit/>
          </a:bodyPr>
          <a:lstStyle/>
          <a:p>
            <a:r>
              <a:rPr lang="en-US" dirty="0">
                <a:solidFill>
                  <a:srgbClr val="0000FF"/>
                </a:solidFill>
                <a:latin typeface="Consolas" panose="020B0609020204030204" pitchFamily="49" charset="0"/>
              </a:rPr>
              <a:t>#include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stdio.h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float</a:t>
            </a:r>
            <a:r>
              <a:rPr lang="en-US" dirty="0">
                <a:solidFill>
                  <a:srgbClr val="000000"/>
                </a:solidFill>
                <a:latin typeface="Consolas" panose="020B0609020204030204" pitchFamily="49" charset="0"/>
              </a:rPr>
              <a:t> x = </a:t>
            </a:r>
            <a:r>
              <a:rPr lang="en-US" dirty="0">
                <a:solidFill>
                  <a:srgbClr val="098658"/>
                </a:solidFill>
                <a:latin typeface="Consolas" panose="020B0609020204030204" pitchFamily="49" charset="0"/>
              </a:rPr>
              <a:t>0.0f</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a:t>
            </a:r>
            <a:r>
              <a:rPr lang="zh-CN" altLang="en-US" dirty="0">
                <a:solidFill>
                  <a:srgbClr val="008000"/>
                </a:solidFill>
                <a:latin typeface="Consolas" panose="020B0609020204030204" pitchFamily="49" charset="0"/>
              </a:rPr>
              <a:t>声明</a:t>
            </a:r>
            <a:r>
              <a:rPr lang="en-US" dirty="0">
                <a:solidFill>
                  <a:srgbClr val="008000"/>
                </a:solidFill>
                <a:latin typeface="Consolas" panose="020B0609020204030204" pitchFamily="49" charset="0"/>
              </a:rPr>
              <a:t>x</a:t>
            </a:r>
            <a:r>
              <a:rPr lang="zh-CN" altLang="en-US" dirty="0">
                <a:solidFill>
                  <a:srgbClr val="008000"/>
                </a:solidFill>
                <a:latin typeface="Consolas" panose="020B0609020204030204" pitchFamily="49" charset="0"/>
              </a:rPr>
              <a:t>为</a:t>
            </a:r>
            <a:r>
              <a:rPr lang="en-US" dirty="0">
                <a:solidFill>
                  <a:srgbClr val="008000"/>
                </a:solidFill>
                <a:latin typeface="Consolas" panose="020B0609020204030204" pitchFamily="49" charset="0"/>
              </a:rPr>
              <a:t>float</a:t>
            </a:r>
            <a:r>
              <a:rPr lang="zh-CN" altLang="en-US" dirty="0">
                <a:solidFill>
                  <a:srgbClr val="008000"/>
                </a:solidFill>
                <a:latin typeface="Consolas" panose="020B0609020204030204" pitchFamily="49" charset="0"/>
              </a:rPr>
              <a:t>变量，初始化为</a:t>
            </a:r>
            <a:r>
              <a:rPr lang="en-US" altLang="zh-CN" dirty="0">
                <a:solidFill>
                  <a:srgbClr val="008000"/>
                </a:solidFill>
                <a:latin typeface="Consolas" panose="020B0609020204030204" pitchFamily="49" charset="0"/>
              </a:rPr>
              <a:t>0.0</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y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声明</a:t>
            </a:r>
            <a:r>
              <a:rPr lang="en-US" dirty="0" err="1">
                <a:solidFill>
                  <a:srgbClr val="008000"/>
                </a:solidFill>
                <a:latin typeface="Consolas" panose="020B0609020204030204" pitchFamily="49" charset="0"/>
              </a:rPr>
              <a:t>x，y</a:t>
            </a:r>
            <a:r>
              <a:rPr lang="zh-CN" altLang="en-US" dirty="0">
                <a:solidFill>
                  <a:srgbClr val="008000"/>
                </a:solidFill>
                <a:latin typeface="Consolas" panose="020B0609020204030204" pitchFamily="49" charset="0"/>
              </a:rPr>
              <a:t>为整型变量，并初始化为</a:t>
            </a:r>
            <a:r>
              <a:rPr lang="en-US" altLang="zh-CN" dirty="0">
                <a:solidFill>
                  <a:srgbClr val="008000"/>
                </a:solidFill>
                <a:latin typeface="Consolas" panose="020B0609020204030204" pitchFamily="49" charset="0"/>
              </a:rPr>
              <a:t>0</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scanf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"%f"</a:t>
            </a:r>
            <a:r>
              <a:rPr lang="en-US" dirty="0">
                <a:solidFill>
                  <a:srgbClr val="000000"/>
                </a:solidFill>
                <a:latin typeface="Consolas" panose="020B0609020204030204" pitchFamily="49" charset="0"/>
              </a:rPr>
              <a:t>, &amp;x);</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从键盘读入</a:t>
            </a:r>
            <a:r>
              <a:rPr lang="en-US" dirty="0">
                <a:solidFill>
                  <a:srgbClr val="008000"/>
                </a:solidFill>
                <a:latin typeface="Consolas" panose="020B0609020204030204" pitchFamily="49" charset="0"/>
              </a:rPr>
              <a:t>x</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(x &gt;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如果</a:t>
            </a:r>
            <a:r>
              <a:rPr lang="en-US" dirty="0">
                <a:solidFill>
                  <a:srgbClr val="008000"/>
                </a:solidFill>
                <a:latin typeface="Consolas" panose="020B0609020204030204" pitchFamily="49" charset="0"/>
              </a:rPr>
              <a:t>x&gt;0，</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1</a:t>
            </a:r>
            <a:r>
              <a:rPr lang="zh-CN" altLang="en-US" dirty="0">
                <a:solidFill>
                  <a:srgbClr val="008000"/>
                </a:solidFill>
                <a:latin typeface="Consolas" panose="020B0609020204030204" pitchFamily="49" charset="0"/>
              </a:rPr>
              <a:t>赋给</a:t>
            </a:r>
            <a:r>
              <a:rPr lang="en-US" dirty="0">
                <a:solidFill>
                  <a:srgbClr val="008000"/>
                </a:solidFill>
                <a:latin typeface="Consolas" panose="020B0609020204030204" pitchFamily="49" charset="0"/>
              </a:rPr>
              <a:t>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(x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如果</a:t>
            </a:r>
            <a:r>
              <a:rPr lang="en-US" dirty="0">
                <a:solidFill>
                  <a:srgbClr val="008000"/>
                </a:solidFill>
                <a:latin typeface="Consolas" panose="020B0609020204030204" pitchFamily="49" charset="0"/>
              </a:rPr>
              <a:t>x==0，</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0</a:t>
            </a:r>
            <a:r>
              <a:rPr lang="zh-CN" altLang="en-US" dirty="0">
                <a:solidFill>
                  <a:srgbClr val="008000"/>
                </a:solidFill>
                <a:latin typeface="Consolas" panose="020B0609020204030204" pitchFamily="49" charset="0"/>
              </a:rPr>
              <a:t>赋给</a:t>
            </a:r>
            <a:r>
              <a:rPr lang="en-US" dirty="0">
                <a:solidFill>
                  <a:srgbClr val="008000"/>
                </a:solidFill>
                <a:latin typeface="Consolas" panose="020B0609020204030204" pitchFamily="49" charset="0"/>
              </a:rPr>
              <a:t>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else</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y = -</a:t>
            </a:r>
            <a:r>
              <a:rPr lang="en-US" dirty="0">
                <a:solidFill>
                  <a:srgbClr val="098658"/>
                </a:solidFill>
                <a:latin typeface="Consolas" panose="020B0609020204030204" pitchFamily="49" charset="0"/>
              </a:rPr>
              <a:t>1</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否则</a:t>
            </a:r>
            <a:r>
              <a:rPr lang="en-US" dirty="0">
                <a:solidFill>
                  <a:srgbClr val="008000"/>
                </a:solidFill>
                <a:latin typeface="Consolas" panose="020B0609020204030204" pitchFamily="49" charset="0"/>
              </a:rPr>
              <a:t>x&lt;0，</a:t>
            </a:r>
            <a:r>
              <a:rPr lang="zh-CN" altLang="en-US" dirty="0">
                <a:solidFill>
                  <a:srgbClr val="008000"/>
                </a:solidFill>
                <a:latin typeface="Consolas" panose="020B0609020204030204" pitchFamily="49" charset="0"/>
              </a:rPr>
              <a:t>将</a:t>
            </a:r>
            <a:r>
              <a:rPr lang="en-US" altLang="zh-CN" dirty="0">
                <a:solidFill>
                  <a:srgbClr val="008000"/>
                </a:solidFill>
                <a:latin typeface="Consolas" panose="020B0609020204030204" pitchFamily="49" charset="0"/>
              </a:rPr>
              <a:t>-1</a:t>
            </a:r>
            <a:r>
              <a:rPr lang="zh-CN" altLang="en-US" dirty="0">
                <a:solidFill>
                  <a:srgbClr val="008000"/>
                </a:solidFill>
                <a:latin typeface="Consolas" panose="020B0609020204030204" pitchFamily="49" charset="0"/>
              </a:rPr>
              <a:t>赋给</a:t>
            </a:r>
            <a:r>
              <a:rPr lang="en-US" dirty="0">
                <a:solidFill>
                  <a:srgbClr val="008000"/>
                </a:solidFill>
                <a:latin typeface="Consolas" panose="020B0609020204030204" pitchFamily="49" charset="0"/>
              </a:rPr>
              <a:t>y</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"%d\n"</a:t>
            </a:r>
            <a:r>
              <a:rPr lang="en-US" dirty="0">
                <a:solidFill>
                  <a:srgbClr val="000000"/>
                </a:solidFill>
                <a:latin typeface="Consolas" panose="020B0609020204030204" pitchFamily="49" charset="0"/>
              </a:rPr>
              <a:t>, y);</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输出</a:t>
            </a:r>
            <a:r>
              <a:rPr lang="en-US" dirty="0">
                <a:solidFill>
                  <a:srgbClr val="008000"/>
                </a:solidFill>
                <a:latin typeface="Consolas" panose="020B0609020204030204" pitchFamily="49" charset="0"/>
              </a:rPr>
              <a:t>y</a:t>
            </a:r>
            <a:r>
              <a:rPr lang="zh-CN" altLang="en-US" dirty="0">
                <a:solidFill>
                  <a:srgbClr val="008000"/>
                </a:solidFill>
                <a:latin typeface="Consolas" panose="020B0609020204030204" pitchFamily="49" charset="0"/>
              </a:rPr>
              <a:t>的值</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graphicFrame>
        <p:nvGraphicFramePr>
          <p:cNvPr id="8" name="Object 6">
            <a:extLst>
              <a:ext uri="{FF2B5EF4-FFF2-40B4-BE49-F238E27FC236}">
                <a16:creationId xmlns:a16="http://schemas.microsoft.com/office/drawing/2014/main" id="{422056FC-C08A-40B6-AF25-EE060F84CEF6}"/>
              </a:ext>
            </a:extLst>
          </p:cNvPr>
          <p:cNvGraphicFramePr>
            <a:graphicFrameLocks noChangeAspect="1"/>
          </p:cNvGraphicFramePr>
          <p:nvPr>
            <p:extLst/>
          </p:nvPr>
        </p:nvGraphicFramePr>
        <p:xfrm>
          <a:off x="6080125" y="76200"/>
          <a:ext cx="2895600" cy="1212705"/>
        </p:xfrm>
        <a:graphic>
          <a:graphicData uri="http://schemas.openxmlformats.org/presentationml/2006/ole">
            <mc:AlternateContent xmlns:mc="http://schemas.openxmlformats.org/markup-compatibility/2006">
              <mc:Choice xmlns:v="urn:schemas-microsoft-com:vml" Requires="v">
                <p:oleObj spid="_x0000_s2100" name="Picture" r:id="rId3" imgW="3819600" imgH="1600200" progId="Word.Picture.8">
                  <p:embed/>
                </p:oleObj>
              </mc:Choice>
              <mc:Fallback>
                <p:oleObj name="Picture" r:id="rId3" imgW="3819600" imgH="1600200" progId="Word.Picture.8">
                  <p:embed/>
                  <p:pic>
                    <p:nvPicPr>
                      <p:cNvPr id="8" name="Object 6">
                        <a:extLst>
                          <a:ext uri="{FF2B5EF4-FFF2-40B4-BE49-F238E27FC236}">
                            <a16:creationId xmlns:a16="http://schemas.microsoft.com/office/drawing/2014/main" id="{422056FC-C08A-40B6-AF25-EE060F84CEF6}"/>
                          </a:ext>
                        </a:extLst>
                      </p:cNvPr>
                      <p:cNvPicPr>
                        <a:picLocks noChangeAspect="1" noChangeArrowheads="1"/>
                      </p:cNvPicPr>
                      <p:nvPr/>
                    </p:nvPicPr>
                    <p:blipFill>
                      <a:blip r:embed="rId4"/>
                      <a:srcRect/>
                      <a:stretch>
                        <a:fillRect/>
                      </a:stretch>
                    </p:blipFill>
                    <p:spPr bwMode="auto">
                      <a:xfrm>
                        <a:off x="6080125" y="76200"/>
                        <a:ext cx="2895600" cy="1212705"/>
                      </a:xfrm>
                      <a:prstGeom prst="rect">
                        <a:avLst/>
                      </a:prstGeom>
                      <a:solidFill>
                        <a:schemeClr val="accent1">
                          <a:lumMod val="50000"/>
                        </a:schemeClr>
                      </a:solidFill>
                      <a:ln>
                        <a:noFill/>
                      </a:ln>
                      <a:effectLst/>
                      <a:extLst/>
                    </p:spPr>
                  </p:pic>
                </p:oleObj>
              </mc:Fallback>
            </mc:AlternateContent>
          </a:graphicData>
        </a:graphic>
      </p:graphicFrame>
    </p:spTree>
    <p:extLst>
      <p:ext uri="{BB962C8B-B14F-4D97-AF65-F5344CB8AC3E}">
        <p14:creationId xmlns:p14="http://schemas.microsoft.com/office/powerpoint/2010/main" val="4168229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42" name="Rectangle 2">
            <a:extLst>
              <a:ext uri="{FF2B5EF4-FFF2-40B4-BE49-F238E27FC236}">
                <a16:creationId xmlns:a16="http://schemas.microsoft.com/office/drawing/2014/main" id="{A1A28FB4-469B-471E-86A2-1824C128E1A8}"/>
              </a:ext>
            </a:extLst>
          </p:cNvPr>
          <p:cNvSpPr>
            <a:spLocks noGrp="1" noChangeArrowheads="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条件运算符（自学掌握）</a:t>
            </a:r>
          </a:p>
        </p:txBody>
      </p:sp>
      <p:sp>
        <p:nvSpPr>
          <p:cNvPr id="29698" name="Rectangle 3">
            <a:extLst>
              <a:ext uri="{FF2B5EF4-FFF2-40B4-BE49-F238E27FC236}">
                <a16:creationId xmlns:a16="http://schemas.microsoft.com/office/drawing/2014/main" id="{EB7A5C2D-F757-4384-BDC9-D3F82D87BAD9}"/>
              </a:ext>
            </a:extLst>
          </p:cNvPr>
          <p:cNvSpPr>
            <a:spLocks noGrp="1" noChangeArrowheads="1"/>
          </p:cNvSpPr>
          <p:nvPr>
            <p:ph idx="1"/>
          </p:nvPr>
        </p:nvSpPr>
        <p:spPr/>
        <p:txBody>
          <a:bodyPr/>
          <a:lstStyle/>
          <a:p>
            <a:r>
              <a:rPr lang="zh-CN" altLang="en-US" sz="2800" dirty="0"/>
              <a:t>条件表达式格式：</a:t>
            </a:r>
          </a:p>
          <a:p>
            <a:pPr lvl="1"/>
            <a:r>
              <a:rPr lang="zh-CN" altLang="en-US" sz="2400" dirty="0">
                <a:solidFill>
                  <a:srgbClr val="0070C0"/>
                </a:solidFill>
              </a:rPr>
              <a:t>表达式</a:t>
            </a:r>
            <a:r>
              <a:rPr lang="en-US" altLang="zh-CN" sz="2400" dirty="0">
                <a:solidFill>
                  <a:srgbClr val="0070C0"/>
                </a:solidFill>
              </a:rPr>
              <a:t>1 </a:t>
            </a:r>
            <a:r>
              <a:rPr lang="zh-CN" altLang="en-US" sz="2400" dirty="0">
                <a:solidFill>
                  <a:srgbClr val="0070C0"/>
                </a:solidFill>
              </a:rPr>
              <a:t>？表达式</a:t>
            </a:r>
            <a:r>
              <a:rPr lang="en-US" altLang="zh-CN" sz="2400" dirty="0">
                <a:solidFill>
                  <a:srgbClr val="0070C0"/>
                </a:solidFill>
              </a:rPr>
              <a:t>2 : </a:t>
            </a:r>
            <a:r>
              <a:rPr lang="zh-CN" altLang="en-US" sz="2400" dirty="0">
                <a:solidFill>
                  <a:srgbClr val="0070C0"/>
                </a:solidFill>
              </a:rPr>
              <a:t>表达式</a:t>
            </a:r>
            <a:r>
              <a:rPr lang="en-US" altLang="zh-CN" sz="2400" dirty="0">
                <a:solidFill>
                  <a:srgbClr val="0070C0"/>
                </a:solidFill>
              </a:rPr>
              <a:t>3</a:t>
            </a:r>
          </a:p>
          <a:p>
            <a:pPr lvl="1"/>
            <a:r>
              <a:rPr lang="zh-CN" altLang="en-US" sz="2400" dirty="0"/>
              <a:t>三目运算</a:t>
            </a:r>
          </a:p>
          <a:p>
            <a:pPr lvl="1"/>
            <a:r>
              <a:rPr lang="zh-CN" altLang="en-US" sz="2400" dirty="0"/>
              <a:t>如果表达式</a:t>
            </a:r>
            <a:r>
              <a:rPr lang="en-US" altLang="zh-CN" sz="2400" dirty="0"/>
              <a:t>1</a:t>
            </a:r>
            <a:r>
              <a:rPr lang="zh-CN" altLang="en-US" sz="2400" dirty="0"/>
              <a:t>成立，则条件表达式值为表达式</a:t>
            </a:r>
            <a:r>
              <a:rPr lang="en-US" altLang="zh-CN" sz="2400" dirty="0"/>
              <a:t>2</a:t>
            </a:r>
            <a:r>
              <a:rPr lang="zh-CN" altLang="en-US" sz="2400" dirty="0"/>
              <a:t>的值，否则为表达式</a:t>
            </a:r>
            <a:r>
              <a:rPr lang="en-US" altLang="zh-CN" sz="2400" dirty="0"/>
              <a:t>3</a:t>
            </a:r>
            <a:r>
              <a:rPr lang="zh-CN" altLang="en-US" sz="2400" dirty="0"/>
              <a:t>的值</a:t>
            </a:r>
          </a:p>
          <a:p>
            <a:pPr lvl="1"/>
            <a:r>
              <a:rPr lang="zh-CN" altLang="en-US" sz="2400" dirty="0"/>
              <a:t>例如：</a:t>
            </a:r>
            <a:r>
              <a:rPr lang="en-US" altLang="zh-CN" sz="2400" dirty="0"/>
              <a:t>max = (a&gt;b)? a : b ;</a:t>
            </a:r>
          </a:p>
          <a:p>
            <a:pPr lvl="2">
              <a:buFont typeface="Wingdings" panose="05000000000000000000" pitchFamily="2" charset="2"/>
              <a:buNone/>
            </a:pPr>
            <a:r>
              <a:rPr lang="en-US" altLang="zh-CN" sz="2000" dirty="0"/>
              <a:t>if (a&gt;b)</a:t>
            </a:r>
          </a:p>
          <a:p>
            <a:pPr lvl="2">
              <a:buFont typeface="Wingdings" panose="05000000000000000000" pitchFamily="2" charset="2"/>
              <a:buNone/>
            </a:pPr>
            <a:r>
              <a:rPr lang="zh-CN" altLang="en-US" sz="2000" dirty="0"/>
              <a:t>	</a:t>
            </a:r>
            <a:r>
              <a:rPr lang="en-US" altLang="zh-CN" sz="2000" dirty="0"/>
              <a:t>max = a;</a:t>
            </a:r>
          </a:p>
          <a:p>
            <a:pPr lvl="2">
              <a:buFont typeface="Wingdings" panose="05000000000000000000" pitchFamily="2" charset="2"/>
              <a:buNone/>
            </a:pPr>
            <a:r>
              <a:rPr lang="en-US" altLang="zh-CN" sz="2000" dirty="0"/>
              <a:t>else</a:t>
            </a:r>
          </a:p>
          <a:p>
            <a:pPr lvl="2">
              <a:buFont typeface="Wingdings" panose="05000000000000000000" pitchFamily="2" charset="2"/>
              <a:buNone/>
            </a:pPr>
            <a:r>
              <a:rPr lang="en-US" altLang="zh-CN" sz="2000" dirty="0"/>
              <a:t>   max = b;</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56E74069-6D45-47FA-9BCA-C9ADC9E70A0C}"/>
              </a:ext>
            </a:extLst>
          </p:cNvPr>
          <p:cNvSpPr>
            <a:spLocks noGrp="1"/>
          </p:cNvSpPr>
          <p:nvPr>
            <p:ph type="title"/>
          </p:nvPr>
        </p:nvSpPr>
        <p:spPr/>
        <p:txBody>
          <a:bodyPr/>
          <a:lstStyle/>
          <a:p>
            <a:r>
              <a:rPr lang="zh-CN" altLang="en-US" dirty="0"/>
              <a:t>上节内容回顾</a:t>
            </a:r>
            <a:endParaRPr lang="en-US" dirty="0"/>
          </a:p>
        </p:txBody>
      </p:sp>
      <p:sp>
        <p:nvSpPr>
          <p:cNvPr id="2" name="内容占位符 1">
            <a:extLst>
              <a:ext uri="{FF2B5EF4-FFF2-40B4-BE49-F238E27FC236}">
                <a16:creationId xmlns:a16="http://schemas.microsoft.com/office/drawing/2014/main" id="{23A4EAE1-E569-4A8A-85CC-464D69ACD38A}"/>
              </a:ext>
            </a:extLst>
          </p:cNvPr>
          <p:cNvSpPr>
            <a:spLocks noGrp="1"/>
          </p:cNvSpPr>
          <p:nvPr>
            <p:ph idx="1"/>
          </p:nvPr>
        </p:nvSpPr>
        <p:spPr/>
        <p:txBody>
          <a:bodyPr/>
          <a:lstStyle/>
          <a:p>
            <a:pPr eaLnBrk="1" hangingPunct="1">
              <a:defRPr/>
            </a:pPr>
            <a:r>
              <a:rPr lang="zh-CN" altLang="en-US" sz="2800" dirty="0"/>
              <a:t>数据类型</a:t>
            </a:r>
            <a:endParaRPr lang="en-US" altLang="zh-CN" sz="2800" dirty="0"/>
          </a:p>
          <a:p>
            <a:pPr eaLnBrk="1" hangingPunct="1">
              <a:defRPr/>
            </a:pPr>
            <a:r>
              <a:rPr lang="zh-CN" altLang="en-US" sz="2800" dirty="0"/>
              <a:t>变量与常量</a:t>
            </a:r>
            <a:endParaRPr lang="en-US" altLang="zh-CN" sz="2800" dirty="0"/>
          </a:p>
          <a:p>
            <a:pPr>
              <a:defRPr/>
            </a:pPr>
            <a:r>
              <a:rPr lang="zh-CN" altLang="en-US" sz="2800" dirty="0"/>
              <a:t>运算符与表达式</a:t>
            </a:r>
            <a:endParaRPr lang="en-US" altLang="zh-CN" sz="2800" dirty="0"/>
          </a:p>
          <a:p>
            <a:pPr>
              <a:defRPr/>
            </a:pPr>
            <a:r>
              <a:rPr lang="zh-CN" altLang="en-US" sz="2800" dirty="0"/>
              <a:t>类型转换</a:t>
            </a:r>
            <a:endParaRPr lang="en-US" altLang="zh-CN" sz="2800" dirty="0"/>
          </a:p>
          <a:p>
            <a:pPr eaLnBrk="1" hangingPunct="1">
              <a:defRPr/>
            </a:pPr>
            <a:r>
              <a:rPr lang="zh-CN" altLang="en-US" sz="2800" dirty="0"/>
              <a:t>基本输入输出</a:t>
            </a:r>
            <a:endParaRPr lang="en-US" altLang="zh-CN" sz="2800" dirty="0"/>
          </a:p>
          <a:p>
            <a:pPr marL="61913" indent="0">
              <a:buNone/>
            </a:pPr>
            <a:endParaRPr lang="en-US" dirty="0"/>
          </a:p>
        </p:txBody>
      </p:sp>
    </p:spTree>
    <p:extLst>
      <p:ext uri="{BB962C8B-B14F-4D97-AF65-F5344CB8AC3E}">
        <p14:creationId xmlns:p14="http://schemas.microsoft.com/office/powerpoint/2010/main" val="228923835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080A3B-F95B-4F59-9A04-28FE437DA15C}"/>
              </a:ext>
            </a:extLst>
          </p:cNvPr>
          <p:cNvSpPr>
            <a:spLocks noGrp="1"/>
          </p:cNvSpPr>
          <p:nvPr>
            <p:ph type="title"/>
          </p:nvPr>
        </p:nvSpPr>
        <p:spPr>
          <a:xfrm>
            <a:off x="432000" y="432000"/>
            <a:ext cx="8280000" cy="506151"/>
          </a:xfrm>
        </p:spPr>
        <p:txBody>
          <a:bodyPr vert="horz" wrap="square" lIns="91440" tIns="45720" rIns="91440" bIns="45720" numCol="1" anchorCtr="0" compatLnSpc="1">
            <a:prstTxWarp prst="textNoShape">
              <a:avLst/>
            </a:prstTxWarp>
            <a:normAutofit fontScale="90000"/>
          </a:bodyPr>
          <a:lstStyle/>
          <a:p>
            <a:r>
              <a:rPr lang="en-US" altLang="zh-CN" dirty="0">
                <a:effectLst>
                  <a:outerShdw blurRad="38100" dist="38100" dir="2700000" algn="tl">
                    <a:srgbClr val="C0C0C0"/>
                  </a:outerShdw>
                </a:effectLst>
              </a:rPr>
              <a:t>switch</a:t>
            </a:r>
            <a:r>
              <a:rPr lang="zh-CN" altLang="en-US" dirty="0">
                <a:effectLst>
                  <a:outerShdw blurRad="38100" dist="38100" dir="2700000" algn="tl">
                    <a:srgbClr val="C0C0C0"/>
                  </a:outerShdw>
                </a:effectLst>
              </a:rPr>
              <a:t>语句（自学掌握）</a:t>
            </a:r>
            <a:endParaRPr lang="en-US" altLang="en-US" dirty="0">
              <a:effectLst>
                <a:outerShdw blurRad="38100" dist="38100" dir="2700000" algn="tl">
                  <a:srgbClr val="C0C0C0"/>
                </a:outerShdw>
              </a:effectLst>
              <a:ea typeface="华文中宋" panose="02010600040101010101" pitchFamily="2" charset="-122"/>
            </a:endParaRPr>
          </a:p>
        </p:txBody>
      </p:sp>
      <p:sp>
        <p:nvSpPr>
          <p:cNvPr id="30724" name="Rectangle 3">
            <a:extLst>
              <a:ext uri="{FF2B5EF4-FFF2-40B4-BE49-F238E27FC236}">
                <a16:creationId xmlns:a16="http://schemas.microsoft.com/office/drawing/2014/main" id="{89CB8C70-9A90-40CB-8DD4-15AFB343301B}"/>
              </a:ext>
            </a:extLst>
          </p:cNvPr>
          <p:cNvSpPr>
            <a:spLocks noGrp="1" noChangeArrowheads="1"/>
          </p:cNvSpPr>
          <p:nvPr>
            <p:ph sz="half" idx="1"/>
          </p:nvPr>
        </p:nvSpPr>
        <p:spPr>
          <a:xfrm>
            <a:off x="586379" y="1146576"/>
            <a:ext cx="3795616" cy="5040000"/>
          </a:xfrm>
        </p:spPr>
        <p:txBody>
          <a:bodyPr>
            <a:normAutofit lnSpcReduction="10000"/>
          </a:bodyPr>
          <a:lstStyle/>
          <a:p>
            <a:pPr>
              <a:lnSpc>
                <a:spcPct val="80000"/>
              </a:lnSpc>
            </a:pPr>
            <a:r>
              <a:rPr lang="zh-CN" altLang="en-US" sz="2800" dirty="0"/>
              <a:t>格式：</a:t>
            </a:r>
          </a:p>
          <a:p>
            <a:pPr marL="61913" indent="0">
              <a:lnSpc>
                <a:spcPct val="90000"/>
              </a:lnSpc>
              <a:buNone/>
            </a:pPr>
            <a:r>
              <a:rPr lang="en-US" altLang="zh-CN" sz="2000" dirty="0"/>
              <a:t>switch ( </a:t>
            </a:r>
            <a:r>
              <a:rPr lang="zh-CN" altLang="en-US" sz="2000" dirty="0"/>
              <a:t>表达式 </a:t>
            </a:r>
            <a:r>
              <a:rPr lang="en-US" altLang="zh-CN" sz="2000" dirty="0"/>
              <a:t>)</a:t>
            </a:r>
          </a:p>
          <a:p>
            <a:pPr marL="61913" indent="0">
              <a:lnSpc>
                <a:spcPct val="80000"/>
              </a:lnSpc>
              <a:buNone/>
            </a:pPr>
            <a:r>
              <a:rPr lang="en-US" altLang="zh-CN" sz="2000" dirty="0"/>
              <a:t>{</a:t>
            </a:r>
          </a:p>
          <a:p>
            <a:pPr marL="61913" indent="0">
              <a:lnSpc>
                <a:spcPct val="90000"/>
              </a:lnSpc>
              <a:buNone/>
            </a:pPr>
            <a:r>
              <a:rPr lang="en-US" altLang="zh-CN" sz="2000" dirty="0"/>
              <a:t>    case </a:t>
            </a:r>
            <a:r>
              <a:rPr lang="zh-CN" altLang="en-US" sz="2000" dirty="0"/>
              <a:t>常量</a:t>
            </a:r>
            <a:r>
              <a:rPr lang="en-US" altLang="zh-CN" sz="2000" dirty="0"/>
              <a:t>1:</a:t>
            </a:r>
          </a:p>
          <a:p>
            <a:pPr marL="61913" indent="0">
              <a:lnSpc>
                <a:spcPct val="90000"/>
              </a:lnSpc>
              <a:buNone/>
            </a:pPr>
            <a:r>
              <a:rPr lang="en-US" altLang="zh-CN" sz="2000" dirty="0"/>
              <a:t>        </a:t>
            </a:r>
            <a:r>
              <a:rPr lang="zh-CN" altLang="en-US" sz="2000" dirty="0"/>
              <a:t>语句</a:t>
            </a:r>
            <a:r>
              <a:rPr lang="en-US" altLang="zh-CN" sz="2000" dirty="0"/>
              <a:t>1;</a:t>
            </a:r>
          </a:p>
          <a:p>
            <a:pPr marL="61913" indent="0">
              <a:lnSpc>
                <a:spcPct val="90000"/>
              </a:lnSpc>
              <a:buNone/>
            </a:pPr>
            <a:r>
              <a:rPr lang="en-US" altLang="zh-CN" sz="2000" dirty="0"/>
              <a:t>    case </a:t>
            </a:r>
            <a:r>
              <a:rPr lang="zh-CN" altLang="en-US" sz="2000" dirty="0"/>
              <a:t>常量</a:t>
            </a:r>
            <a:r>
              <a:rPr lang="en-US" altLang="zh-CN" sz="2000" dirty="0"/>
              <a:t>2:</a:t>
            </a:r>
          </a:p>
          <a:p>
            <a:pPr marL="61913" indent="0">
              <a:lnSpc>
                <a:spcPct val="90000"/>
              </a:lnSpc>
              <a:buNone/>
            </a:pPr>
            <a:r>
              <a:rPr lang="en-US" altLang="zh-CN" sz="2000" dirty="0"/>
              <a:t>        </a:t>
            </a:r>
            <a:r>
              <a:rPr lang="zh-CN" altLang="en-US" sz="2000" dirty="0"/>
              <a:t>语句</a:t>
            </a:r>
            <a:r>
              <a:rPr lang="en-US" altLang="zh-CN" sz="2000" dirty="0"/>
              <a:t>2;</a:t>
            </a:r>
          </a:p>
          <a:p>
            <a:pPr marL="61913" indent="0">
              <a:lnSpc>
                <a:spcPct val="90000"/>
              </a:lnSpc>
              <a:buNone/>
            </a:pPr>
            <a:r>
              <a:rPr lang="en-US" altLang="zh-CN" sz="2000" dirty="0"/>
              <a:t>	  ┇</a:t>
            </a:r>
          </a:p>
          <a:p>
            <a:pPr marL="61913" indent="0">
              <a:lnSpc>
                <a:spcPct val="90000"/>
              </a:lnSpc>
              <a:buNone/>
            </a:pPr>
            <a:r>
              <a:rPr lang="en-US" altLang="zh-CN" sz="2000" dirty="0"/>
              <a:t>     case </a:t>
            </a:r>
            <a:r>
              <a:rPr lang="zh-CN" altLang="en-US" sz="2000" dirty="0"/>
              <a:t>常量</a:t>
            </a:r>
            <a:r>
              <a:rPr lang="en-US" altLang="zh-CN" sz="2000" dirty="0"/>
              <a:t>n:</a:t>
            </a:r>
          </a:p>
          <a:p>
            <a:pPr marL="61913" indent="0">
              <a:lnSpc>
                <a:spcPct val="90000"/>
              </a:lnSpc>
              <a:buNone/>
            </a:pPr>
            <a:r>
              <a:rPr lang="en-US" altLang="zh-CN" sz="2000" dirty="0"/>
              <a:t>         </a:t>
            </a:r>
            <a:r>
              <a:rPr lang="zh-CN" altLang="en-US" sz="2000" dirty="0"/>
              <a:t>语句</a:t>
            </a:r>
            <a:r>
              <a:rPr lang="en-US" altLang="zh-CN" sz="2000" dirty="0"/>
              <a:t>n;</a:t>
            </a:r>
          </a:p>
          <a:p>
            <a:pPr marL="61913" indent="0">
              <a:lnSpc>
                <a:spcPct val="90000"/>
              </a:lnSpc>
              <a:buNone/>
            </a:pPr>
            <a:r>
              <a:rPr lang="en-US" altLang="zh-CN" sz="2000" dirty="0"/>
              <a:t>     default:</a:t>
            </a:r>
          </a:p>
          <a:p>
            <a:pPr marL="61913" indent="0">
              <a:lnSpc>
                <a:spcPct val="90000"/>
              </a:lnSpc>
              <a:buNone/>
            </a:pPr>
            <a:r>
              <a:rPr lang="en-US" altLang="zh-CN" sz="2000" dirty="0"/>
              <a:t>         </a:t>
            </a:r>
            <a:r>
              <a:rPr lang="zh-CN" altLang="en-US" sz="2000" dirty="0"/>
              <a:t>语句</a:t>
            </a:r>
            <a:r>
              <a:rPr lang="en-US" altLang="zh-CN" sz="2000" dirty="0"/>
              <a:t>n+1; </a:t>
            </a:r>
          </a:p>
          <a:p>
            <a:pPr marL="61913" indent="0">
              <a:lnSpc>
                <a:spcPct val="70000"/>
              </a:lnSpc>
              <a:buNone/>
            </a:pPr>
            <a:r>
              <a:rPr lang="en-US" altLang="zh-CN" sz="2000" dirty="0"/>
              <a:t> }</a:t>
            </a:r>
          </a:p>
        </p:txBody>
      </p:sp>
      <p:sp>
        <p:nvSpPr>
          <p:cNvPr id="3" name="内容占位符 2">
            <a:extLst>
              <a:ext uri="{FF2B5EF4-FFF2-40B4-BE49-F238E27FC236}">
                <a16:creationId xmlns:a16="http://schemas.microsoft.com/office/drawing/2014/main" id="{8E38580A-2495-4FD8-8383-65D49E33D9A7}"/>
              </a:ext>
            </a:extLst>
          </p:cNvPr>
          <p:cNvSpPr>
            <a:spLocks noGrp="1"/>
          </p:cNvSpPr>
          <p:nvPr>
            <p:ph sz="half" idx="2"/>
          </p:nvPr>
        </p:nvSpPr>
        <p:spPr>
          <a:xfrm>
            <a:off x="4381995" y="1033152"/>
            <a:ext cx="4175626" cy="5266847"/>
          </a:xfrm>
        </p:spPr>
        <p:txBody>
          <a:bodyPr>
            <a:normAutofit/>
          </a:bodyPr>
          <a:lstStyle/>
          <a:p>
            <a:r>
              <a:rPr lang="zh-CN" altLang="en-US" sz="2800" dirty="0"/>
              <a:t>执行过程：</a:t>
            </a:r>
          </a:p>
          <a:p>
            <a:pPr lvl="1"/>
            <a:r>
              <a:rPr lang="zh-CN" altLang="en-US" sz="2400" dirty="0"/>
              <a:t>求出“表达式”的值，并执行与其相匹“常量”对应的语句。</a:t>
            </a:r>
          </a:p>
          <a:p>
            <a:pPr lvl="1"/>
            <a:r>
              <a:rPr lang="zh-CN" altLang="en-US" sz="2400" dirty="0"/>
              <a:t>跟随</a:t>
            </a:r>
            <a:r>
              <a:rPr lang="en-US" altLang="zh-CN" sz="2400" dirty="0"/>
              <a:t>case</a:t>
            </a:r>
            <a:r>
              <a:rPr lang="zh-CN" altLang="en-US" sz="2400" dirty="0"/>
              <a:t>的语句将顺序执行，直到遇到</a:t>
            </a:r>
            <a:r>
              <a:rPr lang="en-US" altLang="zh-CN" sz="2400" dirty="0"/>
              <a:t>break</a:t>
            </a:r>
            <a:r>
              <a:rPr lang="zh-CN" altLang="en-US" sz="2400" dirty="0"/>
              <a:t>语句或整块结束；</a:t>
            </a:r>
          </a:p>
          <a:p>
            <a:pPr lvl="1"/>
            <a:r>
              <a:rPr lang="zh-CN" altLang="en-US" sz="2400" dirty="0"/>
              <a:t>如果没有与之相匹的“常量”就执行</a:t>
            </a:r>
            <a:r>
              <a:rPr lang="en-US" altLang="zh-CN" sz="2400" dirty="0"/>
              <a:t>default</a:t>
            </a:r>
            <a:r>
              <a:rPr lang="zh-CN" altLang="en-US" sz="2400" dirty="0"/>
              <a:t>块，若</a:t>
            </a:r>
            <a:r>
              <a:rPr lang="en-US" altLang="zh-CN" sz="2400" dirty="0"/>
              <a:t>default</a:t>
            </a:r>
            <a:r>
              <a:rPr lang="zh-CN" altLang="en-US" sz="2400" dirty="0"/>
              <a:t>不存在，就退出</a:t>
            </a:r>
            <a:r>
              <a:rPr lang="en-US" altLang="zh-CN" sz="2400" dirty="0"/>
              <a:t>switch</a:t>
            </a:r>
            <a:r>
              <a:rPr lang="zh-CN" altLang="en-US" sz="2400" dirty="0"/>
              <a:t>语句。</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A80BA8-5877-4E5B-875E-42F08CF1CD94}"/>
              </a:ext>
            </a:extLst>
          </p:cNvPr>
          <p:cNvSpPr>
            <a:spLocks noGrp="1"/>
          </p:cNvSpPr>
          <p:nvPr>
            <p:ph type="title"/>
          </p:nvPr>
        </p:nvSpPr>
        <p:spPr/>
        <p:txBody>
          <a:bodyPr vert="horz" wrap="square" lIns="91440" tIns="45720" rIns="91440" bIns="45720" numCol="1" anchorCtr="0" compatLnSpc="1">
            <a:prstTxWarp prst="textNoShape">
              <a:avLst/>
            </a:prstTxWarp>
            <a:normAutofit/>
          </a:bodyPr>
          <a:lstStyle/>
          <a:p>
            <a:r>
              <a:rPr lang="en-US" altLang="zh-CN" sz="4400" dirty="0">
                <a:effectLst>
                  <a:outerShdw blurRad="38100" dist="38100" dir="2700000" algn="tl">
                    <a:srgbClr val="C0C0C0"/>
                  </a:outerShdw>
                </a:effectLst>
              </a:rPr>
              <a:t>switch</a:t>
            </a:r>
            <a:r>
              <a:rPr lang="zh-CN" altLang="en-US" sz="4400" dirty="0">
                <a:effectLst>
                  <a:outerShdw blurRad="38100" dist="38100" dir="2700000" algn="tl">
                    <a:srgbClr val="C0C0C0"/>
                  </a:outerShdw>
                </a:effectLst>
              </a:rPr>
              <a:t>语句注意事项：</a:t>
            </a:r>
            <a:endParaRPr lang="en-US" altLang="en-US" dirty="0">
              <a:effectLst>
                <a:outerShdw blurRad="38100" dist="38100" dir="2700000" algn="tl">
                  <a:srgbClr val="C0C0C0"/>
                </a:outerShdw>
              </a:effectLst>
              <a:ea typeface="华文中宋" panose="02010600040101010101" pitchFamily="2" charset="-122"/>
            </a:endParaRPr>
          </a:p>
        </p:txBody>
      </p:sp>
      <p:sp>
        <p:nvSpPr>
          <p:cNvPr id="31746" name="Content Placeholder 2">
            <a:extLst>
              <a:ext uri="{FF2B5EF4-FFF2-40B4-BE49-F238E27FC236}">
                <a16:creationId xmlns:a16="http://schemas.microsoft.com/office/drawing/2014/main" id="{872C3570-A72B-4040-9A70-616E8316BBF7}"/>
              </a:ext>
            </a:extLst>
          </p:cNvPr>
          <p:cNvSpPr>
            <a:spLocks noGrp="1"/>
          </p:cNvSpPr>
          <p:nvPr>
            <p:ph idx="1"/>
          </p:nvPr>
        </p:nvSpPr>
        <p:spPr/>
        <p:txBody>
          <a:bodyPr/>
          <a:lstStyle/>
          <a:p>
            <a:r>
              <a:rPr lang="en-US" altLang="zh-CN" dirty="0"/>
              <a:t>switch</a:t>
            </a:r>
            <a:r>
              <a:rPr lang="zh-CN" altLang="en-US" dirty="0"/>
              <a:t>中表达式可以是</a:t>
            </a:r>
            <a:r>
              <a:rPr lang="zh-CN" altLang="en-US" dirty="0">
                <a:solidFill>
                  <a:srgbClr val="FF0000"/>
                </a:solidFill>
              </a:rPr>
              <a:t>整型</a:t>
            </a:r>
            <a:r>
              <a:rPr lang="zh-CN" altLang="en-US" dirty="0"/>
              <a:t>或</a:t>
            </a:r>
            <a:r>
              <a:rPr lang="zh-CN" altLang="en-US" dirty="0">
                <a:solidFill>
                  <a:srgbClr val="FF0000"/>
                </a:solidFill>
              </a:rPr>
              <a:t>字符型</a:t>
            </a:r>
            <a:r>
              <a:rPr lang="zh-CN" altLang="en-US" dirty="0"/>
              <a:t>，也可以是</a:t>
            </a:r>
            <a:r>
              <a:rPr lang="zh-CN" altLang="en-US" dirty="0">
                <a:solidFill>
                  <a:srgbClr val="FF0000"/>
                </a:solidFill>
              </a:rPr>
              <a:t>枚举型</a:t>
            </a:r>
            <a:r>
              <a:rPr lang="zh-CN" altLang="en-US" dirty="0"/>
              <a:t>。    </a:t>
            </a:r>
            <a:endParaRPr lang="en-US" altLang="zh-CN" dirty="0"/>
          </a:p>
          <a:p>
            <a:r>
              <a:rPr lang="zh-CN" altLang="en-US" dirty="0"/>
              <a:t>可以省略一些</a:t>
            </a:r>
            <a:r>
              <a:rPr lang="en-US" altLang="zh-CN" dirty="0"/>
              <a:t>case</a:t>
            </a:r>
            <a:r>
              <a:rPr lang="zh-CN" altLang="en-US" dirty="0"/>
              <a:t>和</a:t>
            </a:r>
            <a:r>
              <a:rPr lang="en-US" altLang="zh-CN" dirty="0"/>
              <a:t>default</a:t>
            </a:r>
            <a:r>
              <a:rPr lang="zh-CN" altLang="en-US" dirty="0"/>
              <a:t>。</a:t>
            </a:r>
            <a:endParaRPr lang="en-US" altLang="zh-CN" dirty="0"/>
          </a:p>
          <a:p>
            <a:r>
              <a:rPr lang="zh-CN" altLang="en-US" dirty="0"/>
              <a:t>每个</a:t>
            </a:r>
            <a:r>
              <a:rPr lang="en-US" altLang="zh-CN" dirty="0"/>
              <a:t>case</a:t>
            </a:r>
            <a:r>
              <a:rPr lang="zh-CN" altLang="en-US" dirty="0"/>
              <a:t>或</a:t>
            </a:r>
            <a:r>
              <a:rPr lang="en-US" altLang="zh-CN" dirty="0"/>
              <a:t>default</a:t>
            </a:r>
            <a:r>
              <a:rPr lang="zh-CN" altLang="en-US" dirty="0"/>
              <a:t>后的语句可以是语句块</a:t>
            </a:r>
            <a:r>
              <a:rPr lang="en-US" altLang="zh-CN" dirty="0"/>
              <a:t>, </a:t>
            </a:r>
            <a:r>
              <a:rPr lang="zh-CN" altLang="en-US" dirty="0"/>
              <a:t>但不需要使用“</a:t>
            </a:r>
            <a:r>
              <a:rPr lang="en-US" altLang="zh-CN" dirty="0"/>
              <a:t>{”</a:t>
            </a:r>
            <a:r>
              <a:rPr lang="zh-CN" altLang="en-US" dirty="0"/>
              <a:t>和“</a:t>
            </a:r>
            <a:r>
              <a:rPr lang="en-US" altLang="zh-CN" dirty="0"/>
              <a:t>}”</a:t>
            </a:r>
            <a:r>
              <a:rPr lang="zh-CN" altLang="en-US" dirty="0"/>
              <a:t>括起来。</a:t>
            </a:r>
            <a:endParaRPr lang="en-US" altLang="zh-CN" dirty="0"/>
          </a:p>
          <a:p>
            <a:r>
              <a:rPr lang="en-US" altLang="zh-CN" dirty="0"/>
              <a:t>case</a:t>
            </a:r>
            <a:r>
              <a:rPr lang="zh-CN" altLang="en-US" dirty="0"/>
              <a:t>下也可以没有语句。</a:t>
            </a:r>
            <a:endParaRPr lang="en-US" altLang="zh-CN" dirty="0"/>
          </a:p>
          <a:p>
            <a:r>
              <a:rPr lang="en-US" altLang="zh-CN" dirty="0"/>
              <a:t>switch</a:t>
            </a:r>
            <a:r>
              <a:rPr lang="zh-CN" altLang="en-US" dirty="0"/>
              <a:t>结构与</a:t>
            </a:r>
            <a:r>
              <a:rPr lang="en-US" altLang="zh-CN" dirty="0"/>
              <a:t>else if</a:t>
            </a:r>
            <a:r>
              <a:rPr lang="zh-CN" altLang="en-US" dirty="0"/>
              <a:t>结构是多分支选择的两种形式。它们的应用环境不同：</a:t>
            </a:r>
          </a:p>
          <a:p>
            <a:pPr lvl="1"/>
            <a:r>
              <a:rPr lang="en-US" altLang="zh-CN" dirty="0"/>
              <a:t>else if </a:t>
            </a:r>
            <a:r>
              <a:rPr lang="zh-CN" altLang="en-US" dirty="0"/>
              <a:t>用于对</a:t>
            </a:r>
            <a:r>
              <a:rPr lang="zh-CN" altLang="en-US" dirty="0">
                <a:solidFill>
                  <a:srgbClr val="0070C0"/>
                </a:solidFill>
              </a:rPr>
              <a:t>多条件并列测试</a:t>
            </a:r>
            <a:r>
              <a:rPr lang="zh-CN" altLang="en-US" dirty="0"/>
              <a:t>，从中取一的情况；</a:t>
            </a:r>
            <a:r>
              <a:rPr lang="en-US" altLang="zh-CN" dirty="0"/>
              <a:t>switch</a:t>
            </a:r>
            <a:r>
              <a:rPr lang="zh-CN" altLang="en-US" dirty="0"/>
              <a:t>结构用于</a:t>
            </a:r>
            <a:r>
              <a:rPr lang="zh-CN" altLang="en-US" dirty="0">
                <a:solidFill>
                  <a:srgbClr val="0070C0"/>
                </a:solidFill>
              </a:rPr>
              <a:t>单条件测试</a:t>
            </a:r>
            <a:r>
              <a:rPr lang="zh-CN" altLang="en-US" dirty="0"/>
              <a:t>，从其多种结果中取一种的情况。</a:t>
            </a:r>
          </a:p>
          <a:p>
            <a:pPr lvl="1"/>
            <a:r>
              <a:rPr lang="en-US" altLang="zh-CN" dirty="0"/>
              <a:t>else if</a:t>
            </a:r>
            <a:r>
              <a:rPr lang="zh-CN" altLang="zh-CN" dirty="0"/>
              <a:t>的条件测试比</a:t>
            </a:r>
            <a:r>
              <a:rPr lang="en-US" altLang="zh-CN" dirty="0"/>
              <a:t>switch</a:t>
            </a:r>
            <a:r>
              <a:rPr lang="zh-CN" altLang="zh-CN" dirty="0"/>
              <a:t>复杂、功能更强；</a:t>
            </a:r>
            <a:r>
              <a:rPr lang="en-US" altLang="zh-CN" dirty="0"/>
              <a:t>switch</a:t>
            </a:r>
            <a:r>
              <a:rPr lang="zh-CN" altLang="zh-CN" dirty="0"/>
              <a:t>结构更为清晰、简单。</a:t>
            </a:r>
            <a:endParaRPr lang="zh-CN" altLang="en-US" dirty="0"/>
          </a:p>
          <a:p>
            <a:endParaRPr lang="en-US" altLang="en-US" dirty="0">
              <a:ea typeface="华文中宋" panose="0201060004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9234" name="Rectangle 2">
            <a:extLst>
              <a:ext uri="{FF2B5EF4-FFF2-40B4-BE49-F238E27FC236}">
                <a16:creationId xmlns:a16="http://schemas.microsoft.com/office/drawing/2014/main" id="{6FE57F54-BEC1-4BE6-9F2F-D1B382C4D076}"/>
              </a:ext>
            </a:extLst>
          </p:cNvPr>
          <p:cNvSpPr>
            <a:spLocks noGrp="1" noChangeArrowheads="1"/>
          </p:cNvSpPr>
          <p:nvPr>
            <p:ph type="title"/>
          </p:nvPr>
        </p:nvSpPr>
        <p:spPr/>
        <p:txBody>
          <a:bodyPr vert="horz" wrap="square" lIns="91440" tIns="45720" rIns="91440" bIns="45720" numCol="1" anchorCtr="0" compatLnSpc="1">
            <a:prstTxWarp prst="textNoShape">
              <a:avLst/>
            </a:prstTxWarp>
          </a:bodyPr>
          <a:lstStyle/>
          <a:p>
            <a:r>
              <a:rPr lang="en-US" altLang="zh-CN" dirty="0">
                <a:effectLst>
                  <a:outerShdw blurRad="38100" dist="38100" dir="2700000" algn="tl">
                    <a:srgbClr val="C0C0C0"/>
                  </a:outerShdw>
                </a:effectLst>
              </a:rPr>
              <a:t>switch</a:t>
            </a:r>
            <a:r>
              <a:rPr lang="zh-CN" altLang="en-US" dirty="0">
                <a:effectLst>
                  <a:outerShdw blurRad="38100" dist="38100" dir="2700000" algn="tl">
                    <a:srgbClr val="C0C0C0"/>
                  </a:outerShdw>
                </a:effectLst>
              </a:rPr>
              <a:t>结构：</a:t>
            </a:r>
          </a:p>
        </p:txBody>
      </p:sp>
      <p:grpSp>
        <p:nvGrpSpPr>
          <p:cNvPr id="479235" name="Group 3">
            <a:extLst>
              <a:ext uri="{FF2B5EF4-FFF2-40B4-BE49-F238E27FC236}">
                <a16:creationId xmlns:a16="http://schemas.microsoft.com/office/drawing/2014/main" id="{2194436D-D6C3-4604-B5E9-9CCB1383B355}"/>
              </a:ext>
            </a:extLst>
          </p:cNvPr>
          <p:cNvGrpSpPr>
            <a:grpSpLocks/>
          </p:cNvGrpSpPr>
          <p:nvPr/>
        </p:nvGrpSpPr>
        <p:grpSpPr bwMode="auto">
          <a:xfrm>
            <a:off x="1692692" y="1773238"/>
            <a:ext cx="6324600" cy="3657600"/>
            <a:chOff x="1776" y="960"/>
            <a:chExt cx="3984" cy="2304"/>
          </a:xfrm>
        </p:grpSpPr>
        <p:sp>
          <p:nvSpPr>
            <p:cNvPr id="33796" name="AutoShape 4">
              <a:extLst>
                <a:ext uri="{FF2B5EF4-FFF2-40B4-BE49-F238E27FC236}">
                  <a16:creationId xmlns:a16="http://schemas.microsoft.com/office/drawing/2014/main" id="{E7066F97-C654-4C9F-BE78-327DA3EA57C1}"/>
                </a:ext>
              </a:extLst>
            </p:cNvPr>
            <p:cNvSpPr>
              <a:spLocks noChangeArrowheads="1"/>
            </p:cNvSpPr>
            <p:nvPr/>
          </p:nvSpPr>
          <p:spPr bwMode="auto">
            <a:xfrm>
              <a:off x="3225" y="960"/>
              <a:ext cx="720" cy="240"/>
            </a:xfrm>
            <a:prstGeom prst="flowChartAlternate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latin typeface="Times New Roman" panose="02020603050405020304" pitchFamily="18" charset="0"/>
                  <a:ea typeface="隶书" panose="02010509060101010101" pitchFamily="49" charset="-122"/>
                </a:rPr>
                <a:t>switch</a:t>
              </a:r>
            </a:p>
          </p:txBody>
        </p:sp>
        <p:sp>
          <p:nvSpPr>
            <p:cNvPr id="33797" name="Line 5">
              <a:extLst>
                <a:ext uri="{FF2B5EF4-FFF2-40B4-BE49-F238E27FC236}">
                  <a16:creationId xmlns:a16="http://schemas.microsoft.com/office/drawing/2014/main" id="{682247C1-D1E6-41B7-8C78-F8198DA883EF}"/>
                </a:ext>
              </a:extLst>
            </p:cNvPr>
            <p:cNvSpPr>
              <a:spLocks noChangeShapeType="1"/>
            </p:cNvSpPr>
            <p:nvPr/>
          </p:nvSpPr>
          <p:spPr bwMode="auto">
            <a:xfrm>
              <a:off x="3561" y="1200"/>
              <a:ext cx="0" cy="192"/>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798" name="AutoShape 6">
              <a:extLst>
                <a:ext uri="{FF2B5EF4-FFF2-40B4-BE49-F238E27FC236}">
                  <a16:creationId xmlns:a16="http://schemas.microsoft.com/office/drawing/2014/main" id="{E532B4F7-63F1-45D9-9A63-70B56EF19C39}"/>
                </a:ext>
              </a:extLst>
            </p:cNvPr>
            <p:cNvSpPr>
              <a:spLocks noChangeArrowheads="1"/>
            </p:cNvSpPr>
            <p:nvPr/>
          </p:nvSpPr>
          <p:spPr bwMode="auto">
            <a:xfrm>
              <a:off x="3033" y="1392"/>
              <a:ext cx="1056" cy="336"/>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kumimoji="1" lang="en-US" altLang="zh-CN" sz="2000">
                  <a:latin typeface="Times New Roman" panose="02020603050405020304" pitchFamily="18" charset="0"/>
                  <a:ea typeface="隶书" panose="02010509060101010101" pitchFamily="49" charset="-122"/>
                </a:rPr>
                <a:t>expr</a:t>
              </a:r>
            </a:p>
          </p:txBody>
        </p:sp>
        <p:sp>
          <p:nvSpPr>
            <p:cNvPr id="33799" name="Line 7">
              <a:extLst>
                <a:ext uri="{FF2B5EF4-FFF2-40B4-BE49-F238E27FC236}">
                  <a16:creationId xmlns:a16="http://schemas.microsoft.com/office/drawing/2014/main" id="{F4F8EB65-2FD8-4986-B550-FEBCF3472A63}"/>
                </a:ext>
              </a:extLst>
            </p:cNvPr>
            <p:cNvSpPr>
              <a:spLocks noChangeShapeType="1"/>
            </p:cNvSpPr>
            <p:nvPr/>
          </p:nvSpPr>
          <p:spPr bwMode="auto">
            <a:xfrm>
              <a:off x="3561" y="1728"/>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0" name="Line 8">
              <a:extLst>
                <a:ext uri="{FF2B5EF4-FFF2-40B4-BE49-F238E27FC236}">
                  <a16:creationId xmlns:a16="http://schemas.microsoft.com/office/drawing/2014/main" id="{7B81D7C3-7A26-419B-9272-3DC515940675}"/>
                </a:ext>
              </a:extLst>
            </p:cNvPr>
            <p:cNvSpPr>
              <a:spLocks noChangeShapeType="1"/>
            </p:cNvSpPr>
            <p:nvPr/>
          </p:nvSpPr>
          <p:spPr bwMode="auto">
            <a:xfrm>
              <a:off x="2121" y="1968"/>
              <a:ext cx="30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1" name="Text Box 9">
              <a:extLst>
                <a:ext uri="{FF2B5EF4-FFF2-40B4-BE49-F238E27FC236}">
                  <a16:creationId xmlns:a16="http://schemas.microsoft.com/office/drawing/2014/main" id="{9F7D9FDE-F4CE-40E3-B9D2-AE3D68386887}"/>
                </a:ext>
              </a:extLst>
            </p:cNvPr>
            <p:cNvSpPr txBox="1">
              <a:spLocks noChangeArrowheads="1"/>
            </p:cNvSpPr>
            <p:nvPr/>
          </p:nvSpPr>
          <p:spPr bwMode="auto">
            <a:xfrm>
              <a:off x="1776" y="2256"/>
              <a:ext cx="682"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a:latin typeface="Times New Roman" panose="02020603050405020304" pitchFamily="18" charset="0"/>
                  <a:ea typeface="隶书" panose="02010509060101010101" pitchFamily="49" charset="-122"/>
                </a:rPr>
                <a:t>语句组</a:t>
              </a:r>
              <a:r>
                <a:rPr kumimoji="1" lang="en-US" altLang="zh-CN" sz="2000">
                  <a:latin typeface="Times New Roman" panose="02020603050405020304" pitchFamily="18" charset="0"/>
                  <a:ea typeface="隶书" panose="02010509060101010101" pitchFamily="49" charset="-122"/>
                </a:rPr>
                <a:t>1</a:t>
              </a:r>
            </a:p>
            <a:p>
              <a:pPr>
                <a:spcBef>
                  <a:spcPct val="50000"/>
                </a:spcBef>
              </a:pPr>
              <a:r>
                <a:rPr kumimoji="1" lang="en-US" altLang="zh-CN" sz="2000">
                  <a:latin typeface="Times New Roman" panose="02020603050405020304" pitchFamily="18" charset="0"/>
                  <a:ea typeface="隶书" panose="02010509060101010101" pitchFamily="49" charset="-122"/>
                </a:rPr>
                <a:t>break;</a:t>
              </a:r>
            </a:p>
          </p:txBody>
        </p:sp>
        <p:sp>
          <p:nvSpPr>
            <p:cNvPr id="33802" name="Text Box 10">
              <a:extLst>
                <a:ext uri="{FF2B5EF4-FFF2-40B4-BE49-F238E27FC236}">
                  <a16:creationId xmlns:a16="http://schemas.microsoft.com/office/drawing/2014/main" id="{BD34A1E3-A43B-46C7-9712-27979A2F0230}"/>
                </a:ext>
              </a:extLst>
            </p:cNvPr>
            <p:cNvSpPr txBox="1">
              <a:spLocks noChangeArrowheads="1"/>
            </p:cNvSpPr>
            <p:nvPr/>
          </p:nvSpPr>
          <p:spPr bwMode="auto">
            <a:xfrm>
              <a:off x="2688" y="2256"/>
              <a:ext cx="682"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a:latin typeface="Times New Roman" panose="02020603050405020304" pitchFamily="18" charset="0"/>
                  <a:ea typeface="隶书" panose="02010509060101010101" pitchFamily="49" charset="-122"/>
                </a:rPr>
                <a:t>语句组</a:t>
              </a:r>
              <a:r>
                <a:rPr kumimoji="1" lang="en-US" altLang="zh-CN" sz="2000">
                  <a:latin typeface="Times New Roman" panose="02020603050405020304" pitchFamily="18" charset="0"/>
                  <a:ea typeface="隶书" panose="02010509060101010101" pitchFamily="49" charset="-122"/>
                </a:rPr>
                <a:t>2</a:t>
              </a:r>
            </a:p>
            <a:p>
              <a:pPr>
                <a:spcBef>
                  <a:spcPct val="50000"/>
                </a:spcBef>
              </a:pPr>
              <a:r>
                <a:rPr kumimoji="1" lang="en-US" altLang="zh-CN" sz="2000">
                  <a:latin typeface="Times New Roman" panose="02020603050405020304" pitchFamily="18" charset="0"/>
                  <a:ea typeface="隶书" panose="02010509060101010101" pitchFamily="49" charset="-122"/>
                </a:rPr>
                <a:t>break;</a:t>
              </a:r>
            </a:p>
          </p:txBody>
        </p:sp>
        <p:sp>
          <p:nvSpPr>
            <p:cNvPr id="33803" name="Text Box 11">
              <a:extLst>
                <a:ext uri="{FF2B5EF4-FFF2-40B4-BE49-F238E27FC236}">
                  <a16:creationId xmlns:a16="http://schemas.microsoft.com/office/drawing/2014/main" id="{2835C593-0DCF-496F-B0C2-8401C45E3640}"/>
                </a:ext>
              </a:extLst>
            </p:cNvPr>
            <p:cNvSpPr txBox="1">
              <a:spLocks noChangeArrowheads="1"/>
            </p:cNvSpPr>
            <p:nvPr/>
          </p:nvSpPr>
          <p:spPr bwMode="auto">
            <a:xfrm>
              <a:off x="4032" y="2256"/>
              <a:ext cx="682"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a:latin typeface="Times New Roman" panose="02020603050405020304" pitchFamily="18" charset="0"/>
                  <a:ea typeface="隶书" panose="02010509060101010101" pitchFamily="49" charset="-122"/>
                </a:rPr>
                <a:t>语句组</a:t>
              </a:r>
              <a:r>
                <a:rPr kumimoji="1" lang="en-US" altLang="zh-CN" sz="2000">
                  <a:latin typeface="Times New Roman" panose="02020603050405020304" pitchFamily="18" charset="0"/>
                  <a:ea typeface="隶书" panose="02010509060101010101" pitchFamily="49" charset="-122"/>
                </a:rPr>
                <a:t>n</a:t>
              </a:r>
            </a:p>
            <a:p>
              <a:pPr>
                <a:spcBef>
                  <a:spcPct val="50000"/>
                </a:spcBef>
              </a:pPr>
              <a:r>
                <a:rPr kumimoji="1" lang="en-US" altLang="zh-CN" sz="2000">
                  <a:latin typeface="Times New Roman" panose="02020603050405020304" pitchFamily="18" charset="0"/>
                  <a:ea typeface="隶书" panose="02010509060101010101" pitchFamily="49" charset="-122"/>
                </a:rPr>
                <a:t>break;</a:t>
              </a:r>
            </a:p>
          </p:txBody>
        </p:sp>
        <p:sp>
          <p:nvSpPr>
            <p:cNvPr id="33804" name="Text Box 12">
              <a:extLst>
                <a:ext uri="{FF2B5EF4-FFF2-40B4-BE49-F238E27FC236}">
                  <a16:creationId xmlns:a16="http://schemas.microsoft.com/office/drawing/2014/main" id="{3F46A631-164E-496B-BA98-19360A719F16}"/>
                </a:ext>
              </a:extLst>
            </p:cNvPr>
            <p:cNvSpPr txBox="1">
              <a:spLocks noChangeArrowheads="1"/>
            </p:cNvSpPr>
            <p:nvPr/>
          </p:nvSpPr>
          <p:spPr bwMode="auto">
            <a:xfrm>
              <a:off x="4896" y="2256"/>
              <a:ext cx="602" cy="544"/>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zh-CN" altLang="en-US" sz="2000">
                  <a:latin typeface="Times New Roman" panose="02020603050405020304" pitchFamily="18" charset="0"/>
                  <a:ea typeface="隶书" panose="02010509060101010101" pitchFamily="49" charset="-122"/>
                </a:rPr>
                <a:t>语句组</a:t>
              </a:r>
            </a:p>
            <a:p>
              <a:pPr>
                <a:spcBef>
                  <a:spcPct val="50000"/>
                </a:spcBef>
              </a:pPr>
              <a:r>
                <a:rPr kumimoji="1" lang="en-US" altLang="zh-CN" sz="2000">
                  <a:latin typeface="Times New Roman" panose="02020603050405020304" pitchFamily="18" charset="0"/>
                  <a:ea typeface="隶书" panose="02010509060101010101" pitchFamily="49" charset="-122"/>
                </a:rPr>
                <a:t>break;</a:t>
              </a:r>
            </a:p>
          </p:txBody>
        </p:sp>
        <p:sp>
          <p:nvSpPr>
            <p:cNvPr id="33805" name="Text Box 13">
              <a:extLst>
                <a:ext uri="{FF2B5EF4-FFF2-40B4-BE49-F238E27FC236}">
                  <a16:creationId xmlns:a16="http://schemas.microsoft.com/office/drawing/2014/main" id="{5813360D-9702-494D-ADEE-2A1B26002900}"/>
                </a:ext>
              </a:extLst>
            </p:cNvPr>
            <p:cNvSpPr txBox="1">
              <a:spLocks noChangeArrowheads="1"/>
            </p:cNvSpPr>
            <p:nvPr/>
          </p:nvSpPr>
          <p:spPr bwMode="auto">
            <a:xfrm>
              <a:off x="3465" y="2304"/>
              <a:ext cx="3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a:latin typeface="Times New Roman" panose="02020603050405020304" pitchFamily="18" charset="0"/>
                  <a:ea typeface="隶书" panose="02010509060101010101" pitchFamily="49" charset="-122"/>
                </a:rPr>
                <a:t>…...</a:t>
              </a:r>
            </a:p>
          </p:txBody>
        </p:sp>
        <p:sp>
          <p:nvSpPr>
            <p:cNvPr id="33806" name="Line 14">
              <a:extLst>
                <a:ext uri="{FF2B5EF4-FFF2-40B4-BE49-F238E27FC236}">
                  <a16:creationId xmlns:a16="http://schemas.microsoft.com/office/drawing/2014/main" id="{14002B6E-CB3C-4A38-BA6D-2AD4C42B4757}"/>
                </a:ext>
              </a:extLst>
            </p:cNvPr>
            <p:cNvSpPr>
              <a:spLocks noChangeShapeType="1"/>
            </p:cNvSpPr>
            <p:nvPr/>
          </p:nvSpPr>
          <p:spPr bwMode="auto">
            <a:xfrm>
              <a:off x="2121" y="196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7" name="Text Box 15">
              <a:extLst>
                <a:ext uri="{FF2B5EF4-FFF2-40B4-BE49-F238E27FC236}">
                  <a16:creationId xmlns:a16="http://schemas.microsoft.com/office/drawing/2014/main" id="{A2DA39DC-52BD-4B16-8748-F7244C8B085F}"/>
                </a:ext>
              </a:extLst>
            </p:cNvPr>
            <p:cNvSpPr txBox="1">
              <a:spLocks noChangeArrowheads="1"/>
            </p:cNvSpPr>
            <p:nvPr/>
          </p:nvSpPr>
          <p:spPr bwMode="auto">
            <a:xfrm>
              <a:off x="2121" y="1968"/>
              <a:ext cx="5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a:latin typeface="Times New Roman" panose="02020603050405020304" pitchFamily="18" charset="0"/>
                  <a:ea typeface="隶书" panose="02010509060101010101" pitchFamily="49" charset="-122"/>
                </a:rPr>
                <a:t>const 1</a:t>
              </a:r>
            </a:p>
          </p:txBody>
        </p:sp>
        <p:sp>
          <p:nvSpPr>
            <p:cNvPr id="33808" name="Line 16">
              <a:extLst>
                <a:ext uri="{FF2B5EF4-FFF2-40B4-BE49-F238E27FC236}">
                  <a16:creationId xmlns:a16="http://schemas.microsoft.com/office/drawing/2014/main" id="{5E40E370-07ED-414A-BF8D-0B02D4DA1F5A}"/>
                </a:ext>
              </a:extLst>
            </p:cNvPr>
            <p:cNvSpPr>
              <a:spLocks noChangeShapeType="1"/>
            </p:cNvSpPr>
            <p:nvPr/>
          </p:nvSpPr>
          <p:spPr bwMode="auto">
            <a:xfrm>
              <a:off x="3033" y="196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09" name="Line 17">
              <a:extLst>
                <a:ext uri="{FF2B5EF4-FFF2-40B4-BE49-F238E27FC236}">
                  <a16:creationId xmlns:a16="http://schemas.microsoft.com/office/drawing/2014/main" id="{D04E6E2A-1C83-4A25-AC41-808865CA25F1}"/>
                </a:ext>
              </a:extLst>
            </p:cNvPr>
            <p:cNvSpPr>
              <a:spLocks noChangeShapeType="1"/>
            </p:cNvSpPr>
            <p:nvPr/>
          </p:nvSpPr>
          <p:spPr bwMode="auto">
            <a:xfrm>
              <a:off x="4377" y="196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0" name="Line 18">
              <a:extLst>
                <a:ext uri="{FF2B5EF4-FFF2-40B4-BE49-F238E27FC236}">
                  <a16:creationId xmlns:a16="http://schemas.microsoft.com/office/drawing/2014/main" id="{B8986E71-72C1-43A5-AAD7-4028FF1B0C0D}"/>
                </a:ext>
              </a:extLst>
            </p:cNvPr>
            <p:cNvSpPr>
              <a:spLocks noChangeShapeType="1"/>
            </p:cNvSpPr>
            <p:nvPr/>
          </p:nvSpPr>
          <p:spPr bwMode="auto">
            <a:xfrm>
              <a:off x="5193" y="1968"/>
              <a:ext cx="0" cy="2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1" name="Text Box 19">
              <a:extLst>
                <a:ext uri="{FF2B5EF4-FFF2-40B4-BE49-F238E27FC236}">
                  <a16:creationId xmlns:a16="http://schemas.microsoft.com/office/drawing/2014/main" id="{854F8020-A030-4D8C-B05F-0A153A6D092E}"/>
                </a:ext>
              </a:extLst>
            </p:cNvPr>
            <p:cNvSpPr txBox="1">
              <a:spLocks noChangeArrowheads="1"/>
            </p:cNvSpPr>
            <p:nvPr/>
          </p:nvSpPr>
          <p:spPr bwMode="auto">
            <a:xfrm>
              <a:off x="3033" y="1968"/>
              <a:ext cx="5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a:latin typeface="Times New Roman" panose="02020603050405020304" pitchFamily="18" charset="0"/>
                  <a:ea typeface="隶书" panose="02010509060101010101" pitchFamily="49" charset="-122"/>
                </a:rPr>
                <a:t>const 2</a:t>
              </a:r>
            </a:p>
          </p:txBody>
        </p:sp>
        <p:sp>
          <p:nvSpPr>
            <p:cNvPr id="33812" name="Text Box 20">
              <a:extLst>
                <a:ext uri="{FF2B5EF4-FFF2-40B4-BE49-F238E27FC236}">
                  <a16:creationId xmlns:a16="http://schemas.microsoft.com/office/drawing/2014/main" id="{6605ECB7-939C-41A9-9E57-80B0A8397510}"/>
                </a:ext>
              </a:extLst>
            </p:cNvPr>
            <p:cNvSpPr txBox="1">
              <a:spLocks noChangeArrowheads="1"/>
            </p:cNvSpPr>
            <p:nvPr/>
          </p:nvSpPr>
          <p:spPr bwMode="auto">
            <a:xfrm>
              <a:off x="4377" y="1968"/>
              <a:ext cx="573"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a:latin typeface="Times New Roman" panose="02020603050405020304" pitchFamily="18" charset="0"/>
                  <a:ea typeface="隶书" panose="02010509060101010101" pitchFamily="49" charset="-122"/>
                </a:rPr>
                <a:t>const n</a:t>
              </a:r>
            </a:p>
          </p:txBody>
        </p:sp>
        <p:sp>
          <p:nvSpPr>
            <p:cNvPr id="33813" name="Text Box 21">
              <a:extLst>
                <a:ext uri="{FF2B5EF4-FFF2-40B4-BE49-F238E27FC236}">
                  <a16:creationId xmlns:a16="http://schemas.microsoft.com/office/drawing/2014/main" id="{660A7373-BCBB-43DC-955F-2C7F9CA1A6CB}"/>
                </a:ext>
              </a:extLst>
            </p:cNvPr>
            <p:cNvSpPr txBox="1">
              <a:spLocks noChangeArrowheads="1"/>
            </p:cNvSpPr>
            <p:nvPr/>
          </p:nvSpPr>
          <p:spPr bwMode="auto">
            <a:xfrm>
              <a:off x="5201" y="1968"/>
              <a:ext cx="559"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a:latin typeface="Times New Roman" panose="02020603050405020304" pitchFamily="18" charset="0"/>
                  <a:ea typeface="隶书" panose="02010509060101010101" pitchFamily="49" charset="-122"/>
                </a:rPr>
                <a:t>default</a:t>
              </a:r>
            </a:p>
          </p:txBody>
        </p:sp>
        <p:sp>
          <p:nvSpPr>
            <p:cNvPr id="33814" name="Text Box 22">
              <a:extLst>
                <a:ext uri="{FF2B5EF4-FFF2-40B4-BE49-F238E27FC236}">
                  <a16:creationId xmlns:a16="http://schemas.microsoft.com/office/drawing/2014/main" id="{DAC04EAE-BEA8-4FE2-B742-D1984D1A6ADC}"/>
                </a:ext>
              </a:extLst>
            </p:cNvPr>
            <p:cNvSpPr txBox="1">
              <a:spLocks noChangeArrowheads="1"/>
            </p:cNvSpPr>
            <p:nvPr/>
          </p:nvSpPr>
          <p:spPr bwMode="auto">
            <a:xfrm>
              <a:off x="3609" y="1728"/>
              <a:ext cx="431"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Bef>
                  <a:spcPct val="50000"/>
                </a:spcBef>
              </a:pPr>
              <a:r>
                <a:rPr kumimoji="1" lang="en-US" altLang="zh-CN" sz="2000">
                  <a:latin typeface="Times New Roman" panose="02020603050405020304" pitchFamily="18" charset="0"/>
                  <a:ea typeface="隶书" panose="02010509060101010101" pitchFamily="49" charset="-122"/>
                </a:rPr>
                <a:t>case </a:t>
              </a:r>
            </a:p>
          </p:txBody>
        </p:sp>
        <p:sp>
          <p:nvSpPr>
            <p:cNvPr id="33815" name="Line 23">
              <a:extLst>
                <a:ext uri="{FF2B5EF4-FFF2-40B4-BE49-F238E27FC236}">
                  <a16:creationId xmlns:a16="http://schemas.microsoft.com/office/drawing/2014/main" id="{86DDD408-EB74-46A4-ACE9-22F1E6900C56}"/>
                </a:ext>
              </a:extLst>
            </p:cNvPr>
            <p:cNvSpPr>
              <a:spLocks noChangeShapeType="1"/>
            </p:cNvSpPr>
            <p:nvPr/>
          </p:nvSpPr>
          <p:spPr bwMode="auto">
            <a:xfrm>
              <a:off x="2112" y="27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6" name="Line 24">
              <a:extLst>
                <a:ext uri="{FF2B5EF4-FFF2-40B4-BE49-F238E27FC236}">
                  <a16:creationId xmlns:a16="http://schemas.microsoft.com/office/drawing/2014/main" id="{7AD614C6-36DE-4342-8EA6-665386F75264}"/>
                </a:ext>
              </a:extLst>
            </p:cNvPr>
            <p:cNvSpPr>
              <a:spLocks noChangeShapeType="1"/>
            </p:cNvSpPr>
            <p:nvPr/>
          </p:nvSpPr>
          <p:spPr bwMode="auto">
            <a:xfrm>
              <a:off x="3024" y="27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7" name="Line 25">
              <a:extLst>
                <a:ext uri="{FF2B5EF4-FFF2-40B4-BE49-F238E27FC236}">
                  <a16:creationId xmlns:a16="http://schemas.microsoft.com/office/drawing/2014/main" id="{2B22E941-7C8E-443D-8B43-7F8DB06739E5}"/>
                </a:ext>
              </a:extLst>
            </p:cNvPr>
            <p:cNvSpPr>
              <a:spLocks noChangeShapeType="1"/>
            </p:cNvSpPr>
            <p:nvPr/>
          </p:nvSpPr>
          <p:spPr bwMode="auto">
            <a:xfrm>
              <a:off x="4368" y="27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8" name="Line 26">
              <a:extLst>
                <a:ext uri="{FF2B5EF4-FFF2-40B4-BE49-F238E27FC236}">
                  <a16:creationId xmlns:a16="http://schemas.microsoft.com/office/drawing/2014/main" id="{80344532-E92A-4588-8962-4FA51F980DE8}"/>
                </a:ext>
              </a:extLst>
            </p:cNvPr>
            <p:cNvSpPr>
              <a:spLocks noChangeShapeType="1"/>
            </p:cNvSpPr>
            <p:nvPr/>
          </p:nvSpPr>
          <p:spPr bwMode="auto">
            <a:xfrm>
              <a:off x="5184" y="278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19" name="Line 27">
              <a:extLst>
                <a:ext uri="{FF2B5EF4-FFF2-40B4-BE49-F238E27FC236}">
                  <a16:creationId xmlns:a16="http://schemas.microsoft.com/office/drawing/2014/main" id="{473F2D22-FA9B-439B-8FB0-2DA342C81588}"/>
                </a:ext>
              </a:extLst>
            </p:cNvPr>
            <p:cNvSpPr>
              <a:spLocks noChangeShapeType="1"/>
            </p:cNvSpPr>
            <p:nvPr/>
          </p:nvSpPr>
          <p:spPr bwMode="auto">
            <a:xfrm>
              <a:off x="2112" y="3024"/>
              <a:ext cx="307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3820" name="Line 28">
              <a:extLst>
                <a:ext uri="{FF2B5EF4-FFF2-40B4-BE49-F238E27FC236}">
                  <a16:creationId xmlns:a16="http://schemas.microsoft.com/office/drawing/2014/main" id="{6C25862A-B19A-4950-9055-2AE8F4F1C089}"/>
                </a:ext>
              </a:extLst>
            </p:cNvPr>
            <p:cNvSpPr>
              <a:spLocks noChangeShapeType="1"/>
            </p:cNvSpPr>
            <p:nvPr/>
          </p:nvSpPr>
          <p:spPr bwMode="auto">
            <a:xfrm>
              <a:off x="3648" y="3024"/>
              <a:ext cx="0" cy="24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479235"/>
                                        </p:tgtEl>
                                        <p:attrNameLst>
                                          <p:attrName>style.visibility</p:attrName>
                                        </p:attrNameLst>
                                      </p:cBhvr>
                                      <p:to>
                                        <p:strVal val="visible"/>
                                      </p:to>
                                    </p:set>
                                    <p:animEffect transition="in" filter="box(out)">
                                      <p:cBhvr>
                                        <p:cTn id="7" dur="500"/>
                                        <p:tgtEl>
                                          <p:spTgt spid="479235"/>
                                        </p:tgtEl>
                                      </p:cBhvr>
                                    </p:animEffect>
                                  </p:childTnLst>
                                  <p:subTnLst>
                                    <p:audio>
                                      <p:cMediaNode>
                                        <p:cTn display="0" masterRel="sameClick">
                                          <p:stCondLst>
                                            <p:cond evt="begin" delay="0">
                                              <p:tn val="5"/>
                                            </p:cond>
                                          </p:stCondLst>
                                          <p:endCondLst>
                                            <p:cond evt="onStopAudio" delay="0">
                                              <p:tgtEl>
                                                <p:sldTgt/>
                                              </p:tgtEl>
                                            </p:cond>
                                          </p:endCondLst>
                                        </p:cTn>
                                        <p:tgtEl>
                                          <p:sndTgt r:embed="rId3"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a:xfrm>
            <a:off x="432000" y="1039625"/>
            <a:ext cx="8280000" cy="5260376"/>
          </a:xfrm>
        </p:spPr>
        <p:txBody>
          <a:bodyPr>
            <a:normAutofit/>
          </a:bodyPr>
          <a:lstStyle/>
          <a:p>
            <a:r>
              <a:rPr lang="zh-CN" altLang="en-US" sz="2000" dirty="0"/>
              <a:t>要求按照考试成绩的等级输出百分制分数段，</a:t>
            </a:r>
            <a:r>
              <a:rPr lang="en-US" altLang="zh-CN" sz="2000" dirty="0"/>
              <a:t>A</a:t>
            </a:r>
            <a:r>
              <a:rPr lang="zh-CN" altLang="en-US" sz="2000" dirty="0"/>
              <a:t>等为</a:t>
            </a:r>
            <a:r>
              <a:rPr lang="en-US" altLang="zh-CN" sz="2000" dirty="0"/>
              <a:t>90</a:t>
            </a:r>
            <a:r>
              <a:rPr lang="zh-CN" altLang="en-US" sz="2000" dirty="0"/>
              <a:t>分以上，</a:t>
            </a:r>
            <a:r>
              <a:rPr lang="en-US" altLang="zh-CN" sz="2000" dirty="0"/>
              <a:t>B</a:t>
            </a:r>
            <a:r>
              <a:rPr lang="zh-CN" altLang="en-US" sz="2000" dirty="0"/>
              <a:t>等为</a:t>
            </a:r>
            <a:r>
              <a:rPr lang="en-US" altLang="zh-CN" sz="2000" dirty="0"/>
              <a:t>80</a:t>
            </a:r>
            <a:r>
              <a:rPr lang="zh-CN" altLang="en-US" sz="2000" dirty="0"/>
              <a:t>～</a:t>
            </a:r>
            <a:r>
              <a:rPr lang="en-US" altLang="zh-CN" sz="2000" dirty="0"/>
              <a:t>89</a:t>
            </a:r>
            <a:r>
              <a:rPr lang="zh-CN" altLang="en-US" sz="2000" dirty="0"/>
              <a:t>分，</a:t>
            </a:r>
            <a:r>
              <a:rPr lang="en-US" altLang="zh-CN" sz="2000" dirty="0"/>
              <a:t>C</a:t>
            </a:r>
            <a:r>
              <a:rPr lang="zh-CN" altLang="en-US" sz="2000" dirty="0"/>
              <a:t>等为</a:t>
            </a:r>
            <a:r>
              <a:rPr lang="en-US" altLang="zh-CN" sz="2000" dirty="0"/>
              <a:t>70</a:t>
            </a:r>
            <a:r>
              <a:rPr lang="zh-CN" altLang="en-US" sz="2000" dirty="0"/>
              <a:t>～</a:t>
            </a:r>
            <a:r>
              <a:rPr lang="en-US" altLang="zh-CN" sz="2000" dirty="0"/>
              <a:t>79</a:t>
            </a:r>
            <a:r>
              <a:rPr lang="zh-CN" altLang="en-US" sz="2000" dirty="0"/>
              <a:t>分，</a:t>
            </a:r>
            <a:r>
              <a:rPr lang="en-US" altLang="zh-CN" sz="2000" dirty="0"/>
              <a:t>D</a:t>
            </a:r>
            <a:r>
              <a:rPr lang="zh-CN" altLang="en-US" sz="2000" dirty="0"/>
              <a:t>等为</a:t>
            </a:r>
            <a:r>
              <a:rPr lang="en-US" altLang="zh-CN" sz="2000" dirty="0"/>
              <a:t>60</a:t>
            </a:r>
            <a:r>
              <a:rPr lang="zh-CN" altLang="en-US" sz="2000" dirty="0"/>
              <a:t>～</a:t>
            </a:r>
            <a:r>
              <a:rPr lang="en-US" altLang="zh-CN" sz="2000" dirty="0"/>
              <a:t>69</a:t>
            </a:r>
            <a:r>
              <a:rPr lang="zh-CN" altLang="en-US" sz="2000" dirty="0"/>
              <a:t>分，</a:t>
            </a:r>
            <a:r>
              <a:rPr lang="en-US" altLang="zh-CN" sz="2000" dirty="0"/>
              <a:t>E</a:t>
            </a:r>
            <a:r>
              <a:rPr lang="zh-CN" altLang="en-US" sz="2000" dirty="0"/>
              <a:t>等为</a:t>
            </a:r>
            <a:r>
              <a:rPr lang="en-US" altLang="zh-CN" sz="2000" dirty="0"/>
              <a:t>60</a:t>
            </a:r>
            <a:r>
              <a:rPr lang="zh-CN" altLang="en-US" sz="2000" dirty="0"/>
              <a:t>分以下。成绩的等级由键盘输入</a:t>
            </a:r>
            <a:r>
              <a:rPr lang="en-US" altLang="zh-CN" sz="2000" dirty="0"/>
              <a:t>.</a:t>
            </a:r>
            <a:endParaRPr lang="zh-CN" altLang="en-US" sz="2000" dirty="0"/>
          </a:p>
        </p:txBody>
      </p:sp>
      <p:sp>
        <p:nvSpPr>
          <p:cNvPr id="3" name="标题 2"/>
          <p:cNvSpPr>
            <a:spLocks noGrp="1"/>
          </p:cNvSpPr>
          <p:nvPr>
            <p:ph type="title"/>
          </p:nvPr>
        </p:nvSpPr>
        <p:spPr>
          <a:xfrm>
            <a:off x="348872" y="97374"/>
            <a:ext cx="8230387" cy="899650"/>
          </a:xfrm>
        </p:spPr>
        <p:txBody>
          <a:bodyPr/>
          <a:lstStyle/>
          <a:p>
            <a:r>
              <a:rPr lang="en-US" altLang="zh-CN" dirty="0"/>
              <a:t>switch</a:t>
            </a:r>
            <a:r>
              <a:rPr lang="zh-CN" altLang="en-US" dirty="0"/>
              <a:t>语句示例</a:t>
            </a:r>
          </a:p>
        </p:txBody>
      </p:sp>
      <p:sp>
        <p:nvSpPr>
          <p:cNvPr id="4" name="圆角矩形 3"/>
          <p:cNvSpPr/>
          <p:nvPr/>
        </p:nvSpPr>
        <p:spPr>
          <a:xfrm>
            <a:off x="254615" y="2159085"/>
            <a:ext cx="4536504" cy="4589666"/>
          </a:xfrm>
          <a:prstGeom prst="roundRect">
            <a:avLst>
              <a:gd name="adj" fmla="val 1849"/>
            </a:avLst>
          </a:prstGeom>
          <a:solidFill>
            <a:sysClr val="window" lastClr="FFFFFF"/>
          </a:solidFill>
          <a:ln w="12700" cap="flat" cmpd="sng" algn="ctr">
            <a:solidFill>
              <a:srgbClr val="E84C22"/>
            </a:solidFill>
            <a:prstDash val="solid"/>
            <a:miter lim="800000"/>
          </a:ln>
          <a:effectLst/>
        </p:spPr>
        <p:txBody>
          <a:bodyPr rtlCol="0" anchor="t"/>
          <a:lstStyle/>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#include &lt;</a:t>
            </a:r>
            <a:r>
              <a:rPr lang="en-US" sz="1200" dirty="0" err="1">
                <a:latin typeface="Courier New" panose="02070309020205020404" pitchFamily="49" charset="0"/>
                <a:ea typeface="宋体" panose="02010600030101010101" pitchFamily="2" charset="-122"/>
                <a:cs typeface="Courier New" panose="02070309020205020404" pitchFamily="49" charset="0"/>
              </a:rPr>
              <a:t>stdio.h</a:t>
            </a:r>
            <a:r>
              <a:rPr lang="en-US" sz="1200" dirty="0">
                <a:latin typeface="Courier New" panose="02070309020205020404" pitchFamily="49" charset="0"/>
                <a:ea typeface="宋体" panose="02010600030101010101" pitchFamily="2" charset="-122"/>
                <a:cs typeface="Courier New" panose="02070309020205020404" pitchFamily="49" charset="0"/>
              </a:rPr>
              <a:t>&gt;</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int main()</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char grade;</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scanf</a:t>
            </a:r>
            <a:r>
              <a:rPr lang="en-US" sz="1200" dirty="0">
                <a:latin typeface="Courier New" panose="02070309020205020404" pitchFamily="49" charset="0"/>
                <a:ea typeface="宋体" panose="02010600030101010101" pitchFamily="2" charset="-122"/>
                <a:cs typeface="Courier New" panose="02070309020205020404" pitchFamily="49" charset="0"/>
              </a:rPr>
              <a:t>("%c", &amp;grade);</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("Your score:");</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switch (grade)</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case 'A':</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("90~100\n"); break;</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case 'B':</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("80~89\n"); break;</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case 'C':</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("70~79\n"); break;</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case 'D':</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("60~69\n"); break;</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case 'E':</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("&lt;60\n"); break;</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default:</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r>
              <a:rPr lang="en-US" sz="1200" dirty="0" err="1">
                <a:latin typeface="Courier New" panose="02070309020205020404" pitchFamily="49" charset="0"/>
                <a:ea typeface="宋体" panose="02010600030101010101" pitchFamily="2" charset="-122"/>
                <a:cs typeface="Courier New" panose="02070309020205020404" pitchFamily="49" charset="0"/>
              </a:rPr>
              <a:t>printf</a:t>
            </a:r>
            <a:r>
              <a:rPr lang="en-US" sz="1200" dirty="0">
                <a:latin typeface="Courier New" panose="02070309020205020404" pitchFamily="49" charset="0"/>
                <a:ea typeface="宋体" panose="02010600030101010101" pitchFamily="2" charset="-122"/>
                <a:cs typeface="Courier New" panose="02070309020205020404" pitchFamily="49" charset="0"/>
              </a:rPr>
              <a:t>("enter data error!\n");</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    return 0;</a:t>
            </a:r>
          </a:p>
          <a:p>
            <a:pPr marL="228600" indent="-228600">
              <a:buClr>
                <a:schemeClr val="bg1">
                  <a:lumMod val="85000"/>
                </a:schemeClr>
              </a:buClr>
              <a:buFont typeface="+mj-lt"/>
              <a:buAutoNum type="arabicPeriod"/>
            </a:pPr>
            <a:r>
              <a:rPr lang="en-US" sz="1200" dirty="0">
                <a:latin typeface="Courier New" panose="02070309020205020404" pitchFamily="49" charset="0"/>
                <a:ea typeface="宋体" panose="02010600030101010101" pitchFamily="2" charset="-122"/>
                <a:cs typeface="Courier New" panose="02070309020205020404" pitchFamily="49" charset="0"/>
              </a:rPr>
              <a:t>}</a:t>
            </a:r>
          </a:p>
          <a:p>
            <a:pPr marL="228600" marR="0" lvl="0" indent="-228600" algn="just" fontAlgn="base">
              <a:lnSpc>
                <a:spcPct val="125000"/>
              </a:lnSpc>
              <a:spcBef>
                <a:spcPct val="0"/>
              </a:spcBef>
              <a:spcAft>
                <a:spcPct val="0"/>
              </a:spcAft>
              <a:buClr>
                <a:schemeClr val="bg1">
                  <a:lumMod val="65000"/>
                </a:schemeClr>
              </a:buClr>
              <a:buSzTx/>
              <a:buFont typeface="+mj-lt"/>
              <a:buAutoNum type="arabicPeriod"/>
              <a:tabLst/>
              <a:defRPr/>
            </a:pPr>
            <a:endParaRPr lang="en-US" altLang="zh-CN" sz="1200" dirty="0">
              <a:latin typeface="Courier New" panose="02070309020205020404" pitchFamily="49" charset="0"/>
              <a:ea typeface="宋体" panose="02010600030101010101" pitchFamily="2" charset="-122"/>
              <a:cs typeface="Courier New" panose="02070309020205020404" pitchFamily="49" charset="0"/>
            </a:endParaRPr>
          </a:p>
          <a:p>
            <a:pPr marL="228600" marR="0" lvl="0" indent="-228600" algn="just" fontAlgn="base">
              <a:lnSpc>
                <a:spcPct val="125000"/>
              </a:lnSpc>
              <a:spcBef>
                <a:spcPct val="0"/>
              </a:spcBef>
              <a:spcAft>
                <a:spcPct val="0"/>
              </a:spcAft>
              <a:buClr>
                <a:schemeClr val="bg1">
                  <a:lumMod val="65000"/>
                </a:schemeClr>
              </a:buClr>
              <a:buSzTx/>
              <a:buFont typeface="+mj-lt"/>
              <a:buAutoNum type="arabicPeriod"/>
              <a:tabLst/>
              <a:defRPr/>
            </a:pPr>
            <a:endParaRPr lang="en-US" altLang="zh-CN" sz="1200" dirty="0">
              <a:latin typeface="Courier New" panose="02070309020205020404" pitchFamily="49" charset="0"/>
              <a:ea typeface="宋体" panose="02010600030101010101" pitchFamily="2" charset="-122"/>
              <a:cs typeface="Courier New" panose="02070309020205020404" pitchFamily="49" charset="0"/>
            </a:endParaRPr>
          </a:p>
        </p:txBody>
      </p:sp>
      <p:grpSp>
        <p:nvGrpSpPr>
          <p:cNvPr id="7" name="组合 6"/>
          <p:cNvGrpSpPr/>
          <p:nvPr/>
        </p:nvGrpSpPr>
        <p:grpSpPr>
          <a:xfrm>
            <a:off x="4967603" y="2420509"/>
            <a:ext cx="4139952" cy="2498607"/>
            <a:chOff x="8050697" y="5019262"/>
            <a:chExt cx="4949071" cy="2066559"/>
          </a:xfrm>
          <a:effectLst>
            <a:outerShdw blurRad="63500" sx="102000" sy="102000" algn="ctr" rotWithShape="0">
              <a:prstClr val="black">
                <a:alpha val="40000"/>
              </a:prstClr>
            </a:outerShdw>
          </a:effectLst>
        </p:grpSpPr>
        <p:sp>
          <p:nvSpPr>
            <p:cNvPr id="8" name="剪去单角的矩形 7"/>
            <p:cNvSpPr/>
            <p:nvPr/>
          </p:nvSpPr>
          <p:spPr>
            <a:xfrm>
              <a:off x="8050697" y="5019262"/>
              <a:ext cx="4949071" cy="2066559"/>
            </a:xfrm>
            <a:prstGeom prst="snip1Rect">
              <a:avLst>
                <a:gd name="adj" fmla="val 7313"/>
              </a:avLst>
            </a:prstGeom>
            <a:solidFill>
              <a:schemeClr val="accent1">
                <a:lumMod val="75000"/>
              </a:schemeClr>
            </a:solidFill>
            <a:ln w="12700" cap="flat" cmpd="sng" algn="ctr">
              <a:solidFill>
                <a:srgbClr val="E84C22">
                  <a:shade val="50000"/>
                </a:srgb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zh-CN" altLang="en-US" sz="1800" b="0" i="0" u="none" strike="noStrike" kern="0" cap="none" spc="0" normalizeH="0" baseline="0" noProof="0">
                <a:ln>
                  <a:noFill/>
                </a:ln>
                <a:solidFill>
                  <a:prstClr val="white"/>
                </a:solidFill>
                <a:effectLst/>
                <a:uLnTx/>
                <a:uFillTx/>
                <a:latin typeface="等线"/>
                <a:ea typeface="等线"/>
                <a:cs typeface="+mn-cs"/>
              </a:endParaRPr>
            </a:p>
          </p:txBody>
        </p:sp>
        <p:pic>
          <p:nvPicPr>
            <p:cNvPr id="9" name="图片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108212" y="5064435"/>
              <a:ext cx="290352" cy="327244"/>
            </a:xfrm>
            <a:prstGeom prst="rect">
              <a:avLst/>
            </a:prstGeom>
          </p:spPr>
        </p:pic>
        <p:sp>
          <p:nvSpPr>
            <p:cNvPr id="10" name="文本框 39"/>
            <p:cNvSpPr txBox="1"/>
            <p:nvPr/>
          </p:nvSpPr>
          <p:spPr>
            <a:xfrm>
              <a:off x="8388005" y="5054496"/>
              <a:ext cx="4524213" cy="2031325"/>
            </a:xfrm>
            <a:prstGeom prst="rect">
              <a:avLst/>
            </a:prstGeom>
            <a:noFill/>
          </p:spPr>
          <p:txBody>
            <a:bodyPr wrap="squar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等线"/>
                  <a:ea typeface="等线"/>
                </a:rPr>
                <a:t>等级</a:t>
              </a:r>
              <a:r>
                <a:rPr kumimoji="0" lang="en-US" altLang="zh-CN" sz="1400" b="0" i="0" u="none" strike="noStrike" kern="0" cap="none" spc="0" normalizeH="0" baseline="0" noProof="0" dirty="0">
                  <a:ln>
                    <a:noFill/>
                  </a:ln>
                  <a:solidFill>
                    <a:prstClr val="white"/>
                  </a:solidFill>
                  <a:effectLst/>
                  <a:uLnTx/>
                  <a:uFillTx/>
                  <a:latin typeface="等线"/>
                  <a:ea typeface="等线"/>
                </a:rPr>
                <a:t>grade</a:t>
              </a:r>
              <a:r>
                <a:rPr kumimoji="0" lang="zh-CN" altLang="en-US" sz="1400" b="0" i="0" u="none" strike="noStrike" kern="0" cap="none" spc="0" normalizeH="0" baseline="0" noProof="0" dirty="0">
                  <a:ln>
                    <a:noFill/>
                  </a:ln>
                  <a:solidFill>
                    <a:prstClr val="white"/>
                  </a:solidFill>
                  <a:effectLst/>
                  <a:uLnTx/>
                  <a:uFillTx/>
                  <a:latin typeface="等线"/>
                  <a:ea typeface="等线"/>
                </a:rPr>
                <a:t>定义为字符变量，从键盘输入一个大写字母，赋给变量</a:t>
              </a:r>
              <a:r>
                <a:rPr kumimoji="0" lang="en-US" altLang="zh-CN" sz="1400" b="0" i="0" u="none" strike="noStrike" kern="0" cap="none" spc="0" normalizeH="0" baseline="0" noProof="0" dirty="0">
                  <a:ln>
                    <a:noFill/>
                  </a:ln>
                  <a:solidFill>
                    <a:prstClr val="white"/>
                  </a:solidFill>
                  <a:effectLst/>
                  <a:uLnTx/>
                  <a:uFillTx/>
                  <a:latin typeface="等线"/>
                  <a:ea typeface="等线"/>
                </a:rPr>
                <a:t>grade</a:t>
              </a:r>
              <a:r>
                <a:rPr kumimoji="0" lang="zh-CN" altLang="en-US" sz="1400" b="0" i="0" u="none" strike="noStrike" kern="0" cap="none" spc="0" normalizeH="0" baseline="0" noProof="0" dirty="0">
                  <a:ln>
                    <a:noFill/>
                  </a:ln>
                  <a:solidFill>
                    <a:prstClr val="white"/>
                  </a:solidFill>
                  <a:effectLst/>
                  <a:uLnTx/>
                  <a:uFillTx/>
                  <a:latin typeface="等线"/>
                  <a:ea typeface="等线"/>
                </a:rPr>
                <a:t>，</a:t>
              </a:r>
              <a:r>
                <a:rPr kumimoji="0" lang="en-US" altLang="zh-CN" sz="1400" b="0" i="0" u="none" strike="noStrike" kern="0" cap="none" spc="0" normalizeH="0" baseline="0" noProof="0" dirty="0">
                  <a:ln>
                    <a:noFill/>
                  </a:ln>
                  <a:solidFill>
                    <a:prstClr val="white"/>
                  </a:solidFill>
                  <a:effectLst/>
                  <a:uLnTx/>
                  <a:uFillTx/>
                  <a:latin typeface="等线"/>
                  <a:ea typeface="等线"/>
                </a:rPr>
                <a:t>switch</a:t>
              </a:r>
              <a:r>
                <a:rPr kumimoji="0" lang="zh-CN" altLang="en-US" sz="1400" b="0" i="0" u="none" strike="noStrike" kern="0" cap="none" spc="0" normalizeH="0" baseline="0" noProof="0" dirty="0">
                  <a:ln>
                    <a:noFill/>
                  </a:ln>
                  <a:solidFill>
                    <a:prstClr val="white"/>
                  </a:solidFill>
                  <a:effectLst/>
                  <a:uLnTx/>
                  <a:uFillTx/>
                  <a:latin typeface="等线"/>
                  <a:ea typeface="等线"/>
                </a:rPr>
                <a:t>得到</a:t>
              </a:r>
              <a:r>
                <a:rPr kumimoji="0" lang="en-US" altLang="zh-CN" sz="1400" b="0" i="0" u="none" strike="noStrike" kern="0" cap="none" spc="0" normalizeH="0" baseline="0" noProof="0" dirty="0">
                  <a:ln>
                    <a:noFill/>
                  </a:ln>
                  <a:solidFill>
                    <a:prstClr val="white"/>
                  </a:solidFill>
                  <a:effectLst/>
                  <a:uLnTx/>
                  <a:uFillTx/>
                  <a:latin typeface="等线"/>
                  <a:ea typeface="等线"/>
                </a:rPr>
                <a:t>grade</a:t>
              </a:r>
              <a:r>
                <a:rPr kumimoji="0" lang="zh-CN" altLang="en-US" sz="1400" b="0" i="0" u="none" strike="noStrike" kern="0" cap="none" spc="0" normalizeH="0" baseline="0" noProof="0" dirty="0">
                  <a:ln>
                    <a:noFill/>
                  </a:ln>
                  <a:solidFill>
                    <a:prstClr val="white"/>
                  </a:solidFill>
                  <a:effectLst/>
                  <a:uLnTx/>
                  <a:uFillTx/>
                  <a:latin typeface="等线"/>
                  <a:ea typeface="等线"/>
                </a:rPr>
                <a:t>的值并把它和各</a:t>
              </a:r>
              <a:r>
                <a:rPr kumimoji="0" lang="en-US" altLang="zh-CN" sz="1400" b="0" i="0" u="none" strike="noStrike" kern="0" cap="none" spc="0" normalizeH="0" baseline="0" noProof="0" dirty="0">
                  <a:ln>
                    <a:noFill/>
                  </a:ln>
                  <a:solidFill>
                    <a:prstClr val="white"/>
                  </a:solidFill>
                  <a:effectLst/>
                  <a:uLnTx/>
                  <a:uFillTx/>
                  <a:latin typeface="等线"/>
                  <a:ea typeface="等线"/>
                </a:rPr>
                <a:t>case</a:t>
              </a:r>
              <a:r>
                <a:rPr kumimoji="0" lang="zh-CN" altLang="en-US" sz="1400" b="0" i="0" u="none" strike="noStrike" kern="0" cap="none" spc="0" normalizeH="0" baseline="0" noProof="0" dirty="0">
                  <a:ln>
                    <a:noFill/>
                  </a:ln>
                  <a:solidFill>
                    <a:prstClr val="white"/>
                  </a:solidFill>
                  <a:effectLst/>
                  <a:uLnTx/>
                  <a:uFillTx/>
                  <a:latin typeface="等线"/>
                  <a:ea typeface="等线"/>
                </a:rPr>
                <a:t>中给定的值</a:t>
              </a:r>
              <a:r>
                <a:rPr kumimoji="0" lang="en-US" altLang="zh-CN" sz="1400" b="0" i="0" u="none" strike="noStrike" kern="0" cap="none" spc="0" normalizeH="0" baseline="0" noProof="0" dirty="0">
                  <a:ln>
                    <a:noFill/>
                  </a:ln>
                  <a:solidFill>
                    <a:prstClr val="white"/>
                  </a:solidFill>
                  <a:effectLst/>
                  <a:uLnTx/>
                  <a:uFillTx/>
                  <a:latin typeface="等线"/>
                  <a:ea typeface="等线"/>
                </a:rPr>
                <a:t>(′A′,′B′,′C′,′D′</a:t>
              </a:r>
              <a:r>
                <a:rPr kumimoji="0" lang="zh-CN" altLang="en-US" sz="1400" b="0" i="0" u="none" strike="noStrike" kern="0" cap="none" spc="0" normalizeH="0" baseline="0" noProof="0" dirty="0">
                  <a:ln>
                    <a:noFill/>
                  </a:ln>
                  <a:solidFill>
                    <a:prstClr val="white"/>
                  </a:solidFill>
                  <a:effectLst/>
                  <a:uLnTx/>
                  <a:uFillTx/>
                  <a:latin typeface="等线"/>
                  <a:ea typeface="等线"/>
                </a:rPr>
                <a:t>之一</a:t>
              </a:r>
              <a:r>
                <a:rPr kumimoji="0" lang="en-US" altLang="zh-CN" sz="1400" b="0" i="0" u="none" strike="noStrike" kern="0" cap="none" spc="0" normalizeH="0" baseline="0" noProof="0" dirty="0">
                  <a:ln>
                    <a:noFill/>
                  </a:ln>
                  <a:solidFill>
                    <a:prstClr val="white"/>
                  </a:solidFill>
                  <a:effectLst/>
                  <a:uLnTx/>
                  <a:uFillTx/>
                  <a:latin typeface="等线"/>
                  <a:ea typeface="等线"/>
                </a:rPr>
                <a:t>)</a:t>
              </a:r>
              <a:r>
                <a:rPr kumimoji="0" lang="zh-CN" altLang="en-US" sz="1400" b="0" i="0" u="none" strike="noStrike" kern="0" cap="none" spc="0" normalizeH="0" baseline="0" noProof="0" dirty="0">
                  <a:ln>
                    <a:noFill/>
                  </a:ln>
                  <a:solidFill>
                    <a:prstClr val="white"/>
                  </a:solidFill>
                  <a:effectLst/>
                  <a:uLnTx/>
                  <a:uFillTx/>
                  <a:latin typeface="等线"/>
                  <a:ea typeface="等线"/>
                </a:rPr>
                <a:t>相比较，如果和其中之一相同</a:t>
              </a:r>
              <a:r>
                <a:rPr kumimoji="0" lang="en-US" altLang="zh-CN" sz="1400" b="0" i="0" u="none" strike="noStrike" kern="0" cap="none" spc="0" normalizeH="0" baseline="0" noProof="0" dirty="0">
                  <a:ln>
                    <a:noFill/>
                  </a:ln>
                  <a:solidFill>
                    <a:prstClr val="white"/>
                  </a:solidFill>
                  <a:effectLst/>
                  <a:uLnTx/>
                  <a:uFillTx/>
                  <a:latin typeface="等线"/>
                  <a:ea typeface="等线"/>
                </a:rPr>
                <a:t>(</a:t>
              </a:r>
              <a:r>
                <a:rPr kumimoji="0" lang="zh-CN" altLang="en-US" sz="1400" b="0" i="0" u="none" strike="noStrike" kern="0" cap="none" spc="0" normalizeH="0" baseline="0" noProof="0" dirty="0">
                  <a:ln>
                    <a:noFill/>
                  </a:ln>
                  <a:solidFill>
                    <a:prstClr val="white"/>
                  </a:solidFill>
                  <a:effectLst/>
                  <a:uLnTx/>
                  <a:uFillTx/>
                  <a:latin typeface="等线"/>
                  <a:ea typeface="等线"/>
                </a:rPr>
                <a:t>称为匹配</a:t>
              </a:r>
              <a:r>
                <a:rPr kumimoji="0" lang="en-US" altLang="zh-CN" sz="1400" b="0" i="0" u="none" strike="noStrike" kern="0" cap="none" spc="0" normalizeH="0" baseline="0" noProof="0" dirty="0">
                  <a:ln>
                    <a:noFill/>
                  </a:ln>
                  <a:solidFill>
                    <a:prstClr val="white"/>
                  </a:solidFill>
                  <a:effectLst/>
                  <a:uLnTx/>
                  <a:uFillTx/>
                  <a:latin typeface="等线"/>
                  <a:ea typeface="等线"/>
                </a:rPr>
                <a:t>)</a:t>
              </a:r>
              <a:r>
                <a:rPr kumimoji="0" lang="zh-CN" altLang="en-US" sz="1400" b="0" i="0" u="none" strike="noStrike" kern="0" cap="none" spc="0" normalizeH="0" baseline="0" noProof="0" dirty="0">
                  <a:ln>
                    <a:noFill/>
                  </a:ln>
                  <a:solidFill>
                    <a:prstClr val="white"/>
                  </a:solidFill>
                  <a:effectLst/>
                  <a:uLnTx/>
                  <a:uFillTx/>
                  <a:latin typeface="等线"/>
                  <a:ea typeface="等线"/>
                </a:rPr>
                <a:t>，则执行该</a:t>
              </a:r>
              <a:r>
                <a:rPr kumimoji="0" lang="en-US" altLang="zh-CN" sz="1400" b="0" i="0" u="none" strike="noStrike" kern="0" cap="none" spc="0" normalizeH="0" baseline="0" noProof="0" dirty="0">
                  <a:ln>
                    <a:noFill/>
                  </a:ln>
                  <a:solidFill>
                    <a:prstClr val="white"/>
                  </a:solidFill>
                  <a:effectLst/>
                  <a:uLnTx/>
                  <a:uFillTx/>
                  <a:latin typeface="等线"/>
                  <a:ea typeface="等线"/>
                </a:rPr>
                <a:t>case</a:t>
              </a:r>
              <a:r>
                <a:rPr kumimoji="0" lang="zh-CN" altLang="en-US" sz="1400" b="0" i="0" u="none" strike="noStrike" kern="0" cap="none" spc="0" normalizeH="0" baseline="0" noProof="0" dirty="0">
                  <a:ln>
                    <a:noFill/>
                  </a:ln>
                  <a:solidFill>
                    <a:prstClr val="white"/>
                  </a:solidFill>
                  <a:effectLst/>
                  <a:uLnTx/>
                  <a:uFillTx/>
                  <a:latin typeface="等线"/>
                  <a:ea typeface="等线"/>
                </a:rPr>
                <a:t>后面的语句</a:t>
              </a:r>
              <a:r>
                <a:rPr kumimoji="0" lang="en-US" altLang="zh-CN" sz="1400" b="0" i="0" u="none" strike="noStrike" kern="0" cap="none" spc="0" normalizeH="0" baseline="0" noProof="0" dirty="0">
                  <a:ln>
                    <a:noFill/>
                  </a:ln>
                  <a:solidFill>
                    <a:prstClr val="white"/>
                  </a:solidFill>
                  <a:effectLst/>
                  <a:uLnTx/>
                  <a:uFillTx/>
                  <a:latin typeface="等线"/>
                  <a:ea typeface="等线"/>
                </a:rPr>
                <a:t>(</a:t>
              </a:r>
              <a:r>
                <a:rPr kumimoji="0" lang="zh-CN" altLang="en-US" sz="1400" b="0" i="0" u="none" strike="noStrike" kern="0" cap="none" spc="0" normalizeH="0" baseline="0" noProof="0" dirty="0">
                  <a:ln>
                    <a:noFill/>
                  </a:ln>
                  <a:solidFill>
                    <a:prstClr val="white"/>
                  </a:solidFill>
                  <a:effectLst/>
                  <a:uLnTx/>
                  <a:uFillTx/>
                  <a:latin typeface="等线"/>
                  <a:ea typeface="等线"/>
                </a:rPr>
                <a:t>即</a:t>
              </a:r>
              <a:r>
                <a:rPr kumimoji="0" lang="en-US" altLang="zh-CN" sz="1400" b="0" i="0" u="none" strike="noStrike" kern="0" cap="none" spc="0" normalizeH="0" baseline="0" noProof="0" dirty="0" err="1">
                  <a:ln>
                    <a:noFill/>
                  </a:ln>
                  <a:solidFill>
                    <a:prstClr val="white"/>
                  </a:solidFill>
                  <a:effectLst/>
                  <a:uLnTx/>
                  <a:uFillTx/>
                  <a:latin typeface="等线"/>
                  <a:ea typeface="等线"/>
                </a:rPr>
                <a:t>printf</a:t>
              </a:r>
              <a:r>
                <a:rPr kumimoji="0" lang="zh-CN" altLang="en-US" sz="1400" b="0" i="0" u="none" strike="noStrike" kern="0" cap="none" spc="0" normalizeH="0" baseline="0" noProof="0" dirty="0">
                  <a:ln>
                    <a:noFill/>
                  </a:ln>
                  <a:solidFill>
                    <a:prstClr val="white"/>
                  </a:solidFill>
                  <a:effectLst/>
                  <a:uLnTx/>
                  <a:uFillTx/>
                  <a:latin typeface="等线"/>
                  <a:ea typeface="等线"/>
                </a:rPr>
                <a:t>语句</a:t>
              </a:r>
              <a:r>
                <a:rPr kumimoji="0" lang="en-US" altLang="zh-CN" sz="1400" b="0" i="0" u="none" strike="noStrike" kern="0" cap="none" spc="0" normalizeH="0" baseline="0" noProof="0" dirty="0">
                  <a:ln>
                    <a:noFill/>
                  </a:ln>
                  <a:solidFill>
                    <a:prstClr val="white"/>
                  </a:solidFill>
                  <a:effectLst/>
                  <a:uLnTx/>
                  <a:uFillTx/>
                  <a:latin typeface="等线"/>
                  <a:ea typeface="等线"/>
                </a:rPr>
                <a:t>)</a:t>
              </a:r>
              <a:r>
                <a:rPr kumimoji="0" lang="zh-CN" altLang="en-US" sz="1400" b="0" i="0" u="none" strike="noStrike" kern="0" cap="none" spc="0" normalizeH="0" baseline="0" noProof="0" dirty="0">
                  <a:ln>
                    <a:noFill/>
                  </a:ln>
                  <a:solidFill>
                    <a:prstClr val="white"/>
                  </a:solidFill>
                  <a:effectLst/>
                  <a:uLnTx/>
                  <a:uFillTx/>
                  <a:latin typeface="等线"/>
                  <a:ea typeface="等线"/>
                </a:rPr>
                <a:t>。</a:t>
              </a:r>
              <a:endParaRPr kumimoji="0" lang="en-US" altLang="zh-CN" sz="1400" b="0" i="0" u="none" strike="noStrike" kern="0" cap="none" spc="0" normalizeH="0" baseline="0" noProof="0" dirty="0">
                <a:ln>
                  <a:noFill/>
                </a:ln>
                <a:solidFill>
                  <a:prstClr val="white"/>
                </a:solidFill>
                <a:effectLst/>
                <a:uLnTx/>
                <a:uFillTx/>
                <a:latin typeface="等线"/>
                <a:ea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0" i="0" u="none" strike="noStrike" kern="0" cap="none" spc="0" normalizeH="0" baseline="0" noProof="0" dirty="0">
                  <a:ln>
                    <a:noFill/>
                  </a:ln>
                  <a:solidFill>
                    <a:prstClr val="white"/>
                  </a:solidFill>
                  <a:effectLst/>
                  <a:uLnTx/>
                  <a:uFillTx/>
                  <a:latin typeface="等线"/>
                  <a:ea typeface="等线"/>
                </a:rPr>
                <a:t>如果输入的字符与</a:t>
              </a:r>
              <a:r>
                <a:rPr kumimoji="0" lang="en-US" altLang="zh-CN" sz="1400" b="0" i="0" u="none" strike="noStrike" kern="0" cap="none" spc="0" normalizeH="0" baseline="0" noProof="0" dirty="0">
                  <a:ln>
                    <a:noFill/>
                  </a:ln>
                  <a:solidFill>
                    <a:prstClr val="white"/>
                  </a:solidFill>
                  <a:effectLst/>
                  <a:uLnTx/>
                  <a:uFillTx/>
                  <a:latin typeface="等线"/>
                  <a:ea typeface="等线"/>
                </a:rPr>
                <a:t>′A′,′B′,′C′,′D′</a:t>
              </a:r>
              <a:r>
                <a:rPr kumimoji="0" lang="zh-CN" altLang="en-US" sz="1400" b="0" i="0" u="none" strike="noStrike" kern="0" cap="none" spc="0" normalizeH="0" baseline="0" noProof="0" dirty="0">
                  <a:ln>
                    <a:noFill/>
                  </a:ln>
                  <a:solidFill>
                    <a:prstClr val="white"/>
                  </a:solidFill>
                  <a:effectLst/>
                  <a:uLnTx/>
                  <a:uFillTx/>
                  <a:latin typeface="等线"/>
                  <a:ea typeface="等线"/>
                </a:rPr>
                <a:t>都不相同，就执行</a:t>
              </a:r>
              <a:r>
                <a:rPr kumimoji="0" lang="en-US" altLang="zh-CN" sz="1400" b="0" i="0" u="none" strike="noStrike" kern="0" cap="none" spc="0" normalizeH="0" baseline="0" noProof="0" dirty="0">
                  <a:ln>
                    <a:noFill/>
                  </a:ln>
                  <a:solidFill>
                    <a:prstClr val="white"/>
                  </a:solidFill>
                  <a:effectLst/>
                  <a:uLnTx/>
                  <a:uFillTx/>
                  <a:latin typeface="等线"/>
                  <a:ea typeface="等线"/>
                </a:rPr>
                <a:t>default</a:t>
              </a:r>
              <a:r>
                <a:rPr kumimoji="0" lang="zh-CN" altLang="en-US" sz="1400" b="0" i="0" u="none" strike="noStrike" kern="0" cap="none" spc="0" normalizeH="0" baseline="0" noProof="0" dirty="0">
                  <a:ln>
                    <a:noFill/>
                  </a:ln>
                  <a:solidFill>
                    <a:prstClr val="white"/>
                  </a:solidFill>
                  <a:effectLst/>
                  <a:uLnTx/>
                  <a:uFillTx/>
                  <a:latin typeface="等线"/>
                  <a:ea typeface="等线"/>
                </a:rPr>
                <a:t>后面的语句，</a:t>
              </a:r>
              <a:endParaRPr kumimoji="0" lang="en-US" altLang="zh-CN" sz="1400" b="0" i="0" u="none" strike="noStrike" kern="0" cap="none" spc="0" normalizeH="0" baseline="0" noProof="0" dirty="0">
                <a:ln>
                  <a:noFill/>
                </a:ln>
                <a:solidFill>
                  <a:prstClr val="white"/>
                </a:solidFill>
                <a:effectLst/>
                <a:uLnTx/>
                <a:uFillTx/>
                <a:latin typeface="等线"/>
                <a:ea typeface="等线"/>
              </a:endParaRPr>
            </a:p>
            <a:p>
              <a:pPr marL="0" marR="0" lvl="0" indent="0" defTabSz="914400" eaLnBrk="1" fontAlgn="auto" latinLnBrk="0" hangingPunct="1">
                <a:lnSpc>
                  <a:spcPct val="100000"/>
                </a:lnSpc>
                <a:spcBef>
                  <a:spcPts val="0"/>
                </a:spcBef>
                <a:spcAft>
                  <a:spcPts val="0"/>
                </a:spcAft>
                <a:buClrTx/>
                <a:buSzTx/>
                <a:buFontTx/>
                <a:buNone/>
                <a:tabLst/>
                <a:defRPr/>
              </a:pPr>
              <a:r>
                <a:rPr kumimoji="0" lang="zh-CN" altLang="en-US" sz="1400" b="1" i="0" u="none" strike="noStrike" kern="0" cap="none" spc="0" normalizeH="0" baseline="0" noProof="0" dirty="0">
                  <a:ln>
                    <a:noFill/>
                  </a:ln>
                  <a:solidFill>
                    <a:srgbClr val="FFFF00"/>
                  </a:solidFill>
                  <a:effectLst/>
                  <a:uLnTx/>
                  <a:uFillTx/>
                  <a:latin typeface="等线"/>
                  <a:ea typeface="等线"/>
                </a:rPr>
                <a:t>注意在每个</a:t>
              </a:r>
              <a:r>
                <a:rPr kumimoji="0" lang="en-US" altLang="zh-CN" sz="1400" b="1" i="0" u="none" strike="noStrike" kern="0" cap="none" spc="0" normalizeH="0" baseline="0" noProof="0" dirty="0">
                  <a:ln>
                    <a:noFill/>
                  </a:ln>
                  <a:solidFill>
                    <a:srgbClr val="FFFF00"/>
                  </a:solidFill>
                  <a:effectLst/>
                  <a:uLnTx/>
                  <a:uFillTx/>
                  <a:latin typeface="等线"/>
                  <a:ea typeface="等线"/>
                </a:rPr>
                <a:t>case</a:t>
              </a:r>
              <a:r>
                <a:rPr kumimoji="0" lang="zh-CN" altLang="en-US" sz="1400" b="1" i="0" u="none" strike="noStrike" kern="0" cap="none" spc="0" normalizeH="0" baseline="0" noProof="0" dirty="0">
                  <a:ln>
                    <a:noFill/>
                  </a:ln>
                  <a:solidFill>
                    <a:srgbClr val="FFFF00"/>
                  </a:solidFill>
                  <a:effectLst/>
                  <a:uLnTx/>
                  <a:uFillTx/>
                  <a:latin typeface="等线"/>
                  <a:ea typeface="等线"/>
                </a:rPr>
                <a:t>后面后的语句中，最后都有一个</a:t>
              </a:r>
              <a:r>
                <a:rPr kumimoji="0" lang="en-US" altLang="zh-CN" sz="1400" b="1" i="0" u="none" strike="noStrike" kern="0" cap="none" spc="0" normalizeH="0" baseline="0" noProof="0" dirty="0">
                  <a:ln>
                    <a:noFill/>
                  </a:ln>
                  <a:solidFill>
                    <a:srgbClr val="FFFF00"/>
                  </a:solidFill>
                  <a:effectLst/>
                  <a:uLnTx/>
                  <a:uFillTx/>
                  <a:latin typeface="等线"/>
                  <a:ea typeface="等线"/>
                </a:rPr>
                <a:t>break</a:t>
              </a:r>
              <a:r>
                <a:rPr kumimoji="0" lang="zh-CN" altLang="en-US" sz="1400" b="1" i="0" u="none" strike="noStrike" kern="0" cap="none" spc="0" normalizeH="0" baseline="0" noProof="0" dirty="0">
                  <a:ln>
                    <a:noFill/>
                  </a:ln>
                  <a:solidFill>
                    <a:srgbClr val="FFFF00"/>
                  </a:solidFill>
                  <a:effectLst/>
                  <a:uLnTx/>
                  <a:uFillTx/>
                  <a:latin typeface="等线"/>
                  <a:ea typeface="等线"/>
                </a:rPr>
                <a:t>语句，它的作用是使流程转到</a:t>
              </a:r>
              <a:r>
                <a:rPr kumimoji="0" lang="en-US" altLang="zh-CN" sz="1400" b="1" i="0" u="none" strike="noStrike" kern="0" cap="none" spc="0" normalizeH="0" baseline="0" noProof="0" dirty="0">
                  <a:ln>
                    <a:noFill/>
                  </a:ln>
                  <a:solidFill>
                    <a:srgbClr val="FFFF00"/>
                  </a:solidFill>
                  <a:effectLst/>
                  <a:uLnTx/>
                  <a:uFillTx/>
                  <a:latin typeface="等线"/>
                  <a:ea typeface="等线"/>
                </a:rPr>
                <a:t>switch</a:t>
              </a:r>
              <a:r>
                <a:rPr kumimoji="0" lang="zh-CN" altLang="en-US" sz="1400" b="1" i="0" u="none" strike="noStrike" kern="0" cap="none" spc="0" normalizeH="0" baseline="0" noProof="0" dirty="0">
                  <a:ln>
                    <a:noFill/>
                  </a:ln>
                  <a:solidFill>
                    <a:srgbClr val="FFFF00"/>
                  </a:solidFill>
                  <a:effectLst/>
                  <a:uLnTx/>
                  <a:uFillTx/>
                  <a:latin typeface="等线"/>
                  <a:ea typeface="等线"/>
                </a:rPr>
                <a:t>语句的末尾</a:t>
              </a:r>
              <a:r>
                <a:rPr kumimoji="0" lang="en-US" altLang="zh-CN" sz="1400" b="1" i="0" u="none" strike="noStrike" kern="0" cap="none" spc="0" normalizeH="0" baseline="0" noProof="0" dirty="0">
                  <a:ln>
                    <a:noFill/>
                  </a:ln>
                  <a:solidFill>
                    <a:srgbClr val="FFFF00"/>
                  </a:solidFill>
                  <a:effectLst/>
                  <a:uLnTx/>
                  <a:uFillTx/>
                  <a:latin typeface="等线"/>
                  <a:ea typeface="等线"/>
                </a:rPr>
                <a:t>(</a:t>
              </a:r>
              <a:r>
                <a:rPr kumimoji="0" lang="zh-CN" altLang="en-US" sz="1400" b="1" i="0" u="none" strike="noStrike" kern="0" cap="none" spc="0" normalizeH="0" baseline="0" noProof="0" dirty="0">
                  <a:ln>
                    <a:noFill/>
                  </a:ln>
                  <a:solidFill>
                    <a:srgbClr val="FFFF00"/>
                  </a:solidFill>
                  <a:effectLst/>
                  <a:uLnTx/>
                  <a:uFillTx/>
                  <a:latin typeface="等线"/>
                  <a:ea typeface="等线"/>
                </a:rPr>
                <a:t>即右花括号处</a:t>
              </a:r>
              <a:r>
                <a:rPr kumimoji="0" lang="en-US" altLang="zh-CN" sz="1400" b="1" i="0" u="none" strike="noStrike" kern="0" cap="none" spc="0" normalizeH="0" baseline="0" noProof="0" dirty="0">
                  <a:ln>
                    <a:noFill/>
                  </a:ln>
                  <a:solidFill>
                    <a:srgbClr val="FFFF00"/>
                  </a:solidFill>
                  <a:effectLst/>
                  <a:uLnTx/>
                  <a:uFillTx/>
                  <a:latin typeface="等线"/>
                  <a:ea typeface="等线"/>
                </a:rPr>
                <a:t>)</a:t>
              </a:r>
              <a:r>
                <a:rPr kumimoji="0" lang="zh-CN" altLang="en-US" sz="1400" b="1" i="0" u="none" strike="noStrike" kern="0" cap="none" spc="0" normalizeH="0" baseline="0" noProof="0" dirty="0">
                  <a:ln>
                    <a:noFill/>
                  </a:ln>
                  <a:solidFill>
                    <a:srgbClr val="FFFF00"/>
                  </a:solidFill>
                  <a:effectLst/>
                  <a:uLnTx/>
                  <a:uFillTx/>
                  <a:latin typeface="等线"/>
                  <a:ea typeface="等线"/>
                </a:rPr>
                <a:t>。</a:t>
              </a:r>
              <a:endParaRPr kumimoji="0" lang="en-US" altLang="zh-CN" sz="1400" b="1" i="0" u="none" strike="noStrike" kern="0" cap="none" spc="0" normalizeH="0" baseline="0" noProof="0" dirty="0">
                <a:ln>
                  <a:noFill/>
                </a:ln>
                <a:solidFill>
                  <a:srgbClr val="FFFF00"/>
                </a:solidFill>
                <a:effectLst/>
                <a:uLnTx/>
                <a:uFillTx/>
                <a:latin typeface="等线"/>
                <a:ea typeface="等线"/>
              </a:endParaRPr>
            </a:p>
          </p:txBody>
        </p:sp>
      </p:grpSp>
    </p:spTree>
    <p:extLst>
      <p:ext uri="{BB962C8B-B14F-4D97-AF65-F5344CB8AC3E}">
        <p14:creationId xmlns:p14="http://schemas.microsoft.com/office/powerpoint/2010/main" val="20331691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9CB9FB-0A94-4337-AC25-9435737087B5}"/>
              </a:ext>
            </a:extLst>
          </p:cNvPr>
          <p:cNvSpPr>
            <a:spLocks noGrp="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练习：使用分支控制语句</a:t>
            </a:r>
            <a:endParaRPr lang="en-US" altLang="en-US" dirty="0">
              <a:effectLst>
                <a:outerShdw blurRad="38100" dist="38100" dir="2700000" algn="tl">
                  <a:srgbClr val="C0C0C0"/>
                </a:outerShdw>
              </a:effectLst>
              <a:ea typeface="华文中宋" panose="02010600040101010101" pitchFamily="2" charset="-122"/>
            </a:endParaRPr>
          </a:p>
        </p:txBody>
      </p:sp>
      <p:sp>
        <p:nvSpPr>
          <p:cNvPr id="35842" name="Content Placeholder 2">
            <a:extLst>
              <a:ext uri="{FF2B5EF4-FFF2-40B4-BE49-F238E27FC236}">
                <a16:creationId xmlns:a16="http://schemas.microsoft.com/office/drawing/2014/main" id="{782E7030-BFBE-4F98-9778-2947B1E8156A}"/>
              </a:ext>
            </a:extLst>
          </p:cNvPr>
          <p:cNvSpPr>
            <a:spLocks noGrp="1"/>
          </p:cNvSpPr>
          <p:nvPr>
            <p:ph idx="1"/>
          </p:nvPr>
        </p:nvSpPr>
        <p:spPr/>
        <p:txBody>
          <a:bodyPr>
            <a:normAutofit lnSpcReduction="10000"/>
          </a:bodyPr>
          <a:lstStyle/>
          <a:p>
            <a:r>
              <a:rPr lang="en-US" altLang="zh-CN" dirty="0"/>
              <a:t>YOJ 8</a:t>
            </a:r>
            <a:r>
              <a:rPr lang="zh-CN" altLang="en-US" dirty="0"/>
              <a:t>：计算学分绩点</a:t>
            </a:r>
            <a:endParaRPr lang="en-US" altLang="zh-CN" dirty="0"/>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zh-CN" dirty="0"/>
          </a:p>
          <a:p>
            <a:r>
              <a:rPr lang="zh-CN" altLang="en-US" dirty="0"/>
              <a:t>画出</a:t>
            </a:r>
            <a:r>
              <a:rPr lang="en-US" altLang="zh-CN" dirty="0"/>
              <a:t>NS</a:t>
            </a:r>
            <a:r>
              <a:rPr lang="zh-CN" altLang="en-US" dirty="0"/>
              <a:t>图、设计不同的语句形式</a:t>
            </a:r>
            <a:endParaRPr lang="en-US" altLang="en-US" dirty="0">
              <a:ea typeface="华文中宋" panose="02010600040101010101" pitchFamily="2" charset="-122"/>
            </a:endParaRPr>
          </a:p>
        </p:txBody>
      </p:sp>
      <p:pic>
        <p:nvPicPr>
          <p:cNvPr id="6" name="图片 5">
            <a:extLst>
              <a:ext uri="{FF2B5EF4-FFF2-40B4-BE49-F238E27FC236}">
                <a16:creationId xmlns:a16="http://schemas.microsoft.com/office/drawing/2014/main" id="{D3AEFC99-7BFE-4F46-80C1-F4F03870791D}"/>
              </a:ext>
            </a:extLst>
          </p:cNvPr>
          <p:cNvPicPr>
            <a:picLocks noChangeAspect="1"/>
          </p:cNvPicPr>
          <p:nvPr/>
        </p:nvPicPr>
        <p:blipFill>
          <a:blip r:embed="rId2"/>
          <a:stretch>
            <a:fillRect/>
          </a:stretch>
        </p:blipFill>
        <p:spPr>
          <a:xfrm>
            <a:off x="2009775" y="2058904"/>
            <a:ext cx="5124450" cy="3028950"/>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02E89BD-B842-45F2-8E22-259E599747C4}"/>
              </a:ext>
            </a:extLst>
          </p:cNvPr>
          <p:cNvSpPr>
            <a:spLocks noGrp="1"/>
          </p:cNvSpPr>
          <p:nvPr>
            <p:ph type="title"/>
          </p:nvPr>
        </p:nvSpPr>
        <p:spPr/>
        <p:txBody>
          <a:bodyPr vert="horz" wrap="square" lIns="91440" tIns="45720" rIns="91440" bIns="45720" numCol="1" anchorCtr="0" compatLnSpc="1">
            <a:prstTxWarp prst="textNoShape">
              <a:avLst/>
            </a:prstTxWarp>
            <a:normAutofit fontScale="90000"/>
          </a:bodyPr>
          <a:lstStyle/>
          <a:p>
            <a:pPr>
              <a:lnSpc>
                <a:spcPct val="100000"/>
              </a:lnSpc>
              <a:spcAft>
                <a:spcPts val="2400"/>
              </a:spcAft>
            </a:pPr>
            <a:r>
              <a:rPr lang="zh-CN" altLang="en-US" sz="5400" dirty="0"/>
              <a:t>为什么需要循环语句</a:t>
            </a:r>
            <a:r>
              <a:rPr lang="en-US" altLang="zh-CN" sz="5400" dirty="0"/>
              <a:t>?</a:t>
            </a:r>
            <a:endParaRPr lang="zh-CN" altLang="en-US" sz="5200" cap="none" dirty="0">
              <a:effectLst>
                <a:outerShdw blurRad="38100" dist="38100" dir="2700000" algn="tl">
                  <a:srgbClr val="C0C0C0"/>
                </a:outerShdw>
              </a:effectLst>
            </a:endParaRPr>
          </a:p>
        </p:txBody>
      </p:sp>
      <p:sp>
        <p:nvSpPr>
          <p:cNvPr id="5" name="矩形 4">
            <a:extLst>
              <a:ext uri="{FF2B5EF4-FFF2-40B4-BE49-F238E27FC236}">
                <a16:creationId xmlns:a16="http://schemas.microsoft.com/office/drawing/2014/main" id="{B43B9177-864C-485D-B340-2510D27A999C}"/>
              </a:ext>
            </a:extLst>
          </p:cNvPr>
          <p:cNvSpPr/>
          <p:nvPr/>
        </p:nvSpPr>
        <p:spPr>
          <a:xfrm>
            <a:off x="347177" y="1621557"/>
            <a:ext cx="4572000" cy="1477328"/>
          </a:xfrm>
          <a:prstGeom prst="rect">
            <a:avLst/>
          </a:prstGeom>
        </p:spPr>
        <p:txBody>
          <a:bodyPr>
            <a:spAutoFit/>
          </a:bodyPr>
          <a:lstStyle/>
          <a:p>
            <a:r>
              <a:rPr lang="zh-CN" altLang="en-US" dirty="0"/>
              <a:t>要向计算机输入全班</a:t>
            </a:r>
            <a:r>
              <a:rPr lang="en-US" altLang="zh-CN" dirty="0"/>
              <a:t>50</a:t>
            </a:r>
            <a:r>
              <a:rPr lang="zh-CN" altLang="en-US" dirty="0"/>
              <a:t>个学生的成绩；</a:t>
            </a:r>
          </a:p>
          <a:p>
            <a:r>
              <a:rPr lang="zh-CN" altLang="en-US" dirty="0"/>
              <a:t>     </a:t>
            </a:r>
            <a:r>
              <a:rPr lang="en-US" altLang="zh-CN" dirty="0"/>
              <a:t>(</a:t>
            </a:r>
            <a:r>
              <a:rPr lang="zh-CN" altLang="en-US" dirty="0"/>
              <a:t>重复</a:t>
            </a:r>
            <a:r>
              <a:rPr lang="en-US" altLang="zh-CN" dirty="0"/>
              <a:t>50</a:t>
            </a:r>
            <a:r>
              <a:rPr lang="zh-CN" altLang="en-US" dirty="0"/>
              <a:t>次相同的输入操作</a:t>
            </a:r>
            <a:r>
              <a:rPr lang="en-US" altLang="zh-CN" dirty="0"/>
              <a:t>)</a:t>
            </a:r>
          </a:p>
          <a:p>
            <a:endParaRPr lang="en-US" altLang="zh-CN" dirty="0"/>
          </a:p>
          <a:p>
            <a:r>
              <a:rPr lang="zh-CN" altLang="en-US" dirty="0"/>
              <a:t>分别统计全班</a:t>
            </a:r>
            <a:r>
              <a:rPr lang="en-US" altLang="zh-CN" dirty="0"/>
              <a:t>50</a:t>
            </a:r>
            <a:r>
              <a:rPr lang="zh-CN" altLang="en-US" dirty="0"/>
              <a:t>个学生的平均成绩；</a:t>
            </a:r>
          </a:p>
          <a:p>
            <a:r>
              <a:rPr lang="zh-CN" altLang="en-US" dirty="0"/>
              <a:t>     </a:t>
            </a:r>
            <a:r>
              <a:rPr lang="en-US" altLang="zh-CN" dirty="0"/>
              <a:t>(</a:t>
            </a:r>
            <a:r>
              <a:rPr lang="zh-CN" altLang="en-US" dirty="0"/>
              <a:t>重复</a:t>
            </a:r>
            <a:r>
              <a:rPr lang="en-US" altLang="zh-CN" dirty="0"/>
              <a:t>50</a:t>
            </a:r>
            <a:r>
              <a:rPr lang="zh-CN" altLang="en-US" dirty="0"/>
              <a:t>次相同的计算操作</a:t>
            </a:r>
            <a:r>
              <a:rPr lang="en-US" altLang="zh-CN" dirty="0"/>
              <a:t>)</a:t>
            </a:r>
          </a:p>
        </p:txBody>
      </p:sp>
      <p:sp>
        <p:nvSpPr>
          <p:cNvPr id="9" name="MH_SubTitle_1">
            <a:extLst>
              <a:ext uri="{FF2B5EF4-FFF2-40B4-BE49-F238E27FC236}">
                <a16:creationId xmlns:a16="http://schemas.microsoft.com/office/drawing/2014/main" id="{9F1B6F6B-E3CC-480B-B4AA-08EB958C8E6D}"/>
              </a:ext>
            </a:extLst>
          </p:cNvPr>
          <p:cNvSpPr/>
          <p:nvPr>
            <p:custDataLst>
              <p:tags r:id="rId1"/>
            </p:custDataLst>
          </p:nvPr>
        </p:nvSpPr>
        <p:spPr>
          <a:xfrm>
            <a:off x="4209977" y="1313300"/>
            <a:ext cx="709200" cy="1921768"/>
          </a:xfrm>
          <a:custGeom>
            <a:avLst/>
            <a:gdLst>
              <a:gd name="connsiteX0" fmla="*/ 0 w 652326"/>
              <a:gd name="connsiteY0" fmla="*/ 0 h 1553638"/>
              <a:gd name="connsiteX1" fmla="*/ 652326 w 652326"/>
              <a:gd name="connsiteY1" fmla="*/ 325113 h 1553638"/>
              <a:gd name="connsiteX2" fmla="*/ 652326 w 652326"/>
              <a:gd name="connsiteY2" fmla="*/ 1228525 h 1553638"/>
              <a:gd name="connsiteX3" fmla="*/ 0 w 652326"/>
              <a:gd name="connsiteY3" fmla="*/ 1553638 h 1553638"/>
            </a:gdLst>
            <a:ahLst/>
            <a:cxnLst>
              <a:cxn ang="0">
                <a:pos x="connsiteX0" y="connsiteY0"/>
              </a:cxn>
              <a:cxn ang="0">
                <a:pos x="connsiteX1" y="connsiteY1"/>
              </a:cxn>
              <a:cxn ang="0">
                <a:pos x="connsiteX2" y="connsiteY2"/>
              </a:cxn>
              <a:cxn ang="0">
                <a:pos x="connsiteX3" y="connsiteY3"/>
              </a:cxn>
            </a:cxnLst>
            <a:rect l="l" t="t" r="r" b="b"/>
            <a:pathLst>
              <a:path w="652326" h="1553638">
                <a:moveTo>
                  <a:pt x="0" y="0"/>
                </a:moveTo>
                <a:lnTo>
                  <a:pt x="652326" y="325113"/>
                </a:lnTo>
                <a:lnTo>
                  <a:pt x="652326" y="1228525"/>
                </a:lnTo>
                <a:lnTo>
                  <a:pt x="0" y="1553638"/>
                </a:lnTo>
                <a:close/>
              </a:path>
            </a:pathLst>
          </a:custGeom>
          <a:solidFill>
            <a:srgbClr val="E84C22">
              <a:lumMod val="60000"/>
              <a:lumOff val="40000"/>
            </a:srgbClr>
          </a:solidFill>
          <a:ln w="12700" cap="flat" cmpd="sng" algn="ctr">
            <a:noFill/>
            <a:prstDash val="solid"/>
            <a:miter lim="800000"/>
          </a:ln>
          <a:effectLst/>
        </p:spPr>
        <p:txBody>
          <a:bodyPr anchor="ctr">
            <a:norm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等线"/>
                <a:ea typeface="等线"/>
                <a:cs typeface="+mn-cs"/>
              </a:rPr>
              <a:t>解决</a:t>
            </a:r>
            <a:endParaRPr kumimoji="0" lang="en-US" altLang="zh-CN" sz="1800" b="0" i="0" u="none" strike="noStrike" kern="0" cap="none" spc="0" normalizeH="0" baseline="0" noProof="0" dirty="0">
              <a:ln>
                <a:noFill/>
              </a:ln>
              <a:solidFill>
                <a:srgbClr val="FFFFFF"/>
              </a:solidFill>
              <a:effectLst/>
              <a:uLnTx/>
              <a:uFillTx/>
              <a:latin typeface="等线"/>
              <a:ea typeface="等线"/>
              <a:cs typeface="+mn-cs"/>
            </a:endParaRPr>
          </a:p>
          <a:p>
            <a:pPr marL="0" marR="0" lvl="0" indent="0" algn="ctr" defTabSz="914400" eaLnBrk="1" fontAlgn="auto" latinLnBrk="0" hangingPunct="1">
              <a:lnSpc>
                <a:spcPct val="100000"/>
              </a:lnSpc>
              <a:spcBef>
                <a:spcPts val="0"/>
              </a:spcBef>
              <a:spcAft>
                <a:spcPts val="0"/>
              </a:spcAft>
              <a:buClrTx/>
              <a:buSzTx/>
              <a:buFontTx/>
              <a:buNone/>
              <a:tabLst/>
              <a:defRPr/>
            </a:pPr>
            <a:r>
              <a:rPr kumimoji="0" lang="zh-CN" altLang="en-US" sz="1800" b="0" i="0" u="none" strike="noStrike" kern="0" cap="none" spc="0" normalizeH="0" baseline="0" noProof="0" dirty="0">
                <a:ln>
                  <a:noFill/>
                </a:ln>
                <a:solidFill>
                  <a:srgbClr val="FFFFFF"/>
                </a:solidFill>
                <a:effectLst/>
                <a:uLnTx/>
                <a:uFillTx/>
                <a:latin typeface="等线"/>
                <a:ea typeface="等线"/>
                <a:cs typeface="+mn-cs"/>
              </a:rPr>
              <a:t>方法</a:t>
            </a:r>
          </a:p>
        </p:txBody>
      </p:sp>
      <p:sp>
        <p:nvSpPr>
          <p:cNvPr id="7" name="矩形 6">
            <a:extLst>
              <a:ext uri="{FF2B5EF4-FFF2-40B4-BE49-F238E27FC236}">
                <a16:creationId xmlns:a16="http://schemas.microsoft.com/office/drawing/2014/main" id="{FC9D8243-5018-44C0-98FD-C890D7D7E755}"/>
              </a:ext>
            </a:extLst>
          </p:cNvPr>
          <p:cNvSpPr/>
          <p:nvPr/>
        </p:nvSpPr>
        <p:spPr>
          <a:xfrm>
            <a:off x="4919177" y="1517278"/>
            <a:ext cx="4183608" cy="1513812"/>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pPr lvl="0">
              <a:lnSpc>
                <a:spcPct val="130000"/>
              </a:lnSpc>
              <a:defRPr/>
            </a:pPr>
            <a:r>
              <a:rPr lang="it-IT" altLang="zh-CN" sz="1200" b="1" kern="0" dirty="0">
                <a:solidFill>
                  <a:prstClr val="black"/>
                </a:solidFill>
                <a:latin typeface="等线"/>
                <a:ea typeface="等线"/>
              </a:rPr>
              <a:t>cin &gt;&gt; score1 &gt;&gt; score2 &gt;&gt; score3 &gt;&gt; score4 &gt;&gt; score5;</a:t>
            </a:r>
          </a:p>
          <a:p>
            <a:pPr lvl="0">
              <a:lnSpc>
                <a:spcPct val="130000"/>
              </a:lnSpc>
              <a:defRPr/>
            </a:pPr>
            <a:r>
              <a:rPr lang="en-US" altLang="zh-CN" sz="1200" b="1" kern="0" dirty="0">
                <a:solidFill>
                  <a:srgbClr val="008000"/>
                </a:solidFill>
                <a:latin typeface="等线"/>
                <a:ea typeface="等线"/>
              </a:rPr>
              <a:t>//</a:t>
            </a:r>
            <a:r>
              <a:rPr lang="zh-CN" altLang="en-US" sz="1200" b="1" kern="0" dirty="0">
                <a:solidFill>
                  <a:srgbClr val="008000"/>
                </a:solidFill>
                <a:latin typeface="等线"/>
                <a:ea typeface="等线"/>
              </a:rPr>
              <a:t>输入一个学生</a:t>
            </a:r>
            <a:r>
              <a:rPr lang="en-US" altLang="zh-CN" sz="1200" b="1" kern="0" dirty="0">
                <a:solidFill>
                  <a:srgbClr val="008000"/>
                </a:solidFill>
                <a:latin typeface="等线"/>
                <a:ea typeface="等线"/>
              </a:rPr>
              <a:t>5</a:t>
            </a:r>
            <a:r>
              <a:rPr lang="zh-CN" altLang="en-US" sz="1200" b="1" kern="0" dirty="0">
                <a:solidFill>
                  <a:srgbClr val="008000"/>
                </a:solidFill>
                <a:latin typeface="等线"/>
                <a:ea typeface="等线"/>
              </a:rPr>
              <a:t>门课的成绩</a:t>
            </a:r>
          </a:p>
          <a:p>
            <a:pPr lvl="0">
              <a:lnSpc>
                <a:spcPct val="130000"/>
              </a:lnSpc>
              <a:defRPr/>
            </a:pPr>
            <a:r>
              <a:rPr lang="it-IT" altLang="zh-CN" sz="1200" b="1" kern="0" dirty="0">
                <a:solidFill>
                  <a:prstClr val="black"/>
                </a:solidFill>
                <a:latin typeface="等线"/>
                <a:ea typeface="等线"/>
              </a:rPr>
              <a:t>avg = ( score1 + score2 + score3 + score4 + score5 ) / 5;</a:t>
            </a:r>
            <a:endParaRPr lang="en-US" altLang="zh-CN" sz="1200" b="1" kern="0" dirty="0">
              <a:solidFill>
                <a:prstClr val="black"/>
              </a:solidFill>
              <a:latin typeface="等线"/>
              <a:ea typeface="等线"/>
            </a:endParaRPr>
          </a:p>
          <a:p>
            <a:pPr lvl="0">
              <a:lnSpc>
                <a:spcPct val="130000"/>
              </a:lnSpc>
              <a:defRPr/>
            </a:pPr>
            <a:r>
              <a:rPr lang="en-US" altLang="zh-CN" sz="1200" b="1" kern="0" dirty="0">
                <a:solidFill>
                  <a:srgbClr val="008000"/>
                </a:solidFill>
                <a:latin typeface="等线"/>
                <a:ea typeface="等线"/>
              </a:rPr>
              <a:t>//</a:t>
            </a:r>
            <a:r>
              <a:rPr lang="zh-CN" altLang="en-US" sz="1200" b="1" kern="0" dirty="0">
                <a:solidFill>
                  <a:srgbClr val="008000"/>
                </a:solidFill>
                <a:latin typeface="等线"/>
                <a:ea typeface="等线"/>
              </a:rPr>
              <a:t>求该学生平均成绩</a:t>
            </a:r>
          </a:p>
          <a:p>
            <a:pPr lvl="0">
              <a:lnSpc>
                <a:spcPct val="130000"/>
              </a:lnSpc>
              <a:defRPr/>
            </a:pPr>
            <a:r>
              <a:rPr lang="en-US" altLang="zh-CN" sz="1200" b="1" kern="0" dirty="0" err="1">
                <a:solidFill>
                  <a:prstClr val="black"/>
                </a:solidFill>
                <a:latin typeface="等线"/>
                <a:ea typeface="等线"/>
              </a:rPr>
              <a:t>cout</a:t>
            </a:r>
            <a:r>
              <a:rPr lang="en-US" altLang="zh-CN" sz="1200" b="1" kern="0" dirty="0">
                <a:solidFill>
                  <a:prstClr val="black"/>
                </a:solidFill>
                <a:latin typeface="等线"/>
                <a:ea typeface="等线"/>
              </a:rPr>
              <a:t> &lt;&lt; avg &lt;&lt; </a:t>
            </a:r>
            <a:r>
              <a:rPr lang="en-US" altLang="zh-CN" sz="1200" b="1" kern="0" dirty="0" err="1">
                <a:solidFill>
                  <a:prstClr val="black"/>
                </a:solidFill>
                <a:latin typeface="等线"/>
                <a:ea typeface="等线"/>
              </a:rPr>
              <a:t>endl</a:t>
            </a:r>
            <a:r>
              <a:rPr lang="en-US" altLang="zh-CN" sz="1200" b="1" kern="0" dirty="0">
                <a:solidFill>
                  <a:prstClr val="black"/>
                </a:solidFill>
                <a:latin typeface="等线"/>
                <a:ea typeface="等线"/>
              </a:rPr>
              <a:t>;</a:t>
            </a:r>
          </a:p>
          <a:p>
            <a:pPr lvl="0">
              <a:lnSpc>
                <a:spcPct val="130000"/>
              </a:lnSpc>
              <a:defRPr/>
            </a:pPr>
            <a:r>
              <a:rPr lang="en-US" altLang="zh-CN" sz="1200" b="1" kern="0" dirty="0">
                <a:solidFill>
                  <a:srgbClr val="008000"/>
                </a:solidFill>
                <a:latin typeface="等线"/>
                <a:ea typeface="等线"/>
              </a:rPr>
              <a:t>//</a:t>
            </a:r>
            <a:r>
              <a:rPr lang="zh-CN" altLang="en-US" sz="1200" b="1" kern="0" dirty="0">
                <a:solidFill>
                  <a:srgbClr val="008000"/>
                </a:solidFill>
                <a:latin typeface="等线"/>
                <a:ea typeface="等线"/>
              </a:rPr>
              <a:t>输出该学生平均成绩</a:t>
            </a:r>
          </a:p>
        </p:txBody>
      </p:sp>
      <p:sp>
        <p:nvSpPr>
          <p:cNvPr id="11" name="矩形 10">
            <a:extLst>
              <a:ext uri="{FF2B5EF4-FFF2-40B4-BE49-F238E27FC236}">
                <a16:creationId xmlns:a16="http://schemas.microsoft.com/office/drawing/2014/main" id="{532FC1B8-0620-44AD-BDAF-221C04CD308F}"/>
              </a:ext>
            </a:extLst>
          </p:cNvPr>
          <p:cNvSpPr/>
          <p:nvPr/>
        </p:nvSpPr>
        <p:spPr>
          <a:xfrm>
            <a:off x="2278577" y="3203164"/>
            <a:ext cx="4572000" cy="646331"/>
          </a:xfrm>
          <a:prstGeom prst="rect">
            <a:avLst/>
          </a:prstGeom>
        </p:spPr>
        <p:style>
          <a:lnRef idx="2">
            <a:schemeClr val="accent2"/>
          </a:lnRef>
          <a:fillRef idx="1">
            <a:schemeClr val="lt1"/>
          </a:fillRef>
          <a:effectRef idx="0">
            <a:schemeClr val="accent2"/>
          </a:effectRef>
          <a:fontRef idx="minor">
            <a:schemeClr val="dk1"/>
          </a:fontRef>
        </p:style>
        <p:txBody>
          <a:bodyPr>
            <a:spAutoFit/>
          </a:bodyPr>
          <a:lstStyle/>
          <a:p>
            <a:pPr lvl="0" algn="ctr">
              <a:defRPr/>
            </a:pPr>
            <a:r>
              <a:rPr lang="zh-CN" altLang="en-US" kern="0" dirty="0">
                <a:solidFill>
                  <a:prstClr val="black"/>
                </a:solidFill>
                <a:latin typeface="等线"/>
                <a:ea typeface="等线"/>
              </a:rPr>
              <a:t>重复写</a:t>
            </a:r>
            <a:r>
              <a:rPr lang="en-US" altLang="zh-CN" kern="0" dirty="0">
                <a:solidFill>
                  <a:prstClr val="black"/>
                </a:solidFill>
                <a:latin typeface="等线"/>
                <a:ea typeface="等线"/>
              </a:rPr>
              <a:t>50</a:t>
            </a:r>
            <a:r>
              <a:rPr lang="zh-CN" altLang="en-US" kern="0" dirty="0">
                <a:solidFill>
                  <a:prstClr val="black"/>
                </a:solidFill>
                <a:latin typeface="等线"/>
                <a:ea typeface="等线"/>
              </a:rPr>
              <a:t>个同样的程序段</a:t>
            </a:r>
            <a:r>
              <a:rPr lang="en-US" altLang="zh-CN" kern="0" dirty="0">
                <a:solidFill>
                  <a:prstClr val="black"/>
                </a:solidFill>
                <a:latin typeface="等线"/>
                <a:ea typeface="等线"/>
              </a:rPr>
              <a:t>?</a:t>
            </a:r>
          </a:p>
          <a:p>
            <a:pPr algn="ctr">
              <a:defRPr/>
            </a:pPr>
            <a:r>
              <a:rPr lang="zh-CN" altLang="en-US" kern="0" dirty="0">
                <a:solidFill>
                  <a:prstClr val="black"/>
                </a:solidFill>
                <a:latin typeface="等线"/>
                <a:ea typeface="等线"/>
              </a:rPr>
              <a:t>如果是</a:t>
            </a:r>
            <a:r>
              <a:rPr lang="en-US" altLang="zh-CN" kern="0" dirty="0">
                <a:solidFill>
                  <a:prstClr val="black"/>
                </a:solidFill>
                <a:latin typeface="等线"/>
                <a:ea typeface="等线"/>
              </a:rPr>
              <a:t>n</a:t>
            </a:r>
            <a:r>
              <a:rPr lang="zh-CN" altLang="en-US" kern="0" dirty="0">
                <a:solidFill>
                  <a:prstClr val="black"/>
                </a:solidFill>
                <a:latin typeface="等线"/>
                <a:ea typeface="等线"/>
              </a:rPr>
              <a:t>个学生的情况怎么办？</a:t>
            </a:r>
            <a:endParaRPr lang="en-US" altLang="zh-CN" kern="0" dirty="0">
              <a:solidFill>
                <a:prstClr val="black"/>
              </a:solidFill>
              <a:latin typeface="等线"/>
              <a:ea typeface="等线"/>
            </a:endParaRPr>
          </a:p>
        </p:txBody>
      </p:sp>
      <p:pic>
        <p:nvPicPr>
          <p:cNvPr id="13" name="图片 12">
            <a:extLst>
              <a:ext uri="{FF2B5EF4-FFF2-40B4-BE49-F238E27FC236}">
                <a16:creationId xmlns:a16="http://schemas.microsoft.com/office/drawing/2014/main" id="{91DAC651-0274-4359-9BF4-A08297A62BC0}"/>
              </a:ext>
            </a:extLst>
          </p:cNvPr>
          <p:cNvPicPr>
            <a:picLocks noChangeAspect="1"/>
          </p:cNvPicPr>
          <p:nvPr/>
        </p:nvPicPr>
        <p:blipFill>
          <a:blip r:embed="rId3" cstate="print">
            <a:extLst>
              <a:ext uri="{BEBA8EAE-BF5A-486C-A8C5-ECC9F3942E4B}">
                <a14:imgProps xmlns:a14="http://schemas.microsoft.com/office/drawing/2010/main">
                  <a14:imgLayer r:embed="rId4">
                    <a14:imgEffect>
                      <a14:backgroundRemoval t="0" b="98500" l="0" r="100000">
                        <a14:foregroundMark x1="42000" y1="56000" x2="42000" y2="56000"/>
                        <a14:foregroundMark x1="57500" y1="52000" x2="57500" y2="52000"/>
                        <a14:foregroundMark x1="70500" y1="30000" x2="70500" y2="30000"/>
                        <a14:foregroundMark x1="77000" y1="42000" x2="77000" y2="42000"/>
                        <a14:foregroundMark x1="57500" y1="35000" x2="57500" y2="35000"/>
                        <a14:foregroundMark x1="66500" y1="46000" x2="66500" y2="46000"/>
                        <a14:foregroundMark x1="29500" y1="56000" x2="29500" y2="56000"/>
                        <a14:foregroundMark x1="29500" y1="63000" x2="29500" y2="63000"/>
                        <a14:foregroundMark x1="38000" y1="47500" x2="38000" y2="47500"/>
                        <a14:foregroundMark x1="19500" y1="73500" x2="19500" y2="73500"/>
                        <a14:foregroundMark x1="11000" y1="43500" x2="11000" y2="43500"/>
                        <a14:foregroundMark x1="22000" y1="24000" x2="22000" y2="24000"/>
                        <a14:foregroundMark x1="11000" y1="56500" x2="11000" y2="56500"/>
                        <a14:foregroundMark x1="50500" y1="46000" x2="50500" y2="46000"/>
                      </a14:backgroundRemoval>
                    </a14:imgEffect>
                  </a14:imgLayer>
                </a14:imgProps>
              </a:ext>
            </a:extLst>
          </a:blip>
          <a:stretch>
            <a:fillRect/>
          </a:stretch>
        </p:blipFill>
        <p:spPr>
          <a:xfrm>
            <a:off x="6325244" y="3324365"/>
            <a:ext cx="685737" cy="502546"/>
          </a:xfrm>
          <a:prstGeom prst="rect">
            <a:avLst/>
          </a:prstGeom>
        </p:spPr>
      </p:pic>
      <p:sp>
        <p:nvSpPr>
          <p:cNvPr id="12" name="矩形 11">
            <a:extLst>
              <a:ext uri="{FF2B5EF4-FFF2-40B4-BE49-F238E27FC236}">
                <a16:creationId xmlns:a16="http://schemas.microsoft.com/office/drawing/2014/main" id="{D73ADF96-3239-4E3A-A72F-84967455A7E8}"/>
              </a:ext>
            </a:extLst>
          </p:cNvPr>
          <p:cNvSpPr/>
          <p:nvPr/>
        </p:nvSpPr>
        <p:spPr>
          <a:xfrm>
            <a:off x="455750" y="3948112"/>
            <a:ext cx="8367617" cy="2062103"/>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it-IT" sz="1600" dirty="0">
                <a:solidFill>
                  <a:srgbClr val="000000"/>
                </a:solidFill>
                <a:latin typeface="Courier New" panose="02070309020205020404" pitchFamily="49" charset="0"/>
                <a:cs typeface="Courier New" panose="02070309020205020404" pitchFamily="49" charset="0"/>
              </a:rPr>
              <a:t>    </a:t>
            </a:r>
            <a:r>
              <a:rPr lang="it-IT" sz="1600" dirty="0">
                <a:solidFill>
                  <a:srgbClr val="0000FF"/>
                </a:solidFill>
                <a:latin typeface="Courier New" panose="02070309020205020404" pitchFamily="49" charset="0"/>
                <a:cs typeface="Courier New" panose="02070309020205020404" pitchFamily="49" charset="0"/>
              </a:rPr>
              <a:t>int</a:t>
            </a:r>
            <a:r>
              <a:rPr lang="it-IT" sz="1600" dirty="0">
                <a:solidFill>
                  <a:srgbClr val="000000"/>
                </a:solidFill>
                <a:latin typeface="Courier New" panose="02070309020205020404" pitchFamily="49" charset="0"/>
                <a:cs typeface="Courier New" panose="02070309020205020404" pitchFamily="49" charset="0"/>
              </a:rPr>
              <a:t> i = </a:t>
            </a:r>
            <a:r>
              <a:rPr lang="it-IT" sz="1600" dirty="0">
                <a:solidFill>
                  <a:srgbClr val="098658"/>
                </a:solidFill>
                <a:latin typeface="Courier New" panose="02070309020205020404" pitchFamily="49" charset="0"/>
                <a:cs typeface="Courier New" panose="02070309020205020404" pitchFamily="49" charset="0"/>
              </a:rPr>
              <a:t>1</a:t>
            </a:r>
            <a:r>
              <a:rPr lang="it-IT" sz="1600" dirty="0">
                <a:solidFill>
                  <a:srgbClr val="000000"/>
                </a:solidFill>
                <a:latin typeface="Courier New" panose="02070309020205020404" pitchFamily="49" charset="0"/>
                <a:cs typeface="Courier New" panose="02070309020205020404" pitchFamily="49" charset="0"/>
              </a:rPr>
              <a:t>; </a:t>
            </a:r>
            <a:r>
              <a:rPr lang="en-US" altLang="zh-CN" sz="1400" b="1" kern="0" dirty="0">
                <a:solidFill>
                  <a:srgbClr val="008000"/>
                </a:solidFill>
                <a:latin typeface="等线"/>
                <a:ea typeface="等线"/>
              </a:rPr>
              <a:t>//</a:t>
            </a:r>
            <a:r>
              <a:rPr lang="zh-CN" altLang="en-US" sz="1400" b="1" kern="0" dirty="0">
                <a:solidFill>
                  <a:srgbClr val="008000"/>
                </a:solidFill>
                <a:latin typeface="等线"/>
                <a:ea typeface="等线"/>
              </a:rPr>
              <a:t>设整型变量</a:t>
            </a:r>
            <a:r>
              <a:rPr lang="en-US" altLang="zh-CN" sz="1400" b="1" kern="0" dirty="0" err="1">
                <a:solidFill>
                  <a:srgbClr val="008000"/>
                </a:solidFill>
                <a:latin typeface="等线"/>
                <a:ea typeface="等线"/>
              </a:rPr>
              <a:t>i</a:t>
            </a:r>
            <a:r>
              <a:rPr lang="zh-CN" altLang="en-US" sz="1400" b="1" kern="0" dirty="0">
                <a:solidFill>
                  <a:srgbClr val="008000"/>
                </a:solidFill>
                <a:latin typeface="等线"/>
                <a:ea typeface="等线"/>
              </a:rPr>
              <a:t>初值为</a:t>
            </a:r>
            <a:r>
              <a:rPr lang="en-US" altLang="zh-CN" sz="1400" b="1" kern="0" dirty="0">
                <a:solidFill>
                  <a:srgbClr val="008000"/>
                </a:solidFill>
                <a:latin typeface="等线"/>
                <a:ea typeface="等线"/>
              </a:rPr>
              <a:t>1 </a:t>
            </a:r>
            <a:endParaRPr lang="it-IT" sz="1400" b="1" kern="0" dirty="0">
              <a:solidFill>
                <a:srgbClr val="008000"/>
              </a:solidFill>
              <a:latin typeface="等线"/>
              <a:ea typeface="等线"/>
            </a:endParaRPr>
          </a:p>
          <a:p>
            <a:r>
              <a:rPr lang="it-IT" sz="1600" dirty="0">
                <a:solidFill>
                  <a:srgbClr val="000000"/>
                </a:solidFill>
                <a:latin typeface="Courier New" panose="02070309020205020404" pitchFamily="49" charset="0"/>
                <a:cs typeface="Courier New" panose="02070309020205020404" pitchFamily="49" charset="0"/>
              </a:rPr>
              <a:t>    </a:t>
            </a:r>
            <a:r>
              <a:rPr lang="it-IT" sz="1600" dirty="0">
                <a:solidFill>
                  <a:srgbClr val="0000FF"/>
                </a:solidFill>
                <a:latin typeface="Courier New" panose="02070309020205020404" pitchFamily="49" charset="0"/>
                <a:cs typeface="Courier New" panose="02070309020205020404" pitchFamily="49" charset="0"/>
              </a:rPr>
              <a:t>while</a:t>
            </a:r>
            <a:r>
              <a:rPr lang="it-IT" sz="1600" dirty="0">
                <a:solidFill>
                  <a:srgbClr val="000000"/>
                </a:solidFill>
                <a:latin typeface="Courier New" panose="02070309020205020404" pitchFamily="49" charset="0"/>
                <a:cs typeface="Courier New" panose="02070309020205020404" pitchFamily="49" charset="0"/>
              </a:rPr>
              <a:t> (i &lt;= </a:t>
            </a:r>
            <a:r>
              <a:rPr lang="it-IT" sz="1600" dirty="0">
                <a:solidFill>
                  <a:srgbClr val="098658"/>
                </a:solidFill>
                <a:latin typeface="Courier New" panose="02070309020205020404" pitchFamily="49" charset="0"/>
                <a:cs typeface="Courier New" panose="02070309020205020404" pitchFamily="49" charset="0"/>
              </a:rPr>
              <a:t>50</a:t>
            </a:r>
            <a:r>
              <a:rPr lang="it-IT" sz="1600" dirty="0">
                <a:solidFill>
                  <a:srgbClr val="000000"/>
                </a:solidFill>
                <a:latin typeface="Courier New" panose="02070309020205020404" pitchFamily="49" charset="0"/>
                <a:cs typeface="Courier New" panose="02070309020205020404" pitchFamily="49" charset="0"/>
              </a:rPr>
              <a:t>) </a:t>
            </a:r>
            <a:r>
              <a:rPr lang="en-US" altLang="zh-CN" sz="1400" b="1" kern="0" dirty="0">
                <a:solidFill>
                  <a:srgbClr val="008000"/>
                </a:solidFill>
                <a:latin typeface="等线"/>
                <a:ea typeface="等线"/>
              </a:rPr>
              <a:t>//</a:t>
            </a:r>
            <a:r>
              <a:rPr lang="zh-CN" altLang="en-US" sz="1400" b="1" kern="0" dirty="0">
                <a:solidFill>
                  <a:srgbClr val="008000"/>
                </a:solidFill>
                <a:latin typeface="等线"/>
                <a:ea typeface="等线"/>
              </a:rPr>
              <a:t>当</a:t>
            </a:r>
            <a:r>
              <a:rPr lang="en-US" altLang="zh-CN" sz="1400" b="1" kern="0" dirty="0" err="1">
                <a:solidFill>
                  <a:srgbClr val="008000"/>
                </a:solidFill>
                <a:latin typeface="等线"/>
                <a:ea typeface="等线"/>
              </a:rPr>
              <a:t>i</a:t>
            </a:r>
            <a:r>
              <a:rPr lang="zh-CN" altLang="en-US" sz="1400" b="1" kern="0" dirty="0">
                <a:solidFill>
                  <a:srgbClr val="008000"/>
                </a:solidFill>
                <a:latin typeface="等线"/>
                <a:ea typeface="等线"/>
              </a:rPr>
              <a:t>的值小于或等于</a:t>
            </a:r>
            <a:r>
              <a:rPr lang="en-US" altLang="zh-CN" sz="1400" b="1" kern="0" dirty="0">
                <a:solidFill>
                  <a:srgbClr val="008000"/>
                </a:solidFill>
                <a:latin typeface="等线"/>
                <a:ea typeface="等线"/>
              </a:rPr>
              <a:t>50</a:t>
            </a:r>
            <a:r>
              <a:rPr lang="zh-CN" altLang="en-US" sz="1400" b="1" kern="0" dirty="0">
                <a:solidFill>
                  <a:srgbClr val="008000"/>
                </a:solidFill>
                <a:latin typeface="等线"/>
                <a:ea typeface="等线"/>
              </a:rPr>
              <a:t>时执行花括号内的语句</a:t>
            </a:r>
            <a:endParaRPr lang="it-IT" sz="1400" b="1" kern="0" dirty="0">
              <a:solidFill>
                <a:srgbClr val="008000"/>
              </a:solidFill>
              <a:latin typeface="等线"/>
              <a:ea typeface="等线"/>
            </a:endParaRPr>
          </a:p>
          <a:p>
            <a:r>
              <a:rPr lang="it-IT" sz="1600" dirty="0">
                <a:solidFill>
                  <a:srgbClr val="000000"/>
                </a:solidFill>
                <a:latin typeface="Courier New" panose="02070309020205020404" pitchFamily="49" charset="0"/>
                <a:cs typeface="Courier New" panose="02070309020205020404" pitchFamily="49" charset="0"/>
              </a:rPr>
              <a:t>    {</a:t>
            </a:r>
          </a:p>
          <a:p>
            <a:r>
              <a:rPr lang="it-IT" sz="1600" dirty="0">
                <a:solidFill>
                  <a:srgbClr val="000000"/>
                </a:solidFill>
                <a:latin typeface="Courier New" panose="02070309020205020404" pitchFamily="49" charset="0"/>
                <a:cs typeface="Courier New" panose="02070309020205020404" pitchFamily="49" charset="0"/>
              </a:rPr>
              <a:t>        cin &gt;&gt; score1 &gt;&gt; score2 &gt;&gt; score3 &gt;&gt; score4 &gt;&gt; score5;</a:t>
            </a:r>
          </a:p>
          <a:p>
            <a:r>
              <a:rPr lang="it-IT" sz="1600" dirty="0">
                <a:solidFill>
                  <a:srgbClr val="000000"/>
                </a:solidFill>
                <a:latin typeface="Courier New" panose="02070309020205020404" pitchFamily="49" charset="0"/>
                <a:cs typeface="Courier New" panose="02070309020205020404" pitchFamily="49" charset="0"/>
              </a:rPr>
              <a:t>        avg = (score1 + score2 + score3 + score4 + score5) / </a:t>
            </a:r>
            <a:r>
              <a:rPr lang="it-IT" sz="1600" dirty="0">
                <a:solidFill>
                  <a:srgbClr val="098658"/>
                </a:solidFill>
                <a:latin typeface="Courier New" panose="02070309020205020404" pitchFamily="49" charset="0"/>
                <a:cs typeface="Courier New" panose="02070309020205020404" pitchFamily="49" charset="0"/>
              </a:rPr>
              <a:t>5</a:t>
            </a:r>
            <a:r>
              <a:rPr lang="it-IT" sz="1600" dirty="0">
                <a:solidFill>
                  <a:srgbClr val="000000"/>
                </a:solidFill>
                <a:latin typeface="Courier New" panose="02070309020205020404" pitchFamily="49" charset="0"/>
                <a:cs typeface="Courier New" panose="02070309020205020404" pitchFamily="49" charset="0"/>
              </a:rPr>
              <a:t>;</a:t>
            </a:r>
          </a:p>
          <a:p>
            <a:r>
              <a:rPr lang="it-IT" sz="1600" dirty="0">
                <a:solidFill>
                  <a:srgbClr val="000000"/>
                </a:solidFill>
                <a:latin typeface="Courier New" panose="02070309020205020404" pitchFamily="49" charset="0"/>
                <a:cs typeface="Courier New" panose="02070309020205020404" pitchFamily="49" charset="0"/>
              </a:rPr>
              <a:t>        cout &lt;&lt; avg &lt;&lt; endl;</a:t>
            </a:r>
          </a:p>
          <a:p>
            <a:r>
              <a:rPr lang="it-IT" sz="1600" dirty="0">
                <a:solidFill>
                  <a:srgbClr val="000000"/>
                </a:solidFill>
                <a:latin typeface="Courier New" panose="02070309020205020404" pitchFamily="49" charset="0"/>
                <a:cs typeface="Courier New" panose="02070309020205020404" pitchFamily="49" charset="0"/>
              </a:rPr>
              <a:t>	 i ++; </a:t>
            </a:r>
            <a:r>
              <a:rPr lang="en-US" altLang="zh-CN" sz="1400" b="1" kern="0" dirty="0">
                <a:solidFill>
                  <a:srgbClr val="008000"/>
                </a:solidFill>
                <a:latin typeface="等线"/>
                <a:ea typeface="等线"/>
              </a:rPr>
              <a:t>//</a:t>
            </a:r>
            <a:r>
              <a:rPr lang="zh-CN" altLang="en-US" sz="1400" b="1" kern="0" dirty="0">
                <a:solidFill>
                  <a:srgbClr val="008000"/>
                </a:solidFill>
                <a:latin typeface="等线"/>
                <a:ea typeface="等线"/>
              </a:rPr>
              <a:t>每执行完一次循环使</a:t>
            </a:r>
            <a:r>
              <a:rPr lang="en-US" altLang="zh-CN" sz="1400" b="1" kern="0" dirty="0" err="1">
                <a:solidFill>
                  <a:srgbClr val="008000"/>
                </a:solidFill>
                <a:latin typeface="等线"/>
                <a:ea typeface="等线"/>
              </a:rPr>
              <a:t>i</a:t>
            </a:r>
            <a:r>
              <a:rPr lang="zh-CN" altLang="en-US" sz="1400" b="1" kern="0" dirty="0">
                <a:solidFill>
                  <a:srgbClr val="008000"/>
                </a:solidFill>
                <a:latin typeface="等线"/>
                <a:ea typeface="等线"/>
              </a:rPr>
              <a:t>的值加</a:t>
            </a:r>
            <a:r>
              <a:rPr lang="en-US" altLang="zh-CN" sz="1400" b="1" kern="0" dirty="0">
                <a:solidFill>
                  <a:srgbClr val="008000"/>
                </a:solidFill>
                <a:latin typeface="等线"/>
                <a:ea typeface="等线"/>
              </a:rPr>
              <a:t>1 </a:t>
            </a:r>
            <a:endParaRPr lang="it-IT" sz="1400" b="1" kern="0" dirty="0">
              <a:solidFill>
                <a:srgbClr val="008000"/>
              </a:solidFill>
              <a:latin typeface="等线"/>
              <a:ea typeface="等线"/>
            </a:endParaRPr>
          </a:p>
          <a:p>
            <a:r>
              <a:rPr lang="it-IT" sz="1600" dirty="0">
                <a:solidFill>
                  <a:srgbClr val="000000"/>
                </a:solidFill>
                <a:latin typeface="Courier New" panose="02070309020205020404" pitchFamily="49" charset="0"/>
                <a:cs typeface="Courier New" panose="02070309020205020404" pitchFamily="49" charset="0"/>
              </a:rPr>
              <a:t>    }</a:t>
            </a:r>
            <a:endParaRPr lang="it-IT" sz="1600" b="0" dirty="0">
              <a:solidFill>
                <a:srgbClr val="000000"/>
              </a:solidFill>
              <a:effectLst/>
              <a:latin typeface="Courier New" panose="02070309020205020404" pitchFamily="49" charset="0"/>
              <a:cs typeface="Courier New" panose="02070309020205020404" pitchFamily="49" charset="0"/>
            </a:endParaRPr>
          </a:p>
        </p:txBody>
      </p:sp>
      <p:sp>
        <p:nvSpPr>
          <p:cNvPr id="14" name="矩形 13">
            <a:extLst>
              <a:ext uri="{FF2B5EF4-FFF2-40B4-BE49-F238E27FC236}">
                <a16:creationId xmlns:a16="http://schemas.microsoft.com/office/drawing/2014/main" id="{53166034-4F4F-4B38-8BAC-374FB678B521}"/>
              </a:ext>
            </a:extLst>
          </p:cNvPr>
          <p:cNvSpPr/>
          <p:nvPr/>
        </p:nvSpPr>
        <p:spPr>
          <a:xfrm>
            <a:off x="455750" y="6108832"/>
            <a:ext cx="8474494" cy="400110"/>
          </a:xfrm>
          <a:prstGeom prst="rect">
            <a:avLst/>
          </a:prstGeom>
        </p:spPr>
        <p:txBody>
          <a:bodyPr wrap="square">
            <a:spAutoFit/>
          </a:bodyPr>
          <a:lstStyle/>
          <a:p>
            <a:r>
              <a:rPr lang="zh-CN" altLang="en-US" sz="2000" b="1" dirty="0"/>
              <a:t>循环结构是程序中用得最多的一种，它发挥了计算机擅长重复运算的特点</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4"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randombar(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 calcmode="lin" valueType="num">
                                      <p:cBhvr additive="base">
                                        <p:cTn id="17" dur="500" fill="hold"/>
                                        <p:tgtEl>
                                          <p:spTgt spid="11"/>
                                        </p:tgtEl>
                                        <p:attrNameLst>
                                          <p:attrName>ppt_x</p:attrName>
                                        </p:attrNameLst>
                                      </p:cBhvr>
                                      <p:tavLst>
                                        <p:tav tm="0">
                                          <p:val>
                                            <p:strVal val="#ppt_x"/>
                                          </p:val>
                                        </p:tav>
                                        <p:tav tm="100000">
                                          <p:val>
                                            <p:strVal val="#ppt_x"/>
                                          </p:val>
                                        </p:tav>
                                      </p:tavLst>
                                    </p:anim>
                                    <p:anim calcmode="lin" valueType="num">
                                      <p:cBhvr additive="base">
                                        <p:cTn id="1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16" presetClass="entr" presetSubtype="21"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animEffect transition="in" filter="barn(inVertical)">
                                      <p:cBhvr>
                                        <p:cTn id="23" dur="500"/>
                                        <p:tgtEl>
                                          <p:spTgt spid="13"/>
                                        </p:tgtEl>
                                      </p:cBhvr>
                                    </p:animEffect>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2"/>
                                        </p:tgtEl>
                                        <p:attrNameLst>
                                          <p:attrName>style.visibility</p:attrName>
                                        </p:attrNameLst>
                                      </p:cBhvr>
                                      <p:to>
                                        <p:strVal val="visible"/>
                                      </p:to>
                                    </p:set>
                                    <p:animEffect transition="in" filter="fade">
                                      <p:cBhvr>
                                        <p:cTn id="28" dur="1000"/>
                                        <p:tgtEl>
                                          <p:spTgt spid="12"/>
                                        </p:tgtEl>
                                      </p:cBhvr>
                                    </p:animEffect>
                                    <p:anim calcmode="lin" valueType="num">
                                      <p:cBhvr>
                                        <p:cTn id="29" dur="1000" fill="hold"/>
                                        <p:tgtEl>
                                          <p:spTgt spid="12"/>
                                        </p:tgtEl>
                                        <p:attrNameLst>
                                          <p:attrName>ppt_x</p:attrName>
                                        </p:attrNameLst>
                                      </p:cBhvr>
                                      <p:tavLst>
                                        <p:tav tm="0">
                                          <p:val>
                                            <p:strVal val="#ppt_x"/>
                                          </p:val>
                                        </p:tav>
                                        <p:tav tm="100000">
                                          <p:val>
                                            <p:strVal val="#ppt_x"/>
                                          </p:val>
                                        </p:tav>
                                      </p:tavLst>
                                    </p:anim>
                                    <p:anim calcmode="lin" valueType="num">
                                      <p:cBhvr>
                                        <p:cTn id="30"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7" grpId="0" animBg="1"/>
      <p:bldP spid="11" grpId="0" animBg="1"/>
      <p:bldP spid="12" grpId="0" animBg="1"/>
      <p:bldP spid="14"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5D0FF9-A1E9-47B7-8444-23F345F0E967}"/>
              </a:ext>
            </a:extLst>
          </p:cNvPr>
          <p:cNvSpPr>
            <a:spLocks noGrp="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en-US" altLang="zh-CN" dirty="0">
                <a:effectLst>
                  <a:outerShdw blurRad="38100" dist="38100" dir="2700000" algn="tl">
                    <a:srgbClr val="C0C0C0"/>
                  </a:outerShdw>
                </a:effectLst>
              </a:rPr>
              <a:t>while</a:t>
            </a:r>
            <a:r>
              <a:rPr lang="zh-CN" altLang="en-US" dirty="0">
                <a:effectLst>
                  <a:outerShdw blurRad="38100" dist="38100" dir="2700000" algn="tl">
                    <a:srgbClr val="C0C0C0"/>
                  </a:outerShdw>
                </a:effectLst>
              </a:rPr>
              <a:t>循环（当循环）</a:t>
            </a:r>
            <a:endParaRPr lang="en-US" altLang="en-US" dirty="0">
              <a:effectLst>
                <a:outerShdw blurRad="38100" dist="38100" dir="2700000" algn="tl">
                  <a:srgbClr val="C0C0C0"/>
                </a:outerShdw>
              </a:effectLst>
              <a:ea typeface="华文中宋" panose="02010600040101010101" pitchFamily="2" charset="-122"/>
            </a:endParaRPr>
          </a:p>
        </p:txBody>
      </p:sp>
      <p:sp>
        <p:nvSpPr>
          <p:cNvPr id="1028" name="Content Placeholder 7">
            <a:extLst>
              <a:ext uri="{FF2B5EF4-FFF2-40B4-BE49-F238E27FC236}">
                <a16:creationId xmlns:a16="http://schemas.microsoft.com/office/drawing/2014/main" id="{51A96C0D-8782-467D-8A0B-BC1FFC4038B1}"/>
              </a:ext>
            </a:extLst>
          </p:cNvPr>
          <p:cNvSpPr txBox="1">
            <a:spLocks/>
          </p:cNvSpPr>
          <p:nvPr/>
        </p:nvSpPr>
        <p:spPr bwMode="auto">
          <a:xfrm>
            <a:off x="971962" y="1365112"/>
            <a:ext cx="6642100" cy="48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65125" indent="-282575">
              <a:spcBef>
                <a:spcPts val="600"/>
              </a:spcBef>
              <a:buClr>
                <a:schemeClr val="accent1"/>
              </a:buClr>
              <a:buSzPct val="80000"/>
              <a:buFont typeface="Wingdings 2" panose="05020102010507070707" pitchFamily="18" charset="2"/>
              <a:buChar char=""/>
              <a:defRPr sz="3200">
                <a:solidFill>
                  <a:schemeClr val="tx1"/>
                </a:solidFill>
                <a:latin typeface="Gill Sans MT" panose="020B0502020104020203" pitchFamily="34" charset="0"/>
                <a:ea typeface="华文中宋" panose="02010600040101010101" pitchFamily="2" charset="-122"/>
              </a:defRPr>
            </a:lvl1pPr>
            <a:lvl2pPr marL="639763" indent="-236538">
              <a:spcBef>
                <a:spcPts val="550"/>
              </a:spcBef>
              <a:buClr>
                <a:schemeClr val="accent1"/>
              </a:buClr>
              <a:buFont typeface="Verdana" panose="020B0604030504040204" pitchFamily="34" charset="0"/>
              <a:buChar char="◦"/>
              <a:defRPr sz="2800">
                <a:solidFill>
                  <a:srgbClr val="0000CC"/>
                </a:solidFill>
                <a:latin typeface="Gill Sans MT" panose="020B0502020104020203" pitchFamily="34" charset="0"/>
                <a:ea typeface="华文中宋" panose="02010600040101010101" pitchFamily="2" charset="-122"/>
              </a:defRPr>
            </a:lvl2pPr>
            <a:lvl3pPr marL="885825" indent="-228600">
              <a:spcBef>
                <a:spcPct val="20000"/>
              </a:spcBef>
              <a:buClr>
                <a:schemeClr val="accent2"/>
              </a:buClr>
              <a:buFont typeface="Wingdings 2" panose="05020102010507070707" pitchFamily="18" charset="2"/>
              <a:buChar char=""/>
              <a:defRPr sz="2400">
                <a:solidFill>
                  <a:schemeClr val="tx1"/>
                </a:solidFill>
                <a:latin typeface="Gill Sans MT" panose="020B0502020104020203" pitchFamily="34" charset="0"/>
                <a:ea typeface="华文中宋" panose="02010600040101010101" pitchFamily="2" charset="-122"/>
              </a:defRPr>
            </a:lvl3pPr>
            <a:lvl4pPr marL="1096963" indent="-173038">
              <a:spcBef>
                <a:spcPct val="20000"/>
              </a:spcBef>
              <a:buClr>
                <a:srgbClr val="9BBB59"/>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pitchFamily="2" charset="-122"/>
              </a:defRPr>
            </a:lvl4pPr>
            <a:lvl5pPr marL="1296988" indent="-182563">
              <a:spcBef>
                <a:spcPct val="20000"/>
              </a:spcBef>
              <a:buClr>
                <a:srgbClr val="8064A2"/>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pitchFamily="2" charset="-122"/>
              </a:defRPr>
            </a:lvl5pPr>
            <a:lvl6pPr marL="1754188" indent="-182563" eaLnBrk="0" fontAlgn="base" hangingPunct="0">
              <a:spcBef>
                <a:spcPct val="20000"/>
              </a:spcBef>
              <a:spcAft>
                <a:spcPct val="0"/>
              </a:spcAft>
              <a:buClr>
                <a:srgbClr val="8064A2"/>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pitchFamily="2" charset="-122"/>
              </a:defRPr>
            </a:lvl6pPr>
            <a:lvl7pPr marL="2211388" indent="-182563" eaLnBrk="0" fontAlgn="base" hangingPunct="0">
              <a:spcBef>
                <a:spcPct val="20000"/>
              </a:spcBef>
              <a:spcAft>
                <a:spcPct val="0"/>
              </a:spcAft>
              <a:buClr>
                <a:srgbClr val="8064A2"/>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pitchFamily="2" charset="-122"/>
              </a:defRPr>
            </a:lvl7pPr>
            <a:lvl8pPr marL="2668588" indent="-182563" eaLnBrk="0" fontAlgn="base" hangingPunct="0">
              <a:spcBef>
                <a:spcPct val="20000"/>
              </a:spcBef>
              <a:spcAft>
                <a:spcPct val="0"/>
              </a:spcAft>
              <a:buClr>
                <a:srgbClr val="8064A2"/>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pitchFamily="2" charset="-122"/>
              </a:defRPr>
            </a:lvl8pPr>
            <a:lvl9pPr marL="3125788" indent="-182563" eaLnBrk="0" fontAlgn="base" hangingPunct="0">
              <a:spcBef>
                <a:spcPct val="20000"/>
              </a:spcBef>
              <a:spcAft>
                <a:spcPct val="0"/>
              </a:spcAft>
              <a:buClr>
                <a:srgbClr val="8064A2"/>
              </a:buClr>
              <a:buFont typeface="Wingdings 2" panose="05020102010507070707" pitchFamily="18" charset="2"/>
              <a:buChar char=""/>
              <a:defRPr sz="2000">
                <a:solidFill>
                  <a:schemeClr val="tx1"/>
                </a:solidFill>
                <a:latin typeface="Gill Sans MT" panose="020B0502020104020203" pitchFamily="34" charset="0"/>
                <a:ea typeface="华文中宋" panose="02010600040101010101" pitchFamily="2" charset="-122"/>
              </a:defRPr>
            </a:lvl9pPr>
          </a:lstStyle>
          <a:p>
            <a:r>
              <a:rPr kumimoji="1" lang="zh-CN" altLang="en-US" dirty="0"/>
              <a:t>一般形式：</a:t>
            </a:r>
          </a:p>
          <a:p>
            <a:pPr>
              <a:buFont typeface="Wingdings" panose="05000000000000000000" pitchFamily="2" charset="2"/>
              <a:buNone/>
            </a:pPr>
            <a:r>
              <a:rPr kumimoji="1" lang="zh-CN" altLang="en-US" dirty="0"/>
              <a:t>	</a:t>
            </a:r>
            <a:r>
              <a:rPr kumimoji="1" lang="en-US" altLang="zh-CN" dirty="0">
                <a:solidFill>
                  <a:srgbClr val="FF0000"/>
                </a:solidFill>
              </a:rPr>
              <a:t>while ( </a:t>
            </a:r>
            <a:r>
              <a:rPr kumimoji="1" lang="zh-CN" altLang="en-US" dirty="0">
                <a:solidFill>
                  <a:srgbClr val="FF0000"/>
                </a:solidFill>
              </a:rPr>
              <a:t>表达式 )</a:t>
            </a:r>
          </a:p>
          <a:p>
            <a:pPr>
              <a:buFont typeface="Wingdings" panose="05000000000000000000" pitchFamily="2" charset="2"/>
              <a:buNone/>
            </a:pPr>
            <a:r>
              <a:rPr kumimoji="1" lang="zh-CN" altLang="en-US" dirty="0">
                <a:solidFill>
                  <a:srgbClr val="FF0000"/>
                </a:solidFill>
              </a:rPr>
              <a:t>	{</a:t>
            </a:r>
          </a:p>
          <a:p>
            <a:pPr>
              <a:buFont typeface="Wingdings" panose="05000000000000000000" pitchFamily="2" charset="2"/>
              <a:buNone/>
            </a:pPr>
            <a:r>
              <a:rPr kumimoji="1" lang="zh-CN" altLang="en-US" dirty="0">
                <a:solidFill>
                  <a:srgbClr val="FF0000"/>
                </a:solidFill>
              </a:rPr>
              <a:t>	 	语句块；(循环体)</a:t>
            </a:r>
          </a:p>
          <a:p>
            <a:pPr>
              <a:buFont typeface="Wingdings" panose="05000000000000000000" pitchFamily="2" charset="2"/>
              <a:buNone/>
            </a:pPr>
            <a:r>
              <a:rPr kumimoji="1" lang="zh-CN" altLang="en-US" dirty="0">
                <a:solidFill>
                  <a:srgbClr val="FF0000"/>
                </a:solidFill>
              </a:rPr>
              <a:t>	}</a:t>
            </a:r>
          </a:p>
          <a:p>
            <a:endParaRPr lang="en-US" altLang="en-US" dirty="0">
              <a:ea typeface="宋体" panose="02010600030101010101" pitchFamily="2" charset="-122"/>
            </a:endParaRPr>
          </a:p>
        </p:txBody>
      </p:sp>
      <p:graphicFrame>
        <p:nvGraphicFramePr>
          <p:cNvPr id="7" name="Object 6">
            <a:extLst>
              <a:ext uri="{FF2B5EF4-FFF2-40B4-BE49-F238E27FC236}">
                <a16:creationId xmlns:a16="http://schemas.microsoft.com/office/drawing/2014/main" id="{DEC53654-9D93-4214-8C42-C04E0133FDC1}"/>
              </a:ext>
            </a:extLst>
          </p:cNvPr>
          <p:cNvGraphicFramePr>
            <a:graphicFrameLocks noGrp="1" noChangeAspect="1"/>
          </p:cNvGraphicFramePr>
          <p:nvPr>
            <p:extLst/>
          </p:nvPr>
        </p:nvGraphicFramePr>
        <p:xfrm>
          <a:off x="2422609" y="4730750"/>
          <a:ext cx="3097212" cy="1812925"/>
        </p:xfrm>
        <a:graphic>
          <a:graphicData uri="http://schemas.openxmlformats.org/presentationml/2006/ole">
            <mc:AlternateContent xmlns:mc="http://schemas.openxmlformats.org/markup-compatibility/2006">
              <mc:Choice xmlns:v="urn:schemas-microsoft-com:vml" Requires="v">
                <p:oleObj spid="_x0000_s6206" name="Picture" r:id="rId3" imgW="1608188" imgH="944829" progId="Word.Picture.8">
                  <p:embed/>
                </p:oleObj>
              </mc:Choice>
              <mc:Fallback>
                <p:oleObj name="Picture" r:id="rId3" imgW="1608188" imgH="944829" progId="Word.Picture.8">
                  <p:embed/>
                  <p:pic>
                    <p:nvPicPr>
                      <p:cNvPr id="7" name="Object 6">
                        <a:extLst>
                          <a:ext uri="{FF2B5EF4-FFF2-40B4-BE49-F238E27FC236}">
                            <a16:creationId xmlns:a16="http://schemas.microsoft.com/office/drawing/2014/main" id="{DEC53654-9D93-4214-8C42-C04E0133FDC1}"/>
                          </a:ext>
                        </a:extLst>
                      </p:cNvPr>
                      <p:cNvPicPr>
                        <a:picLocks noGrp="1"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22609" y="4730750"/>
                        <a:ext cx="3097212" cy="1812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7">
            <a:extLst>
              <a:ext uri="{FF2B5EF4-FFF2-40B4-BE49-F238E27FC236}">
                <a16:creationId xmlns:a16="http://schemas.microsoft.com/office/drawing/2014/main" id="{A2F24FD3-9F09-4423-938A-AD935BD04D87}"/>
              </a:ext>
            </a:extLst>
          </p:cNvPr>
          <p:cNvGraphicFramePr>
            <a:graphicFrameLocks noGrp="1" noChangeAspect="1"/>
          </p:cNvGraphicFramePr>
          <p:nvPr>
            <p:extLst/>
          </p:nvPr>
        </p:nvGraphicFramePr>
        <p:xfrm>
          <a:off x="6010275" y="1423988"/>
          <a:ext cx="2740025" cy="4379912"/>
        </p:xfrm>
        <a:graphic>
          <a:graphicData uri="http://schemas.openxmlformats.org/presentationml/2006/ole">
            <mc:AlternateContent xmlns:mc="http://schemas.openxmlformats.org/markup-compatibility/2006">
              <mc:Choice xmlns:v="urn:schemas-microsoft-com:vml" Requires="v">
                <p:oleObj spid="_x0000_s6207" name="Picture" r:id="rId5" imgW="1743120" imgH="2790720" progId="Word.Picture.8">
                  <p:embed/>
                </p:oleObj>
              </mc:Choice>
              <mc:Fallback>
                <p:oleObj name="Picture" r:id="rId5" imgW="1743120" imgH="2790720" progId="Word.Picture.8">
                  <p:embed/>
                  <p:pic>
                    <p:nvPicPr>
                      <p:cNvPr id="8" name="Object 7">
                        <a:extLst>
                          <a:ext uri="{FF2B5EF4-FFF2-40B4-BE49-F238E27FC236}">
                            <a16:creationId xmlns:a16="http://schemas.microsoft.com/office/drawing/2014/main" id="{A2F24FD3-9F09-4423-938A-AD935BD04D87}"/>
                          </a:ext>
                        </a:extLst>
                      </p:cNvPr>
                      <p:cNvPicPr>
                        <a:picLocks noGrp="1" noChangeAspect="1" noChangeArrowheads="1"/>
                      </p:cNvPicPr>
                      <p:nvPr/>
                    </p:nvPicPr>
                    <p:blipFill>
                      <a:blip r:embed="rId6"/>
                      <a:srcRect/>
                      <a:stretch>
                        <a:fillRect/>
                      </a:stretch>
                    </p:blipFill>
                    <p:spPr bwMode="auto">
                      <a:xfrm>
                        <a:off x="6010275" y="1423988"/>
                        <a:ext cx="2740025" cy="43799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8962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4"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4" fill="hold" nodeType="clickEffect">
                                  <p:stCondLst>
                                    <p:cond delay="0"/>
                                  </p:stCondLst>
                                  <p:childTnLst>
                                    <p:set>
                                      <p:cBhvr>
                                        <p:cTn id="12" dur="1" fill="hold">
                                          <p:stCondLst>
                                            <p:cond delay="0"/>
                                          </p:stCondLst>
                                        </p:cTn>
                                        <p:tgtEl>
                                          <p:spTgt spid="7"/>
                                        </p:tgtEl>
                                        <p:attrNameLst>
                                          <p:attrName>style.visibility</p:attrName>
                                        </p:attrNameLst>
                                      </p:cBhvr>
                                      <p:to>
                                        <p:strVal val="visible"/>
                                      </p:to>
                                    </p:set>
                                    <p:anim calcmode="lin" valueType="num">
                                      <p:cBhvr additive="base">
                                        <p:cTn id="13" dur="500" fill="hold"/>
                                        <p:tgtEl>
                                          <p:spTgt spid="7"/>
                                        </p:tgtEl>
                                        <p:attrNameLst>
                                          <p:attrName>ppt_x</p:attrName>
                                        </p:attrNameLst>
                                      </p:cBhvr>
                                      <p:tavLst>
                                        <p:tav tm="0">
                                          <p:val>
                                            <p:strVal val="#ppt_x"/>
                                          </p:val>
                                        </p:tav>
                                        <p:tav tm="100000">
                                          <p:val>
                                            <p:strVal val="#ppt_x"/>
                                          </p:val>
                                        </p:tav>
                                      </p:tavLst>
                                    </p:anim>
                                    <p:anim calcmode="lin" valueType="num">
                                      <p:cBhvr additive="base">
                                        <p:cTn id="14"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3570" name="Rectangle 2">
            <a:extLst>
              <a:ext uri="{FF2B5EF4-FFF2-40B4-BE49-F238E27FC236}">
                <a16:creationId xmlns:a16="http://schemas.microsoft.com/office/drawing/2014/main" id="{D726796F-9446-4593-8653-2004D97D2090}"/>
              </a:ext>
            </a:extLst>
          </p:cNvPr>
          <p:cNvSpPr>
            <a:spLocks noGrp="1" noChangeArrowheads="1"/>
          </p:cNvSpPr>
          <p:nvPr>
            <p:ph type="title"/>
          </p:nvPr>
        </p:nvSpPr>
        <p:spPr/>
        <p:txBody>
          <a:bodyPr vert="horz" wrap="square" lIns="91440" tIns="45720" rIns="91440" bIns="45720" numCol="1" anchorCtr="0" compatLnSpc="1">
            <a:prstTxWarp prst="textNoShape">
              <a:avLst/>
            </a:prstTxWarp>
          </a:bodyPr>
          <a:lstStyle/>
          <a:p>
            <a:r>
              <a:rPr lang="en-US" altLang="zh-CN" dirty="0">
                <a:effectLst>
                  <a:outerShdw blurRad="38100" dist="38100" dir="2700000" algn="tl">
                    <a:srgbClr val="C0C0C0"/>
                  </a:outerShdw>
                </a:effectLst>
              </a:rPr>
              <a:t>do</a:t>
            </a:r>
            <a:r>
              <a:rPr lang="zh-CN" altLang="en-US" dirty="0">
                <a:effectLst>
                  <a:outerShdw blurRad="38100" dist="38100" dir="2700000" algn="tl">
                    <a:srgbClr val="C0C0C0"/>
                  </a:outerShdw>
                </a:effectLst>
              </a:rPr>
              <a:t> </a:t>
            </a:r>
            <a:r>
              <a:rPr lang="is-I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 </a:t>
            </a:r>
            <a:r>
              <a:rPr lang="en-US" altLang="zh-CN" dirty="0">
                <a:effectLst>
                  <a:outerShdw blurRad="38100" dist="38100" dir="2700000" algn="tl">
                    <a:srgbClr val="C0C0C0"/>
                  </a:outerShdw>
                </a:effectLst>
              </a:rPr>
              <a:t>while</a:t>
            </a:r>
            <a:r>
              <a:rPr lang="zh-CN" altLang="en-US" dirty="0">
                <a:effectLst>
                  <a:outerShdw blurRad="38100" dist="38100" dir="2700000" algn="tl">
                    <a:srgbClr val="C0C0C0"/>
                  </a:outerShdw>
                </a:effectLst>
              </a:rPr>
              <a:t>循环</a:t>
            </a:r>
            <a:r>
              <a:rPr lang="en-US" altLang="zh-CN" dirty="0">
                <a:effectLst>
                  <a:outerShdw blurRad="38100" dist="38100" dir="2700000" algn="tl">
                    <a:srgbClr val="C0C0C0"/>
                  </a:outerShdw>
                </a:effectLst>
              </a:rPr>
              <a:t>(</a:t>
            </a:r>
            <a:r>
              <a:rPr lang="zh-CN" altLang="en-US" dirty="0">
                <a:effectLst>
                  <a:outerShdw blurRad="38100" dist="38100" dir="2700000" algn="tl">
                    <a:srgbClr val="C0C0C0"/>
                  </a:outerShdw>
                </a:effectLst>
              </a:rPr>
              <a:t>直到型循环）</a:t>
            </a:r>
            <a:endParaRPr lang="en-US" altLang="zh-CN" dirty="0">
              <a:effectLst>
                <a:outerShdw blurRad="38100" dist="38100" dir="2700000" algn="tl">
                  <a:srgbClr val="C0C0C0"/>
                </a:outerShdw>
              </a:effectLst>
            </a:endParaRPr>
          </a:p>
        </p:txBody>
      </p:sp>
      <p:sp>
        <p:nvSpPr>
          <p:cNvPr id="3074" name="Rectangle 3">
            <a:extLst>
              <a:ext uri="{FF2B5EF4-FFF2-40B4-BE49-F238E27FC236}">
                <a16:creationId xmlns:a16="http://schemas.microsoft.com/office/drawing/2014/main" id="{1C22E16C-C224-4E7C-ADBC-F33F39705DB6}"/>
              </a:ext>
            </a:extLst>
          </p:cNvPr>
          <p:cNvSpPr>
            <a:spLocks noGrp="1" noChangeArrowheads="1"/>
          </p:cNvSpPr>
          <p:nvPr>
            <p:ph idx="1"/>
          </p:nvPr>
        </p:nvSpPr>
        <p:spPr/>
        <p:txBody>
          <a:bodyPr/>
          <a:lstStyle/>
          <a:p>
            <a:pPr>
              <a:buFont typeface="Wingdings" panose="05000000000000000000" pitchFamily="2" charset="2"/>
              <a:buNone/>
            </a:pPr>
            <a:r>
              <a:rPr lang="en-US" altLang="zh-CN">
                <a:solidFill>
                  <a:srgbClr val="FF0000"/>
                </a:solidFill>
              </a:rPr>
              <a:t>do</a:t>
            </a:r>
            <a:r>
              <a:rPr lang="zh-CN" altLang="en-US">
                <a:solidFill>
                  <a:srgbClr val="FF0000"/>
                </a:solidFill>
              </a:rPr>
              <a:t> </a:t>
            </a:r>
            <a:r>
              <a:rPr lang="en-US" altLang="zh-CN">
                <a:solidFill>
                  <a:srgbClr val="FF0000"/>
                </a:solidFill>
              </a:rPr>
              <a:t>{</a:t>
            </a:r>
          </a:p>
          <a:p>
            <a:pPr>
              <a:buFont typeface="Wingdings" panose="05000000000000000000" pitchFamily="2" charset="2"/>
              <a:buNone/>
            </a:pPr>
            <a:r>
              <a:rPr lang="en-US" altLang="zh-CN">
                <a:solidFill>
                  <a:srgbClr val="FF0000"/>
                </a:solidFill>
              </a:rPr>
              <a:t>		</a:t>
            </a:r>
            <a:r>
              <a:rPr lang="zh-CN" altLang="en-US">
                <a:solidFill>
                  <a:srgbClr val="FF0000"/>
                </a:solidFill>
              </a:rPr>
              <a:t>循环体语句块</a:t>
            </a:r>
            <a:r>
              <a:rPr lang="en-US" altLang="zh-CN">
                <a:solidFill>
                  <a:srgbClr val="FF0000"/>
                </a:solidFill>
              </a:rPr>
              <a:t>;</a:t>
            </a:r>
          </a:p>
          <a:p>
            <a:pPr>
              <a:buFont typeface="Wingdings" panose="05000000000000000000" pitchFamily="2" charset="2"/>
              <a:buNone/>
            </a:pPr>
            <a:r>
              <a:rPr lang="zh-CN" altLang="en-US">
                <a:solidFill>
                  <a:srgbClr val="FF0000"/>
                </a:solidFill>
              </a:rPr>
              <a:t>} </a:t>
            </a:r>
            <a:r>
              <a:rPr lang="en-US" altLang="zh-CN">
                <a:solidFill>
                  <a:srgbClr val="FF0000"/>
                </a:solidFill>
              </a:rPr>
              <a:t>while ( </a:t>
            </a:r>
            <a:r>
              <a:rPr lang="zh-CN" altLang="en-US">
                <a:solidFill>
                  <a:srgbClr val="FF0000"/>
                </a:solidFill>
              </a:rPr>
              <a:t>表达式 )	</a:t>
            </a:r>
          </a:p>
        </p:txBody>
      </p:sp>
      <p:graphicFrame>
        <p:nvGraphicFramePr>
          <p:cNvPr id="3076" name="Object 5">
            <a:extLst>
              <a:ext uri="{FF2B5EF4-FFF2-40B4-BE49-F238E27FC236}">
                <a16:creationId xmlns:a16="http://schemas.microsoft.com/office/drawing/2014/main" id="{3E2A9C1D-DA28-4888-807D-5652F045D629}"/>
              </a:ext>
            </a:extLst>
          </p:cNvPr>
          <p:cNvGraphicFramePr>
            <a:graphicFrameLocks noChangeAspect="1"/>
          </p:cNvGraphicFramePr>
          <p:nvPr/>
        </p:nvGraphicFramePr>
        <p:xfrm>
          <a:off x="5329238" y="1268413"/>
          <a:ext cx="3563937" cy="4267200"/>
        </p:xfrm>
        <a:graphic>
          <a:graphicData uri="http://schemas.openxmlformats.org/presentationml/2006/ole">
            <mc:AlternateContent xmlns:mc="http://schemas.openxmlformats.org/markup-compatibility/2006">
              <mc:Choice xmlns:v="urn:schemas-microsoft-com:vml" Requires="v">
                <p:oleObj spid="_x0000_s5222" name="Picture" r:id="rId3" imgW="9486900" imgH="14033500" progId="Word.Picture.8">
                  <p:embed/>
                </p:oleObj>
              </mc:Choice>
              <mc:Fallback>
                <p:oleObj name="Picture" r:id="rId3" imgW="9486900" imgH="14033500" progId="Word.Picture.8">
                  <p:embed/>
                  <p:pic>
                    <p:nvPicPr>
                      <p:cNvPr id="3076" name="Object 5">
                        <a:extLst>
                          <a:ext uri="{FF2B5EF4-FFF2-40B4-BE49-F238E27FC236}">
                            <a16:creationId xmlns:a16="http://schemas.microsoft.com/office/drawing/2014/main" id="{3E2A9C1D-DA28-4888-807D-5652F045D62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29238" y="1268413"/>
                        <a:ext cx="3563937" cy="426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077" name="Object 6">
            <a:extLst>
              <a:ext uri="{FF2B5EF4-FFF2-40B4-BE49-F238E27FC236}">
                <a16:creationId xmlns:a16="http://schemas.microsoft.com/office/drawing/2014/main" id="{FD2DE0DC-D658-415E-9AAE-862E560DBC9C}"/>
              </a:ext>
            </a:extLst>
          </p:cNvPr>
          <p:cNvGraphicFramePr>
            <a:graphicFrameLocks noChangeAspect="1"/>
          </p:cNvGraphicFramePr>
          <p:nvPr/>
        </p:nvGraphicFramePr>
        <p:xfrm>
          <a:off x="1692275" y="3357563"/>
          <a:ext cx="3209925" cy="2001837"/>
        </p:xfrm>
        <a:graphic>
          <a:graphicData uri="http://schemas.openxmlformats.org/presentationml/2006/ole">
            <mc:AlternateContent xmlns:mc="http://schemas.openxmlformats.org/markup-compatibility/2006">
              <mc:Choice xmlns:v="urn:schemas-microsoft-com:vml" Requires="v">
                <p:oleObj spid="_x0000_s5223" name="Picture" r:id="rId5" imgW="11087100" imgH="6934200" progId="Word.Picture.8">
                  <p:embed/>
                </p:oleObj>
              </mc:Choice>
              <mc:Fallback>
                <p:oleObj name="Picture" r:id="rId5" imgW="11087100" imgH="6934200" progId="Word.Picture.8">
                  <p:embed/>
                  <p:pic>
                    <p:nvPicPr>
                      <p:cNvPr id="3077" name="Object 6">
                        <a:extLst>
                          <a:ext uri="{FF2B5EF4-FFF2-40B4-BE49-F238E27FC236}">
                            <a16:creationId xmlns:a16="http://schemas.microsoft.com/office/drawing/2014/main" id="{FD2DE0DC-D658-415E-9AAE-862E560DBC9C}"/>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92275" y="3357563"/>
                        <a:ext cx="3209925" cy="2001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 name="Text Box 4">
            <a:extLst>
              <a:ext uri="{FF2B5EF4-FFF2-40B4-BE49-F238E27FC236}">
                <a16:creationId xmlns:a16="http://schemas.microsoft.com/office/drawing/2014/main" id="{33D0BD24-6406-43C8-8027-999BDC6700C3}"/>
              </a:ext>
            </a:extLst>
          </p:cNvPr>
          <p:cNvSpPr txBox="1">
            <a:spLocks noChangeArrowheads="1"/>
          </p:cNvSpPr>
          <p:nvPr/>
        </p:nvSpPr>
        <p:spPr bwMode="auto">
          <a:xfrm>
            <a:off x="1109663" y="5600700"/>
            <a:ext cx="7999412" cy="9540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spcBef>
                <a:spcPts val="600"/>
              </a:spcBef>
            </a:pPr>
            <a:r>
              <a:rPr lang="zh-CN" altLang="en-US" sz="2800">
                <a:solidFill>
                  <a:srgbClr val="0000CC"/>
                </a:solidFill>
                <a:latin typeface="Gill Sans MT" panose="020B0502020104020203" pitchFamily="34" charset="0"/>
                <a:ea typeface="华文中宋" panose="02010600040101010101" pitchFamily="2" charset="-122"/>
              </a:rPr>
              <a:t>直到表达式为假时才退出循环</a:t>
            </a:r>
            <a:r>
              <a:rPr lang="zh-CN" altLang="en-US" sz="2800">
                <a:latin typeface="Gill Sans MT" panose="020B0502020104020203" pitchFamily="34" charset="0"/>
                <a:ea typeface="华文中宋" panose="02010600040101010101" pitchFamily="2" charset="-122"/>
              </a:rPr>
              <a:t>，所以循环体至少执行一次。</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B44851CA-B8EF-4FA9-95E1-A6D999D2021F}"/>
              </a:ext>
            </a:extLst>
          </p:cNvPr>
          <p:cNvSpPr>
            <a:spLocks noGrp="1"/>
          </p:cNvSpPr>
          <p:nvPr>
            <p:ph type="title"/>
          </p:nvPr>
        </p:nvSpPr>
        <p:spPr/>
        <p:txBody>
          <a:bodyPr/>
          <a:lstStyle/>
          <a:p>
            <a:r>
              <a:rPr lang="en-US" altLang="zh-CN" dirty="0"/>
              <a:t>for </a:t>
            </a:r>
            <a:r>
              <a:rPr lang="zh-CN" altLang="en-US" dirty="0"/>
              <a:t>循环</a:t>
            </a:r>
            <a:endParaRPr lang="en-US" dirty="0"/>
          </a:p>
        </p:txBody>
      </p:sp>
      <p:sp>
        <p:nvSpPr>
          <p:cNvPr id="7" name="内容占位符 6">
            <a:extLst>
              <a:ext uri="{FF2B5EF4-FFF2-40B4-BE49-F238E27FC236}">
                <a16:creationId xmlns:a16="http://schemas.microsoft.com/office/drawing/2014/main" id="{801C15BB-F76D-4196-96CA-E959D2BD33B4}"/>
              </a:ext>
            </a:extLst>
          </p:cNvPr>
          <p:cNvSpPr>
            <a:spLocks noGrp="1"/>
          </p:cNvSpPr>
          <p:nvPr>
            <p:ph idx="1"/>
          </p:nvPr>
        </p:nvSpPr>
        <p:spPr/>
        <p:txBody>
          <a:bodyPr>
            <a:normAutofit/>
          </a:bodyPr>
          <a:lstStyle/>
          <a:p>
            <a:r>
              <a:rPr lang="en-US" altLang="zh-CN" dirty="0">
                <a:solidFill>
                  <a:srgbClr val="FF0000"/>
                </a:solidFill>
              </a:rPr>
              <a:t>for</a:t>
            </a:r>
            <a:r>
              <a:rPr lang="zh-CN" altLang="en-US" dirty="0"/>
              <a:t>是计数型循环的标识符，</a:t>
            </a:r>
            <a:r>
              <a:rPr lang="en-US" altLang="zh-CN" dirty="0"/>
              <a:t>for</a:t>
            </a:r>
            <a:r>
              <a:rPr lang="zh-CN" altLang="en-US" dirty="0"/>
              <a:t>语句的格式为</a:t>
            </a:r>
          </a:p>
          <a:p>
            <a:pPr marL="61913" indent="0">
              <a:buNone/>
            </a:pPr>
            <a:endParaRPr lang="en-US" altLang="zh-CN" dirty="0"/>
          </a:p>
          <a:p>
            <a:pPr marL="61913" indent="0">
              <a:buNone/>
            </a:pPr>
            <a:endParaRPr lang="en-US" altLang="zh-CN" dirty="0"/>
          </a:p>
          <a:p>
            <a:pPr marL="61913" indent="0">
              <a:buNone/>
            </a:pPr>
            <a:endParaRPr lang="zh-CN" altLang="en-US" dirty="0"/>
          </a:p>
          <a:p>
            <a:endParaRPr lang="zh-CN" altLang="en-US" dirty="0"/>
          </a:p>
          <a:p>
            <a:endParaRPr lang="en-US" altLang="zh-CN" dirty="0"/>
          </a:p>
          <a:p>
            <a:endParaRPr lang="en-US" altLang="zh-CN" dirty="0"/>
          </a:p>
          <a:p>
            <a:r>
              <a:rPr lang="zh-CN" altLang="en-US" dirty="0"/>
              <a:t>圆括号括起的是三个表达式，大括号括起的部分是循环体</a:t>
            </a:r>
          </a:p>
          <a:p>
            <a:endParaRPr lang="en-US" dirty="0"/>
          </a:p>
        </p:txBody>
      </p:sp>
      <p:sp>
        <p:nvSpPr>
          <p:cNvPr id="8" name="Rectangle 5">
            <a:extLst>
              <a:ext uri="{FF2B5EF4-FFF2-40B4-BE49-F238E27FC236}">
                <a16:creationId xmlns:a16="http://schemas.microsoft.com/office/drawing/2014/main" id="{8BFC5762-CCB5-435C-BBD3-64CCAD6032C4}"/>
              </a:ext>
            </a:extLst>
          </p:cNvPr>
          <p:cNvSpPr>
            <a:spLocks noChangeArrowheads="1"/>
          </p:cNvSpPr>
          <p:nvPr/>
        </p:nvSpPr>
        <p:spPr bwMode="auto">
          <a:xfrm>
            <a:off x="1626967" y="2390443"/>
            <a:ext cx="5260973" cy="1863892"/>
          </a:xfrm>
          <a:prstGeom prst="rect">
            <a:avLst/>
          </a:prstGeom>
          <a:noFill/>
          <a:ln w="12700" cap="sq">
            <a:noFill/>
            <a:miter lim="800000"/>
            <a:headEnd type="none" w="sm" len="sm"/>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en-US" altLang="zh-CN" sz="2400" dirty="0">
                <a:solidFill>
                  <a:schemeClr val="accent1">
                    <a:lumMod val="75000"/>
                  </a:schemeClr>
                </a:solidFill>
                <a:effectLst/>
                <a:ea typeface="黑体" panose="02010609060101010101" pitchFamily="49" charset="-122"/>
              </a:rPr>
              <a:t>for(</a:t>
            </a:r>
            <a:r>
              <a:rPr lang="zh-CN" altLang="en-US" sz="2400" dirty="0">
                <a:solidFill>
                  <a:schemeClr val="accent1">
                    <a:lumMod val="75000"/>
                  </a:schemeClr>
                </a:solidFill>
                <a:effectLst/>
                <a:ea typeface="黑体" panose="02010609060101010101" pitchFamily="49" charset="-122"/>
              </a:rPr>
              <a:t>表达式</a:t>
            </a:r>
            <a:r>
              <a:rPr lang="en-US" altLang="zh-CN" sz="2400" dirty="0">
                <a:solidFill>
                  <a:schemeClr val="accent1">
                    <a:lumMod val="75000"/>
                  </a:schemeClr>
                </a:solidFill>
                <a:effectLst/>
                <a:ea typeface="黑体" panose="02010609060101010101" pitchFamily="49" charset="-122"/>
              </a:rPr>
              <a:t>1</a:t>
            </a:r>
            <a:r>
              <a:rPr lang="zh-CN" altLang="en-US" sz="2400" dirty="0">
                <a:solidFill>
                  <a:schemeClr val="accent1">
                    <a:lumMod val="75000"/>
                  </a:schemeClr>
                </a:solidFill>
                <a:effectLst/>
                <a:ea typeface="黑体" panose="02010609060101010101" pitchFamily="49" charset="-122"/>
              </a:rPr>
              <a:t>；表达式</a:t>
            </a:r>
            <a:r>
              <a:rPr lang="en-US" altLang="zh-CN" sz="2400" dirty="0">
                <a:solidFill>
                  <a:schemeClr val="accent1">
                    <a:lumMod val="75000"/>
                  </a:schemeClr>
                </a:solidFill>
                <a:effectLst/>
                <a:ea typeface="黑体" panose="02010609060101010101" pitchFamily="49" charset="-122"/>
              </a:rPr>
              <a:t>2</a:t>
            </a:r>
            <a:r>
              <a:rPr lang="zh-CN" altLang="en-US" sz="2400" dirty="0">
                <a:solidFill>
                  <a:schemeClr val="accent1">
                    <a:lumMod val="75000"/>
                  </a:schemeClr>
                </a:solidFill>
                <a:effectLst/>
                <a:ea typeface="黑体" panose="02010609060101010101" pitchFamily="49" charset="-122"/>
              </a:rPr>
              <a:t>；表达式</a:t>
            </a:r>
            <a:r>
              <a:rPr lang="en-US" altLang="zh-CN" sz="2400" dirty="0">
                <a:solidFill>
                  <a:schemeClr val="accent1">
                    <a:lumMod val="75000"/>
                  </a:schemeClr>
                </a:solidFill>
                <a:effectLst/>
                <a:ea typeface="黑体" panose="02010609060101010101" pitchFamily="49" charset="-122"/>
              </a:rPr>
              <a:t>3)</a:t>
            </a:r>
          </a:p>
          <a:p>
            <a:pPr>
              <a:buFont typeface="Wingdings" panose="05000000000000000000" pitchFamily="2" charset="2"/>
              <a:buNone/>
            </a:pPr>
            <a:r>
              <a:rPr lang="en-US" altLang="zh-CN" sz="2400" dirty="0">
                <a:solidFill>
                  <a:schemeClr val="accent1">
                    <a:lumMod val="75000"/>
                  </a:schemeClr>
                </a:solidFill>
                <a:effectLst/>
                <a:ea typeface="黑体" panose="02010609060101010101" pitchFamily="49" charset="-122"/>
              </a:rPr>
              <a:t>{</a:t>
            </a:r>
          </a:p>
          <a:p>
            <a:pPr>
              <a:buFont typeface="Wingdings" panose="05000000000000000000" pitchFamily="2" charset="2"/>
              <a:buNone/>
            </a:pPr>
            <a:r>
              <a:rPr lang="en-US" altLang="zh-CN" sz="2400" dirty="0">
                <a:solidFill>
                  <a:schemeClr val="accent1">
                    <a:lumMod val="75000"/>
                  </a:schemeClr>
                </a:solidFill>
                <a:effectLst/>
                <a:ea typeface="黑体" panose="02010609060101010101" pitchFamily="49" charset="-122"/>
              </a:rPr>
              <a:t>	</a:t>
            </a:r>
            <a:r>
              <a:rPr lang="zh-CN" altLang="en-US" sz="2400" dirty="0">
                <a:solidFill>
                  <a:schemeClr val="accent1">
                    <a:lumMod val="75000"/>
                  </a:schemeClr>
                </a:solidFill>
                <a:effectLst/>
                <a:ea typeface="黑体" panose="02010609060101010101" pitchFamily="49" charset="-122"/>
              </a:rPr>
              <a:t>循环体（语句组）</a:t>
            </a:r>
          </a:p>
          <a:p>
            <a:pPr>
              <a:buFont typeface="Wingdings" panose="05000000000000000000" pitchFamily="2" charset="2"/>
              <a:buNone/>
            </a:pPr>
            <a:r>
              <a:rPr lang="en-US" altLang="zh-CN" sz="2400" dirty="0">
                <a:solidFill>
                  <a:schemeClr val="accent1">
                    <a:lumMod val="75000"/>
                  </a:schemeClr>
                </a:solidFill>
                <a:effectLst/>
                <a:ea typeface="黑体" panose="02010609060101010101" pitchFamily="49" charset="-122"/>
              </a:rPr>
              <a:t>}</a:t>
            </a:r>
          </a:p>
        </p:txBody>
      </p:sp>
    </p:spTree>
    <p:extLst>
      <p:ext uri="{BB962C8B-B14F-4D97-AF65-F5344CB8AC3E}">
        <p14:creationId xmlns:p14="http://schemas.microsoft.com/office/powerpoint/2010/main" val="120943717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Object 4">
            <a:extLst>
              <a:ext uri="{FF2B5EF4-FFF2-40B4-BE49-F238E27FC236}">
                <a16:creationId xmlns:a16="http://schemas.microsoft.com/office/drawing/2014/main" id="{70DA0B6B-AA38-42A8-9140-251E1371F498}"/>
              </a:ext>
            </a:extLst>
          </p:cNvPr>
          <p:cNvGraphicFramePr>
            <a:graphicFrameLocks noChangeAspect="1"/>
          </p:cNvGraphicFramePr>
          <p:nvPr>
            <p:extLst>
              <p:ext uri="{D42A27DB-BD31-4B8C-83A1-F6EECF244321}">
                <p14:modId xmlns:p14="http://schemas.microsoft.com/office/powerpoint/2010/main" val="890300829"/>
              </p:ext>
            </p:extLst>
          </p:nvPr>
        </p:nvGraphicFramePr>
        <p:xfrm>
          <a:off x="1531151" y="513772"/>
          <a:ext cx="6626225" cy="5495925"/>
        </p:xfrm>
        <a:graphic>
          <a:graphicData uri="http://schemas.openxmlformats.org/presentationml/2006/ole">
            <mc:AlternateContent xmlns:mc="http://schemas.openxmlformats.org/markup-compatibility/2006">
              <mc:Choice xmlns:v="urn:schemas-microsoft-com:vml" Requires="v">
                <p:oleObj spid="_x0000_s3124" name="Picture" r:id="rId3" imgW="4581360" imgH="3800520" progId="Word.Picture.8">
                  <p:embed/>
                </p:oleObj>
              </mc:Choice>
              <mc:Fallback>
                <p:oleObj name="Picture" r:id="rId3" imgW="4581360" imgH="3800520" progId="Word.Picture.8">
                  <p:embed/>
                  <p:pic>
                    <p:nvPicPr>
                      <p:cNvPr id="8" name="Object 4">
                        <a:extLst>
                          <a:ext uri="{FF2B5EF4-FFF2-40B4-BE49-F238E27FC236}">
                            <a16:creationId xmlns:a16="http://schemas.microsoft.com/office/drawing/2014/main" id="{70DA0B6B-AA38-42A8-9140-251E1371F498}"/>
                          </a:ext>
                        </a:extLst>
                      </p:cNvPr>
                      <p:cNvPicPr>
                        <a:picLocks noChangeAspect="1" noChangeArrowheads="1"/>
                      </p:cNvPicPr>
                      <p:nvPr/>
                    </p:nvPicPr>
                    <p:blipFill>
                      <a:blip r:embed="rId4"/>
                      <a:srcRect/>
                      <a:stretch>
                        <a:fillRect/>
                      </a:stretch>
                    </p:blipFill>
                    <p:spPr bwMode="auto">
                      <a:xfrm>
                        <a:off x="1531151" y="513772"/>
                        <a:ext cx="6626225" cy="5495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矩形 8">
            <a:extLst>
              <a:ext uri="{FF2B5EF4-FFF2-40B4-BE49-F238E27FC236}">
                <a16:creationId xmlns:a16="http://schemas.microsoft.com/office/drawing/2014/main" id="{0CAF8755-AF34-42B0-A5A0-9ACE83874C97}"/>
              </a:ext>
            </a:extLst>
          </p:cNvPr>
          <p:cNvSpPr/>
          <p:nvPr/>
        </p:nvSpPr>
        <p:spPr>
          <a:xfrm>
            <a:off x="4006480" y="5936218"/>
            <a:ext cx="2057436" cy="338554"/>
          </a:xfrm>
          <a:prstGeom prst="rect">
            <a:avLst/>
          </a:prstGeom>
        </p:spPr>
        <p:txBody>
          <a:bodyPr wrap="square">
            <a:spAutoFit/>
          </a:bodyPr>
          <a:lstStyle/>
          <a:p>
            <a:r>
              <a:rPr lang="en-US" altLang="zh-CN" sz="1600" b="1" i="1" dirty="0">
                <a:solidFill>
                  <a:schemeClr val="accent1">
                    <a:lumMod val="75000"/>
                  </a:schemeClr>
                </a:solidFill>
                <a:ea typeface="黑体" panose="02010609060101010101" pitchFamily="49" charset="-122"/>
              </a:rPr>
              <a:t>for</a:t>
            </a:r>
            <a:r>
              <a:rPr lang="zh-CN" altLang="en-US" sz="1600" b="1" i="1" dirty="0">
                <a:solidFill>
                  <a:schemeClr val="accent1">
                    <a:lumMod val="75000"/>
                  </a:schemeClr>
                </a:solidFill>
                <a:ea typeface="黑体" panose="02010609060101010101" pitchFamily="49" charset="-122"/>
              </a:rPr>
              <a:t>循环结构图</a:t>
            </a:r>
            <a:endParaRPr lang="en-US" sz="1600" b="1" i="1" dirty="0">
              <a:solidFill>
                <a:schemeClr val="accent1">
                  <a:lumMod val="75000"/>
                </a:schemeClr>
              </a:solidFill>
            </a:endParaRPr>
          </a:p>
        </p:txBody>
      </p:sp>
    </p:spTree>
    <p:extLst>
      <p:ext uri="{BB962C8B-B14F-4D97-AF65-F5344CB8AC3E}">
        <p14:creationId xmlns:p14="http://schemas.microsoft.com/office/powerpoint/2010/main" val="2691567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FFC06A4-B072-4772-98CA-65A24B1EE781}"/>
              </a:ext>
            </a:extLst>
          </p:cNvPr>
          <p:cNvSpPr>
            <a:spLocks noGrp="1"/>
          </p:cNvSpPr>
          <p:nvPr>
            <p:ph type="title"/>
          </p:nvPr>
        </p:nvSpPr>
        <p:spPr/>
        <p:txBody>
          <a:bodyPr/>
          <a:lstStyle/>
          <a:p>
            <a:r>
              <a:rPr lang="zh-CN" altLang="en-US" dirty="0"/>
              <a:t>本讲内容</a:t>
            </a:r>
            <a:endParaRPr lang="en-US" dirty="0"/>
          </a:p>
        </p:txBody>
      </p:sp>
      <p:sp>
        <p:nvSpPr>
          <p:cNvPr id="2" name="内容占位符 1">
            <a:extLst>
              <a:ext uri="{FF2B5EF4-FFF2-40B4-BE49-F238E27FC236}">
                <a16:creationId xmlns:a16="http://schemas.microsoft.com/office/drawing/2014/main" id="{521E5BB9-A493-4E71-B74B-F9AB82752487}"/>
              </a:ext>
            </a:extLst>
          </p:cNvPr>
          <p:cNvSpPr>
            <a:spLocks noGrp="1"/>
          </p:cNvSpPr>
          <p:nvPr>
            <p:ph idx="1"/>
          </p:nvPr>
        </p:nvSpPr>
        <p:spPr/>
        <p:txBody>
          <a:bodyPr/>
          <a:lstStyle/>
          <a:p>
            <a:r>
              <a:rPr lang="zh-CN" altLang="en-US" sz="3600" dirty="0"/>
              <a:t>控制结构</a:t>
            </a:r>
            <a:endParaRPr lang="en-US" altLang="zh-CN" sz="3600" dirty="0"/>
          </a:p>
          <a:p>
            <a:pPr lvl="1"/>
            <a:r>
              <a:rPr lang="zh-CN" altLang="en-US" sz="3200" dirty="0"/>
              <a:t>分支结构</a:t>
            </a:r>
            <a:endParaRPr lang="en-US" altLang="zh-CN" sz="3200" dirty="0"/>
          </a:p>
          <a:p>
            <a:pPr lvl="1"/>
            <a:r>
              <a:rPr lang="zh-CN" altLang="en-US" sz="3200" dirty="0"/>
              <a:t>循环结构</a:t>
            </a:r>
            <a:endParaRPr lang="en-US" altLang="zh-CN" sz="3200" dirty="0"/>
          </a:p>
          <a:p>
            <a:endParaRPr lang="en-US" altLang="zh-CN" dirty="0"/>
          </a:p>
          <a:p>
            <a:endParaRPr lang="en-US" dirty="0"/>
          </a:p>
        </p:txBody>
      </p:sp>
    </p:spTree>
    <p:extLst>
      <p:ext uri="{BB962C8B-B14F-4D97-AF65-F5344CB8AC3E}">
        <p14:creationId xmlns:p14="http://schemas.microsoft.com/office/powerpoint/2010/main" val="33126426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410" name="Rectangle 2">
            <a:extLst>
              <a:ext uri="{FF2B5EF4-FFF2-40B4-BE49-F238E27FC236}">
                <a16:creationId xmlns:a16="http://schemas.microsoft.com/office/drawing/2014/main" id="{DE0BFB4D-7D8A-449F-A403-73FE4F163E16}"/>
              </a:ext>
            </a:extLst>
          </p:cNvPr>
          <p:cNvSpPr>
            <a:spLocks noGrp="1" noChangeArrowheads="1"/>
          </p:cNvSpPr>
          <p:nvPr>
            <p:ph type="title"/>
          </p:nvPr>
        </p:nvSpPr>
        <p:spPr/>
        <p:txBody>
          <a:bodyPr/>
          <a:lstStyle/>
          <a:p>
            <a:r>
              <a:rPr lang="en-US" altLang="zh-CN" dirty="0"/>
              <a:t>for</a:t>
            </a:r>
            <a:r>
              <a:rPr lang="zh-CN" altLang="en-US" dirty="0"/>
              <a:t>循环的</a:t>
            </a:r>
            <a:r>
              <a:rPr lang="en-US" altLang="zh-CN" dirty="0"/>
              <a:t>NS</a:t>
            </a:r>
            <a:r>
              <a:rPr lang="zh-CN" altLang="en-US" dirty="0"/>
              <a:t>框图</a:t>
            </a:r>
          </a:p>
        </p:txBody>
      </p:sp>
      <p:sp>
        <p:nvSpPr>
          <p:cNvPr id="401415" name="Rectangle 7">
            <a:extLst>
              <a:ext uri="{FF2B5EF4-FFF2-40B4-BE49-F238E27FC236}">
                <a16:creationId xmlns:a16="http://schemas.microsoft.com/office/drawing/2014/main" id="{BB0D97EC-6C94-4138-9640-36D416D86CCA}"/>
              </a:ext>
            </a:extLst>
          </p:cNvPr>
          <p:cNvSpPr>
            <a:spLocks noGrp="1" noChangeArrowheads="1"/>
          </p:cNvSpPr>
          <p:nvPr>
            <p:ph idx="1"/>
          </p:nvPr>
        </p:nvSpPr>
        <p:spPr/>
        <p:txBody>
          <a:bodyPr>
            <a:normAutofit/>
          </a:bodyPr>
          <a:lstStyle/>
          <a:p>
            <a:pPr>
              <a:lnSpc>
                <a:spcPct val="80000"/>
              </a:lnSpc>
            </a:pPr>
            <a:endParaRPr lang="zh-CN" altLang="en-US" sz="2800" b="0" dirty="0">
              <a:ea typeface="黑体" panose="02010609060101010101" pitchFamily="49" charset="-122"/>
            </a:endParaRPr>
          </a:p>
          <a:p>
            <a:pPr>
              <a:lnSpc>
                <a:spcPct val="80000"/>
              </a:lnSpc>
            </a:pPr>
            <a:endParaRPr lang="zh-CN" altLang="en-US" sz="2800" b="0" dirty="0">
              <a:ea typeface="黑体" panose="02010609060101010101" pitchFamily="49" charset="-122"/>
            </a:endParaRPr>
          </a:p>
          <a:p>
            <a:pPr>
              <a:lnSpc>
                <a:spcPct val="80000"/>
              </a:lnSpc>
            </a:pPr>
            <a:endParaRPr lang="zh-CN" altLang="en-US" sz="2800" b="0" dirty="0">
              <a:ea typeface="黑体" panose="02010609060101010101" pitchFamily="49" charset="-122"/>
            </a:endParaRPr>
          </a:p>
          <a:p>
            <a:pPr>
              <a:lnSpc>
                <a:spcPct val="80000"/>
              </a:lnSpc>
            </a:pPr>
            <a:endParaRPr lang="zh-CN" altLang="en-US" sz="2800" b="0" dirty="0">
              <a:ea typeface="黑体" panose="02010609060101010101" pitchFamily="49" charset="-122"/>
            </a:endParaRPr>
          </a:p>
          <a:p>
            <a:pPr>
              <a:lnSpc>
                <a:spcPct val="80000"/>
              </a:lnSpc>
            </a:pPr>
            <a:endParaRPr lang="zh-CN" altLang="en-US" sz="2800" b="0" dirty="0">
              <a:ea typeface="黑体" panose="02010609060101010101" pitchFamily="49" charset="-122"/>
            </a:endParaRPr>
          </a:p>
          <a:p>
            <a:pPr>
              <a:lnSpc>
                <a:spcPct val="80000"/>
              </a:lnSpc>
            </a:pPr>
            <a:r>
              <a:rPr lang="zh-CN" altLang="en-US" sz="2800" b="0" dirty="0">
                <a:ea typeface="黑体" panose="02010609060101010101" pitchFamily="49" charset="-122"/>
              </a:rPr>
              <a:t>图中突出了</a:t>
            </a:r>
            <a:r>
              <a:rPr lang="en-US" altLang="zh-CN" sz="2800" b="0" dirty="0">
                <a:ea typeface="黑体" panose="02010609060101010101" pitchFamily="49" charset="-122"/>
              </a:rPr>
              <a:t>for</a:t>
            </a:r>
            <a:r>
              <a:rPr lang="zh-CN" altLang="en-US" sz="2800" b="0" dirty="0">
                <a:ea typeface="黑体" panose="02010609060101010101" pitchFamily="49" charset="-122"/>
              </a:rPr>
              <a:t>循环的</a:t>
            </a:r>
            <a:r>
              <a:rPr lang="en-US" altLang="zh-CN" sz="2800" b="0" dirty="0">
                <a:ea typeface="黑体" panose="02010609060101010101" pitchFamily="49" charset="-122"/>
              </a:rPr>
              <a:t>3</a:t>
            </a:r>
            <a:r>
              <a:rPr lang="zh-CN" altLang="en-US" sz="2800" b="0" dirty="0">
                <a:ea typeface="黑体" panose="02010609060101010101" pitchFamily="49" charset="-122"/>
              </a:rPr>
              <a:t>个表达式</a:t>
            </a:r>
          </a:p>
          <a:p>
            <a:pPr>
              <a:lnSpc>
                <a:spcPct val="80000"/>
              </a:lnSpc>
            </a:pPr>
            <a:r>
              <a:rPr lang="zh-CN" altLang="en-US" sz="2800" b="0" dirty="0">
                <a:ea typeface="黑体" panose="02010609060101010101" pitchFamily="49" charset="-122"/>
              </a:rPr>
              <a:t>循环体放在右下角的矩形方框中</a:t>
            </a:r>
          </a:p>
          <a:p>
            <a:pPr>
              <a:lnSpc>
                <a:spcPct val="80000"/>
              </a:lnSpc>
            </a:pPr>
            <a:r>
              <a:rPr lang="zh-CN" altLang="en-US" sz="2800" b="0" dirty="0">
                <a:ea typeface="黑体" panose="02010609060101010101" pitchFamily="49" charset="-122"/>
              </a:rPr>
              <a:t>循环就是按条件反复执行小矩形框中的语句组</a:t>
            </a:r>
          </a:p>
        </p:txBody>
      </p:sp>
      <p:grpSp>
        <p:nvGrpSpPr>
          <p:cNvPr id="401412" name="Group 4">
            <a:extLst>
              <a:ext uri="{FF2B5EF4-FFF2-40B4-BE49-F238E27FC236}">
                <a16:creationId xmlns:a16="http://schemas.microsoft.com/office/drawing/2014/main" id="{8BA24C01-327A-4EC7-A429-DF90EBE5E125}"/>
              </a:ext>
            </a:extLst>
          </p:cNvPr>
          <p:cNvGrpSpPr>
            <a:grpSpLocks/>
          </p:cNvGrpSpPr>
          <p:nvPr/>
        </p:nvGrpSpPr>
        <p:grpSpPr bwMode="auto">
          <a:xfrm>
            <a:off x="1556019" y="1853895"/>
            <a:ext cx="4824412" cy="1109662"/>
            <a:chOff x="1156" y="2523"/>
            <a:chExt cx="3039" cy="699"/>
          </a:xfrm>
        </p:grpSpPr>
        <p:sp>
          <p:nvSpPr>
            <p:cNvPr id="401413" name="Text Box 5">
              <a:extLst>
                <a:ext uri="{FF2B5EF4-FFF2-40B4-BE49-F238E27FC236}">
                  <a16:creationId xmlns:a16="http://schemas.microsoft.com/office/drawing/2014/main" id="{8CDB25E5-29AF-4D55-88FD-FE5D641579FD}"/>
                </a:ext>
              </a:extLst>
            </p:cNvPr>
            <p:cNvSpPr txBox="1">
              <a:spLocks noChangeArrowheads="1"/>
            </p:cNvSpPr>
            <p:nvPr/>
          </p:nvSpPr>
          <p:spPr bwMode="auto">
            <a:xfrm>
              <a:off x="1156" y="2523"/>
              <a:ext cx="3039" cy="699"/>
            </a:xfrm>
            <a:prstGeom prst="rect">
              <a:avLst/>
            </a:prstGeom>
            <a:noFill/>
            <a:ln w="254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spcBef>
                  <a:spcPct val="50000"/>
                </a:spcBef>
              </a:pPr>
              <a:r>
                <a:rPr kumimoji="1" lang="en-US" altLang="zh-CN" sz="2600" b="1" dirty="0">
                  <a:ea typeface="隶书" panose="02010509060101010101" pitchFamily="49" charset="-122"/>
                </a:rPr>
                <a:t>for (</a:t>
              </a:r>
              <a:r>
                <a:rPr kumimoji="1" lang="en-US" altLang="zh-CN" sz="2600" b="1" dirty="0" err="1">
                  <a:ea typeface="隶书" panose="02010509060101010101" pitchFamily="49" charset="-122"/>
                </a:rPr>
                <a:t>i</a:t>
              </a:r>
              <a:r>
                <a:rPr kumimoji="1" lang="en-US" altLang="zh-CN" sz="2600" b="1" dirty="0">
                  <a:ea typeface="隶书" panose="02010509060101010101" pitchFamily="49" charset="-122"/>
                </a:rPr>
                <a:t>=1; </a:t>
              </a:r>
              <a:r>
                <a:rPr kumimoji="1" lang="en-US" altLang="zh-CN" sz="2600" b="1" dirty="0" err="1">
                  <a:ea typeface="隶书" panose="02010509060101010101" pitchFamily="49" charset="-122"/>
                </a:rPr>
                <a:t>i</a:t>
              </a:r>
              <a:r>
                <a:rPr kumimoji="1" lang="en-US" altLang="zh-CN" sz="2600" b="1" dirty="0">
                  <a:ea typeface="隶书" panose="02010509060101010101" pitchFamily="49" charset="-122"/>
                </a:rPr>
                <a:t>&lt;=100; </a:t>
              </a:r>
              <a:r>
                <a:rPr kumimoji="1" lang="en-US" altLang="zh-CN" sz="2600" b="1" dirty="0" err="1">
                  <a:ea typeface="隶书" panose="02010509060101010101" pitchFamily="49" charset="-122"/>
                </a:rPr>
                <a:t>i</a:t>
              </a:r>
              <a:r>
                <a:rPr kumimoji="1" lang="en-US" altLang="zh-CN" sz="2600" b="1" dirty="0">
                  <a:ea typeface="隶书" panose="02010509060101010101" pitchFamily="49" charset="-122"/>
                </a:rPr>
                <a:t>=i+1)</a:t>
              </a:r>
            </a:p>
            <a:p>
              <a:pPr>
                <a:spcBef>
                  <a:spcPct val="50000"/>
                </a:spcBef>
              </a:pPr>
              <a:endParaRPr kumimoji="1" lang="en-US" altLang="zh-CN" sz="2600" b="1" dirty="0">
                <a:ea typeface="隶书" panose="02010509060101010101" pitchFamily="49" charset="-122"/>
              </a:endParaRPr>
            </a:p>
          </p:txBody>
        </p:sp>
        <p:sp>
          <p:nvSpPr>
            <p:cNvPr id="401414" name="Text Box 6">
              <a:extLst>
                <a:ext uri="{FF2B5EF4-FFF2-40B4-BE49-F238E27FC236}">
                  <a16:creationId xmlns:a16="http://schemas.microsoft.com/office/drawing/2014/main" id="{D6BBD9C4-57D4-426C-9FA7-35CD19CDA57A}"/>
                </a:ext>
              </a:extLst>
            </p:cNvPr>
            <p:cNvSpPr txBox="1">
              <a:spLocks noChangeArrowheads="1"/>
            </p:cNvSpPr>
            <p:nvPr/>
          </p:nvSpPr>
          <p:spPr bwMode="auto">
            <a:xfrm>
              <a:off x="2135" y="2840"/>
              <a:ext cx="2060" cy="372"/>
            </a:xfrm>
            <a:prstGeom prst="rect">
              <a:avLst/>
            </a:prstGeom>
            <a:noFill/>
            <a:ln w="12700" cap="sq">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342900" indent="-342900" algn="l">
                <a:defRPr sz="2400">
                  <a:solidFill>
                    <a:schemeClr val="tx1"/>
                  </a:solidFill>
                  <a:latin typeface="Times New Roman" panose="02020603050405020304" pitchFamily="18" charset="0"/>
                  <a:ea typeface="宋体" panose="02010600030101010101" pitchFamily="2" charset="-122"/>
                </a:defRPr>
              </a:lvl1pPr>
              <a:lvl2pPr algn="l">
                <a:defRPr sz="2400">
                  <a:solidFill>
                    <a:schemeClr val="tx1"/>
                  </a:solidFill>
                  <a:latin typeface="Times New Roman" panose="02020603050405020304" pitchFamily="18" charset="0"/>
                  <a:ea typeface="宋体" panose="02010600030101010101" pitchFamily="2" charset="-122"/>
                </a:defRPr>
              </a:lvl2pPr>
              <a:lvl3pPr algn="l">
                <a:defRPr sz="2400">
                  <a:solidFill>
                    <a:schemeClr val="tx1"/>
                  </a:solidFill>
                  <a:latin typeface="Times New Roman" panose="02020603050405020304" pitchFamily="18" charset="0"/>
                  <a:ea typeface="宋体" panose="02010600030101010101" pitchFamily="2" charset="-122"/>
                </a:defRPr>
              </a:lvl3pPr>
              <a:lvl4pPr algn="l">
                <a:defRPr sz="2400">
                  <a:solidFill>
                    <a:schemeClr val="tx1"/>
                  </a:solidFill>
                  <a:latin typeface="Times New Roman" panose="02020603050405020304" pitchFamily="18" charset="0"/>
                  <a:ea typeface="宋体" panose="02010600030101010101" pitchFamily="2" charset="-122"/>
                </a:defRPr>
              </a:lvl4pPr>
              <a:lvl5pPr algn="l">
                <a:defRPr sz="2400">
                  <a:solidFill>
                    <a:schemeClr val="tx1"/>
                  </a:solidFill>
                  <a:latin typeface="Times New Roman" panose="02020603050405020304" pitchFamily="18" charset="0"/>
                  <a:ea typeface="宋体" panose="02010600030101010101" pitchFamily="2" charset="-122"/>
                </a:defRPr>
              </a:lvl5pPr>
              <a:lvl6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6pPr>
              <a:lvl7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7pPr>
              <a:lvl8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8pPr>
              <a:lvl9pPr fontAlgn="base">
                <a:spcBef>
                  <a:spcPct val="0"/>
                </a:spcBef>
                <a:spcAft>
                  <a:spcPct val="0"/>
                </a:spcAft>
                <a:defRPr sz="2400">
                  <a:solidFill>
                    <a:schemeClr val="tx1"/>
                  </a:solidFill>
                  <a:latin typeface="Times New Roman" panose="02020603050405020304" pitchFamily="18" charset="0"/>
                  <a:ea typeface="宋体" panose="02010600030101010101" pitchFamily="2" charset="-122"/>
                </a:defRPr>
              </a:lvl9pPr>
            </a:lstStyle>
            <a:p>
              <a:pPr algn="ctr">
                <a:spcBef>
                  <a:spcPct val="50000"/>
                </a:spcBef>
              </a:pPr>
              <a:r>
                <a:rPr kumimoji="1" lang="zh-CN" altLang="en-US" sz="3200" b="1">
                  <a:ea typeface="隶书" panose="02010509060101010101" pitchFamily="49" charset="-122"/>
                </a:rPr>
                <a:t>循环体</a:t>
              </a:r>
              <a:r>
                <a:rPr kumimoji="1" lang="zh-CN" altLang="en-US" sz="2600" b="1">
                  <a:ea typeface="隶书" panose="02010509060101010101" pitchFamily="49" charset="-122"/>
                </a:rPr>
                <a:t>	</a:t>
              </a:r>
            </a:p>
          </p:txBody>
        </p:sp>
      </p:grpSp>
    </p:spTree>
    <p:extLst>
      <p:ext uri="{BB962C8B-B14F-4D97-AF65-F5344CB8AC3E}">
        <p14:creationId xmlns:p14="http://schemas.microsoft.com/office/powerpoint/2010/main" val="176657374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16" fill="hold" nodeType="clickEffect">
                                  <p:stCondLst>
                                    <p:cond delay="0"/>
                                  </p:stCondLst>
                                  <p:childTnLst>
                                    <p:set>
                                      <p:cBhvr>
                                        <p:cTn id="6" dur="1" fill="hold">
                                          <p:stCondLst>
                                            <p:cond delay="0"/>
                                          </p:stCondLst>
                                        </p:cTn>
                                        <p:tgtEl>
                                          <p:spTgt spid="401412"/>
                                        </p:tgtEl>
                                        <p:attrNameLst>
                                          <p:attrName>style.visibility</p:attrName>
                                        </p:attrNameLst>
                                      </p:cBhvr>
                                      <p:to>
                                        <p:strVal val="visible"/>
                                      </p:to>
                                    </p:set>
                                    <p:animEffect transition="in" filter="box(in)">
                                      <p:cBhvr>
                                        <p:cTn id="7" dur="500"/>
                                        <p:tgtEl>
                                          <p:spTgt spid="40141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 presetClass="entr" presetSubtype="0" fill="hold" nodeType="clickEffect">
                                  <p:stCondLst>
                                    <p:cond delay="0"/>
                                  </p:stCondLst>
                                  <p:childTnLst>
                                    <p:set>
                                      <p:cBhvr>
                                        <p:cTn id="11" dur="1" fill="hold">
                                          <p:stCondLst>
                                            <p:cond delay="0"/>
                                          </p:stCondLst>
                                        </p:cTn>
                                        <p:tgtEl>
                                          <p:spTgt spid="401415">
                                            <p:txEl>
                                              <p:pRg st="5" end="5"/>
                                            </p:txEl>
                                          </p:spTgt>
                                        </p:tgtEl>
                                        <p:attrNameLst>
                                          <p:attrName>style.visibility</p:attrName>
                                        </p:attrNameLst>
                                      </p:cBhvr>
                                      <p:to>
                                        <p:strVal val="visible"/>
                                      </p:to>
                                    </p:set>
                                  </p:childTnLst>
                                </p:cTn>
                              </p:par>
                              <p:par>
                                <p:cTn id="12" presetID="1" presetClass="entr" presetSubtype="0" fill="hold" nodeType="withEffect">
                                  <p:stCondLst>
                                    <p:cond delay="0"/>
                                  </p:stCondLst>
                                  <p:childTnLst>
                                    <p:set>
                                      <p:cBhvr>
                                        <p:cTn id="13" dur="1" fill="hold">
                                          <p:stCondLst>
                                            <p:cond delay="0"/>
                                          </p:stCondLst>
                                        </p:cTn>
                                        <p:tgtEl>
                                          <p:spTgt spid="401415">
                                            <p:txEl>
                                              <p:pRg st="6" end="6"/>
                                            </p:txEl>
                                          </p:spTgt>
                                        </p:tgtEl>
                                        <p:attrNameLst>
                                          <p:attrName>style.visibility</p:attrName>
                                        </p:attrNameLst>
                                      </p:cBhvr>
                                      <p:to>
                                        <p:strVal val="visible"/>
                                      </p:to>
                                    </p:set>
                                  </p:childTnLst>
                                </p:cTn>
                              </p:par>
                              <p:par>
                                <p:cTn id="14" presetID="1" presetClass="entr" presetSubtype="0" fill="hold" nodeType="withEffect">
                                  <p:stCondLst>
                                    <p:cond delay="0"/>
                                  </p:stCondLst>
                                  <p:childTnLst>
                                    <p:set>
                                      <p:cBhvr>
                                        <p:cTn id="15" dur="1" fill="hold">
                                          <p:stCondLst>
                                            <p:cond delay="0"/>
                                          </p:stCondLst>
                                        </p:cTn>
                                        <p:tgtEl>
                                          <p:spTgt spid="401415">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1170" name="Rectangle 2">
            <a:extLst>
              <a:ext uri="{FF2B5EF4-FFF2-40B4-BE49-F238E27FC236}">
                <a16:creationId xmlns:a16="http://schemas.microsoft.com/office/drawing/2014/main" id="{7FFD4333-868F-4414-AD10-9481EC474644}"/>
              </a:ext>
            </a:extLst>
          </p:cNvPr>
          <p:cNvSpPr>
            <a:spLocks noGrp="1" noChangeArrowheads="1"/>
          </p:cNvSpPr>
          <p:nvPr>
            <p:ph type="title"/>
          </p:nvPr>
        </p:nvSpPr>
        <p:spPr/>
        <p:txBody>
          <a:bodyPr/>
          <a:lstStyle/>
          <a:p>
            <a:r>
              <a:rPr lang="en-US" altLang="zh-CN" b="0">
                <a:ea typeface="黑体" panose="02010609060101010101" pitchFamily="49" charset="-122"/>
              </a:rPr>
              <a:t>for</a:t>
            </a:r>
            <a:r>
              <a:rPr lang="zh-CN" altLang="en-US" b="0">
                <a:ea typeface="黑体" panose="02010609060101010101" pitchFamily="49" charset="-122"/>
              </a:rPr>
              <a:t>循环的执行过程</a:t>
            </a:r>
          </a:p>
        </p:txBody>
      </p:sp>
      <p:sp>
        <p:nvSpPr>
          <p:cNvPr id="391171" name="Rectangle 3">
            <a:extLst>
              <a:ext uri="{FF2B5EF4-FFF2-40B4-BE49-F238E27FC236}">
                <a16:creationId xmlns:a16="http://schemas.microsoft.com/office/drawing/2014/main" id="{0561EBEA-BC97-4E06-A9C7-E8451B7F8791}"/>
              </a:ext>
            </a:extLst>
          </p:cNvPr>
          <p:cNvSpPr>
            <a:spLocks noGrp="1" noChangeArrowheads="1"/>
          </p:cNvSpPr>
          <p:nvPr>
            <p:ph idx="1"/>
          </p:nvPr>
        </p:nvSpPr>
        <p:spPr/>
        <p:txBody>
          <a:bodyPr>
            <a:normAutofit/>
          </a:bodyPr>
          <a:lstStyle/>
          <a:p>
            <a:pPr marL="533400" indent="-533400">
              <a:lnSpc>
                <a:spcPct val="90000"/>
              </a:lnSpc>
              <a:buFont typeface="Wingdings" panose="05000000000000000000" pitchFamily="2" charset="2"/>
              <a:buAutoNum type="arabicPeriod"/>
            </a:pPr>
            <a:r>
              <a:rPr lang="zh-CN" altLang="en-US" sz="2800" dirty="0"/>
              <a:t>求解表达式</a:t>
            </a:r>
            <a:r>
              <a:rPr lang="en-US" altLang="zh-CN" sz="2800" dirty="0"/>
              <a:t>1</a:t>
            </a:r>
            <a:r>
              <a:rPr lang="zh-CN" altLang="en-US" sz="2800" dirty="0"/>
              <a:t>，置循环控制变量的初值</a:t>
            </a:r>
          </a:p>
          <a:p>
            <a:pPr marL="533400" indent="-533400">
              <a:lnSpc>
                <a:spcPct val="90000"/>
              </a:lnSpc>
              <a:buFont typeface="Wingdings" panose="05000000000000000000" pitchFamily="2" charset="2"/>
              <a:buAutoNum type="arabicPeriod"/>
            </a:pPr>
            <a:r>
              <a:rPr lang="zh-CN" altLang="en-US" sz="2800" dirty="0"/>
              <a:t>测试表达式</a:t>
            </a:r>
            <a:r>
              <a:rPr lang="en-US" altLang="zh-CN" sz="2800" dirty="0"/>
              <a:t>2</a:t>
            </a:r>
            <a:r>
              <a:rPr lang="zh-CN" altLang="en-US" sz="2800" dirty="0"/>
              <a:t>，测试是否未到循环控制变量的终值</a:t>
            </a:r>
          </a:p>
          <a:p>
            <a:pPr marL="914400" lvl="1" indent="-457200">
              <a:lnSpc>
                <a:spcPct val="90000"/>
              </a:lnSpc>
              <a:buFontTx/>
              <a:buAutoNum type="circleNumDbPlain"/>
            </a:pPr>
            <a:r>
              <a:rPr lang="zh-CN" altLang="en-US" sz="2400" dirty="0"/>
              <a:t>如果表达式</a:t>
            </a:r>
            <a:r>
              <a:rPr lang="en-US" altLang="zh-CN" sz="2400" dirty="0"/>
              <a:t>2</a:t>
            </a:r>
            <a:r>
              <a:rPr lang="zh-CN" altLang="en-US" sz="2400" dirty="0"/>
              <a:t>的值为真，则执行</a:t>
            </a:r>
            <a:r>
              <a:rPr lang="en-US" altLang="zh-CN" sz="2400" dirty="0"/>
              <a:t>3</a:t>
            </a:r>
          </a:p>
          <a:p>
            <a:pPr marL="914400" lvl="1" indent="-457200">
              <a:lnSpc>
                <a:spcPct val="90000"/>
              </a:lnSpc>
              <a:buFontTx/>
              <a:buAutoNum type="circleNumDbPlain"/>
            </a:pPr>
            <a:r>
              <a:rPr lang="zh-CN" altLang="en-US" sz="2400" dirty="0"/>
              <a:t>如果表达式</a:t>
            </a:r>
            <a:r>
              <a:rPr lang="en-US" altLang="zh-CN" sz="2400" dirty="0"/>
              <a:t>2</a:t>
            </a:r>
            <a:r>
              <a:rPr lang="zh-CN" altLang="en-US" sz="2400" dirty="0"/>
              <a:t>的值为假，则退出循环转</a:t>
            </a:r>
            <a:r>
              <a:rPr lang="en-US" altLang="zh-CN" sz="2400" dirty="0"/>
              <a:t>5</a:t>
            </a:r>
          </a:p>
          <a:p>
            <a:pPr marL="533400" indent="-533400">
              <a:lnSpc>
                <a:spcPct val="90000"/>
              </a:lnSpc>
              <a:buFont typeface="Wingdings" panose="05000000000000000000" pitchFamily="2" charset="2"/>
              <a:buAutoNum type="arabicPeriod"/>
            </a:pPr>
            <a:r>
              <a:rPr lang="zh-CN" altLang="en-US" sz="2800" dirty="0"/>
              <a:t>执行循环体语句组之后转</a:t>
            </a:r>
            <a:r>
              <a:rPr lang="en-US" altLang="zh-CN" sz="2800" dirty="0"/>
              <a:t>4</a:t>
            </a:r>
          </a:p>
          <a:p>
            <a:pPr marL="533400" indent="-533400">
              <a:lnSpc>
                <a:spcPct val="90000"/>
              </a:lnSpc>
              <a:buFont typeface="Wingdings" panose="05000000000000000000" pitchFamily="2" charset="2"/>
              <a:buAutoNum type="arabicPeriod"/>
            </a:pPr>
            <a:r>
              <a:rPr lang="zh-CN" altLang="en-US" sz="2800" dirty="0"/>
              <a:t>求解表达式</a:t>
            </a:r>
            <a:r>
              <a:rPr lang="en-US" altLang="zh-CN" sz="2800" dirty="0"/>
              <a:t>3</a:t>
            </a:r>
            <a:r>
              <a:rPr lang="zh-CN" altLang="en-US" sz="2800" dirty="0"/>
              <a:t>，让循环控制变量增值或减值，再转</a:t>
            </a:r>
            <a:r>
              <a:rPr lang="en-US" altLang="zh-CN" sz="2800" dirty="0"/>
              <a:t>2</a:t>
            </a:r>
          </a:p>
          <a:p>
            <a:pPr marL="533400" indent="-533400">
              <a:lnSpc>
                <a:spcPct val="90000"/>
              </a:lnSpc>
              <a:buFont typeface="Wingdings" panose="05000000000000000000" pitchFamily="2" charset="2"/>
              <a:buAutoNum type="arabicPeriod"/>
            </a:pPr>
            <a:r>
              <a:rPr lang="zh-CN" altLang="en-US" sz="2800" dirty="0"/>
              <a:t>执行</a:t>
            </a:r>
            <a:r>
              <a:rPr lang="en-US" altLang="zh-CN" sz="2800" dirty="0"/>
              <a:t>for</a:t>
            </a:r>
            <a:r>
              <a:rPr lang="zh-CN" altLang="en-US" sz="2800" dirty="0"/>
              <a:t>语句的下一条语句</a:t>
            </a:r>
          </a:p>
        </p:txBody>
      </p:sp>
    </p:spTree>
    <p:extLst>
      <p:ext uri="{BB962C8B-B14F-4D97-AF65-F5344CB8AC3E}">
        <p14:creationId xmlns:p14="http://schemas.microsoft.com/office/powerpoint/2010/main" val="6174738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3218" name="Rectangle 2">
            <a:extLst>
              <a:ext uri="{FF2B5EF4-FFF2-40B4-BE49-F238E27FC236}">
                <a16:creationId xmlns:a16="http://schemas.microsoft.com/office/drawing/2014/main" id="{FA1D3646-785D-4D5C-BB00-55EE64815798}"/>
              </a:ext>
            </a:extLst>
          </p:cNvPr>
          <p:cNvSpPr>
            <a:spLocks noGrp="1" noChangeArrowheads="1"/>
          </p:cNvSpPr>
          <p:nvPr>
            <p:ph type="title"/>
          </p:nvPr>
        </p:nvSpPr>
        <p:spPr>
          <a:xfrm>
            <a:off x="432000" y="432000"/>
            <a:ext cx="8280000" cy="886662"/>
          </a:xfrm>
        </p:spPr>
        <p:txBody>
          <a:bodyPr/>
          <a:lstStyle/>
          <a:p>
            <a:r>
              <a:rPr lang="zh-CN" altLang="en-US" dirty="0"/>
              <a:t>使用</a:t>
            </a:r>
            <a:r>
              <a:rPr lang="en-US" altLang="zh-CN" dirty="0"/>
              <a:t>for</a:t>
            </a:r>
            <a:r>
              <a:rPr lang="zh-CN" altLang="en-US" dirty="0"/>
              <a:t>循环解题实例</a:t>
            </a:r>
          </a:p>
        </p:txBody>
      </p:sp>
      <p:sp>
        <p:nvSpPr>
          <p:cNvPr id="393219" name="Rectangle 3">
            <a:extLst>
              <a:ext uri="{FF2B5EF4-FFF2-40B4-BE49-F238E27FC236}">
                <a16:creationId xmlns:a16="http://schemas.microsoft.com/office/drawing/2014/main" id="{483F8C20-27EC-4A59-AEE1-2196CF448E72}"/>
              </a:ext>
            </a:extLst>
          </p:cNvPr>
          <p:cNvSpPr>
            <a:spLocks noGrp="1" noChangeArrowheads="1"/>
          </p:cNvSpPr>
          <p:nvPr>
            <p:ph type="body" idx="1"/>
          </p:nvPr>
        </p:nvSpPr>
        <p:spPr/>
        <p:txBody>
          <a:bodyPr/>
          <a:lstStyle/>
          <a:p>
            <a:r>
              <a:rPr lang="zh-CN" altLang="en-US" dirty="0"/>
              <a:t>求自然数</a:t>
            </a:r>
            <a:r>
              <a:rPr lang="en-US" altLang="zh-CN" dirty="0"/>
              <a:t>1</a:t>
            </a:r>
            <a:r>
              <a:rPr lang="zh-CN" altLang="en-US" dirty="0"/>
              <a:t>～</a:t>
            </a:r>
            <a:r>
              <a:rPr lang="en-US" altLang="zh-CN" dirty="0"/>
              <a:t>100</a:t>
            </a:r>
            <a:r>
              <a:rPr lang="zh-CN" altLang="en-US" dirty="0"/>
              <a:t>之和</a:t>
            </a:r>
          </a:p>
          <a:p>
            <a:endParaRPr lang="zh-CN" altLang="en-US" dirty="0"/>
          </a:p>
          <a:p>
            <a:endParaRPr lang="zh-CN" altLang="en-US" dirty="0"/>
          </a:p>
          <a:p>
            <a:r>
              <a:rPr lang="zh-CN" altLang="en-US" dirty="0"/>
              <a:t>求</a:t>
            </a:r>
            <a:r>
              <a:rPr lang="en-US" altLang="zh-CN" dirty="0"/>
              <a:t>10</a:t>
            </a:r>
            <a:r>
              <a:rPr lang="zh-CN" altLang="en-US" dirty="0"/>
              <a:t>的阶乘</a:t>
            </a:r>
          </a:p>
          <a:p>
            <a:endParaRPr lang="zh-CN" altLang="en-US" dirty="0"/>
          </a:p>
        </p:txBody>
      </p:sp>
    </p:spTree>
    <p:extLst>
      <p:ext uri="{BB962C8B-B14F-4D97-AF65-F5344CB8AC3E}">
        <p14:creationId xmlns:p14="http://schemas.microsoft.com/office/powerpoint/2010/main" val="369822942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5B0045C4-5420-40C1-9C53-2AAB8DD82173}"/>
              </a:ext>
            </a:extLst>
          </p:cNvPr>
          <p:cNvSpPr>
            <a:spLocks noGrp="1"/>
          </p:cNvSpPr>
          <p:nvPr>
            <p:ph type="title"/>
          </p:nvPr>
        </p:nvSpPr>
        <p:spPr/>
        <p:txBody>
          <a:bodyPr>
            <a:normAutofit/>
          </a:bodyPr>
          <a:lstStyle/>
          <a:p>
            <a:r>
              <a:rPr lang="zh-CN" altLang="en-US" dirty="0"/>
              <a:t>例：求自然数</a:t>
            </a:r>
            <a:r>
              <a:rPr lang="en-US" altLang="zh-CN" dirty="0"/>
              <a:t>1</a:t>
            </a:r>
            <a:r>
              <a:rPr lang="zh-CN" altLang="en-US" dirty="0"/>
              <a:t>～</a:t>
            </a:r>
            <a:r>
              <a:rPr lang="en-US" altLang="zh-CN" dirty="0"/>
              <a:t>100</a:t>
            </a:r>
            <a:r>
              <a:rPr lang="zh-CN" altLang="en-US" dirty="0"/>
              <a:t>之和</a:t>
            </a:r>
            <a:endParaRPr lang="en-US" dirty="0"/>
          </a:p>
        </p:txBody>
      </p:sp>
      <p:pic>
        <p:nvPicPr>
          <p:cNvPr id="9" name="图片 8">
            <a:extLst>
              <a:ext uri="{FF2B5EF4-FFF2-40B4-BE49-F238E27FC236}">
                <a16:creationId xmlns:a16="http://schemas.microsoft.com/office/drawing/2014/main" id="{51318866-8B69-4A9F-AE67-6CAD13E9BA55}"/>
              </a:ext>
            </a:extLst>
          </p:cNvPr>
          <p:cNvPicPr>
            <a:picLocks noChangeAspect="1"/>
          </p:cNvPicPr>
          <p:nvPr/>
        </p:nvPicPr>
        <p:blipFill rotWithShape="1">
          <a:blip r:embed="rId3"/>
          <a:srcRect r="9080"/>
          <a:stretch/>
        </p:blipFill>
        <p:spPr>
          <a:xfrm>
            <a:off x="886302" y="1871557"/>
            <a:ext cx="7371395" cy="3114886"/>
          </a:xfrm>
          <a:prstGeom prst="rect">
            <a:avLst/>
          </a:prstGeom>
        </p:spPr>
      </p:pic>
    </p:spTree>
    <p:extLst>
      <p:ext uri="{BB962C8B-B14F-4D97-AF65-F5344CB8AC3E}">
        <p14:creationId xmlns:p14="http://schemas.microsoft.com/office/powerpoint/2010/main" val="268151631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4242" name="Rectangle 2">
            <a:extLst>
              <a:ext uri="{FF2B5EF4-FFF2-40B4-BE49-F238E27FC236}">
                <a16:creationId xmlns:a16="http://schemas.microsoft.com/office/drawing/2014/main" id="{376649B4-8627-4760-B96B-D7EEE7918FA2}"/>
              </a:ext>
            </a:extLst>
          </p:cNvPr>
          <p:cNvSpPr>
            <a:spLocks noGrp="1" noChangeArrowheads="1"/>
          </p:cNvSpPr>
          <p:nvPr>
            <p:ph type="title"/>
          </p:nvPr>
        </p:nvSpPr>
        <p:spPr/>
        <p:txBody>
          <a:bodyPr/>
          <a:lstStyle/>
          <a:p>
            <a:r>
              <a:rPr lang="zh-CN" altLang="en-US" dirty="0"/>
              <a:t>思考题（课后思考验证）：</a:t>
            </a:r>
          </a:p>
        </p:txBody>
      </p:sp>
      <p:sp>
        <p:nvSpPr>
          <p:cNvPr id="394243" name="Rectangle 3">
            <a:extLst>
              <a:ext uri="{FF2B5EF4-FFF2-40B4-BE49-F238E27FC236}">
                <a16:creationId xmlns:a16="http://schemas.microsoft.com/office/drawing/2014/main" id="{6FB37111-BF2C-4AA1-A2D3-AD6108D4C9FC}"/>
              </a:ext>
            </a:extLst>
          </p:cNvPr>
          <p:cNvSpPr>
            <a:spLocks noGrp="1" noChangeArrowheads="1"/>
          </p:cNvSpPr>
          <p:nvPr>
            <p:ph idx="1"/>
          </p:nvPr>
        </p:nvSpPr>
        <p:spPr/>
        <p:txBody>
          <a:bodyPr/>
          <a:lstStyle/>
          <a:p>
            <a:pPr marL="533400" indent="-533400"/>
            <a:r>
              <a:rPr lang="zh-CN" altLang="en-US" sz="2800" dirty="0"/>
              <a:t>在</a:t>
            </a:r>
            <a:r>
              <a:rPr lang="zh-CN" altLang="en-US" dirty="0"/>
              <a:t>上面的</a:t>
            </a:r>
            <a:r>
              <a:rPr lang="zh-CN" altLang="en-US" sz="2800" dirty="0"/>
              <a:t>程序中做如下修改</a:t>
            </a:r>
          </a:p>
          <a:p>
            <a:pPr marL="914400" lvl="1" indent="-457200">
              <a:buFontTx/>
              <a:buAutoNum type="arabicPeriod"/>
            </a:pPr>
            <a:r>
              <a:rPr lang="zh-CN" altLang="en-US" sz="3200" dirty="0"/>
              <a:t>将原来的</a:t>
            </a:r>
            <a:r>
              <a:rPr lang="en-US" altLang="zh-CN" sz="3200" dirty="0"/>
              <a:t>for(</a:t>
            </a:r>
            <a:r>
              <a:rPr lang="en-US" altLang="zh-CN" sz="3200" dirty="0" err="1"/>
              <a:t>i</a:t>
            </a:r>
            <a:r>
              <a:rPr lang="en-US" altLang="zh-CN" sz="3200" dirty="0"/>
              <a:t>=1; </a:t>
            </a:r>
            <a:r>
              <a:rPr lang="en-US" altLang="zh-CN" sz="3200" dirty="0" err="1"/>
              <a:t>i</a:t>
            </a:r>
            <a:r>
              <a:rPr lang="en-US" altLang="zh-CN" sz="3200" dirty="0"/>
              <a:t>&lt;=100; </a:t>
            </a:r>
            <a:r>
              <a:rPr lang="en-US" altLang="zh-CN" sz="3200" dirty="0" err="1"/>
              <a:t>i</a:t>
            </a:r>
            <a:r>
              <a:rPr lang="en-US" altLang="zh-CN" sz="3200" dirty="0"/>
              <a:t>=i+1)</a:t>
            </a:r>
            <a:br>
              <a:rPr lang="en-US" altLang="zh-CN" sz="3200" dirty="0"/>
            </a:br>
            <a:r>
              <a:rPr lang="zh-CN" altLang="en-US" sz="3200" dirty="0"/>
              <a:t>修改为</a:t>
            </a:r>
            <a:r>
              <a:rPr lang="en-US" altLang="zh-CN" sz="3200" dirty="0"/>
              <a:t>for(</a:t>
            </a:r>
            <a:r>
              <a:rPr lang="en-US" altLang="zh-CN" sz="3200" dirty="0" err="1"/>
              <a:t>i</a:t>
            </a:r>
            <a:r>
              <a:rPr lang="en-US" altLang="zh-CN" sz="3200" dirty="0"/>
              <a:t>=1; </a:t>
            </a:r>
            <a:r>
              <a:rPr lang="en-US" altLang="zh-CN" sz="3200" dirty="0" err="1"/>
              <a:t>i</a:t>
            </a:r>
            <a:r>
              <a:rPr lang="en-US" altLang="zh-CN" sz="3200" dirty="0"/>
              <a:t>&lt;=100; </a:t>
            </a:r>
            <a:r>
              <a:rPr lang="en-US" altLang="zh-CN" sz="3200" dirty="0" err="1"/>
              <a:t>i</a:t>
            </a:r>
            <a:r>
              <a:rPr lang="en-US" altLang="zh-CN" sz="3200" dirty="0"/>
              <a:t>=i+2)</a:t>
            </a:r>
            <a:br>
              <a:rPr lang="en-US" altLang="zh-CN" sz="3200" dirty="0"/>
            </a:br>
            <a:r>
              <a:rPr lang="zh-CN" altLang="en-US" sz="3200" dirty="0"/>
              <a:t>问：这是哪些自然数在求和，答案是多少？</a:t>
            </a:r>
          </a:p>
          <a:p>
            <a:pPr marL="914400" lvl="1" indent="-457200">
              <a:buFontTx/>
              <a:buAutoNum type="arabicPeriod"/>
            </a:pPr>
            <a:r>
              <a:rPr lang="zh-CN" altLang="en-US" sz="3200" dirty="0"/>
              <a:t>将原来的</a:t>
            </a:r>
            <a:r>
              <a:rPr lang="en-US" altLang="zh-CN" sz="3200" dirty="0"/>
              <a:t>for(</a:t>
            </a:r>
            <a:r>
              <a:rPr lang="en-US" altLang="zh-CN" sz="3200" dirty="0" err="1"/>
              <a:t>i</a:t>
            </a:r>
            <a:r>
              <a:rPr lang="en-US" altLang="zh-CN" sz="3200" dirty="0"/>
              <a:t>=1; </a:t>
            </a:r>
            <a:r>
              <a:rPr lang="en-US" altLang="zh-CN" sz="3200" dirty="0" err="1"/>
              <a:t>i</a:t>
            </a:r>
            <a:r>
              <a:rPr lang="en-US" altLang="zh-CN" sz="3200" dirty="0"/>
              <a:t>&lt;=100; </a:t>
            </a:r>
            <a:r>
              <a:rPr lang="en-US" altLang="zh-CN" sz="3200" dirty="0" err="1"/>
              <a:t>i</a:t>
            </a:r>
            <a:r>
              <a:rPr lang="en-US" altLang="zh-CN" sz="3200" dirty="0"/>
              <a:t>=i+1)</a:t>
            </a:r>
            <a:br>
              <a:rPr lang="en-US" altLang="zh-CN" sz="3200" dirty="0"/>
            </a:br>
            <a:r>
              <a:rPr lang="zh-CN" altLang="en-US" sz="3200" dirty="0"/>
              <a:t>修改为</a:t>
            </a:r>
            <a:r>
              <a:rPr lang="en-US" altLang="zh-CN" sz="3200" dirty="0"/>
              <a:t>for(</a:t>
            </a:r>
            <a:r>
              <a:rPr lang="en-US" altLang="zh-CN" sz="3200" dirty="0" err="1"/>
              <a:t>i</a:t>
            </a:r>
            <a:r>
              <a:rPr lang="en-US" altLang="zh-CN" sz="3200" dirty="0"/>
              <a:t>=1; </a:t>
            </a:r>
            <a:r>
              <a:rPr lang="en-US" altLang="zh-CN" sz="3200" dirty="0" err="1"/>
              <a:t>i</a:t>
            </a:r>
            <a:r>
              <a:rPr lang="en-US" altLang="zh-CN" sz="3200" dirty="0"/>
              <a:t>&lt;=100000; </a:t>
            </a:r>
            <a:r>
              <a:rPr lang="en-US" altLang="zh-CN" sz="3200" dirty="0" err="1"/>
              <a:t>i</a:t>
            </a:r>
            <a:r>
              <a:rPr lang="en-US" altLang="zh-CN" sz="3200" dirty="0"/>
              <a:t>=i+1)</a:t>
            </a:r>
            <a:br>
              <a:rPr lang="en-US" altLang="zh-CN" sz="3200" dirty="0"/>
            </a:br>
            <a:r>
              <a:rPr lang="zh-CN" altLang="en-US" sz="3200" dirty="0"/>
              <a:t>执行程序能够得出正确结果吗？</a:t>
            </a:r>
            <a:r>
              <a:rPr lang="zh-CN" altLang="en-US" sz="3200" dirty="0">
                <a:solidFill>
                  <a:srgbClr val="C00000"/>
                </a:solidFill>
              </a:rPr>
              <a:t>如果不能，自己想办法解决</a:t>
            </a:r>
          </a:p>
        </p:txBody>
      </p:sp>
    </p:spTree>
    <p:extLst>
      <p:ext uri="{BB962C8B-B14F-4D97-AF65-F5344CB8AC3E}">
        <p14:creationId xmlns:p14="http://schemas.microsoft.com/office/powerpoint/2010/main" val="403949632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0A723384-0C93-4816-98C6-4FD81F29D95E}"/>
              </a:ext>
            </a:extLst>
          </p:cNvPr>
          <p:cNvSpPr>
            <a:spLocks noGrp="1"/>
          </p:cNvSpPr>
          <p:nvPr>
            <p:ph type="title"/>
          </p:nvPr>
        </p:nvSpPr>
        <p:spPr>
          <a:xfrm>
            <a:off x="432000" y="432000"/>
            <a:ext cx="8280000" cy="886662"/>
          </a:xfrm>
        </p:spPr>
        <p:txBody>
          <a:bodyPr>
            <a:normAutofit/>
          </a:bodyPr>
          <a:lstStyle/>
          <a:p>
            <a:r>
              <a:rPr lang="zh-CN" altLang="en-US" dirty="0"/>
              <a:t>求</a:t>
            </a:r>
            <a:r>
              <a:rPr lang="en-US" altLang="zh-CN" dirty="0"/>
              <a:t>10</a:t>
            </a:r>
            <a:r>
              <a:rPr lang="zh-CN" altLang="en-US" dirty="0"/>
              <a:t>的阶乘</a:t>
            </a:r>
            <a:endParaRPr lang="en-US" dirty="0"/>
          </a:p>
        </p:txBody>
      </p:sp>
      <p:sp>
        <p:nvSpPr>
          <p:cNvPr id="396290" name="Rectangle 2">
            <a:extLst>
              <a:ext uri="{FF2B5EF4-FFF2-40B4-BE49-F238E27FC236}">
                <a16:creationId xmlns:a16="http://schemas.microsoft.com/office/drawing/2014/main" id="{F72589AF-A2AF-4A3C-B7F0-468D09B728F0}"/>
              </a:ext>
            </a:extLst>
          </p:cNvPr>
          <p:cNvSpPr>
            <a:spLocks noChangeArrowheads="1"/>
          </p:cNvSpPr>
          <p:nvPr/>
        </p:nvSpPr>
        <p:spPr bwMode="auto">
          <a:xfrm>
            <a:off x="6648285" y="404664"/>
            <a:ext cx="2339975" cy="576262"/>
          </a:xfrm>
          <a:prstGeom prst="rect">
            <a:avLst/>
          </a:prstGeom>
          <a:solidFill>
            <a:schemeClr val="tx1">
              <a:alpha val="70000"/>
            </a:schemeClr>
          </a:solidFill>
          <a:ln>
            <a:noFill/>
          </a:ln>
          <a:effectLst/>
          <a:extLs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C0C0C0"/>
                  </a:outerShdw>
                </a:effectLst>
                <a:latin typeface="Tahoma" panose="020B0604030504040204" pitchFamily="34" charset="0"/>
                <a:ea typeface="宋体" panose="02010600030101010101" pitchFamily="2" charset="-122"/>
              </a:defRPr>
            </a:lvl9pPr>
          </a:lstStyle>
          <a:p>
            <a:pPr algn="ctr">
              <a:buFont typeface="Wingdings" panose="05000000000000000000" pitchFamily="2" charset="2"/>
              <a:buNone/>
            </a:pPr>
            <a:r>
              <a:rPr lang="zh-CN" altLang="en-US" b="0" dirty="0">
                <a:solidFill>
                  <a:srgbClr val="FFFF00"/>
                </a:solidFill>
                <a:ea typeface="黑体" panose="02010609060101010101" pitchFamily="49" charset="-122"/>
              </a:rPr>
              <a:t>例</a:t>
            </a:r>
            <a:r>
              <a:rPr lang="en-US" altLang="zh-CN" b="0" dirty="0">
                <a:solidFill>
                  <a:srgbClr val="FFFF00"/>
                </a:solidFill>
                <a:ea typeface="黑体" panose="02010609060101010101" pitchFamily="49" charset="-122"/>
              </a:rPr>
              <a:t>:  </a:t>
            </a:r>
            <a:r>
              <a:rPr lang="zh-CN" altLang="en-US" b="0" dirty="0">
                <a:solidFill>
                  <a:srgbClr val="FFFF00"/>
                </a:solidFill>
                <a:ea typeface="黑体" panose="02010609060101010101" pitchFamily="49" charset="-122"/>
              </a:rPr>
              <a:t>求</a:t>
            </a:r>
            <a:r>
              <a:rPr lang="en-US" altLang="zh-CN" b="0" dirty="0">
                <a:solidFill>
                  <a:srgbClr val="FFFF00"/>
                </a:solidFill>
                <a:ea typeface="黑体" panose="02010609060101010101" pitchFamily="49" charset="-122"/>
              </a:rPr>
              <a:t>10</a:t>
            </a:r>
            <a:r>
              <a:rPr lang="zh-CN" altLang="en-US" b="0" dirty="0">
                <a:solidFill>
                  <a:srgbClr val="FFFF00"/>
                </a:solidFill>
                <a:ea typeface="黑体" panose="02010609060101010101" pitchFamily="49" charset="-122"/>
              </a:rPr>
              <a:t>！</a:t>
            </a:r>
          </a:p>
        </p:txBody>
      </p:sp>
      <p:pic>
        <p:nvPicPr>
          <p:cNvPr id="5" name="图片 4">
            <a:extLst>
              <a:ext uri="{FF2B5EF4-FFF2-40B4-BE49-F238E27FC236}">
                <a16:creationId xmlns:a16="http://schemas.microsoft.com/office/drawing/2014/main" id="{45D70C83-5AFE-432C-A824-AB9FFC528A7D}"/>
              </a:ext>
            </a:extLst>
          </p:cNvPr>
          <p:cNvPicPr>
            <a:picLocks noChangeAspect="1"/>
          </p:cNvPicPr>
          <p:nvPr/>
        </p:nvPicPr>
        <p:blipFill>
          <a:blip r:embed="rId2"/>
          <a:stretch>
            <a:fillRect/>
          </a:stretch>
        </p:blipFill>
        <p:spPr>
          <a:xfrm>
            <a:off x="1110204" y="1264097"/>
            <a:ext cx="5748344" cy="5161903"/>
          </a:xfrm>
          <a:prstGeom prst="rect">
            <a:avLst/>
          </a:prstGeom>
        </p:spPr>
      </p:pic>
    </p:spTree>
    <p:extLst>
      <p:ext uri="{BB962C8B-B14F-4D97-AF65-F5344CB8AC3E}">
        <p14:creationId xmlns:p14="http://schemas.microsoft.com/office/powerpoint/2010/main" val="33099011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396290"/>
                                        </p:tgtEl>
                                        <p:attrNameLst>
                                          <p:attrName>style.visibility</p:attrName>
                                        </p:attrNameLst>
                                      </p:cBhvr>
                                      <p:to>
                                        <p:strVal val="visible"/>
                                      </p:to>
                                    </p:set>
                                    <p:anim calcmode="lin" valueType="num">
                                      <p:cBhvr additive="base">
                                        <p:cTn id="7" dur="500" fill="hold"/>
                                        <p:tgtEl>
                                          <p:spTgt spid="396290"/>
                                        </p:tgtEl>
                                        <p:attrNameLst>
                                          <p:attrName>ppt_x</p:attrName>
                                        </p:attrNameLst>
                                      </p:cBhvr>
                                      <p:tavLst>
                                        <p:tav tm="0">
                                          <p:val>
                                            <p:strVal val="0-#ppt_w/2"/>
                                          </p:val>
                                        </p:tav>
                                        <p:tav tm="100000">
                                          <p:val>
                                            <p:strVal val="#ppt_x"/>
                                          </p:val>
                                        </p:tav>
                                      </p:tavLst>
                                    </p:anim>
                                    <p:anim calcmode="lin" valueType="num">
                                      <p:cBhvr additive="base">
                                        <p:cTn id="8" dur="500" fill="hold"/>
                                        <p:tgtEl>
                                          <p:spTgt spid="39629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6290"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8338" name="Rectangle 2">
            <a:extLst>
              <a:ext uri="{FF2B5EF4-FFF2-40B4-BE49-F238E27FC236}">
                <a16:creationId xmlns:a16="http://schemas.microsoft.com/office/drawing/2014/main" id="{607EFBE4-B3ED-4B89-80CC-EFDFCF4D6AFC}"/>
              </a:ext>
            </a:extLst>
          </p:cNvPr>
          <p:cNvSpPr>
            <a:spLocks noChangeArrowheads="1"/>
          </p:cNvSpPr>
          <p:nvPr/>
        </p:nvSpPr>
        <p:spPr bwMode="auto">
          <a:xfrm>
            <a:off x="1835150" y="923925"/>
            <a:ext cx="5976938" cy="5934075"/>
          </a:xfrm>
          <a:prstGeom prst="rect">
            <a:avLst/>
          </a:prstGeom>
          <a:noFill/>
          <a:ln>
            <a:noFill/>
          </a:ln>
          <a:effectLst/>
          <a:extLst>
            <a:ext uri="{909E8E84-426E-40DD-AFC4-6F175D3DCCD1}">
              <a14:hiddenFill xmlns:a14="http://schemas.microsoft.com/office/drawing/2010/main">
                <a:solidFill>
                  <a:schemeClr val="tx1">
                    <a:alpha val="70000"/>
                  </a:schemeClr>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lnSpc>
                <a:spcPct val="90000"/>
              </a:lnSpc>
              <a:buNone/>
            </a:pPr>
            <a:r>
              <a:rPr lang="pt-BR" altLang="zh-CN" b="0" dirty="0">
                <a:ea typeface="黑体" panose="02010609060101010101" pitchFamily="49" charset="-122"/>
              </a:rPr>
              <a:t>i = 1   factorail = 1</a:t>
            </a:r>
          </a:p>
          <a:p>
            <a:pPr>
              <a:lnSpc>
                <a:spcPct val="90000"/>
              </a:lnSpc>
              <a:buNone/>
            </a:pPr>
            <a:r>
              <a:rPr lang="pt-BR" altLang="zh-CN" b="0" dirty="0">
                <a:ea typeface="黑体" panose="02010609060101010101" pitchFamily="49" charset="-122"/>
              </a:rPr>
              <a:t>i = 2   factorail = 2</a:t>
            </a:r>
          </a:p>
          <a:p>
            <a:pPr>
              <a:lnSpc>
                <a:spcPct val="90000"/>
              </a:lnSpc>
              <a:buNone/>
            </a:pPr>
            <a:r>
              <a:rPr lang="pt-BR" altLang="zh-CN" b="0" dirty="0">
                <a:ea typeface="黑体" panose="02010609060101010101" pitchFamily="49" charset="-122"/>
              </a:rPr>
              <a:t>i = 3   factorail = 6</a:t>
            </a:r>
          </a:p>
          <a:p>
            <a:pPr>
              <a:lnSpc>
                <a:spcPct val="90000"/>
              </a:lnSpc>
              <a:buNone/>
            </a:pPr>
            <a:r>
              <a:rPr lang="pt-BR" altLang="zh-CN" b="0" dirty="0">
                <a:ea typeface="黑体" panose="02010609060101010101" pitchFamily="49" charset="-122"/>
              </a:rPr>
              <a:t>i = 4   factorail = 24</a:t>
            </a:r>
          </a:p>
          <a:p>
            <a:pPr>
              <a:lnSpc>
                <a:spcPct val="90000"/>
              </a:lnSpc>
              <a:buNone/>
            </a:pPr>
            <a:r>
              <a:rPr lang="pt-BR" altLang="zh-CN" b="0" dirty="0">
                <a:ea typeface="黑体" panose="02010609060101010101" pitchFamily="49" charset="-122"/>
              </a:rPr>
              <a:t>i = 5   factorail = 120</a:t>
            </a:r>
          </a:p>
          <a:p>
            <a:pPr>
              <a:lnSpc>
                <a:spcPct val="90000"/>
              </a:lnSpc>
              <a:buNone/>
            </a:pPr>
            <a:r>
              <a:rPr lang="pt-BR" altLang="zh-CN" b="0" dirty="0">
                <a:ea typeface="黑体" panose="02010609060101010101" pitchFamily="49" charset="-122"/>
              </a:rPr>
              <a:t>i = 6   factorail = 720</a:t>
            </a:r>
          </a:p>
          <a:p>
            <a:pPr>
              <a:lnSpc>
                <a:spcPct val="90000"/>
              </a:lnSpc>
              <a:buNone/>
            </a:pPr>
            <a:r>
              <a:rPr lang="pt-BR" altLang="zh-CN" b="0" dirty="0">
                <a:ea typeface="黑体" panose="02010609060101010101" pitchFamily="49" charset="-122"/>
              </a:rPr>
              <a:t>i = 7   factorail = 5040</a:t>
            </a:r>
          </a:p>
          <a:p>
            <a:pPr>
              <a:lnSpc>
                <a:spcPct val="90000"/>
              </a:lnSpc>
              <a:buNone/>
            </a:pPr>
            <a:r>
              <a:rPr lang="pt-BR" altLang="zh-CN" b="0" dirty="0">
                <a:ea typeface="黑体" panose="02010609060101010101" pitchFamily="49" charset="-122"/>
              </a:rPr>
              <a:t>i = 8   factorail = 40320</a:t>
            </a:r>
          </a:p>
          <a:p>
            <a:pPr>
              <a:lnSpc>
                <a:spcPct val="90000"/>
              </a:lnSpc>
              <a:buNone/>
            </a:pPr>
            <a:r>
              <a:rPr lang="pt-BR" altLang="zh-CN" b="0" dirty="0">
                <a:ea typeface="黑体" panose="02010609060101010101" pitchFamily="49" charset="-122"/>
              </a:rPr>
              <a:t>i = 9   factorail = 362880</a:t>
            </a:r>
          </a:p>
          <a:p>
            <a:pPr>
              <a:lnSpc>
                <a:spcPct val="90000"/>
              </a:lnSpc>
              <a:buNone/>
            </a:pPr>
            <a:r>
              <a:rPr lang="pt-BR" altLang="zh-CN" b="0" dirty="0">
                <a:ea typeface="黑体" panose="02010609060101010101" pitchFamily="49" charset="-122"/>
              </a:rPr>
              <a:t>i = 10  factorail = 3628800</a:t>
            </a:r>
          </a:p>
          <a:p>
            <a:pPr>
              <a:lnSpc>
                <a:spcPct val="90000"/>
              </a:lnSpc>
              <a:buNone/>
            </a:pPr>
            <a:r>
              <a:rPr lang="pt-BR" altLang="zh-CN" b="0" dirty="0">
                <a:ea typeface="黑体" panose="02010609060101010101" pitchFamily="49" charset="-122"/>
              </a:rPr>
              <a:t>10! = 3628800</a:t>
            </a:r>
            <a:endParaRPr lang="pl-PL" altLang="zh-CN" b="0" dirty="0">
              <a:ea typeface="黑体" panose="02010609060101010101" pitchFamily="49" charset="-122"/>
            </a:endParaRPr>
          </a:p>
        </p:txBody>
      </p:sp>
      <p:sp>
        <p:nvSpPr>
          <p:cNvPr id="398339" name="Rectangle 3">
            <a:extLst>
              <a:ext uri="{FF2B5EF4-FFF2-40B4-BE49-F238E27FC236}">
                <a16:creationId xmlns:a16="http://schemas.microsoft.com/office/drawing/2014/main" id="{1FF6A2E9-844B-437F-810D-B0777C990356}"/>
              </a:ext>
            </a:extLst>
          </p:cNvPr>
          <p:cNvSpPr>
            <a:spLocks noChangeArrowheads="1"/>
          </p:cNvSpPr>
          <p:nvPr/>
        </p:nvSpPr>
        <p:spPr bwMode="auto">
          <a:xfrm>
            <a:off x="395288" y="258763"/>
            <a:ext cx="5689600" cy="576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hlink"/>
              </a:buClr>
              <a:buSzPct val="70000"/>
              <a:buFont typeface="Wingdings" panose="05000000000000000000" pitchFamily="2" charset="2"/>
              <a:buChar char="n"/>
              <a:defRPr sz="3200" b="1">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1pPr>
            <a:lvl2pPr marL="742950" indent="-285750" algn="l">
              <a:spcBef>
                <a:spcPct val="20000"/>
              </a:spcBef>
              <a:buClr>
                <a:schemeClr val="tx1"/>
              </a:buClr>
              <a:buChar char="–"/>
              <a:defRPr sz="28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2pPr>
            <a:lvl3pPr marL="1143000" indent="-228600" algn="l">
              <a:spcBef>
                <a:spcPct val="20000"/>
              </a:spcBef>
              <a:buClr>
                <a:schemeClr val="hlink"/>
              </a:buClr>
              <a:buSzPct val="70000"/>
              <a:buFont typeface="Wingdings" panose="05000000000000000000" pitchFamily="2" charset="2"/>
              <a:buChar char="n"/>
              <a:defRPr sz="24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3pPr>
            <a:lvl4pPr marL="1600200" indent="-228600" algn="l">
              <a:spcBef>
                <a:spcPct val="20000"/>
              </a:spcBef>
              <a:buClr>
                <a:schemeClr val="tx1"/>
              </a:buClr>
              <a:buChar char="–"/>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4pPr>
            <a:lvl5pPr marL="2057400" indent="-228600" algn="l">
              <a:spcBef>
                <a:spcPct val="20000"/>
              </a:spcBef>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5pPr>
            <a:lvl6pPr marL="25146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6pPr>
            <a:lvl7pPr marL="29718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7pPr>
            <a:lvl8pPr marL="34290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8pPr>
            <a:lvl9pPr marL="3886200" indent="-228600" fontAlgn="base">
              <a:spcBef>
                <a:spcPct val="20000"/>
              </a:spcBef>
              <a:spcAft>
                <a:spcPct val="0"/>
              </a:spcAft>
              <a:buClr>
                <a:schemeClr val="hlink"/>
              </a:buClr>
              <a:buSzPct val="70000"/>
              <a:buFont typeface="Wingdings" panose="05000000000000000000" pitchFamily="2" charset="2"/>
              <a:buChar char="n"/>
              <a:defRPr sz="2000">
                <a:solidFill>
                  <a:schemeClr val="tx1"/>
                </a:solidFill>
                <a:effectLst>
                  <a:outerShdw blurRad="38100" dist="38100" dir="2700000" algn="tl">
                    <a:srgbClr val="000000"/>
                  </a:outerShdw>
                </a:effectLst>
                <a:latin typeface="Tahoma" panose="020B0604030504040204" pitchFamily="34" charset="0"/>
                <a:ea typeface="宋体" panose="02010600030101010101" pitchFamily="2" charset="-122"/>
              </a:defRPr>
            </a:lvl9pPr>
          </a:lstStyle>
          <a:p>
            <a:pPr>
              <a:buFont typeface="Wingdings" panose="05000000000000000000" pitchFamily="2" charset="2"/>
              <a:buNone/>
            </a:pPr>
            <a:r>
              <a:rPr lang="zh-CN" altLang="en-US" b="0">
                <a:ea typeface="黑体" panose="02010609060101010101" pitchFamily="49" charset="-122"/>
              </a:rPr>
              <a:t>该程序的运行结果如下：</a:t>
            </a:r>
          </a:p>
        </p:txBody>
      </p:sp>
    </p:spTree>
    <p:extLst>
      <p:ext uri="{BB962C8B-B14F-4D97-AF65-F5344CB8AC3E}">
        <p14:creationId xmlns:p14="http://schemas.microsoft.com/office/powerpoint/2010/main" val="2232810974"/>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62" name="Rectangle 2">
            <a:extLst>
              <a:ext uri="{FF2B5EF4-FFF2-40B4-BE49-F238E27FC236}">
                <a16:creationId xmlns:a16="http://schemas.microsoft.com/office/drawing/2014/main" id="{FA9AFF11-CA4A-40C5-9F66-33A1ADFF43E5}"/>
              </a:ext>
            </a:extLst>
          </p:cNvPr>
          <p:cNvSpPr>
            <a:spLocks noGrp="1" noChangeArrowheads="1"/>
          </p:cNvSpPr>
          <p:nvPr>
            <p:ph type="title"/>
          </p:nvPr>
        </p:nvSpPr>
        <p:spPr/>
        <p:txBody>
          <a:bodyPr/>
          <a:lstStyle/>
          <a:p>
            <a:r>
              <a:rPr lang="zh-CN" altLang="en-US"/>
              <a:t>解题思路</a:t>
            </a:r>
          </a:p>
        </p:txBody>
      </p:sp>
      <p:sp>
        <p:nvSpPr>
          <p:cNvPr id="399363" name="Rectangle 3">
            <a:extLst>
              <a:ext uri="{FF2B5EF4-FFF2-40B4-BE49-F238E27FC236}">
                <a16:creationId xmlns:a16="http://schemas.microsoft.com/office/drawing/2014/main" id="{4104BE2A-CA83-4E5E-9B5A-33C4E276C286}"/>
              </a:ext>
            </a:extLst>
          </p:cNvPr>
          <p:cNvSpPr>
            <a:spLocks noGrp="1" noChangeArrowheads="1"/>
          </p:cNvSpPr>
          <p:nvPr>
            <p:ph idx="1"/>
          </p:nvPr>
        </p:nvSpPr>
        <p:spPr/>
        <p:txBody>
          <a:bodyPr>
            <a:normAutofit/>
          </a:bodyPr>
          <a:lstStyle/>
          <a:p>
            <a:pPr marL="533400" indent="-533400">
              <a:lnSpc>
                <a:spcPct val="80000"/>
              </a:lnSpc>
              <a:buFont typeface="Wingdings" panose="05000000000000000000" pitchFamily="2" charset="2"/>
              <a:buAutoNum type="arabicPeriod"/>
            </a:pPr>
            <a:r>
              <a:rPr lang="zh-CN" altLang="en-US" sz="2800" dirty="0"/>
              <a:t>将</a:t>
            </a:r>
            <a:r>
              <a:rPr lang="en-US" altLang="zh-CN" sz="2800" dirty="0"/>
              <a:t>10</a:t>
            </a:r>
            <a:r>
              <a:rPr lang="zh-CN" altLang="en-US" sz="2800" dirty="0"/>
              <a:t>！展开为</a:t>
            </a:r>
            <a:br>
              <a:rPr lang="zh-CN" altLang="en-US" sz="2800" dirty="0"/>
            </a:br>
            <a:r>
              <a:rPr lang="en-US" altLang="zh-CN" sz="2800" dirty="0"/>
              <a:t>1×2×3×4×5×6×7×8×9×10</a:t>
            </a:r>
          </a:p>
          <a:p>
            <a:pPr marL="533400" indent="-533400">
              <a:lnSpc>
                <a:spcPct val="80000"/>
              </a:lnSpc>
              <a:buFont typeface="Wingdings" panose="05000000000000000000" pitchFamily="2" charset="2"/>
              <a:buAutoNum type="arabicPeriod"/>
            </a:pPr>
            <a:r>
              <a:rPr lang="zh-CN" altLang="en-US" sz="2800" dirty="0"/>
              <a:t>让整型变量 </a:t>
            </a:r>
            <a:r>
              <a:rPr lang="en-US" altLang="zh-CN" sz="2800" dirty="0" err="1"/>
              <a:t>i</a:t>
            </a:r>
            <a:r>
              <a:rPr lang="en-US" altLang="zh-CN" sz="2800" dirty="0"/>
              <a:t> </a:t>
            </a:r>
            <a:r>
              <a:rPr lang="zh-CN" altLang="en-US" sz="2800" dirty="0"/>
              <a:t>去表示</a:t>
            </a:r>
            <a:r>
              <a:rPr lang="en-US" altLang="zh-CN" sz="2800" dirty="0"/>
              <a:t>1</a:t>
            </a:r>
            <a:r>
              <a:rPr lang="zh-CN" altLang="en-US" sz="2800" dirty="0"/>
              <a:t>，</a:t>
            </a:r>
            <a:r>
              <a:rPr lang="en-US" altLang="zh-CN" dirty="0"/>
              <a:t>2</a:t>
            </a:r>
            <a:r>
              <a:rPr lang="zh-CN" altLang="en-US" sz="2800" dirty="0"/>
              <a:t>，</a:t>
            </a:r>
            <a:r>
              <a:rPr lang="en-US" altLang="zh-CN" sz="2800" dirty="0">
                <a:latin typeface="Arial" panose="020B0604020202020204" pitchFamily="34" charset="0"/>
              </a:rPr>
              <a:t>…</a:t>
            </a:r>
            <a:r>
              <a:rPr lang="zh-CN" altLang="en-US" sz="2800" dirty="0"/>
              <a:t>，</a:t>
            </a:r>
            <a:r>
              <a:rPr lang="en-US" altLang="zh-CN" sz="2800" dirty="0"/>
              <a:t>10</a:t>
            </a:r>
          </a:p>
          <a:p>
            <a:pPr marL="533400" indent="-533400">
              <a:lnSpc>
                <a:spcPct val="80000"/>
              </a:lnSpc>
              <a:buFont typeface="Wingdings" panose="05000000000000000000" pitchFamily="2" charset="2"/>
              <a:buAutoNum type="arabicPeriod"/>
            </a:pPr>
            <a:r>
              <a:rPr lang="zh-CN" altLang="en-US" sz="2800" dirty="0"/>
              <a:t>让长整型变量</a:t>
            </a:r>
            <a:r>
              <a:rPr lang="en-US" altLang="zh-CN" sz="2800" dirty="0"/>
              <a:t>sum</a:t>
            </a:r>
            <a:r>
              <a:rPr lang="zh-CN" altLang="en-US" sz="2800" dirty="0"/>
              <a:t>来表示乘积，初始时让其为</a:t>
            </a:r>
            <a:r>
              <a:rPr lang="en-US" altLang="zh-CN" sz="2800" dirty="0"/>
              <a:t>1</a:t>
            </a:r>
          </a:p>
          <a:p>
            <a:pPr marL="533400" indent="-533400">
              <a:lnSpc>
                <a:spcPct val="80000"/>
              </a:lnSpc>
              <a:buFont typeface="Wingdings" panose="05000000000000000000" pitchFamily="2" charset="2"/>
              <a:buAutoNum type="arabicPeriod"/>
            </a:pPr>
            <a:r>
              <a:rPr lang="zh-CN" altLang="en-US" sz="2800" dirty="0"/>
              <a:t>将求</a:t>
            </a:r>
            <a:r>
              <a:rPr lang="en-US" altLang="zh-CN" sz="2800" dirty="0"/>
              <a:t>10</a:t>
            </a:r>
            <a:r>
              <a:rPr lang="zh-CN" altLang="en-US" sz="2800" dirty="0"/>
              <a:t>的阶乘考虑成累乘问题，让 </a:t>
            </a:r>
            <a:r>
              <a:rPr lang="en-US" altLang="zh-CN" sz="2800" dirty="0" err="1"/>
              <a:t>i</a:t>
            </a:r>
            <a:r>
              <a:rPr lang="en-US" altLang="zh-CN" sz="2800" dirty="0"/>
              <a:t> </a:t>
            </a:r>
            <a:r>
              <a:rPr lang="zh-CN" altLang="en-US" sz="2800" dirty="0"/>
              <a:t>去乘</a:t>
            </a:r>
            <a:r>
              <a:rPr lang="en-US" altLang="zh-CN" sz="2800" dirty="0"/>
              <a:t>sum </a:t>
            </a:r>
            <a:r>
              <a:rPr lang="zh-CN" altLang="en-US" sz="2800" dirty="0"/>
              <a:t>再将积存至 </a:t>
            </a:r>
            <a:r>
              <a:rPr lang="en-US" altLang="zh-CN" sz="2800" dirty="0"/>
              <a:t>sum </a:t>
            </a:r>
            <a:r>
              <a:rPr lang="zh-CN" altLang="en-US" sz="2800" dirty="0"/>
              <a:t>中，即</a:t>
            </a:r>
            <a:br>
              <a:rPr lang="zh-CN" altLang="en-US" sz="2800" dirty="0"/>
            </a:br>
            <a:r>
              <a:rPr lang="zh-CN" altLang="en-US" sz="2800" dirty="0"/>
              <a:t>		</a:t>
            </a:r>
            <a:r>
              <a:rPr lang="en-US" altLang="zh-CN" sz="2800" dirty="0"/>
              <a:t>sum = sum * </a:t>
            </a:r>
            <a:r>
              <a:rPr lang="en-US" altLang="zh-CN" sz="2800" dirty="0" err="1"/>
              <a:t>i</a:t>
            </a:r>
            <a:br>
              <a:rPr lang="en-US" altLang="zh-CN" sz="2800" dirty="0"/>
            </a:br>
            <a:r>
              <a:rPr lang="zh-CN" altLang="en-US" sz="2800" dirty="0"/>
              <a:t>之后让  </a:t>
            </a:r>
            <a:r>
              <a:rPr lang="en-US" altLang="zh-CN" sz="2800" dirty="0" err="1"/>
              <a:t>i</a:t>
            </a:r>
            <a:r>
              <a:rPr lang="en-US" altLang="zh-CN" sz="2800" dirty="0"/>
              <a:t> = </a:t>
            </a:r>
            <a:r>
              <a:rPr lang="en-US" altLang="zh-CN" sz="2800" dirty="0" err="1"/>
              <a:t>i</a:t>
            </a:r>
            <a:r>
              <a:rPr lang="en-US" altLang="zh-CN" sz="2800" dirty="0"/>
              <a:t> + 1</a:t>
            </a:r>
            <a:r>
              <a:rPr lang="zh-CN" altLang="en-US" sz="2800" dirty="0"/>
              <a:t>，再用上式累乘，不断地反复做这两个运算，从 </a:t>
            </a:r>
            <a:r>
              <a:rPr lang="en-US" altLang="zh-CN" sz="2800" dirty="0" err="1"/>
              <a:t>i</a:t>
            </a:r>
            <a:r>
              <a:rPr lang="en-US" altLang="zh-CN" sz="2800" dirty="0"/>
              <a:t> = 1</a:t>
            </a:r>
            <a:r>
              <a:rPr lang="zh-CN" altLang="en-US" sz="2800" dirty="0"/>
              <a:t>，</a:t>
            </a:r>
            <a:r>
              <a:rPr lang="en-US" altLang="zh-CN" dirty="0"/>
              <a:t>2</a:t>
            </a:r>
            <a:r>
              <a:rPr lang="zh-CN" altLang="en-US" sz="2800" dirty="0"/>
              <a:t>，</a:t>
            </a:r>
            <a:r>
              <a:rPr lang="en-US" altLang="zh-CN" sz="2800" dirty="0">
                <a:latin typeface="Arial" panose="020B0604020202020204" pitchFamily="34" charset="0"/>
              </a:rPr>
              <a:t>…</a:t>
            </a:r>
            <a:r>
              <a:rPr lang="zh-CN" altLang="en-US" sz="2800" dirty="0"/>
              <a:t>，</a:t>
            </a:r>
            <a:r>
              <a:rPr lang="en-US" altLang="zh-CN" sz="2800" dirty="0"/>
              <a:t>10</a:t>
            </a:r>
            <a:r>
              <a:rPr lang="zh-CN" altLang="en-US" sz="2800" dirty="0"/>
              <a:t>。就完成了求</a:t>
            </a:r>
            <a:r>
              <a:rPr lang="en-US" altLang="zh-CN" sz="2800" dirty="0"/>
              <a:t>10</a:t>
            </a:r>
            <a:r>
              <a:rPr lang="zh-CN" altLang="en-US" sz="2800" dirty="0"/>
              <a:t>！的任务。</a:t>
            </a:r>
            <a:endParaRPr lang="en-US" altLang="zh-CN" sz="2800" dirty="0"/>
          </a:p>
          <a:p>
            <a:pPr marL="533400" indent="-533400">
              <a:lnSpc>
                <a:spcPct val="80000"/>
              </a:lnSpc>
            </a:pPr>
            <a:endParaRPr lang="zh-CN" altLang="en-US" sz="2800" dirty="0"/>
          </a:p>
        </p:txBody>
      </p:sp>
    </p:spTree>
    <p:extLst>
      <p:ext uri="{BB962C8B-B14F-4D97-AF65-F5344CB8AC3E}">
        <p14:creationId xmlns:p14="http://schemas.microsoft.com/office/powerpoint/2010/main" val="77201168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73806-4EA9-43D7-A7DF-82527A5CD4E3}"/>
              </a:ext>
            </a:extLst>
          </p:cNvPr>
          <p:cNvSpPr>
            <a:spLocks noGrp="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zh-CN" altLang="en-US">
                <a:effectLst>
                  <a:outerShdw blurRad="38100" dist="38100" dir="2700000" algn="tl">
                    <a:srgbClr val="C0C0C0"/>
                  </a:outerShdw>
                </a:effectLst>
              </a:rPr>
              <a:t>如何终止循环？</a:t>
            </a:r>
            <a:endParaRPr lang="en-US" altLang="en-US">
              <a:effectLst>
                <a:outerShdw blurRad="38100" dist="38100" dir="2700000" algn="tl">
                  <a:srgbClr val="C0C0C0"/>
                </a:outerShdw>
              </a:effectLst>
              <a:ea typeface="华文中宋" panose="02010600040101010101" pitchFamily="2" charset="-122"/>
            </a:endParaRPr>
          </a:p>
        </p:txBody>
      </p:sp>
      <p:sp>
        <p:nvSpPr>
          <p:cNvPr id="3" name="Content Placeholder 2">
            <a:extLst>
              <a:ext uri="{FF2B5EF4-FFF2-40B4-BE49-F238E27FC236}">
                <a16:creationId xmlns:a16="http://schemas.microsoft.com/office/drawing/2014/main" id="{AB754E8E-06B0-4022-AF8E-FEE5C0E752E6}"/>
              </a:ext>
            </a:extLst>
          </p:cNvPr>
          <p:cNvSpPr>
            <a:spLocks noGrp="1"/>
          </p:cNvSpPr>
          <p:nvPr>
            <p:ph idx="1"/>
          </p:nvPr>
        </p:nvSpPr>
        <p:spPr/>
        <p:txBody>
          <a:bodyPr>
            <a:normAutofit lnSpcReduction="10000"/>
          </a:bodyPr>
          <a:lstStyle/>
          <a:p>
            <a:r>
              <a:rPr lang="zh-CN" altLang="en-US" dirty="0"/>
              <a:t>下面语句会产生什么结果？</a:t>
            </a:r>
            <a:endParaRPr lang="en-US" altLang="zh-CN" dirty="0"/>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en-US" dirty="0">
              <a:ea typeface="华文中宋" panose="02010600040101010101" pitchFamily="2" charset="-122"/>
            </a:endParaRPr>
          </a:p>
          <a:p>
            <a:endParaRPr lang="en-US" altLang="en-US" dirty="0">
              <a:ea typeface="华文中宋" panose="02010600040101010101" pitchFamily="2" charset="-122"/>
            </a:endParaRPr>
          </a:p>
          <a:p>
            <a:pPr>
              <a:spcBef>
                <a:spcPts val="1800"/>
              </a:spcBef>
            </a:pPr>
            <a:endParaRPr lang="en-US" altLang="zh-CN" dirty="0"/>
          </a:p>
          <a:p>
            <a:pPr>
              <a:spcBef>
                <a:spcPts val="1800"/>
              </a:spcBef>
            </a:pPr>
            <a:r>
              <a:rPr lang="zh-CN" altLang="en-US" dirty="0"/>
              <a:t>怎么终止循环？</a:t>
            </a:r>
            <a:endParaRPr lang="en-US" altLang="zh-CN" dirty="0"/>
          </a:p>
          <a:p>
            <a:pPr lvl="1">
              <a:spcBef>
                <a:spcPts val="600"/>
              </a:spcBef>
            </a:pPr>
            <a:r>
              <a:rPr lang="en-US" altLang="en-US" dirty="0">
                <a:solidFill>
                  <a:srgbClr val="770028"/>
                </a:solidFill>
                <a:latin typeface="CourierNewPSMT"/>
                <a:ea typeface="华文中宋" panose="02010600040101010101" pitchFamily="2" charset="-122"/>
              </a:rPr>
              <a:t>while</a:t>
            </a:r>
            <a:r>
              <a:rPr lang="en-US" altLang="zh-CN" dirty="0">
                <a:solidFill>
                  <a:srgbClr val="770028"/>
                </a:solidFill>
                <a:latin typeface="CourierNewPSMT"/>
              </a:rPr>
              <a:t>(index++</a:t>
            </a:r>
            <a:r>
              <a:rPr lang="zh-CN" altLang="en-US" dirty="0">
                <a:solidFill>
                  <a:srgbClr val="770028"/>
                </a:solidFill>
                <a:latin typeface="CourierNewPSMT"/>
              </a:rPr>
              <a:t> </a:t>
            </a:r>
            <a:r>
              <a:rPr lang="en-US" altLang="zh-CN" dirty="0">
                <a:solidFill>
                  <a:srgbClr val="770028"/>
                </a:solidFill>
                <a:latin typeface="CourierNewPSMT"/>
              </a:rPr>
              <a:t>&lt;</a:t>
            </a:r>
            <a:r>
              <a:rPr lang="zh-CN" altLang="en-US" dirty="0">
                <a:solidFill>
                  <a:srgbClr val="770028"/>
                </a:solidFill>
                <a:latin typeface="CourierNewPSMT"/>
              </a:rPr>
              <a:t> </a:t>
            </a:r>
            <a:r>
              <a:rPr lang="en-US" altLang="zh-CN" dirty="0">
                <a:solidFill>
                  <a:srgbClr val="770028"/>
                </a:solidFill>
                <a:latin typeface="CourierNewPSMT"/>
              </a:rPr>
              <a:t>5)</a:t>
            </a:r>
          </a:p>
          <a:p>
            <a:pPr lvl="1">
              <a:spcBef>
                <a:spcPts val="600"/>
              </a:spcBef>
            </a:pPr>
            <a:r>
              <a:rPr lang="en-US" altLang="zh-CN" dirty="0">
                <a:solidFill>
                  <a:srgbClr val="770028"/>
                </a:solidFill>
                <a:latin typeface="CourierNewPSMT"/>
              </a:rPr>
              <a:t>break</a:t>
            </a:r>
            <a:endParaRPr lang="en-US" altLang="en-US" dirty="0">
              <a:ea typeface="华文中宋" panose="02010600040101010101" pitchFamily="2" charset="-122"/>
            </a:endParaRPr>
          </a:p>
        </p:txBody>
      </p:sp>
      <p:sp>
        <p:nvSpPr>
          <p:cNvPr id="41989" name="Rectangle 5">
            <a:extLst>
              <a:ext uri="{FF2B5EF4-FFF2-40B4-BE49-F238E27FC236}">
                <a16:creationId xmlns:a16="http://schemas.microsoft.com/office/drawing/2014/main" id="{B37A9903-1216-4041-9E35-D40BD6D81D04}"/>
              </a:ext>
            </a:extLst>
          </p:cNvPr>
          <p:cNvSpPr>
            <a:spLocks noChangeArrowheads="1"/>
          </p:cNvSpPr>
          <p:nvPr/>
        </p:nvSpPr>
        <p:spPr bwMode="auto">
          <a:xfrm>
            <a:off x="2051050" y="2084388"/>
            <a:ext cx="6415088"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2400">
                <a:solidFill>
                  <a:srgbClr val="770028"/>
                </a:solidFill>
                <a:latin typeface="CourierNewPSMT"/>
              </a:rPr>
              <a:t>index = 1; </a:t>
            </a:r>
          </a:p>
          <a:p>
            <a:r>
              <a:rPr lang="en-US" altLang="en-US" sz="2400">
                <a:solidFill>
                  <a:srgbClr val="770028"/>
                </a:solidFill>
                <a:latin typeface="CourierNewPSMT"/>
              </a:rPr>
              <a:t>while (index &lt; 5) </a:t>
            </a:r>
          </a:p>
          <a:p>
            <a:r>
              <a:rPr lang="zh-CN" altLang="en-US" sz="2400">
                <a:solidFill>
                  <a:srgbClr val="770028"/>
                </a:solidFill>
                <a:latin typeface="CourierNewPSMT"/>
              </a:rPr>
              <a:t>    </a:t>
            </a:r>
            <a:r>
              <a:rPr lang="en-US" altLang="en-US" sz="2400">
                <a:solidFill>
                  <a:srgbClr val="770028"/>
                </a:solidFill>
                <a:latin typeface="CourierNewPSMT"/>
              </a:rPr>
              <a:t>printf("Good morning!\n"); </a:t>
            </a:r>
            <a:endParaRPr lang="en-US" altLang="en-US" sz="2400"/>
          </a:p>
        </p:txBody>
      </p:sp>
      <p:sp>
        <p:nvSpPr>
          <p:cNvPr id="7" name="Rectangle 6">
            <a:extLst>
              <a:ext uri="{FF2B5EF4-FFF2-40B4-BE49-F238E27FC236}">
                <a16:creationId xmlns:a16="http://schemas.microsoft.com/office/drawing/2014/main" id="{56FE64AE-F556-4F69-9D17-040D61CAF247}"/>
              </a:ext>
            </a:extLst>
          </p:cNvPr>
          <p:cNvSpPr>
            <a:spLocks noChangeArrowheads="1"/>
          </p:cNvSpPr>
          <p:nvPr/>
        </p:nvSpPr>
        <p:spPr bwMode="auto">
          <a:xfrm>
            <a:off x="1042988" y="3357563"/>
            <a:ext cx="8101012"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Aft>
                <a:spcPts val="1800"/>
              </a:spcAft>
              <a:buFont typeface="Wingdings 2" panose="05020102010507070707" pitchFamily="18" charset="2"/>
              <a:buNone/>
            </a:pPr>
            <a:r>
              <a:rPr lang="zh-CN" altLang="en-US" sz="6000" dirty="0">
                <a:solidFill>
                  <a:srgbClr val="0000CC"/>
                </a:solidFill>
                <a:latin typeface="Gill Sans MT" panose="020B0502020104020203" pitchFamily="34" charset="0"/>
                <a:ea typeface="华文中宋" panose="02010600040101010101" pitchFamily="2" charset="-122"/>
              </a:rPr>
              <a:t>死循环</a:t>
            </a:r>
            <a:endParaRPr lang="en-US" altLang="zh-CN" sz="6000" dirty="0">
              <a:solidFill>
                <a:srgbClr val="0000CC"/>
              </a:solidFill>
              <a:latin typeface="Gill Sans MT" panose="020B0502020104020203" pitchFamily="34"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3" presetClass="entr" presetSubtype="1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0" presetClass="entr" presetSubtype="0" fill="hold" nodeType="clickEffect">
                                  <p:stCondLst>
                                    <p:cond delay="0"/>
                                  </p:stCondLst>
                                  <p:childTnLst>
                                    <p:set>
                                      <p:cBhvr>
                                        <p:cTn id="15" dur="1" fill="hold">
                                          <p:stCondLst>
                                            <p:cond delay="0"/>
                                          </p:stCondLst>
                                        </p:cTn>
                                        <p:tgtEl>
                                          <p:spTgt spid="3">
                                            <p:txEl>
                                              <p:pRg st="6" end="6"/>
                                            </p:txEl>
                                          </p:spTgt>
                                        </p:tgtEl>
                                        <p:attrNameLst>
                                          <p:attrName>style.visibility</p:attrName>
                                        </p:attrNameLst>
                                      </p:cBhvr>
                                      <p:to>
                                        <p:strVal val="visible"/>
                                      </p:to>
                                    </p:set>
                                    <p:animEffect transition="in" filter="fade">
                                      <p:cBhvr>
                                        <p:cTn id="16" dur="500"/>
                                        <p:tgtEl>
                                          <p:spTgt spid="3">
                                            <p:txEl>
                                              <p:pRg st="6" end="6"/>
                                            </p:txEl>
                                          </p:spTgt>
                                        </p:tgtEl>
                                      </p:cBhvr>
                                    </p:animEffect>
                                  </p:childTnLst>
                                </p:cTn>
                              </p:par>
                              <p:par>
                                <p:cTn id="17" presetID="10"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animEffect transition="in" filter="fade">
                                      <p:cBhvr>
                                        <p:cTn id="19" dur="500"/>
                                        <p:tgtEl>
                                          <p:spTgt spid="3">
                                            <p:txEl>
                                              <p:pRg st="7" end="7"/>
                                            </p:txEl>
                                          </p:spTgt>
                                        </p:tgtEl>
                                      </p:cBhvr>
                                    </p:animEffect>
                                  </p:childTnLst>
                                </p:cTn>
                              </p:par>
                              <p:par>
                                <p:cTn id="20" presetID="10" presetClass="entr" presetSubtype="0" fill="hold" nodeType="withEffect">
                                  <p:stCondLst>
                                    <p:cond delay="0"/>
                                  </p:stCondLst>
                                  <p:childTnLst>
                                    <p:set>
                                      <p:cBhvr>
                                        <p:cTn id="21" dur="1" fill="hold">
                                          <p:stCondLst>
                                            <p:cond delay="0"/>
                                          </p:stCondLst>
                                        </p:cTn>
                                        <p:tgtEl>
                                          <p:spTgt spid="3">
                                            <p:txEl>
                                              <p:pRg st="8" end="8"/>
                                            </p:txEl>
                                          </p:spTgt>
                                        </p:tgtEl>
                                        <p:attrNameLst>
                                          <p:attrName>style.visibility</p:attrName>
                                        </p:attrNameLst>
                                      </p:cBhvr>
                                      <p:to>
                                        <p:strVal val="visible"/>
                                      </p:to>
                                    </p:set>
                                    <p:animEffect transition="in" filter="fade">
                                      <p:cBhvr>
                                        <p:cTn id="2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E25C16-4E19-4E1A-96D4-C49D6A1DB4BD}"/>
              </a:ext>
            </a:extLst>
          </p:cNvPr>
          <p:cNvSpPr>
            <a:spLocks noGrp="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思考题 </a:t>
            </a:r>
            <a:r>
              <a:rPr lang="en-US" altLang="zh-CN" dirty="0">
                <a:effectLst>
                  <a:outerShdw blurRad="38100" dist="38100" dir="2700000" algn="tl">
                    <a:srgbClr val="C0C0C0"/>
                  </a:outerShdw>
                </a:effectLst>
              </a:rPr>
              <a:t>(1)</a:t>
            </a:r>
            <a:endParaRPr lang="en-US" altLang="en-US" dirty="0">
              <a:effectLst>
                <a:outerShdw blurRad="38100" dist="38100" dir="2700000" algn="tl">
                  <a:srgbClr val="C0C0C0"/>
                </a:outerShdw>
              </a:effectLst>
              <a:ea typeface="华文中宋" panose="02010600040101010101" pitchFamily="2" charset="-122"/>
            </a:endParaRPr>
          </a:p>
        </p:txBody>
      </p:sp>
      <p:sp>
        <p:nvSpPr>
          <p:cNvPr id="43010" name="Content Placeholder 2">
            <a:extLst>
              <a:ext uri="{FF2B5EF4-FFF2-40B4-BE49-F238E27FC236}">
                <a16:creationId xmlns:a16="http://schemas.microsoft.com/office/drawing/2014/main" id="{C0D69861-5610-45FC-92B3-F7A0087A2103}"/>
              </a:ext>
            </a:extLst>
          </p:cNvPr>
          <p:cNvSpPr>
            <a:spLocks noGrp="1"/>
          </p:cNvSpPr>
          <p:nvPr>
            <p:ph idx="1"/>
          </p:nvPr>
        </p:nvSpPr>
        <p:spPr/>
        <p:txBody>
          <a:bodyPr/>
          <a:lstStyle/>
          <a:p>
            <a:r>
              <a:rPr lang="zh-CN" altLang="en-US"/>
              <a:t>指出下面程序的错误</a:t>
            </a:r>
            <a:endParaRPr lang="en-US" altLang="en-US">
              <a:ea typeface="华文中宋" panose="02010600040101010101" pitchFamily="2" charset="-122"/>
            </a:endParaRPr>
          </a:p>
        </p:txBody>
      </p:sp>
      <p:sp>
        <p:nvSpPr>
          <p:cNvPr id="43013" name="Rectangle 5">
            <a:extLst>
              <a:ext uri="{FF2B5EF4-FFF2-40B4-BE49-F238E27FC236}">
                <a16:creationId xmlns:a16="http://schemas.microsoft.com/office/drawing/2014/main" id="{C29DE356-512A-4B2D-9739-CF393367AABB}"/>
              </a:ext>
            </a:extLst>
          </p:cNvPr>
          <p:cNvSpPr>
            <a:spLocks noChangeArrowheads="1"/>
          </p:cNvSpPr>
          <p:nvPr/>
        </p:nvSpPr>
        <p:spPr bwMode="auto">
          <a:xfrm>
            <a:off x="1763713" y="2349500"/>
            <a:ext cx="6991350" cy="286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2000" dirty="0">
                <a:solidFill>
                  <a:srgbClr val="770028"/>
                </a:solidFill>
                <a:latin typeface="CourierNewPSMT"/>
              </a:rPr>
              <a:t>#include &lt;</a:t>
            </a:r>
            <a:r>
              <a:rPr lang="en-US" altLang="en-US" sz="2000" dirty="0" err="1">
                <a:solidFill>
                  <a:srgbClr val="770028"/>
                </a:solidFill>
                <a:latin typeface="CourierNewPSMT"/>
              </a:rPr>
              <a:t>stdio.h</a:t>
            </a:r>
            <a:r>
              <a:rPr lang="en-US" altLang="en-US" sz="2000" dirty="0">
                <a:solidFill>
                  <a:srgbClr val="770028"/>
                </a:solidFill>
                <a:latin typeface="CourierNewPSMT"/>
              </a:rPr>
              <a:t>&gt; </a:t>
            </a:r>
          </a:p>
          <a:p>
            <a:r>
              <a:rPr lang="en-US" altLang="en-US" sz="2000" dirty="0">
                <a:solidFill>
                  <a:srgbClr val="770028"/>
                </a:solidFill>
                <a:latin typeface="CourierNewPSMT"/>
              </a:rPr>
              <a:t>int main() {</a:t>
            </a:r>
            <a:br>
              <a:rPr lang="en-US" altLang="en-US" sz="2000" dirty="0">
                <a:solidFill>
                  <a:srgbClr val="770028"/>
                </a:solidFill>
                <a:latin typeface="CourierNewPSMT"/>
              </a:rPr>
            </a:br>
            <a:r>
              <a:rPr lang="zh-CN" altLang="en-US" sz="2000" dirty="0">
                <a:solidFill>
                  <a:srgbClr val="770028"/>
                </a:solidFill>
                <a:latin typeface="CourierNewPSMT"/>
              </a:rPr>
              <a:t>  </a:t>
            </a:r>
            <a:r>
              <a:rPr lang="en-US" altLang="en-US" sz="2000" dirty="0">
                <a:solidFill>
                  <a:srgbClr val="770028"/>
                </a:solidFill>
                <a:latin typeface="CourierNewPSMT"/>
              </a:rPr>
              <a:t>int n = 0; </a:t>
            </a:r>
            <a:endParaRPr lang="en-US" altLang="en-US" sz="2000" dirty="0"/>
          </a:p>
          <a:p>
            <a:r>
              <a:rPr lang="zh-CN" altLang="en-US" sz="2000" dirty="0">
                <a:solidFill>
                  <a:srgbClr val="770028"/>
                </a:solidFill>
                <a:latin typeface="CourierNewPSMT"/>
              </a:rPr>
              <a:t>  </a:t>
            </a:r>
            <a:r>
              <a:rPr lang="en-US" altLang="en-US" sz="2000" dirty="0">
                <a:solidFill>
                  <a:srgbClr val="770028"/>
                </a:solidFill>
                <a:latin typeface="CourierNewPSMT"/>
              </a:rPr>
              <a:t>while (n &lt; 3) </a:t>
            </a:r>
          </a:p>
          <a:p>
            <a:r>
              <a:rPr lang="zh-CN" altLang="en-US" sz="2000" dirty="0">
                <a:solidFill>
                  <a:srgbClr val="770028"/>
                </a:solidFill>
                <a:latin typeface="CourierNewPSMT"/>
              </a:rPr>
              <a:t>    </a:t>
            </a:r>
            <a:r>
              <a:rPr lang="en-US" altLang="en-US" sz="2000" dirty="0" err="1">
                <a:solidFill>
                  <a:srgbClr val="770028"/>
                </a:solidFill>
                <a:latin typeface="CourierNewPSMT"/>
              </a:rPr>
              <a:t>printf</a:t>
            </a:r>
            <a:r>
              <a:rPr lang="en-US" altLang="en-US" sz="2000" dirty="0">
                <a:solidFill>
                  <a:srgbClr val="770028"/>
                </a:solidFill>
                <a:latin typeface="CourierNewPSMT"/>
              </a:rPr>
              <a:t>("n is %d\n", n); </a:t>
            </a:r>
          </a:p>
          <a:p>
            <a:r>
              <a:rPr lang="zh-CN" altLang="en-US" sz="2000" dirty="0">
                <a:solidFill>
                  <a:srgbClr val="770028"/>
                </a:solidFill>
                <a:latin typeface="CourierNewPSMT"/>
              </a:rPr>
              <a:t>    </a:t>
            </a:r>
            <a:r>
              <a:rPr lang="en-US" altLang="en-US" sz="2000" dirty="0">
                <a:solidFill>
                  <a:srgbClr val="770028"/>
                </a:solidFill>
                <a:latin typeface="CourierNewPSMT"/>
              </a:rPr>
              <a:t>n++; </a:t>
            </a:r>
          </a:p>
          <a:p>
            <a:r>
              <a:rPr lang="zh-CN" altLang="en-US" sz="2000" dirty="0">
                <a:solidFill>
                  <a:srgbClr val="770028"/>
                </a:solidFill>
                <a:latin typeface="CourierNewPSMT"/>
              </a:rPr>
              <a:t>  </a:t>
            </a:r>
            <a:r>
              <a:rPr lang="en-US" altLang="en-US" sz="2000" dirty="0" err="1">
                <a:solidFill>
                  <a:srgbClr val="770028"/>
                </a:solidFill>
                <a:latin typeface="CourierNewPSMT"/>
              </a:rPr>
              <a:t>printf</a:t>
            </a:r>
            <a:r>
              <a:rPr lang="en-US" altLang="en-US" sz="2000" dirty="0">
                <a:solidFill>
                  <a:srgbClr val="770028"/>
                </a:solidFill>
                <a:latin typeface="CourierNewPSMT"/>
              </a:rPr>
              <a:t>("That's all this program does\n"); </a:t>
            </a:r>
          </a:p>
          <a:p>
            <a:r>
              <a:rPr lang="zh-CN" altLang="en-US" sz="2000" dirty="0">
                <a:solidFill>
                  <a:srgbClr val="770028"/>
                </a:solidFill>
                <a:latin typeface="CourierNewPSMT"/>
              </a:rPr>
              <a:t>  </a:t>
            </a:r>
            <a:r>
              <a:rPr lang="en-US" altLang="en-US" sz="2000" dirty="0">
                <a:solidFill>
                  <a:srgbClr val="770028"/>
                </a:solidFill>
                <a:latin typeface="CourierNewPSMT"/>
              </a:rPr>
              <a:t>return 0; </a:t>
            </a:r>
          </a:p>
          <a:p>
            <a:r>
              <a:rPr lang="en-US" altLang="en-US" sz="2000" dirty="0">
                <a:solidFill>
                  <a:srgbClr val="770028"/>
                </a:solidFill>
                <a:latin typeface="CourierNewPSMT"/>
              </a:rPr>
              <a:t>} </a:t>
            </a:r>
            <a:endParaRPr lang="en-US" altLang="en-US" sz="2000" dirty="0"/>
          </a:p>
        </p:txBody>
      </p:sp>
      <p:sp>
        <p:nvSpPr>
          <p:cNvPr id="7" name="Rectangle 6">
            <a:extLst>
              <a:ext uri="{FF2B5EF4-FFF2-40B4-BE49-F238E27FC236}">
                <a16:creationId xmlns:a16="http://schemas.microsoft.com/office/drawing/2014/main" id="{C4EE2508-0E1C-4C05-8470-48901CD96B10}"/>
              </a:ext>
            </a:extLst>
          </p:cNvPr>
          <p:cNvSpPr/>
          <p:nvPr/>
        </p:nvSpPr>
        <p:spPr>
          <a:xfrm>
            <a:off x="2339975" y="3933825"/>
            <a:ext cx="936625" cy="287338"/>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9"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dissolve">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dirty="0"/>
              <a:t>程序结构</a:t>
            </a:r>
            <a:endParaRPr lang="en-US" dirty="0"/>
          </a:p>
        </p:txBody>
      </p:sp>
      <p:sp>
        <p:nvSpPr>
          <p:cNvPr id="6" name="Content Placeholder 5"/>
          <p:cNvSpPr>
            <a:spLocks noGrp="1"/>
          </p:cNvSpPr>
          <p:nvPr>
            <p:ph idx="1"/>
          </p:nvPr>
        </p:nvSpPr>
        <p:spPr/>
        <p:txBody>
          <a:bodyPr>
            <a:normAutofit/>
          </a:bodyPr>
          <a:lstStyle/>
          <a:p>
            <a:r>
              <a:rPr lang="zh-CN" altLang="en-US" sz="2800" dirty="0"/>
              <a:t>程序结构包括两个方面：</a:t>
            </a:r>
          </a:p>
          <a:p>
            <a:pPr lvl="1"/>
            <a:r>
              <a:rPr lang="zh-CN" altLang="en-US" sz="2400" dirty="0"/>
              <a:t>数据结构</a:t>
            </a:r>
          </a:p>
          <a:p>
            <a:pPr lvl="1"/>
            <a:r>
              <a:rPr lang="zh-CN" altLang="en-US" sz="2400" dirty="0"/>
              <a:t>控制结构</a:t>
            </a:r>
          </a:p>
          <a:p>
            <a:r>
              <a:rPr lang="en-US" altLang="zh-CN" sz="2800" dirty="0"/>
              <a:t>1966</a:t>
            </a:r>
            <a:r>
              <a:rPr lang="zh-CN" altLang="en-US" sz="2800" dirty="0"/>
              <a:t>年，</a:t>
            </a:r>
            <a:r>
              <a:rPr lang="en-US" altLang="zh-CN" sz="2800" dirty="0" err="1"/>
              <a:t>Bohm</a:t>
            </a:r>
            <a:r>
              <a:rPr lang="zh-CN" altLang="en-US" sz="2800" dirty="0"/>
              <a:t>和</a:t>
            </a:r>
            <a:r>
              <a:rPr lang="en-US" altLang="zh-CN" sz="2800" dirty="0" err="1"/>
              <a:t>Jacopini</a:t>
            </a:r>
            <a:r>
              <a:rPr lang="zh-CN" altLang="en-US" sz="2800" dirty="0"/>
              <a:t>证明了程序设计语言中只要有三种形式的控制结构，就足以表示出各式各样的其它形式的结构。这三种基本控制结构是</a:t>
            </a:r>
            <a:r>
              <a:rPr lang="zh-CN" altLang="en-US" sz="2800" dirty="0">
                <a:solidFill>
                  <a:srgbClr val="FF0000"/>
                </a:solidFill>
              </a:rPr>
              <a:t>顺序、选择和重复</a:t>
            </a:r>
            <a:r>
              <a:rPr lang="zh-CN" altLang="en-US" sz="2800" dirty="0"/>
              <a:t>。</a:t>
            </a:r>
          </a:p>
          <a:p>
            <a:r>
              <a:rPr lang="zh-CN" altLang="en-US" sz="2800" dirty="0"/>
              <a:t>这三种结构有一个共同的特征，每种结构严格地只有一个入口和一个出口。</a:t>
            </a:r>
          </a:p>
        </p:txBody>
      </p:sp>
    </p:spTree>
    <p:extLst>
      <p:ext uri="{BB962C8B-B14F-4D97-AF65-F5344CB8AC3E}">
        <p14:creationId xmlns:p14="http://schemas.microsoft.com/office/powerpoint/2010/main" val="1437658444"/>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37D29F-4947-4C11-B3ED-7F1663E171A1}"/>
              </a:ext>
            </a:extLst>
          </p:cNvPr>
          <p:cNvSpPr>
            <a:spLocks noGrp="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zh-CN" altLang="en-US">
                <a:effectLst>
                  <a:outerShdw blurRad="38100" dist="38100" dir="2700000" algn="tl">
                    <a:srgbClr val="C0C0C0"/>
                  </a:outerShdw>
                </a:effectLst>
              </a:rPr>
              <a:t>思考题 </a:t>
            </a:r>
            <a:r>
              <a:rPr lang="en-US" altLang="zh-CN">
                <a:effectLst>
                  <a:outerShdw blurRad="38100" dist="38100" dir="2700000" algn="tl">
                    <a:srgbClr val="C0C0C0"/>
                  </a:outerShdw>
                </a:effectLst>
              </a:rPr>
              <a:t>(2)</a:t>
            </a:r>
            <a:endParaRPr lang="en-US" altLang="en-US">
              <a:effectLst>
                <a:outerShdw blurRad="38100" dist="38100" dir="2700000" algn="tl">
                  <a:srgbClr val="C0C0C0"/>
                </a:outerShdw>
              </a:effectLst>
              <a:ea typeface="华文中宋" panose="02010600040101010101" pitchFamily="2" charset="-122"/>
            </a:endParaRPr>
          </a:p>
        </p:txBody>
      </p:sp>
      <p:sp>
        <p:nvSpPr>
          <p:cNvPr id="44034" name="Content Placeholder 2">
            <a:extLst>
              <a:ext uri="{FF2B5EF4-FFF2-40B4-BE49-F238E27FC236}">
                <a16:creationId xmlns:a16="http://schemas.microsoft.com/office/drawing/2014/main" id="{7E8BD37A-AF38-44F5-BDD6-BD8D21AE5D51}"/>
              </a:ext>
            </a:extLst>
          </p:cNvPr>
          <p:cNvSpPr>
            <a:spLocks noGrp="1"/>
          </p:cNvSpPr>
          <p:nvPr>
            <p:ph idx="1"/>
          </p:nvPr>
        </p:nvSpPr>
        <p:spPr>
          <a:xfrm>
            <a:off x="1435100" y="1447800"/>
            <a:ext cx="7499350" cy="757238"/>
          </a:xfrm>
        </p:spPr>
        <p:txBody>
          <a:bodyPr/>
          <a:lstStyle/>
          <a:p>
            <a:r>
              <a:rPr lang="zh-CN" altLang="en-US"/>
              <a:t>下面程序输入什么结果？</a:t>
            </a:r>
            <a:endParaRPr lang="en-US" altLang="en-US">
              <a:ea typeface="华文中宋" panose="02010600040101010101" pitchFamily="2" charset="-122"/>
            </a:endParaRPr>
          </a:p>
          <a:p>
            <a:endParaRPr lang="en-US" altLang="en-US">
              <a:ea typeface="华文中宋" panose="02010600040101010101" pitchFamily="2" charset="-122"/>
            </a:endParaRPr>
          </a:p>
        </p:txBody>
      </p:sp>
      <p:sp>
        <p:nvSpPr>
          <p:cNvPr id="44037" name="Rectangle 5">
            <a:extLst>
              <a:ext uri="{FF2B5EF4-FFF2-40B4-BE49-F238E27FC236}">
                <a16:creationId xmlns:a16="http://schemas.microsoft.com/office/drawing/2014/main" id="{B0FE6AEF-3A86-4D47-A345-E778A2C8078A}"/>
              </a:ext>
            </a:extLst>
          </p:cNvPr>
          <p:cNvSpPr>
            <a:spLocks noChangeArrowheads="1"/>
          </p:cNvSpPr>
          <p:nvPr/>
        </p:nvSpPr>
        <p:spPr bwMode="auto">
          <a:xfrm>
            <a:off x="1619250" y="2413000"/>
            <a:ext cx="6991350" cy="2554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2000" dirty="0">
                <a:solidFill>
                  <a:srgbClr val="770028"/>
                </a:solidFill>
                <a:latin typeface="CourierNewPSMT"/>
              </a:rPr>
              <a:t>#include &lt;</a:t>
            </a:r>
            <a:r>
              <a:rPr lang="en-US" altLang="en-US" sz="2000" dirty="0" err="1">
                <a:solidFill>
                  <a:srgbClr val="770028"/>
                </a:solidFill>
                <a:latin typeface="CourierNewPSMT"/>
              </a:rPr>
              <a:t>stdio.h</a:t>
            </a:r>
            <a:r>
              <a:rPr lang="en-US" altLang="en-US" sz="2000" dirty="0">
                <a:solidFill>
                  <a:srgbClr val="770028"/>
                </a:solidFill>
                <a:latin typeface="CourierNewPSMT"/>
              </a:rPr>
              <a:t>&gt; </a:t>
            </a:r>
          </a:p>
          <a:p>
            <a:r>
              <a:rPr lang="en-US" altLang="en-US" sz="2000" dirty="0">
                <a:solidFill>
                  <a:srgbClr val="770028"/>
                </a:solidFill>
                <a:latin typeface="CourierNewPSMT"/>
              </a:rPr>
              <a:t>int main(void) { </a:t>
            </a:r>
            <a:endParaRPr lang="en-US" altLang="en-US" sz="2000" dirty="0"/>
          </a:p>
          <a:p>
            <a:r>
              <a:rPr lang="zh-CN" altLang="en-US" sz="2000" dirty="0">
                <a:solidFill>
                  <a:srgbClr val="770028"/>
                </a:solidFill>
                <a:latin typeface="CourierNewPSMT"/>
              </a:rPr>
              <a:t>  </a:t>
            </a:r>
            <a:r>
              <a:rPr lang="en-US" altLang="en-US" sz="2000" dirty="0">
                <a:solidFill>
                  <a:srgbClr val="770028"/>
                </a:solidFill>
                <a:latin typeface="CourierNewPSMT"/>
              </a:rPr>
              <a:t>int n = 0; </a:t>
            </a:r>
          </a:p>
          <a:p>
            <a:r>
              <a:rPr lang="zh-CN" altLang="en-US" sz="2000" dirty="0">
                <a:solidFill>
                  <a:srgbClr val="770028"/>
                </a:solidFill>
                <a:latin typeface="CourierNewPSMT"/>
              </a:rPr>
              <a:t>  </a:t>
            </a:r>
            <a:r>
              <a:rPr lang="en-US" altLang="en-US" sz="2000" dirty="0">
                <a:solidFill>
                  <a:srgbClr val="770028"/>
                </a:solidFill>
                <a:latin typeface="CourierNewPSMT"/>
              </a:rPr>
              <a:t>while (n++ &lt; 3); </a:t>
            </a:r>
          </a:p>
          <a:p>
            <a:r>
              <a:rPr lang="zh-CN" altLang="en-US" sz="2000" dirty="0">
                <a:solidFill>
                  <a:srgbClr val="770028"/>
                </a:solidFill>
                <a:latin typeface="CourierNewPSMT"/>
              </a:rPr>
              <a:t>    </a:t>
            </a:r>
            <a:r>
              <a:rPr lang="en-US" altLang="en-US" sz="2000" dirty="0" err="1">
                <a:solidFill>
                  <a:srgbClr val="770028"/>
                </a:solidFill>
                <a:latin typeface="CourierNewPSMT"/>
              </a:rPr>
              <a:t>printf</a:t>
            </a:r>
            <a:r>
              <a:rPr lang="en-US" altLang="en-US" sz="2000" dirty="0">
                <a:solidFill>
                  <a:srgbClr val="770028"/>
                </a:solidFill>
                <a:latin typeface="CourierNewPSMT"/>
              </a:rPr>
              <a:t>("n is %d\n", n); </a:t>
            </a:r>
          </a:p>
          <a:p>
            <a:r>
              <a:rPr lang="zh-CN" altLang="en-US" sz="2000" dirty="0">
                <a:solidFill>
                  <a:srgbClr val="770028"/>
                </a:solidFill>
                <a:latin typeface="CourierNewPSMT"/>
              </a:rPr>
              <a:t>  </a:t>
            </a:r>
            <a:r>
              <a:rPr lang="en-US" altLang="en-US" sz="2000" dirty="0" err="1">
                <a:solidFill>
                  <a:srgbClr val="770028"/>
                </a:solidFill>
                <a:latin typeface="CourierNewPSMT"/>
              </a:rPr>
              <a:t>printf</a:t>
            </a:r>
            <a:r>
              <a:rPr lang="en-US" altLang="en-US" sz="2000" dirty="0">
                <a:solidFill>
                  <a:srgbClr val="770028"/>
                </a:solidFill>
                <a:latin typeface="CourierNewPSMT"/>
              </a:rPr>
              <a:t>(“That‘s all this program does.\n”); </a:t>
            </a:r>
            <a:r>
              <a:rPr lang="zh-CN" altLang="en-US" sz="2000" dirty="0">
                <a:solidFill>
                  <a:srgbClr val="770028"/>
                </a:solidFill>
                <a:latin typeface="CourierNewPSMT"/>
              </a:rPr>
              <a:t>  </a:t>
            </a:r>
            <a:endParaRPr lang="en-US" altLang="zh-CN" sz="2000" dirty="0">
              <a:solidFill>
                <a:srgbClr val="770028"/>
              </a:solidFill>
              <a:latin typeface="CourierNewPSMT"/>
            </a:endParaRPr>
          </a:p>
          <a:p>
            <a:r>
              <a:rPr lang="zh-CN" altLang="en-US" sz="2000" dirty="0">
                <a:solidFill>
                  <a:srgbClr val="770028"/>
                </a:solidFill>
                <a:latin typeface="CourierNewPSMT"/>
              </a:rPr>
              <a:t>  </a:t>
            </a:r>
            <a:r>
              <a:rPr lang="en-US" altLang="en-US" sz="2000" dirty="0">
                <a:solidFill>
                  <a:srgbClr val="770028"/>
                </a:solidFill>
                <a:latin typeface="CourierNewPSMT"/>
              </a:rPr>
              <a:t>return 0; </a:t>
            </a:r>
          </a:p>
          <a:p>
            <a:r>
              <a:rPr lang="en-US" altLang="en-US" sz="2000" dirty="0">
                <a:solidFill>
                  <a:srgbClr val="770028"/>
                </a:solidFill>
                <a:latin typeface="CourierNewPSMT"/>
              </a:rPr>
              <a:t>} </a:t>
            </a:r>
            <a:endParaRPr lang="en-US" altLang="en-US" sz="2000" dirty="0"/>
          </a:p>
        </p:txBody>
      </p:sp>
      <p:sp>
        <p:nvSpPr>
          <p:cNvPr id="7" name="Rectangle 6">
            <a:extLst>
              <a:ext uri="{FF2B5EF4-FFF2-40B4-BE49-F238E27FC236}">
                <a16:creationId xmlns:a16="http://schemas.microsoft.com/office/drawing/2014/main" id="{16668AEC-6007-423A-8BFC-08E4C9C5B88F}"/>
              </a:ext>
            </a:extLst>
          </p:cNvPr>
          <p:cNvSpPr/>
          <p:nvPr/>
        </p:nvSpPr>
        <p:spPr>
          <a:xfrm>
            <a:off x="1042988" y="5229225"/>
            <a:ext cx="8027987" cy="523875"/>
          </a:xfrm>
          <a:prstGeom prst="rect">
            <a:avLst/>
          </a:prstGeom>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a:spcBef>
                <a:spcPts val="1750"/>
              </a:spcBef>
            </a:pPr>
            <a:r>
              <a:rPr lang="zh-CN" altLang="en-US" sz="2800">
                <a:latin typeface="Gill Sans MT" panose="020B0502020104020203" pitchFamily="34" charset="0"/>
                <a:ea typeface="华文中宋" panose="02010600040101010101" pitchFamily="2" charset="-122"/>
              </a:rPr>
              <a:t>思考</a:t>
            </a:r>
            <a:r>
              <a:rPr lang="en-US" altLang="zh-CN" sz="2800">
                <a:latin typeface="Gill Sans MT" panose="020B0502020104020203" pitchFamily="34" charset="0"/>
                <a:ea typeface="华文中宋" panose="02010600040101010101" pitchFamily="2" charset="-122"/>
              </a:rPr>
              <a:t>1</a:t>
            </a:r>
            <a:r>
              <a:rPr lang="zh-CN" altLang="en-US" sz="2800">
                <a:latin typeface="Gill Sans MT" panose="020B0502020104020203" pitchFamily="34" charset="0"/>
                <a:ea typeface="华文中宋" panose="02010600040101010101" pitchFamily="2" charset="-122"/>
              </a:rPr>
              <a:t>：如果去掉</a:t>
            </a:r>
            <a:r>
              <a:rPr lang="en-US" altLang="zh-CN" sz="2800">
                <a:latin typeface="Gill Sans MT" panose="020B0502020104020203" pitchFamily="34" charset="0"/>
                <a:ea typeface="华文中宋" panose="02010600040101010101" pitchFamily="2" charset="-122"/>
              </a:rPr>
              <a:t>while</a:t>
            </a:r>
            <a:r>
              <a:rPr lang="zh-CN" altLang="en-US" sz="2800">
                <a:latin typeface="Gill Sans MT" panose="020B0502020104020203" pitchFamily="34" charset="0"/>
                <a:ea typeface="华文中宋" panose="02010600040101010101" pitchFamily="2" charset="-122"/>
              </a:rPr>
              <a:t>后面的分号呢？</a:t>
            </a:r>
            <a:endParaRPr lang="en-US" altLang="zh-CN" sz="2800">
              <a:latin typeface="Gill Sans MT" panose="020B0502020104020203" pitchFamily="34" charset="0"/>
              <a:ea typeface="华文中宋" panose="02010600040101010101" pitchFamily="2" charset="-122"/>
            </a:endParaRPr>
          </a:p>
        </p:txBody>
      </p:sp>
      <p:sp>
        <p:nvSpPr>
          <p:cNvPr id="8" name="Rectangle 7">
            <a:extLst>
              <a:ext uri="{FF2B5EF4-FFF2-40B4-BE49-F238E27FC236}">
                <a16:creationId xmlns:a16="http://schemas.microsoft.com/office/drawing/2014/main" id="{A555C2EA-7B86-48A3-AB21-F54CE62C13A5}"/>
              </a:ext>
            </a:extLst>
          </p:cNvPr>
          <p:cNvSpPr/>
          <p:nvPr/>
        </p:nvSpPr>
        <p:spPr>
          <a:xfrm>
            <a:off x="1042988" y="5786438"/>
            <a:ext cx="8027987" cy="522287"/>
          </a:xfrm>
          <a:prstGeom prst="rect">
            <a:avLst/>
          </a:prstGeom>
        </p:spPr>
        <p:txBody>
          <a:bodyPr>
            <a:spAutoFit/>
          </a:bodyPr>
          <a:lstStyle>
            <a:lvl1pPr marL="342900" indent="-342900">
              <a:defRPr>
                <a:solidFill>
                  <a:schemeClr val="tx1"/>
                </a:solidFill>
                <a:latin typeface="Arial" panose="020B0604020202020204" pitchFamily="34" charset="0"/>
                <a:ea typeface="宋体" panose="02010600030101010101" pitchFamily="2" charset="-122"/>
              </a:defRPr>
            </a:lvl1pPr>
            <a:lvl2pPr>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lvl="1" algn="ctr">
              <a:spcBef>
                <a:spcPts val="1750"/>
              </a:spcBef>
            </a:pPr>
            <a:r>
              <a:rPr lang="zh-CN" altLang="en-US" sz="2800" dirty="0">
                <a:latin typeface="Gill Sans MT" panose="020B0502020104020203" pitchFamily="34" charset="0"/>
                <a:ea typeface="华文中宋" panose="02010600040101010101" pitchFamily="2" charset="-122"/>
              </a:rPr>
              <a:t>思考</a:t>
            </a:r>
            <a:r>
              <a:rPr lang="en-US" altLang="zh-CN" sz="2800" dirty="0">
                <a:latin typeface="Gill Sans MT" panose="020B0502020104020203" pitchFamily="34" charset="0"/>
                <a:ea typeface="华文中宋" panose="02010600040101010101" pitchFamily="2" charset="-122"/>
              </a:rPr>
              <a:t>2</a:t>
            </a:r>
            <a:r>
              <a:rPr lang="zh-CN" altLang="en-US" sz="2800" dirty="0">
                <a:latin typeface="Gill Sans MT" panose="020B0502020104020203" pitchFamily="34" charset="0"/>
                <a:ea typeface="华文中宋" panose="02010600040101010101" pitchFamily="2" charset="-122"/>
              </a:rPr>
              <a:t>：空语句</a:t>
            </a:r>
            <a:r>
              <a:rPr lang="en-US" altLang="zh-CN" sz="2800" dirty="0">
                <a:latin typeface="Gill Sans MT" panose="020B0502020104020203" pitchFamily="34" charset="0"/>
                <a:ea typeface="华文中宋" panose="02010600040101010101" pitchFamily="2" charset="-122"/>
              </a:rPr>
              <a:t>(null</a:t>
            </a:r>
            <a:r>
              <a:rPr lang="zh-CN" altLang="en-US" sz="2800" dirty="0">
                <a:latin typeface="Gill Sans MT" panose="020B0502020104020203" pitchFamily="34" charset="0"/>
                <a:ea typeface="华文中宋" panose="02010600040101010101" pitchFamily="2" charset="-122"/>
              </a:rPr>
              <a:t> </a:t>
            </a:r>
            <a:r>
              <a:rPr lang="en-US" altLang="zh-CN" sz="2800" dirty="0">
                <a:latin typeface="Gill Sans MT" panose="020B0502020104020203" pitchFamily="34" charset="0"/>
                <a:ea typeface="华文中宋" panose="02010600040101010101" pitchFamily="2" charset="-122"/>
              </a:rPr>
              <a:t>statement)</a:t>
            </a:r>
            <a:r>
              <a:rPr lang="zh-CN" altLang="en-US" sz="2800" dirty="0">
                <a:latin typeface="Gill Sans MT" panose="020B0502020104020203" pitchFamily="34" charset="0"/>
                <a:ea typeface="华文中宋" panose="02010600040101010101" pitchFamily="2" charset="-122"/>
              </a:rPr>
              <a:t>有什么用？</a:t>
            </a:r>
            <a:r>
              <a:rPr lang="en-US" altLang="zh-CN" sz="2800" dirty="0">
                <a:latin typeface="Gill Sans MT" panose="020B0502020104020203" pitchFamily="34" charset="0"/>
                <a:ea typeface="华文中宋" panose="02010600040101010101" pitchFamily="2" charset="-122"/>
              </a:rPr>
              <a:t>SKIP</a:t>
            </a:r>
            <a:r>
              <a:rPr lang="zh-CN" altLang="en-US" sz="2800" dirty="0">
                <a:latin typeface="Gill Sans MT" panose="020B0502020104020203" pitchFamily="34" charset="0"/>
                <a:ea typeface="华文中宋" panose="02010600040101010101" pitchFamily="2" charset="-122"/>
              </a:rPr>
              <a:t>！</a:t>
            </a:r>
            <a:endParaRPr lang="en-US" altLang="zh-CN" sz="2800" dirty="0">
              <a:latin typeface="Gill Sans MT" panose="020B0502020104020203" pitchFamily="34"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62" name="Rectangle 2">
            <a:extLst>
              <a:ext uri="{FF2B5EF4-FFF2-40B4-BE49-F238E27FC236}">
                <a16:creationId xmlns:a16="http://schemas.microsoft.com/office/drawing/2014/main" id="{061304A0-07F7-432F-8708-0AE2BEB7278A}"/>
              </a:ext>
            </a:extLst>
          </p:cNvPr>
          <p:cNvSpPr>
            <a:spLocks noGrp="1" noChangeArrowheads="1"/>
          </p:cNvSpPr>
          <p:nvPr>
            <p:ph type="title"/>
          </p:nvPr>
        </p:nvSpPr>
        <p:spPr/>
        <p:txBody>
          <a:bodyPr vert="horz" wrap="square" lIns="91440" tIns="45720" rIns="91440" bIns="45720" numCol="1" anchorCtr="0" compatLnSpc="1">
            <a:prstTxWarp prst="textNoShape">
              <a:avLst/>
            </a:prstTxWarp>
          </a:bodyPr>
          <a:lstStyle/>
          <a:p>
            <a:r>
              <a:rPr lang="zh-CN" altLang="en-US" sz="4000" dirty="0">
                <a:effectLst>
                  <a:outerShdw blurRad="38100" dist="38100" dir="2700000" algn="tl">
                    <a:srgbClr val="C0C0C0"/>
                  </a:outerShdw>
                </a:effectLst>
              </a:rPr>
              <a:t>练习：求两个整数的最小公倍数</a:t>
            </a:r>
          </a:p>
        </p:txBody>
      </p:sp>
      <p:sp>
        <p:nvSpPr>
          <p:cNvPr id="45058" name="Rectangle 3">
            <a:extLst>
              <a:ext uri="{FF2B5EF4-FFF2-40B4-BE49-F238E27FC236}">
                <a16:creationId xmlns:a16="http://schemas.microsoft.com/office/drawing/2014/main" id="{77CAB4F5-952D-4AC0-94F1-3DD9AF648F1F}"/>
              </a:ext>
            </a:extLst>
          </p:cNvPr>
          <p:cNvSpPr>
            <a:spLocks noGrp="1" noChangeArrowheads="1"/>
          </p:cNvSpPr>
          <p:nvPr>
            <p:ph idx="1"/>
          </p:nvPr>
        </p:nvSpPr>
        <p:spPr/>
        <p:txBody>
          <a:bodyPr/>
          <a:lstStyle/>
          <a:p>
            <a:pPr marL="609600" indent="-609600">
              <a:lnSpc>
                <a:spcPct val="90000"/>
              </a:lnSpc>
            </a:pPr>
            <a:r>
              <a:rPr lang="zh-CN" altLang="en-US" dirty="0"/>
              <a:t>分析：</a:t>
            </a:r>
          </a:p>
          <a:p>
            <a:pPr marL="990600" lvl="1" indent="-533400">
              <a:lnSpc>
                <a:spcPct val="90000"/>
              </a:lnSpc>
            </a:pPr>
            <a:r>
              <a:rPr lang="zh-CN" altLang="en-US" dirty="0"/>
              <a:t>假定有</a:t>
            </a:r>
            <a:r>
              <a:rPr lang="en-US" altLang="zh-CN" dirty="0"/>
              <a:t>x ,y </a:t>
            </a:r>
            <a:r>
              <a:rPr lang="zh-CN" altLang="en-US" dirty="0"/>
              <a:t>且 </a:t>
            </a:r>
            <a:r>
              <a:rPr lang="en-US" altLang="zh-CN" dirty="0"/>
              <a:t>x &gt; y</a:t>
            </a:r>
            <a:r>
              <a:rPr lang="zh-CN" altLang="en-US" dirty="0"/>
              <a:t>，设最小公倍数为 </a:t>
            </a:r>
            <a:r>
              <a:rPr lang="en-US" altLang="zh-CN" dirty="0"/>
              <a:t>z</a:t>
            </a:r>
            <a:r>
              <a:rPr lang="zh-CN" altLang="en-US" dirty="0"/>
              <a:t>，则：</a:t>
            </a:r>
          </a:p>
          <a:p>
            <a:pPr marL="1355725" lvl="2" indent="-533400">
              <a:lnSpc>
                <a:spcPct val="90000"/>
              </a:lnSpc>
              <a:buFont typeface="Gill Sans MT" panose="020B0502020104020203" pitchFamily="34" charset="0"/>
              <a:buAutoNum type="arabicParenR"/>
            </a:pPr>
            <a:r>
              <a:rPr lang="en-US" altLang="zh-CN" dirty="0"/>
              <a:t>z </a:t>
            </a:r>
            <a:r>
              <a:rPr lang="zh-CN" altLang="en-US" dirty="0"/>
              <a:t>一定会 </a:t>
            </a:r>
            <a:r>
              <a:rPr lang="en-US" altLang="zh-CN" dirty="0"/>
              <a:t>&gt;= x</a:t>
            </a:r>
          </a:p>
          <a:p>
            <a:pPr marL="1355725" lvl="2" indent="-533400">
              <a:lnSpc>
                <a:spcPct val="90000"/>
              </a:lnSpc>
              <a:buFont typeface="Gill Sans MT" panose="020B0502020104020203" pitchFamily="34" charset="0"/>
              <a:buAutoNum type="arabicParenR"/>
            </a:pPr>
            <a:r>
              <a:rPr lang="en-US" altLang="zh-CN" dirty="0"/>
              <a:t>z = k x ,   k= 1, 2, </a:t>
            </a:r>
            <a:r>
              <a:rPr lang="en-US" altLang="zh-CN" dirty="0">
                <a:latin typeface="Arial" panose="020B0604020202020204" pitchFamily="34" charset="0"/>
              </a:rPr>
              <a:t>…</a:t>
            </a:r>
            <a:endParaRPr lang="en-US" altLang="zh-CN" dirty="0"/>
          </a:p>
          <a:p>
            <a:pPr marL="1355725" lvl="2" indent="-533400">
              <a:lnSpc>
                <a:spcPct val="90000"/>
              </a:lnSpc>
              <a:buFont typeface="Gill Sans MT" panose="020B0502020104020203" pitchFamily="34" charset="0"/>
              <a:buAutoNum type="arabicParenR"/>
            </a:pPr>
            <a:r>
              <a:rPr lang="en-US" altLang="zh-CN" dirty="0"/>
              <a:t>z </a:t>
            </a:r>
            <a:r>
              <a:rPr lang="zh-CN" altLang="en-US" dirty="0"/>
              <a:t>一定会被 </a:t>
            </a:r>
            <a:r>
              <a:rPr lang="en-US" altLang="zh-CN" dirty="0"/>
              <a:t>y </a:t>
            </a:r>
            <a:r>
              <a:rPr lang="zh-CN" altLang="en-US" dirty="0"/>
              <a:t>整除</a:t>
            </a:r>
          </a:p>
          <a:p>
            <a:pPr marL="609600" indent="-609600">
              <a:lnSpc>
                <a:spcPct val="90000"/>
              </a:lnSpc>
            </a:pPr>
            <a:r>
              <a:rPr lang="zh-CN" altLang="en-US" dirty="0"/>
              <a:t>用两个最简单的数试一下就可以找到算法，比如 </a:t>
            </a:r>
            <a:r>
              <a:rPr lang="en-US" altLang="zh-CN" dirty="0"/>
              <a:t>x=5,  y=3</a:t>
            </a:r>
            <a:r>
              <a:rPr lang="zh-CN" altLang="en-US" dirty="0"/>
              <a:t>，执行如下操作</a:t>
            </a:r>
          </a:p>
        </p:txBody>
      </p:sp>
      <p:sp>
        <p:nvSpPr>
          <p:cNvPr id="3" name="矩形 2">
            <a:extLst>
              <a:ext uri="{FF2B5EF4-FFF2-40B4-BE49-F238E27FC236}">
                <a16:creationId xmlns:a16="http://schemas.microsoft.com/office/drawing/2014/main" id="{286A29ED-C6D0-4CFB-A1B2-B00ED6BD529A}"/>
              </a:ext>
            </a:extLst>
          </p:cNvPr>
          <p:cNvSpPr/>
          <p:nvPr/>
        </p:nvSpPr>
        <p:spPr>
          <a:xfrm>
            <a:off x="1568841" y="4192582"/>
            <a:ext cx="5533697" cy="2031325"/>
          </a:xfrm>
          <a:prstGeom prst="rect">
            <a:avLst/>
          </a:prstGeom>
        </p:spPr>
        <p:txBody>
          <a:bodyPr wrap="square">
            <a:spAutoFit/>
          </a:bodyPr>
          <a:lstStyle/>
          <a:p>
            <a:r>
              <a:rPr lang="zh-CN" altLang="en-US" dirty="0"/>
              <a:t>第一步   </a:t>
            </a:r>
            <a:r>
              <a:rPr lang="en-US" dirty="0"/>
              <a:t>z = x=5</a:t>
            </a:r>
          </a:p>
          <a:p>
            <a:r>
              <a:rPr lang="en-US" dirty="0"/>
              <a:t>5 % 3 != 0      // z % y  </a:t>
            </a:r>
            <a:r>
              <a:rPr lang="zh-CN" altLang="en-US" dirty="0"/>
              <a:t>不能整除</a:t>
            </a:r>
          </a:p>
          <a:p>
            <a:r>
              <a:rPr lang="zh-CN" altLang="en-US" dirty="0"/>
              <a:t>第二步   </a:t>
            </a:r>
            <a:r>
              <a:rPr lang="en-US" dirty="0"/>
              <a:t>z = z + x=10			</a:t>
            </a:r>
          </a:p>
          <a:p>
            <a:r>
              <a:rPr lang="en-US" dirty="0"/>
              <a:t>10 % 3 != 0     // z % y  </a:t>
            </a:r>
            <a:r>
              <a:rPr lang="zh-CN" altLang="en-US" dirty="0"/>
              <a:t>不能整除</a:t>
            </a:r>
          </a:p>
          <a:p>
            <a:r>
              <a:rPr lang="zh-CN" altLang="en-US" dirty="0"/>
              <a:t>第三步   </a:t>
            </a:r>
            <a:r>
              <a:rPr lang="en-US" dirty="0"/>
              <a:t>z = z + x=15</a:t>
            </a:r>
          </a:p>
          <a:p>
            <a:r>
              <a:rPr lang="en-US" dirty="0"/>
              <a:t>15 % 3 == 0     // z % y   </a:t>
            </a:r>
            <a:r>
              <a:rPr lang="zh-CN" altLang="en-US" dirty="0"/>
              <a:t>能整除</a:t>
            </a:r>
          </a:p>
          <a:p>
            <a:r>
              <a:rPr lang="zh-CN" altLang="en-US" dirty="0"/>
              <a:t>找到了 </a:t>
            </a:r>
            <a:r>
              <a:rPr lang="en-US" dirty="0"/>
              <a:t>z ，15</a:t>
            </a:r>
            <a:r>
              <a:rPr lang="zh-CN" altLang="en-US" dirty="0"/>
              <a:t>就是</a:t>
            </a:r>
            <a:r>
              <a:rPr lang="en-US" altLang="zh-CN" dirty="0"/>
              <a:t>5</a:t>
            </a:r>
            <a:r>
              <a:rPr lang="zh-CN" altLang="en-US" dirty="0"/>
              <a:t>和</a:t>
            </a:r>
            <a:r>
              <a:rPr lang="en-US" altLang="zh-CN" dirty="0"/>
              <a:t>3</a:t>
            </a:r>
            <a:r>
              <a:rPr lang="zh-CN" altLang="en-US" dirty="0"/>
              <a:t>的最小公倍数</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a:extLst>
              <a:ext uri="{FF2B5EF4-FFF2-40B4-BE49-F238E27FC236}">
                <a16:creationId xmlns:a16="http://schemas.microsoft.com/office/drawing/2014/main" id="{0B021E67-69AF-4333-82ED-D87B84BFA5DE}"/>
              </a:ext>
            </a:extLst>
          </p:cNvPr>
          <p:cNvSpPr/>
          <p:nvPr/>
        </p:nvSpPr>
        <p:spPr>
          <a:xfrm>
            <a:off x="1115931" y="906592"/>
            <a:ext cx="7726444" cy="5078313"/>
          </a:xfrm>
          <a:prstGeom prst="rect">
            <a:avLst/>
          </a:prstGeom>
        </p:spPr>
        <p:txBody>
          <a:bodyPr wrap="square">
            <a:spAutoFit/>
          </a:bodyPr>
          <a:lstStyle/>
          <a:p>
            <a:r>
              <a:rPr lang="en-US" dirty="0">
                <a:solidFill>
                  <a:srgbClr val="0000FF"/>
                </a:solidFill>
                <a:latin typeface="Consolas" panose="020B0609020204030204" pitchFamily="49" charset="0"/>
              </a:rPr>
              <a:t>#include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stdio.h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x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y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z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 w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整型变量</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scanf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d%d</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&amp;x, &amp;y);</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键盘输入整数 </a:t>
            </a:r>
            <a:r>
              <a:rPr lang="en-US" dirty="0">
                <a:solidFill>
                  <a:srgbClr val="008000"/>
                </a:solidFill>
                <a:latin typeface="Consolas" panose="020B0609020204030204" pitchFamily="49" charset="0"/>
              </a:rPr>
              <a:t>x, y</a:t>
            </a:r>
            <a:endParaRPr lang="en-US" dirty="0">
              <a:solidFill>
                <a:srgbClr val="000000"/>
              </a:solidFill>
              <a:latin typeface="Consolas" panose="020B0609020204030204" pitchFamily="49" charset="0"/>
            </a:endParaRPr>
          </a:p>
          <a:p>
            <a:br>
              <a:rPr lang="en-US" dirty="0">
                <a:solidFill>
                  <a:srgbClr val="000000"/>
                </a:solidFill>
                <a:latin typeface="Consolas" panose="020B0609020204030204" pitchFamily="49" charset="0"/>
              </a:rPr>
            </a:b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 x &lt; y ) {</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让 </a:t>
            </a:r>
            <a:r>
              <a:rPr lang="en-US" dirty="0">
                <a:solidFill>
                  <a:srgbClr val="008000"/>
                </a:solidFill>
                <a:latin typeface="Consolas" panose="020B0609020204030204" pitchFamily="49" charset="0"/>
              </a:rPr>
              <a:t>x </a:t>
            </a:r>
            <a:r>
              <a:rPr lang="zh-CN" altLang="en-US" dirty="0">
                <a:solidFill>
                  <a:srgbClr val="008000"/>
                </a:solidFill>
                <a:latin typeface="Consolas" panose="020B0609020204030204" pitchFamily="49" charset="0"/>
              </a:rPr>
              <a:t>表示两者中的大数</a:t>
            </a:r>
            <a:endParaRPr lang="zh-CN" altLang="en-US" dirty="0">
              <a:solidFill>
                <a:srgbClr val="000000"/>
              </a:solidFill>
              <a:latin typeface="Consolas" panose="020B0609020204030204" pitchFamily="49" charset="0"/>
            </a:endParaRPr>
          </a:p>
          <a:p>
            <a:r>
              <a:rPr lang="zh-CN" altLang="en-US"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w = x;   x = y;   y = w;        </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z = x;</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将一个大数赋给 </a:t>
            </a:r>
            <a:r>
              <a:rPr lang="en-US" dirty="0">
                <a:solidFill>
                  <a:srgbClr val="008000"/>
                </a:solidFill>
                <a:latin typeface="Consolas" panose="020B0609020204030204" pitchFamily="49" charset="0"/>
              </a:rPr>
              <a:t>z</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while</a:t>
            </a:r>
            <a:r>
              <a:rPr lang="en-US" dirty="0">
                <a:solidFill>
                  <a:srgbClr val="000000"/>
                </a:solidFill>
                <a:latin typeface="Consolas" panose="020B0609020204030204" pitchFamily="49" charset="0"/>
              </a:rPr>
              <a:t> ( z % y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当</a:t>
            </a:r>
            <a:r>
              <a:rPr lang="en-US" dirty="0">
                <a:solidFill>
                  <a:srgbClr val="008000"/>
                </a:solidFill>
                <a:latin typeface="Consolas" panose="020B0609020204030204" pitchFamily="49" charset="0"/>
              </a:rPr>
              <a:t>z</a:t>
            </a:r>
            <a:r>
              <a:rPr lang="zh-CN" altLang="en-US" dirty="0">
                <a:solidFill>
                  <a:srgbClr val="008000"/>
                </a:solidFill>
                <a:latin typeface="Consolas" panose="020B0609020204030204" pitchFamily="49" charset="0"/>
              </a:rPr>
              <a:t>不能被</a:t>
            </a:r>
            <a:r>
              <a:rPr lang="en-US" dirty="0">
                <a:solidFill>
                  <a:srgbClr val="008000"/>
                </a:solidFill>
                <a:latin typeface="Consolas" panose="020B0609020204030204" pitchFamily="49" charset="0"/>
              </a:rPr>
              <a:t>y</a:t>
            </a:r>
            <a:r>
              <a:rPr lang="zh-CN" altLang="en-US" dirty="0">
                <a:solidFill>
                  <a:srgbClr val="008000"/>
                </a:solidFill>
                <a:latin typeface="Consolas" panose="020B0609020204030204" pitchFamily="49" charset="0"/>
              </a:rPr>
              <a:t>整除时，让</a:t>
            </a:r>
            <a:r>
              <a:rPr lang="en-US" dirty="0">
                <a:solidFill>
                  <a:srgbClr val="008000"/>
                </a:solidFill>
                <a:latin typeface="Consolas" panose="020B0609020204030204" pitchFamily="49" charset="0"/>
              </a:rPr>
              <a:t>z</a:t>
            </a:r>
            <a:r>
              <a:rPr lang="zh-CN" altLang="en-US" dirty="0">
                <a:solidFill>
                  <a:srgbClr val="008000"/>
                </a:solidFill>
                <a:latin typeface="Consolas" panose="020B0609020204030204" pitchFamily="49" charset="0"/>
              </a:rPr>
              <a:t>累加</a:t>
            </a:r>
            <a:r>
              <a:rPr lang="en-US" dirty="0">
                <a:solidFill>
                  <a:srgbClr val="008000"/>
                </a:solidFill>
                <a:latin typeface="Consolas" panose="020B0609020204030204" pitchFamily="49" charset="0"/>
              </a:rPr>
              <a:t>x</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z = z + x;</a:t>
            </a:r>
          </a:p>
          <a:p>
            <a:endParaRPr lang="en-US" dirty="0">
              <a:solidFill>
                <a:srgbClr val="000000"/>
              </a:solidFill>
              <a:latin typeface="Consolas" panose="020B0609020204030204" pitchFamily="49" charset="0"/>
            </a:endParaRPr>
          </a:p>
          <a:p>
            <a:r>
              <a:rPr lang="en-US" dirty="0">
                <a:solidFill>
                  <a:srgbClr val="008000"/>
                </a:solidFill>
                <a:latin typeface="Consolas" panose="020B0609020204030204" pitchFamily="49" charset="0"/>
              </a:rPr>
              <a:t>    // </a:t>
            </a:r>
            <a:r>
              <a:rPr lang="zh-CN" altLang="en-US" dirty="0">
                <a:solidFill>
                  <a:srgbClr val="008000"/>
                </a:solidFill>
                <a:latin typeface="Consolas" panose="020B0609020204030204" pitchFamily="49" charset="0"/>
              </a:rPr>
              <a:t>输出最小公倍数</a:t>
            </a:r>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"lcm of (%d, %d) is %d.\n"</a:t>
            </a:r>
            <a:r>
              <a:rPr lang="en-US" dirty="0">
                <a:solidFill>
                  <a:srgbClr val="000000"/>
                </a:solidFill>
                <a:latin typeface="Consolas" panose="020B0609020204030204" pitchFamily="49" charset="0"/>
              </a:rPr>
              <a:t>, x, y, z);</a:t>
            </a:r>
            <a:r>
              <a:rPr lang="en-US" dirty="0">
                <a:solidFill>
                  <a:srgbClr val="008000"/>
                </a:solidFill>
                <a:latin typeface="Consolas" panose="020B0609020204030204" pitchFamily="49" charset="0"/>
              </a:rPr>
              <a:t>    </a:t>
            </a:r>
          </a:p>
          <a:p>
            <a:r>
              <a:rPr lang="zh-CN" alt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EE322061-1F25-4CA2-8773-0C6673185318}"/>
              </a:ext>
            </a:extLst>
          </p:cNvPr>
          <p:cNvSpPr/>
          <p:nvPr/>
        </p:nvSpPr>
        <p:spPr>
          <a:xfrm>
            <a:off x="2048560" y="2860758"/>
            <a:ext cx="6121400" cy="287337"/>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5" name="Rectangle 4">
            <a:extLst>
              <a:ext uri="{FF2B5EF4-FFF2-40B4-BE49-F238E27FC236}">
                <a16:creationId xmlns:a16="http://schemas.microsoft.com/office/drawing/2014/main" id="{42CB588B-BEC2-4786-92CB-4E9E79EFBF26}"/>
              </a:ext>
            </a:extLst>
          </p:cNvPr>
          <p:cNvSpPr/>
          <p:nvPr/>
        </p:nvSpPr>
        <p:spPr>
          <a:xfrm>
            <a:off x="2433638" y="4271612"/>
            <a:ext cx="6408737" cy="288925"/>
          </a:xfrm>
          <a:prstGeom prst="rect">
            <a:avLst/>
          </a:prstGeom>
          <a:ln w="12700"/>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3" name="矩形 2">
            <a:extLst>
              <a:ext uri="{FF2B5EF4-FFF2-40B4-BE49-F238E27FC236}">
                <a16:creationId xmlns:a16="http://schemas.microsoft.com/office/drawing/2014/main" id="{C6FB578C-73F9-4414-A2D4-E6D96EECF542}"/>
              </a:ext>
            </a:extLst>
          </p:cNvPr>
          <p:cNvSpPr/>
          <p:nvPr/>
        </p:nvSpPr>
        <p:spPr>
          <a:xfrm>
            <a:off x="5446137" y="157540"/>
            <a:ext cx="2723823" cy="369332"/>
          </a:xfrm>
          <a:prstGeom prst="rect">
            <a:avLst/>
          </a:prstGeom>
        </p:spPr>
        <p:txBody>
          <a:bodyPr wrap="none">
            <a:spAutoFit/>
          </a:bodyPr>
          <a:lstStyle/>
          <a:p>
            <a:r>
              <a:rPr lang="zh-CN" altLang="en-US" i="1" dirty="0"/>
              <a:t>求两个整数的最小公倍数</a:t>
            </a:r>
            <a:endParaRPr lang="en-US" i="1" dirty="0"/>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xit" presetSubtype="10" fill="hold" grpId="0" nodeType="clickEffect">
                                  <p:stCondLst>
                                    <p:cond delay="0"/>
                                  </p:stCondLst>
                                  <p:childTnLst>
                                    <p:animEffect transition="out" filter="blinds(horizontal)">
                                      <p:cBhvr>
                                        <p:cTn id="6" dur="500"/>
                                        <p:tgtEl>
                                          <p:spTgt spid="4"/>
                                        </p:tgtEl>
                                      </p:cBhvr>
                                    </p:animEffect>
                                    <p:set>
                                      <p:cBhvr>
                                        <p:cTn id="7" dur="1" fill="hold">
                                          <p:stCondLst>
                                            <p:cond delay="499"/>
                                          </p:stCondLst>
                                        </p:cTn>
                                        <p:tgtEl>
                                          <p:spTgt spid="4"/>
                                        </p:tgtEl>
                                        <p:attrNameLst>
                                          <p:attrName>style.visibility</p:attrName>
                                        </p:attrNameLst>
                                      </p:cBhvr>
                                      <p:to>
                                        <p:strVal val="hidden"/>
                                      </p:to>
                                    </p:se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xit" presetSubtype="10" fill="hold" grpId="0" nodeType="clickEffect">
                                  <p:stCondLst>
                                    <p:cond delay="0"/>
                                  </p:stCondLst>
                                  <p:childTnLst>
                                    <p:animEffect transition="out" filter="blinds(horizontal)">
                                      <p:cBhvr>
                                        <p:cTn id="11" dur="500"/>
                                        <p:tgtEl>
                                          <p:spTgt spid="5"/>
                                        </p:tgtEl>
                                      </p:cBhvr>
                                    </p:animEffect>
                                    <p:set>
                                      <p:cBhvr>
                                        <p:cTn id="12" dur="1" fill="hold">
                                          <p:stCondLst>
                                            <p:cond delay="499"/>
                                          </p:stCondLst>
                                        </p:cTn>
                                        <p:tgtEl>
                                          <p:spTgt spid="5"/>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4D11235-40DD-4F5E-9BC9-29CE494FC9A7}"/>
              </a:ext>
            </a:extLst>
          </p:cNvPr>
          <p:cNvSpPr>
            <a:spLocks noGrp="1"/>
          </p:cNvSpPr>
          <p:nvPr>
            <p:ph type="title"/>
          </p:nvPr>
        </p:nvSpPr>
        <p:spPr/>
        <p:txBody>
          <a:bodyPr/>
          <a:lstStyle/>
          <a:p>
            <a:endParaRPr lang="en-US" dirty="0"/>
          </a:p>
        </p:txBody>
      </p:sp>
      <p:sp>
        <p:nvSpPr>
          <p:cNvPr id="52225" name="Content Placeholder 2">
            <a:extLst>
              <a:ext uri="{FF2B5EF4-FFF2-40B4-BE49-F238E27FC236}">
                <a16:creationId xmlns:a16="http://schemas.microsoft.com/office/drawing/2014/main" id="{6CD3E381-099B-4D2C-ABDF-9F1A3D9F2163}"/>
              </a:ext>
            </a:extLst>
          </p:cNvPr>
          <p:cNvSpPr>
            <a:spLocks noGrp="1"/>
          </p:cNvSpPr>
          <p:nvPr>
            <p:ph idx="1"/>
          </p:nvPr>
        </p:nvSpPr>
        <p:spPr/>
        <p:txBody>
          <a:bodyPr/>
          <a:lstStyle/>
          <a:p>
            <a:r>
              <a:rPr lang="zh-CN" altLang="en-US" dirty="0"/>
              <a:t>猜数字：</a:t>
            </a:r>
            <a:endParaRPr lang="en-US" altLang="zh-CN" dirty="0"/>
          </a:p>
          <a:p>
            <a:pPr lvl="1"/>
            <a:r>
              <a:rPr lang="zh-CN" altLang="en-US" dirty="0"/>
              <a:t>让用户不断地猜一个数字，直到猜对为止</a:t>
            </a:r>
            <a:endParaRPr lang="en-US" altLang="zh-CN" dirty="0"/>
          </a:p>
          <a:p>
            <a:pPr lvl="1"/>
            <a:r>
              <a:rPr lang="zh-CN" altLang="en-US" dirty="0"/>
              <a:t>退出条件循环</a:t>
            </a:r>
            <a:endParaRPr lang="en-US" altLang="zh-CN" dirty="0"/>
          </a:p>
          <a:p>
            <a:pPr lvl="1"/>
            <a:endParaRPr lang="en-US" altLang="en-US" dirty="0">
              <a:ea typeface="华文中宋" panose="02010600040101010101" pitchFamily="2" charset="-122"/>
            </a:endParaRPr>
          </a:p>
          <a:p>
            <a:pPr lvl="1"/>
            <a:endParaRPr lang="en-US" altLang="en-US" dirty="0">
              <a:ea typeface="华文中宋" panose="02010600040101010101" pitchFamily="2" charset="-122"/>
            </a:endParaRPr>
          </a:p>
          <a:p>
            <a:pPr lvl="1"/>
            <a:endParaRPr lang="en-US" altLang="en-US" dirty="0">
              <a:ea typeface="华文中宋" panose="02010600040101010101" pitchFamily="2" charset="-122"/>
            </a:endParaRPr>
          </a:p>
          <a:p>
            <a:pPr lvl="1">
              <a:spcBef>
                <a:spcPts val="1750"/>
              </a:spcBef>
            </a:pPr>
            <a:endParaRPr lang="en-US" altLang="zh-CN" dirty="0"/>
          </a:p>
          <a:p>
            <a:pPr lvl="1">
              <a:spcBef>
                <a:spcPts val="1750"/>
              </a:spcBef>
            </a:pPr>
            <a:r>
              <a:rPr lang="zh-CN" altLang="en-US" dirty="0"/>
              <a:t>准入条件循环</a:t>
            </a:r>
            <a:endParaRPr lang="de-DE" altLang="en-US" dirty="0">
              <a:ea typeface="华文中宋" panose="02010600040101010101" pitchFamily="2" charset="-122"/>
            </a:endParaRPr>
          </a:p>
          <a:p>
            <a:pPr lvl="1"/>
            <a:endParaRPr lang="en-US" altLang="en-US" dirty="0">
              <a:ea typeface="华文中宋" panose="02010600040101010101" pitchFamily="2" charset="-122"/>
            </a:endParaRPr>
          </a:p>
        </p:txBody>
      </p:sp>
      <p:sp>
        <p:nvSpPr>
          <p:cNvPr id="7" name="Rectangle 5">
            <a:extLst>
              <a:ext uri="{FF2B5EF4-FFF2-40B4-BE49-F238E27FC236}">
                <a16:creationId xmlns:a16="http://schemas.microsoft.com/office/drawing/2014/main" id="{6A39F35F-F1A8-4D00-81D7-C8A310C66CF6}"/>
              </a:ext>
            </a:extLst>
          </p:cNvPr>
          <p:cNvSpPr>
            <a:spLocks noChangeArrowheads="1"/>
          </p:cNvSpPr>
          <p:nvPr/>
        </p:nvSpPr>
        <p:spPr bwMode="auto">
          <a:xfrm>
            <a:off x="3024187" y="2406850"/>
            <a:ext cx="5327650" cy="1657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200"/>
              </a:spcAft>
            </a:pPr>
            <a:r>
              <a:rPr lang="en-US" altLang="en-US" sz="1900" dirty="0">
                <a:solidFill>
                  <a:srgbClr val="770028"/>
                </a:solidFill>
                <a:latin typeface="CourierNewPSMT"/>
              </a:rPr>
              <a:t>int num = 31, guess = 0;</a:t>
            </a:r>
          </a:p>
          <a:p>
            <a:pPr>
              <a:spcAft>
                <a:spcPts val="200"/>
              </a:spcAft>
            </a:pPr>
            <a:r>
              <a:rPr lang="en-US" altLang="en-US" sz="1900" dirty="0">
                <a:solidFill>
                  <a:srgbClr val="770028"/>
                </a:solidFill>
                <a:latin typeface="CourierNewPSMT"/>
              </a:rPr>
              <a:t>do {</a:t>
            </a:r>
          </a:p>
          <a:p>
            <a:pPr>
              <a:spcAft>
                <a:spcPts val="200"/>
              </a:spcAft>
            </a:pPr>
            <a:r>
              <a:rPr lang="zh-CN" altLang="en-US" sz="1900" dirty="0">
                <a:solidFill>
                  <a:srgbClr val="770028"/>
                </a:solidFill>
                <a:latin typeface="CourierNewPSMT"/>
              </a:rPr>
              <a:t>  </a:t>
            </a:r>
            <a:r>
              <a:rPr lang="en-US" altLang="en-US" sz="1900" dirty="0" err="1">
                <a:solidFill>
                  <a:srgbClr val="770028"/>
                </a:solidFill>
                <a:latin typeface="CourierNewPSMT"/>
              </a:rPr>
              <a:t>printf</a:t>
            </a:r>
            <a:r>
              <a:rPr lang="en-US" altLang="en-US" sz="1900" dirty="0">
                <a:solidFill>
                  <a:srgbClr val="770028"/>
                </a:solidFill>
                <a:latin typeface="CourierNewPSMT"/>
              </a:rPr>
              <a:t> ("Guess a number: ");</a:t>
            </a:r>
          </a:p>
          <a:p>
            <a:pPr>
              <a:spcAft>
                <a:spcPts val="200"/>
              </a:spcAft>
            </a:pPr>
            <a:r>
              <a:rPr lang="zh-CN" altLang="en-US" sz="1900" dirty="0">
                <a:solidFill>
                  <a:srgbClr val="770028"/>
                </a:solidFill>
                <a:latin typeface="CourierNewPSMT"/>
              </a:rPr>
              <a:t>  </a:t>
            </a:r>
            <a:r>
              <a:rPr lang="en-US" altLang="en-US" sz="1900" dirty="0" err="1">
                <a:solidFill>
                  <a:srgbClr val="770028"/>
                </a:solidFill>
                <a:latin typeface="CourierNewPSMT"/>
              </a:rPr>
              <a:t>scanf</a:t>
            </a:r>
            <a:r>
              <a:rPr lang="en-US" altLang="en-US" sz="1900" dirty="0">
                <a:solidFill>
                  <a:srgbClr val="770028"/>
                </a:solidFill>
                <a:latin typeface="CourierNewPSMT"/>
              </a:rPr>
              <a:t> ("%d", &amp;guess);</a:t>
            </a:r>
          </a:p>
          <a:p>
            <a:pPr>
              <a:spcAft>
                <a:spcPts val="200"/>
              </a:spcAft>
            </a:pPr>
            <a:r>
              <a:rPr lang="en-US" altLang="en-US" sz="1900" dirty="0">
                <a:solidFill>
                  <a:srgbClr val="770028"/>
                </a:solidFill>
                <a:latin typeface="CourierNewPSMT"/>
              </a:rPr>
              <a:t>} while (guess != num);</a:t>
            </a:r>
          </a:p>
        </p:txBody>
      </p:sp>
      <p:sp>
        <p:nvSpPr>
          <p:cNvPr id="8" name="Rectangle 5">
            <a:extLst>
              <a:ext uri="{FF2B5EF4-FFF2-40B4-BE49-F238E27FC236}">
                <a16:creationId xmlns:a16="http://schemas.microsoft.com/office/drawing/2014/main" id="{DB499A5C-D55E-40C0-85B1-C005304AE95A}"/>
              </a:ext>
            </a:extLst>
          </p:cNvPr>
          <p:cNvSpPr>
            <a:spLocks noChangeArrowheads="1"/>
          </p:cNvSpPr>
          <p:nvPr/>
        </p:nvSpPr>
        <p:spPr bwMode="auto">
          <a:xfrm>
            <a:off x="3024187" y="4451150"/>
            <a:ext cx="6119813" cy="1974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spcAft>
                <a:spcPts val="200"/>
              </a:spcAft>
            </a:pPr>
            <a:r>
              <a:rPr lang="en-US" altLang="en-US" sz="1900" dirty="0" err="1">
                <a:solidFill>
                  <a:srgbClr val="770028"/>
                </a:solidFill>
                <a:latin typeface="CourierNewPSMT"/>
              </a:rPr>
              <a:t>printf</a:t>
            </a:r>
            <a:r>
              <a:rPr lang="en-US" altLang="en-US" sz="1900" dirty="0">
                <a:solidFill>
                  <a:srgbClr val="770028"/>
                </a:solidFill>
                <a:latin typeface="CourierNewPSMT"/>
              </a:rPr>
              <a:t> ("Guess a number: ");</a:t>
            </a:r>
          </a:p>
          <a:p>
            <a:pPr>
              <a:spcAft>
                <a:spcPts val="200"/>
              </a:spcAft>
            </a:pPr>
            <a:r>
              <a:rPr lang="en-US" altLang="en-US" sz="1900" dirty="0" err="1">
                <a:solidFill>
                  <a:srgbClr val="770028"/>
                </a:solidFill>
                <a:latin typeface="CourierNewPSMT"/>
              </a:rPr>
              <a:t>scanf</a:t>
            </a:r>
            <a:r>
              <a:rPr lang="en-US" altLang="en-US" sz="1900" dirty="0">
                <a:solidFill>
                  <a:srgbClr val="770028"/>
                </a:solidFill>
                <a:latin typeface="CourierNewPSMT"/>
              </a:rPr>
              <a:t> ("%d", &amp;guess);</a:t>
            </a:r>
          </a:p>
          <a:p>
            <a:pPr>
              <a:spcAft>
                <a:spcPts val="200"/>
              </a:spcAft>
            </a:pPr>
            <a:r>
              <a:rPr lang="en-US" altLang="en-US" sz="1900" dirty="0">
                <a:solidFill>
                  <a:srgbClr val="770028"/>
                </a:solidFill>
                <a:latin typeface="CourierNewPSMT"/>
              </a:rPr>
              <a:t>while (guess != num) {</a:t>
            </a:r>
          </a:p>
          <a:p>
            <a:pPr>
              <a:spcAft>
                <a:spcPts val="200"/>
              </a:spcAft>
            </a:pPr>
            <a:r>
              <a:rPr lang="zh-CN" altLang="en-US" sz="1900" dirty="0">
                <a:solidFill>
                  <a:srgbClr val="770028"/>
                </a:solidFill>
                <a:latin typeface="CourierNewPSMT"/>
              </a:rPr>
              <a:t>  </a:t>
            </a:r>
            <a:r>
              <a:rPr lang="en-US" altLang="en-US" sz="1900" dirty="0" err="1">
                <a:solidFill>
                  <a:srgbClr val="770028"/>
                </a:solidFill>
                <a:latin typeface="CourierNewPSMT"/>
              </a:rPr>
              <a:t>printf</a:t>
            </a:r>
            <a:r>
              <a:rPr lang="en-US" altLang="en-US" sz="1900" dirty="0">
                <a:solidFill>
                  <a:srgbClr val="770028"/>
                </a:solidFill>
                <a:latin typeface="CourierNewPSMT"/>
              </a:rPr>
              <a:t> ("Guess a number: ");</a:t>
            </a:r>
          </a:p>
          <a:p>
            <a:pPr>
              <a:spcAft>
                <a:spcPts val="200"/>
              </a:spcAft>
            </a:pPr>
            <a:r>
              <a:rPr lang="zh-CN" altLang="en-US" sz="1900" dirty="0">
                <a:solidFill>
                  <a:srgbClr val="770028"/>
                </a:solidFill>
                <a:latin typeface="CourierNewPSMT"/>
              </a:rPr>
              <a:t>  </a:t>
            </a:r>
            <a:r>
              <a:rPr lang="en-US" altLang="en-US" sz="1900" dirty="0" err="1">
                <a:solidFill>
                  <a:srgbClr val="770028"/>
                </a:solidFill>
                <a:latin typeface="CourierNewPSMT"/>
              </a:rPr>
              <a:t>scanf</a:t>
            </a:r>
            <a:r>
              <a:rPr lang="en-US" altLang="en-US" sz="1900" dirty="0">
                <a:solidFill>
                  <a:srgbClr val="770028"/>
                </a:solidFill>
                <a:latin typeface="CourierNewPSMT"/>
              </a:rPr>
              <a:t> ("%d", &amp;guess);</a:t>
            </a:r>
          </a:p>
          <a:p>
            <a:pPr>
              <a:spcAft>
                <a:spcPts val="200"/>
              </a:spcAft>
            </a:pPr>
            <a:r>
              <a:rPr lang="en-US" altLang="en-US" sz="1900" dirty="0">
                <a:solidFill>
                  <a:srgbClr val="770028"/>
                </a:solidFill>
                <a:latin typeface="CourierNewPSMT"/>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B89A66-6A67-4592-8720-0C8F20C0CE86}"/>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如何选择循环表达式？</a:t>
            </a:r>
            <a:endParaRPr lang="en-US" altLang="en-US" dirty="0">
              <a:effectLst>
                <a:outerShdw blurRad="38100" dist="38100" dir="2700000" algn="tl">
                  <a:srgbClr val="C0C0C0"/>
                </a:outerShdw>
              </a:effectLst>
              <a:ea typeface="华文中宋" panose="02010600040101010101" pitchFamily="2" charset="-122"/>
            </a:endParaRPr>
          </a:p>
        </p:txBody>
      </p:sp>
      <p:sp>
        <p:nvSpPr>
          <p:cNvPr id="3" name="Content Placeholder 2">
            <a:extLst>
              <a:ext uri="{FF2B5EF4-FFF2-40B4-BE49-F238E27FC236}">
                <a16:creationId xmlns:a16="http://schemas.microsoft.com/office/drawing/2014/main" id="{24CEF855-4B5E-4588-B947-D5851650AF71}"/>
              </a:ext>
            </a:extLst>
          </p:cNvPr>
          <p:cNvSpPr>
            <a:spLocks noGrp="1"/>
          </p:cNvSpPr>
          <p:nvPr>
            <p:ph idx="1"/>
          </p:nvPr>
        </p:nvSpPr>
        <p:spPr/>
        <p:txBody>
          <a:bodyPr/>
          <a:lstStyle/>
          <a:p>
            <a:r>
              <a:rPr lang="zh-CN" altLang="en-US" dirty="0"/>
              <a:t>用任一种循环结构可以解决所有循环问题？</a:t>
            </a:r>
            <a:endParaRPr lang="en-US" altLang="zh-CN" dirty="0"/>
          </a:p>
          <a:p>
            <a:r>
              <a:rPr lang="zh-CN" altLang="en-US" dirty="0"/>
              <a:t>准入条件循环 </a:t>
            </a:r>
            <a:r>
              <a:rPr lang="en-US" altLang="zh-CN" dirty="0"/>
              <a:t>vs.</a:t>
            </a:r>
            <a:r>
              <a:rPr lang="zh-CN" altLang="en-US" dirty="0"/>
              <a:t> 退出条件循环</a:t>
            </a:r>
            <a:endParaRPr lang="en-US" altLang="zh-CN" dirty="0"/>
          </a:p>
          <a:p>
            <a:r>
              <a:rPr lang="zh-CN" altLang="en-US" dirty="0"/>
              <a:t>更为推荐使用准入条件循环</a:t>
            </a:r>
            <a:endParaRPr lang="en-US" altLang="zh-CN" dirty="0"/>
          </a:p>
          <a:p>
            <a:pPr lvl="1"/>
            <a:r>
              <a:rPr lang="zh-CN" altLang="en-US" dirty="0">
                <a:solidFill>
                  <a:schemeClr val="tx1"/>
                </a:solidFill>
              </a:rPr>
              <a:t>先进行条件判断更为直观</a:t>
            </a:r>
            <a:endParaRPr lang="en-US" altLang="zh-CN" dirty="0">
              <a:solidFill>
                <a:schemeClr val="tx1"/>
              </a:solidFill>
            </a:endParaRPr>
          </a:p>
          <a:p>
            <a:pPr lvl="1"/>
            <a:r>
              <a:rPr lang="zh-CN" altLang="en-US" dirty="0">
                <a:solidFill>
                  <a:schemeClr val="tx1"/>
                </a:solidFill>
              </a:rPr>
              <a:t>程序更容易阅读和理解</a:t>
            </a:r>
            <a:endParaRPr lang="en-US" altLang="zh-CN" dirty="0">
              <a:solidFill>
                <a:schemeClr val="tx1"/>
              </a:solidFill>
            </a:endParaRPr>
          </a:p>
          <a:p>
            <a:pPr lvl="1"/>
            <a:r>
              <a:rPr lang="zh-CN" altLang="en-US" dirty="0">
                <a:solidFill>
                  <a:schemeClr val="tx1"/>
                </a:solidFill>
              </a:rPr>
              <a:t>如果条件不满足，则略去整个循环</a:t>
            </a:r>
            <a:endParaRPr lang="en-US" altLang="zh-CN" dirty="0">
              <a:solidFill>
                <a:schemeClr val="tx1"/>
              </a:solidFill>
            </a:endParaRPr>
          </a:p>
          <a:p>
            <a:r>
              <a:rPr lang="zh-CN" altLang="en-US" dirty="0"/>
              <a:t>如何选择</a:t>
            </a:r>
            <a:r>
              <a:rPr lang="en-US" altLang="zh-CN" dirty="0"/>
              <a:t>for</a:t>
            </a:r>
            <a:r>
              <a:rPr lang="zh-CN" altLang="en-US" dirty="0"/>
              <a:t>和</a:t>
            </a:r>
            <a:r>
              <a:rPr lang="en-US" altLang="zh-CN" dirty="0"/>
              <a:t>while</a:t>
            </a:r>
          </a:p>
          <a:p>
            <a:pPr lvl="1"/>
            <a:r>
              <a:rPr lang="zh-CN" altLang="en-US" dirty="0">
                <a:solidFill>
                  <a:schemeClr val="tx1"/>
                </a:solidFill>
              </a:rPr>
              <a:t>循环涉及变量的初始化与更新</a:t>
            </a:r>
            <a:endParaRPr lang="en-US" altLang="zh-CN" dirty="0">
              <a:solidFill>
                <a:schemeClr val="tx1"/>
              </a:solidFill>
            </a:endParaRPr>
          </a:p>
          <a:p>
            <a:pPr lvl="1"/>
            <a:r>
              <a:rPr lang="zh-CN" altLang="en-US" dirty="0">
                <a:solidFill>
                  <a:schemeClr val="tx1"/>
                </a:solidFill>
              </a:rPr>
              <a:t>循环涉及其它条件</a:t>
            </a:r>
            <a:endParaRPr lang="en-US" altLang="en-US" dirty="0">
              <a:solidFill>
                <a:schemeClr val="tx1"/>
              </a:solidFill>
              <a:ea typeface="华文中宋" panose="02010600040101010101" pitchFamily="2" charset="-122"/>
            </a:endParaRPr>
          </a:p>
        </p:txBody>
      </p:sp>
      <p:sp>
        <p:nvSpPr>
          <p:cNvPr id="6" name="矩形 5">
            <a:extLst>
              <a:ext uri="{FF2B5EF4-FFF2-40B4-BE49-F238E27FC236}">
                <a16:creationId xmlns:a16="http://schemas.microsoft.com/office/drawing/2014/main" id="{57063D73-183D-40D7-96E0-8F0B5449F3FE}"/>
              </a:ext>
            </a:extLst>
          </p:cNvPr>
          <p:cNvSpPr/>
          <p:nvPr/>
        </p:nvSpPr>
        <p:spPr>
          <a:xfrm>
            <a:off x="5479137" y="5410200"/>
            <a:ext cx="2031325" cy="461665"/>
          </a:xfrm>
          <a:prstGeom prst="rect">
            <a:avLst/>
          </a:prstGeom>
        </p:spPr>
        <p:txBody>
          <a:bodyPr wrap="none">
            <a:spAutoFit/>
          </a:bodyPr>
          <a:lstStyle/>
          <a:p>
            <a:r>
              <a:rPr lang="zh-CN" altLang="en-US" sz="2400" i="1" dirty="0">
                <a:solidFill>
                  <a:schemeClr val="tx2">
                    <a:lumMod val="60000"/>
                    <a:lumOff val="40000"/>
                  </a:schemeClr>
                </a:solidFill>
              </a:rPr>
              <a:t>课下比较体会</a:t>
            </a:r>
            <a:endParaRPr lang="en-US" i="1" dirty="0">
              <a:solidFill>
                <a:schemeClr val="tx2">
                  <a:lumMod val="60000"/>
                  <a:lumOff val="40000"/>
                </a:schemeClr>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blinds(horizontal)">
                                      <p:cBhvr>
                                        <p:cTn id="12" dur="500"/>
                                        <p:tgtEl>
                                          <p:spTgt spid="3">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animEffect transition="in" filter="blinds(horizontal)">
                                      <p:cBhvr>
                                        <p:cTn id="15" dur="500"/>
                                        <p:tgtEl>
                                          <p:spTgt spid="3">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3">
                                            <p:txEl>
                                              <p:pRg st="4" end="4"/>
                                            </p:txEl>
                                          </p:spTgt>
                                        </p:tgtEl>
                                        <p:attrNameLst>
                                          <p:attrName>style.visibility</p:attrName>
                                        </p:attrNameLst>
                                      </p:cBhvr>
                                      <p:to>
                                        <p:strVal val="visible"/>
                                      </p:to>
                                    </p:set>
                                    <p:animEffect transition="in" filter="blinds(horizontal)">
                                      <p:cBhvr>
                                        <p:cTn id="18" dur="500"/>
                                        <p:tgtEl>
                                          <p:spTgt spid="3">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animEffect transition="in" filter="blinds(horizontal)">
                                      <p:cBhvr>
                                        <p:cTn id="21" dur="500"/>
                                        <p:tgtEl>
                                          <p:spTgt spid="3">
                                            <p:txEl>
                                              <p:pRg st="5" end="5"/>
                                            </p:txEl>
                                          </p:spTgt>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nodeType="clickEffect">
                                  <p:stCondLst>
                                    <p:cond delay="0"/>
                                  </p:stCondLst>
                                  <p:childTnLst>
                                    <p:set>
                                      <p:cBhvr>
                                        <p:cTn id="25" dur="1" fill="hold">
                                          <p:stCondLst>
                                            <p:cond delay="0"/>
                                          </p:stCondLst>
                                        </p:cTn>
                                        <p:tgtEl>
                                          <p:spTgt spid="3">
                                            <p:txEl>
                                              <p:pRg st="6" end="6"/>
                                            </p:txEl>
                                          </p:spTgt>
                                        </p:tgtEl>
                                        <p:attrNameLst>
                                          <p:attrName>style.visibility</p:attrName>
                                        </p:attrNameLst>
                                      </p:cBhvr>
                                      <p:to>
                                        <p:strVal val="visible"/>
                                      </p:to>
                                    </p:set>
                                    <p:animEffect transition="in" filter="blinds(horizontal)">
                                      <p:cBhvr>
                                        <p:cTn id="26" dur="500"/>
                                        <p:tgtEl>
                                          <p:spTgt spid="3">
                                            <p:txEl>
                                              <p:pRg st="6" end="6"/>
                                            </p:txEl>
                                          </p:spTgt>
                                        </p:tgtEl>
                                      </p:cBhvr>
                                    </p:animEffect>
                                  </p:childTnLst>
                                </p:cTn>
                              </p:par>
                              <p:par>
                                <p:cTn id="27" presetID="3" presetClass="entr" presetSubtype="10" fill="hold" nodeType="with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animEffect transition="in" filter="blinds(horizontal)">
                                      <p:cBhvr>
                                        <p:cTn id="29" dur="500"/>
                                        <p:tgtEl>
                                          <p:spTgt spid="3">
                                            <p:txEl>
                                              <p:pRg st="7" end="7"/>
                                            </p:txEl>
                                          </p:spTgt>
                                        </p:tgtEl>
                                      </p:cBhvr>
                                    </p:animEffect>
                                  </p:childTnLst>
                                </p:cTn>
                              </p:par>
                              <p:par>
                                <p:cTn id="30" presetID="3" presetClass="entr" presetSubtype="10" fill="hold" nodeType="withEffect">
                                  <p:stCondLst>
                                    <p:cond delay="0"/>
                                  </p:stCondLst>
                                  <p:childTnLst>
                                    <p:set>
                                      <p:cBhvr>
                                        <p:cTn id="31" dur="1" fill="hold">
                                          <p:stCondLst>
                                            <p:cond delay="0"/>
                                          </p:stCondLst>
                                        </p:cTn>
                                        <p:tgtEl>
                                          <p:spTgt spid="3">
                                            <p:txEl>
                                              <p:pRg st="8" end="8"/>
                                            </p:txEl>
                                          </p:spTgt>
                                        </p:tgtEl>
                                        <p:attrNameLst>
                                          <p:attrName>style.visibility</p:attrName>
                                        </p:attrNameLst>
                                      </p:cBhvr>
                                      <p:to>
                                        <p:strVal val="visible"/>
                                      </p:to>
                                    </p:set>
                                    <p:animEffect transition="in" filter="blinds(horizontal)">
                                      <p:cBhvr>
                                        <p:cTn id="32"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A2E2E2-0347-4F55-97DA-07833DC3F14C}"/>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循环的嵌套</a:t>
            </a:r>
            <a:endParaRPr lang="en-US" altLang="en-US" dirty="0">
              <a:effectLst>
                <a:outerShdw blurRad="38100" dist="38100" dir="2700000" algn="tl">
                  <a:srgbClr val="C0C0C0"/>
                </a:outerShdw>
              </a:effectLst>
              <a:ea typeface="华文中宋" panose="02010600040101010101" pitchFamily="2" charset="-122"/>
            </a:endParaRPr>
          </a:p>
        </p:txBody>
      </p:sp>
      <p:sp>
        <p:nvSpPr>
          <p:cNvPr id="54274" name="Content Placeholder 2">
            <a:extLst>
              <a:ext uri="{FF2B5EF4-FFF2-40B4-BE49-F238E27FC236}">
                <a16:creationId xmlns:a16="http://schemas.microsoft.com/office/drawing/2014/main" id="{1E114FDE-C6AC-4367-9174-259811D31F0E}"/>
              </a:ext>
            </a:extLst>
          </p:cNvPr>
          <p:cNvSpPr>
            <a:spLocks noGrp="1"/>
          </p:cNvSpPr>
          <p:nvPr>
            <p:ph idx="1"/>
          </p:nvPr>
        </p:nvSpPr>
        <p:spPr/>
        <p:txBody>
          <a:bodyPr/>
          <a:lstStyle/>
          <a:p>
            <a:r>
              <a:rPr lang="zh-CN" altLang="en-US" dirty="0"/>
              <a:t>下面代码的输出是什么？</a:t>
            </a:r>
            <a:endParaRPr lang="en-US" altLang="en-US" dirty="0">
              <a:ea typeface="华文中宋" panose="02010600040101010101" pitchFamily="2" charset="-122"/>
            </a:endParaRPr>
          </a:p>
        </p:txBody>
      </p:sp>
      <p:sp>
        <p:nvSpPr>
          <p:cNvPr id="3" name="矩形 2">
            <a:extLst>
              <a:ext uri="{FF2B5EF4-FFF2-40B4-BE49-F238E27FC236}">
                <a16:creationId xmlns:a16="http://schemas.microsoft.com/office/drawing/2014/main" id="{D67E55B7-26CC-4ABD-8FCD-D9F06D0C5DDA}"/>
              </a:ext>
            </a:extLst>
          </p:cNvPr>
          <p:cNvSpPr/>
          <p:nvPr/>
        </p:nvSpPr>
        <p:spPr>
          <a:xfrm>
            <a:off x="1435102" y="2179225"/>
            <a:ext cx="7499349" cy="4247317"/>
          </a:xfrm>
          <a:prstGeom prst="rect">
            <a:avLst/>
          </a:prstGeom>
        </p:spPr>
        <p:txBody>
          <a:bodyPr wrap="square">
            <a:spAutoFit/>
          </a:bodyPr>
          <a:lstStyle/>
          <a:p>
            <a:r>
              <a:rPr lang="en-US" dirty="0">
                <a:solidFill>
                  <a:srgbClr val="0000FF"/>
                </a:solidFill>
                <a:latin typeface="Consolas" panose="020B0609020204030204" pitchFamily="49" charset="0"/>
              </a:rPr>
              <a:t>#include </a:t>
            </a:r>
            <a:r>
              <a:rPr lang="en-US" dirty="0">
                <a:solidFill>
                  <a:srgbClr val="A31515"/>
                </a:solidFill>
                <a:latin typeface="Consolas" panose="020B0609020204030204" pitchFamily="49" charset="0"/>
              </a:rPr>
              <a:t>&lt;</a:t>
            </a:r>
            <a:r>
              <a:rPr lang="en-US" dirty="0" err="1">
                <a:solidFill>
                  <a:srgbClr val="A31515"/>
                </a:solidFill>
                <a:latin typeface="Consolas" panose="020B0609020204030204" pitchFamily="49" charset="0"/>
              </a:rPr>
              <a:t>stdio.h</a:t>
            </a:r>
            <a:r>
              <a:rPr lang="en-US" dirty="0">
                <a:solidFill>
                  <a:srgbClr val="A31515"/>
                </a:solidFill>
                <a:latin typeface="Consolas" panose="020B0609020204030204" pitchFamily="49" charset="0"/>
              </a:rPr>
              <a:t>&gt;</a:t>
            </a:r>
            <a:endParaRPr lang="en-US" dirty="0">
              <a:solidFill>
                <a:srgbClr val="000000"/>
              </a:solidFill>
              <a:latin typeface="Consolas" panose="020B0609020204030204" pitchFamily="49" charset="0"/>
            </a:endParaRPr>
          </a:p>
          <a:p>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main()</a:t>
            </a:r>
          </a:p>
          <a:p>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CHARS = </a:t>
            </a:r>
            <a:r>
              <a:rPr lang="en-US" dirty="0">
                <a:solidFill>
                  <a:srgbClr val="098658"/>
                </a:solidFill>
                <a:latin typeface="Consolas" panose="020B0609020204030204" pitchFamily="49" charset="0"/>
              </a:rPr>
              <a:t>6</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(row =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 row &lt; ROWS; row++)</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 row);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 &lt;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 CHARS);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"%c"</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ch</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printf</a:t>
            </a:r>
            <a:r>
              <a:rPr lang="en-US" dirty="0">
                <a:solidFill>
                  <a:srgbClr val="000000"/>
                </a:solidFill>
                <a:latin typeface="Consolas" panose="020B0609020204030204" pitchFamily="49" charset="0"/>
              </a:rPr>
              <a:t>(</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    }</a:t>
            </a:r>
          </a:p>
          <a:p>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return</a:t>
            </a:r>
            <a:r>
              <a:rPr lang="en-US" dirty="0">
                <a:solidFill>
                  <a:srgbClr val="000000"/>
                </a:solidFill>
                <a:latin typeface="Consolas" panose="020B0609020204030204" pitchFamily="49" charset="0"/>
              </a:rPr>
              <a:t> </a:t>
            </a:r>
            <a:r>
              <a:rPr lang="en-US" dirty="0">
                <a:solidFill>
                  <a:srgbClr val="098658"/>
                </a:solidFill>
                <a:latin typeface="Consolas" panose="020B0609020204030204" pitchFamily="49" charset="0"/>
              </a:rPr>
              <a:t>0</a:t>
            </a:r>
            <a:r>
              <a:rPr lang="en-US" dirty="0">
                <a:solidFill>
                  <a:srgbClr val="000000"/>
                </a:solidFill>
                <a:latin typeface="Consolas" panose="020B0609020204030204" pitchFamily="49" charset="0"/>
              </a:rPr>
              <a:t>;</a:t>
            </a:r>
          </a:p>
          <a:p>
            <a:r>
              <a:rPr lang="en-US" dirty="0">
                <a:solidFill>
                  <a:srgbClr val="000000"/>
                </a:solidFill>
                <a:latin typeface="Consolas" panose="020B0609020204030204" pitchFamily="49" charset="0"/>
              </a:rPr>
              <a:t>}</a:t>
            </a:r>
            <a:endParaRPr lang="en-US" b="0" dirty="0">
              <a:solidFill>
                <a:srgbClr val="000000"/>
              </a:solidFill>
              <a:effectLst/>
              <a:latin typeface="Consolas" panose="020B0609020204030204" pitchFamily="49" charset="0"/>
            </a:endParaRPr>
          </a:p>
        </p:txBody>
      </p:sp>
      <p:sp>
        <p:nvSpPr>
          <p:cNvPr id="6" name="矩形 5">
            <a:extLst>
              <a:ext uri="{FF2B5EF4-FFF2-40B4-BE49-F238E27FC236}">
                <a16:creationId xmlns:a16="http://schemas.microsoft.com/office/drawing/2014/main" id="{8A6460C8-8756-48E5-9DA7-E7D85F819852}"/>
              </a:ext>
            </a:extLst>
          </p:cNvPr>
          <p:cNvSpPr/>
          <p:nvPr/>
        </p:nvSpPr>
        <p:spPr>
          <a:xfrm>
            <a:off x="6589929" y="1092542"/>
            <a:ext cx="1608523" cy="1754326"/>
          </a:xfrm>
          <a:prstGeom prst="rect">
            <a:avLst/>
          </a:prstGeom>
          <a:solidFill>
            <a:schemeClr val="bg2">
              <a:lumMod val="90000"/>
            </a:schemeClr>
          </a:solidFill>
        </p:spPr>
        <p:txBody>
          <a:bodyPr wrap="square">
            <a:spAutoFit/>
          </a:bodyPr>
          <a:lstStyle/>
          <a:p>
            <a:r>
              <a:rPr lang="en-US" dirty="0"/>
              <a:t>ABCDEF</a:t>
            </a:r>
          </a:p>
          <a:p>
            <a:r>
              <a:rPr lang="en-US" dirty="0"/>
              <a:t>BCDEF</a:t>
            </a:r>
          </a:p>
          <a:p>
            <a:r>
              <a:rPr lang="en-US" dirty="0"/>
              <a:t>CDEF</a:t>
            </a:r>
          </a:p>
          <a:p>
            <a:r>
              <a:rPr lang="en-US" dirty="0"/>
              <a:t>DEF</a:t>
            </a:r>
          </a:p>
          <a:p>
            <a:r>
              <a:rPr lang="en-US" dirty="0"/>
              <a:t>EF</a:t>
            </a:r>
          </a:p>
          <a:p>
            <a:r>
              <a:rPr lang="en-US" dirty="0"/>
              <a:t>F</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ppt_x"/>
                                          </p:val>
                                        </p:tav>
                                        <p:tav tm="100000">
                                          <p:val>
                                            <p:strVal val="#ppt_x"/>
                                          </p:val>
                                        </p:tav>
                                      </p:tavLst>
                                    </p:anim>
                                    <p:anim calcmode="lin" valueType="num">
                                      <p:cBhvr additive="base">
                                        <p:cTn id="8"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5CA917-B24C-4A3F-9BA3-194A72B914FB}"/>
              </a:ext>
            </a:extLst>
          </p:cNvPr>
          <p:cNvSpPr>
            <a:spLocks noGrp="1"/>
          </p:cNvSpPr>
          <p:nvPr>
            <p:ph type="title"/>
          </p:nvPr>
        </p:nvSpPr>
        <p:spPr/>
        <p:txBody>
          <a:bodyPr/>
          <a:lstStyle/>
          <a:p>
            <a:pPr>
              <a:defRPr/>
            </a:pPr>
            <a:r>
              <a:rPr lang="zh-CN" altLang="en-US" dirty="0"/>
              <a:t>练习题</a:t>
            </a:r>
            <a:endParaRPr lang="en-US" dirty="0"/>
          </a:p>
        </p:txBody>
      </p:sp>
      <p:sp>
        <p:nvSpPr>
          <p:cNvPr id="55298" name="Content Placeholder 2">
            <a:extLst>
              <a:ext uri="{FF2B5EF4-FFF2-40B4-BE49-F238E27FC236}">
                <a16:creationId xmlns:a16="http://schemas.microsoft.com/office/drawing/2014/main" id="{08CCA4F1-B230-4FAD-B412-3578195523A0}"/>
              </a:ext>
            </a:extLst>
          </p:cNvPr>
          <p:cNvSpPr>
            <a:spLocks noGrp="1"/>
          </p:cNvSpPr>
          <p:nvPr>
            <p:ph idx="1"/>
          </p:nvPr>
        </p:nvSpPr>
        <p:spPr/>
        <p:txBody>
          <a:bodyPr/>
          <a:lstStyle/>
          <a:p>
            <a:r>
              <a:rPr lang="zh-CN" altLang="en-US" sz="2800" dirty="0"/>
              <a:t>给定一个</a:t>
            </a:r>
            <a:r>
              <a:rPr lang="en-US" altLang="zh-CN" sz="2800" dirty="0"/>
              <a:t>int</a:t>
            </a:r>
            <a:r>
              <a:rPr lang="zh-CN" altLang="en-US" sz="2800" dirty="0"/>
              <a:t>类型的变量</a:t>
            </a:r>
            <a:r>
              <a:rPr lang="en-US" altLang="zh-CN" sz="2800" dirty="0"/>
              <a:t>value</a:t>
            </a:r>
            <a:r>
              <a:rPr lang="zh-CN" altLang="en-US" sz="2800" dirty="0"/>
              <a:t>，下面循环的输出是什么？如果是</a:t>
            </a:r>
            <a:r>
              <a:rPr lang="en-US" altLang="zh-CN" sz="2800" dirty="0"/>
              <a:t>float</a:t>
            </a:r>
            <a:r>
              <a:rPr lang="zh-CN" altLang="en-US" sz="2800" dirty="0"/>
              <a:t>类型呢？</a:t>
            </a:r>
            <a:endParaRPr lang="en-US" altLang="zh-CN" sz="2800" dirty="0"/>
          </a:p>
          <a:p>
            <a:endParaRPr lang="en-US" altLang="en-US" sz="2800" dirty="0">
              <a:ea typeface="华文中宋" panose="02010600040101010101" pitchFamily="2" charset="-122"/>
            </a:endParaRPr>
          </a:p>
          <a:p>
            <a:endParaRPr lang="en-US" altLang="en-US" sz="2800" dirty="0">
              <a:ea typeface="华文中宋" panose="02010600040101010101" pitchFamily="2" charset="-122"/>
            </a:endParaRPr>
          </a:p>
          <a:p>
            <a:r>
              <a:rPr lang="zh-CN" altLang="en-US" sz="2800" dirty="0"/>
              <a:t>如何使用循环语句进行如下输出？</a:t>
            </a:r>
            <a:endParaRPr lang="en-US" altLang="en-US" sz="2800" dirty="0">
              <a:ea typeface="华文中宋" panose="02010600040101010101" pitchFamily="2" charset="-122"/>
            </a:endParaRPr>
          </a:p>
        </p:txBody>
      </p:sp>
      <p:sp>
        <p:nvSpPr>
          <p:cNvPr id="55301" name="Rectangle 5">
            <a:extLst>
              <a:ext uri="{FF2B5EF4-FFF2-40B4-BE49-F238E27FC236}">
                <a16:creationId xmlns:a16="http://schemas.microsoft.com/office/drawing/2014/main" id="{F1FA1467-0DE1-4A3E-8C98-7E1788759105}"/>
              </a:ext>
            </a:extLst>
          </p:cNvPr>
          <p:cNvSpPr>
            <a:spLocks noChangeArrowheads="1"/>
          </p:cNvSpPr>
          <p:nvPr/>
        </p:nvSpPr>
        <p:spPr bwMode="auto">
          <a:xfrm>
            <a:off x="1278505" y="2569256"/>
            <a:ext cx="7129462" cy="769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sz="2200" dirty="0">
                <a:solidFill>
                  <a:srgbClr val="770028"/>
                </a:solidFill>
                <a:latin typeface="CourierNewPSMT"/>
              </a:rPr>
              <a:t>for ( value = 36; value &gt; 0; value /= 21</a:t>
            </a:r>
            <a:r>
              <a:rPr lang="en-US" altLang="zh-CN" sz="2200" dirty="0">
                <a:solidFill>
                  <a:srgbClr val="770028"/>
                </a:solidFill>
                <a:latin typeface="CourierNewPSMT"/>
              </a:rPr>
              <a:t>)</a:t>
            </a:r>
            <a:r>
              <a:rPr lang="en-US" altLang="en-US" sz="2200" dirty="0">
                <a:solidFill>
                  <a:srgbClr val="770028"/>
                </a:solidFill>
                <a:latin typeface="CourierNewPSMT"/>
              </a:rPr>
              <a:t> </a:t>
            </a:r>
            <a:endParaRPr lang="en-US" altLang="en-US" sz="2200" dirty="0"/>
          </a:p>
          <a:p>
            <a:r>
              <a:rPr lang="zh-CN" altLang="en-US" sz="2200" dirty="0">
                <a:solidFill>
                  <a:srgbClr val="770028"/>
                </a:solidFill>
                <a:latin typeface="CourierNewPSMT"/>
              </a:rPr>
              <a:t>  </a:t>
            </a:r>
            <a:r>
              <a:rPr lang="en-US" altLang="en-US" sz="2200" dirty="0" err="1">
                <a:solidFill>
                  <a:srgbClr val="770028"/>
                </a:solidFill>
                <a:latin typeface="CourierNewPSMT"/>
              </a:rPr>
              <a:t>printf</a:t>
            </a:r>
            <a:r>
              <a:rPr lang="en-US" altLang="en-US" sz="2200" dirty="0">
                <a:solidFill>
                  <a:srgbClr val="770028"/>
                </a:solidFill>
                <a:latin typeface="CourierNewPSMT"/>
              </a:rPr>
              <a:t>("%3d", value); </a:t>
            </a:r>
            <a:endParaRPr lang="en-US" altLang="en-US" sz="2200" dirty="0"/>
          </a:p>
        </p:txBody>
      </p:sp>
      <p:sp>
        <p:nvSpPr>
          <p:cNvPr id="55302" name="Rectangle 6">
            <a:extLst>
              <a:ext uri="{FF2B5EF4-FFF2-40B4-BE49-F238E27FC236}">
                <a16:creationId xmlns:a16="http://schemas.microsoft.com/office/drawing/2014/main" id="{04AEB8C3-5A54-4AFD-BBA2-2A67E4B3CC3C}"/>
              </a:ext>
            </a:extLst>
          </p:cNvPr>
          <p:cNvSpPr>
            <a:spLocks noChangeArrowheads="1"/>
          </p:cNvSpPr>
          <p:nvPr/>
        </p:nvSpPr>
        <p:spPr bwMode="auto">
          <a:xfrm>
            <a:off x="1387249" y="4195962"/>
            <a:ext cx="3455987" cy="2308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en-US" dirty="0">
                <a:solidFill>
                  <a:srgbClr val="770028"/>
                </a:solidFill>
                <a:latin typeface="CourierNewPSMT"/>
              </a:rPr>
              <a:t>$</a:t>
            </a:r>
          </a:p>
          <a:p>
            <a:r>
              <a:rPr lang="en-US" altLang="en-US" dirty="0">
                <a:solidFill>
                  <a:srgbClr val="770028"/>
                </a:solidFill>
                <a:latin typeface="CourierNewPSMT"/>
              </a:rPr>
              <a:t>$$</a:t>
            </a:r>
          </a:p>
          <a:p>
            <a:r>
              <a:rPr lang="en-US" altLang="en-US" dirty="0">
                <a:solidFill>
                  <a:srgbClr val="770028"/>
                </a:solidFill>
                <a:latin typeface="CourierNewPSMT"/>
              </a:rPr>
              <a:t>$$$</a:t>
            </a:r>
          </a:p>
          <a:p>
            <a:r>
              <a:rPr lang="en-US" altLang="en-US" dirty="0">
                <a:solidFill>
                  <a:srgbClr val="770028"/>
                </a:solidFill>
                <a:latin typeface="CourierNewPSMT"/>
              </a:rPr>
              <a:t>$$$</a:t>
            </a:r>
            <a:r>
              <a:rPr lang="en-US" altLang="zh-CN" dirty="0">
                <a:solidFill>
                  <a:srgbClr val="770028"/>
                </a:solidFill>
                <a:latin typeface="CourierNewPSMT"/>
              </a:rPr>
              <a:t>$</a:t>
            </a:r>
          </a:p>
          <a:p>
            <a:r>
              <a:rPr lang="en-US" altLang="en-US" dirty="0">
                <a:solidFill>
                  <a:srgbClr val="770028"/>
                </a:solidFill>
                <a:latin typeface="CourierNewPSMT"/>
              </a:rPr>
              <a:t>$$$</a:t>
            </a:r>
            <a:r>
              <a:rPr lang="en-US" altLang="zh-CN" dirty="0">
                <a:solidFill>
                  <a:srgbClr val="770028"/>
                </a:solidFill>
                <a:latin typeface="CourierNewPSMT"/>
              </a:rPr>
              <a:t>$$</a:t>
            </a:r>
          </a:p>
          <a:p>
            <a:r>
              <a:rPr lang="en-US" altLang="zh-CN" dirty="0">
                <a:solidFill>
                  <a:srgbClr val="770028"/>
                </a:solidFill>
                <a:latin typeface="CourierNewPSMT"/>
              </a:rPr>
              <a:t>$$$$$$</a:t>
            </a:r>
          </a:p>
          <a:p>
            <a:r>
              <a:rPr lang="en-US" altLang="zh-CN" dirty="0">
                <a:solidFill>
                  <a:srgbClr val="770028"/>
                </a:solidFill>
                <a:latin typeface="CourierNewPSMT"/>
              </a:rPr>
              <a:t>$$$$$$$</a:t>
            </a:r>
            <a:endParaRPr lang="en-US" altLang="en-US" dirty="0">
              <a:solidFill>
                <a:srgbClr val="770028"/>
              </a:solidFill>
              <a:latin typeface="CourierNewPSMT"/>
            </a:endParaRPr>
          </a:p>
          <a:p>
            <a:r>
              <a:rPr lang="en-US" altLang="en-US" dirty="0">
                <a:solidFill>
                  <a:srgbClr val="770028"/>
                </a:solidFill>
                <a:latin typeface="CourierNewPSMT"/>
              </a:rPr>
              <a:t>$$$$$$$$ </a:t>
            </a:r>
            <a:endParaRPr lang="en-US" alt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0978" name="Rectangle 2">
            <a:extLst>
              <a:ext uri="{FF2B5EF4-FFF2-40B4-BE49-F238E27FC236}">
                <a16:creationId xmlns:a16="http://schemas.microsoft.com/office/drawing/2014/main" id="{96D9A025-A087-45FE-BBC9-060B41092166}"/>
              </a:ext>
            </a:extLst>
          </p:cNvPr>
          <p:cNvSpPr>
            <a:spLocks noGrp="1" noChangeArrowheads="1"/>
          </p:cNvSpPr>
          <p:nvPr>
            <p:ph type="title"/>
          </p:nvPr>
        </p:nvSpPr>
        <p:spPr/>
        <p:txBody>
          <a:bodyPr vert="horz" wrap="square" lIns="91440" tIns="45720" rIns="91440" bIns="45720" numCol="1" anchorCtr="0" compatLnSpc="1">
            <a:prstTxWarp prst="textNoShape">
              <a:avLst/>
            </a:prstTxWarp>
          </a:bodyPr>
          <a:lstStyle/>
          <a:p>
            <a:r>
              <a:rPr lang="zh-CN" altLang="en-US">
                <a:effectLst>
                  <a:outerShdw blurRad="38100" dist="38100" dir="2700000" algn="tl">
                    <a:srgbClr val="C0C0C0"/>
                  </a:outerShdw>
                </a:effectLst>
              </a:rPr>
              <a:t>限定转向语句</a:t>
            </a:r>
          </a:p>
        </p:txBody>
      </p:sp>
      <p:sp>
        <p:nvSpPr>
          <p:cNvPr id="56322" name="Rectangle 3">
            <a:extLst>
              <a:ext uri="{FF2B5EF4-FFF2-40B4-BE49-F238E27FC236}">
                <a16:creationId xmlns:a16="http://schemas.microsoft.com/office/drawing/2014/main" id="{0416F71B-AE68-4C2A-A6A9-7C79B7BCBF7E}"/>
              </a:ext>
            </a:extLst>
          </p:cNvPr>
          <p:cNvSpPr>
            <a:spLocks noGrp="1" noChangeArrowheads="1"/>
          </p:cNvSpPr>
          <p:nvPr>
            <p:ph idx="1"/>
          </p:nvPr>
        </p:nvSpPr>
        <p:spPr/>
        <p:txBody>
          <a:bodyPr/>
          <a:lstStyle/>
          <a:p>
            <a:pPr>
              <a:lnSpc>
                <a:spcPct val="90000"/>
              </a:lnSpc>
            </a:pPr>
            <a:r>
              <a:rPr lang="zh-CN" altLang="en-US" dirty="0"/>
              <a:t>这一类语句不形成控制结构，只有是简单地使流程从其所在处转向另一处。</a:t>
            </a:r>
            <a:endParaRPr lang="en-US" altLang="zh-CN" dirty="0"/>
          </a:p>
          <a:p>
            <a:pPr>
              <a:lnSpc>
                <a:spcPct val="90000"/>
              </a:lnSpc>
            </a:pPr>
            <a:r>
              <a:rPr lang="zh-CN" altLang="en-US" dirty="0"/>
              <a:t>按照“基本法”</a:t>
            </a:r>
            <a:r>
              <a:rPr lang="en-US" altLang="zh-CN" dirty="0"/>
              <a:t>——</a:t>
            </a:r>
            <a:r>
              <a:rPr lang="zh-CN" altLang="en-US" dirty="0"/>
              <a:t>系统事先规定的原则向某一点转移。</a:t>
            </a:r>
          </a:p>
          <a:p>
            <a:pPr>
              <a:lnSpc>
                <a:spcPct val="90000"/>
              </a:lnSpc>
            </a:pPr>
            <a:endParaRPr lang="en-US" altLang="zh-CN" dirty="0"/>
          </a:p>
          <a:p>
            <a:pPr>
              <a:lnSpc>
                <a:spcPct val="90000"/>
              </a:lnSpc>
            </a:pPr>
            <a:r>
              <a:rPr lang="zh-CN" altLang="en-US" dirty="0"/>
              <a:t>限定性转向语句</a:t>
            </a:r>
          </a:p>
          <a:p>
            <a:pPr lvl="1">
              <a:lnSpc>
                <a:spcPct val="90000"/>
              </a:lnSpc>
            </a:pPr>
            <a:r>
              <a:rPr lang="en-US" altLang="zh-CN" sz="2800" dirty="0"/>
              <a:t>break</a:t>
            </a:r>
          </a:p>
          <a:p>
            <a:pPr lvl="1">
              <a:lnSpc>
                <a:spcPct val="90000"/>
              </a:lnSpc>
            </a:pPr>
            <a:r>
              <a:rPr lang="en-US" altLang="zh-CN" sz="2800" dirty="0"/>
              <a:t>continue</a:t>
            </a:r>
          </a:p>
          <a:p>
            <a:pPr lvl="1">
              <a:lnSpc>
                <a:spcPct val="90000"/>
              </a:lnSpc>
            </a:pPr>
            <a:r>
              <a:rPr lang="en-US" altLang="zh-CN" sz="2800" dirty="0"/>
              <a:t>return</a:t>
            </a:r>
          </a:p>
        </p:txBody>
      </p:sp>
    </p:spTree>
  </p:cSld>
  <p:clrMapOvr>
    <a:masterClrMapping/>
  </p:clrMapOvr>
  <p:transition>
    <p:random/>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C05446-DC14-4965-83A0-99424E643693}"/>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en-US" altLang="zh-CN">
                <a:effectLst>
                  <a:outerShdw blurRad="38100" dist="38100" dir="2700000" algn="tl">
                    <a:srgbClr val="C0C0C0"/>
                  </a:outerShdw>
                </a:effectLst>
              </a:rPr>
              <a:t>break</a:t>
            </a:r>
            <a:r>
              <a:rPr lang="zh-CN" altLang="en-US">
                <a:effectLst>
                  <a:outerShdw blurRad="38100" dist="38100" dir="2700000" algn="tl">
                    <a:srgbClr val="C0C0C0"/>
                  </a:outerShdw>
                </a:effectLst>
              </a:rPr>
              <a:t>语句</a:t>
            </a:r>
            <a:endParaRPr lang="en-US" altLang="en-US">
              <a:effectLst>
                <a:outerShdw blurRad="38100" dist="38100" dir="2700000" algn="tl">
                  <a:srgbClr val="C0C0C0"/>
                </a:outerShdw>
              </a:effectLst>
              <a:ea typeface="华文中宋" panose="02010600040101010101" pitchFamily="2" charset="-122"/>
            </a:endParaRPr>
          </a:p>
        </p:txBody>
      </p:sp>
      <p:sp>
        <p:nvSpPr>
          <p:cNvPr id="57346" name="Content Placeholder 2">
            <a:extLst>
              <a:ext uri="{FF2B5EF4-FFF2-40B4-BE49-F238E27FC236}">
                <a16:creationId xmlns:a16="http://schemas.microsoft.com/office/drawing/2014/main" id="{30F68833-622E-4B41-937A-101BE69A43B6}"/>
              </a:ext>
            </a:extLst>
          </p:cNvPr>
          <p:cNvSpPr>
            <a:spLocks noGrp="1"/>
          </p:cNvSpPr>
          <p:nvPr>
            <p:ph idx="1"/>
          </p:nvPr>
        </p:nvSpPr>
        <p:spPr/>
        <p:txBody>
          <a:bodyPr/>
          <a:lstStyle/>
          <a:p>
            <a:r>
              <a:rPr lang="zh-CN" altLang="en-US" sz="3200" dirty="0"/>
              <a:t>格式：</a:t>
            </a:r>
            <a:endParaRPr lang="en-US" altLang="zh-CN" sz="3200" dirty="0"/>
          </a:p>
          <a:p>
            <a:pPr lvl="1"/>
            <a:r>
              <a:rPr lang="en-US" altLang="zh-CN" sz="2800" dirty="0"/>
              <a:t>break;</a:t>
            </a:r>
          </a:p>
          <a:p>
            <a:r>
              <a:rPr lang="zh-CN" altLang="en-US" sz="3200" dirty="0"/>
              <a:t>功能：</a:t>
            </a:r>
          </a:p>
          <a:p>
            <a:pPr lvl="1"/>
            <a:r>
              <a:rPr lang="zh-CN" altLang="en-US" sz="2800" dirty="0">
                <a:solidFill>
                  <a:schemeClr val="tx1"/>
                </a:solidFill>
              </a:rPr>
              <a:t>结束</a:t>
            </a:r>
            <a:r>
              <a:rPr lang="zh-CN" altLang="en-US" sz="2800" dirty="0"/>
              <a:t>最近</a:t>
            </a:r>
            <a:r>
              <a:rPr lang="zh-CN" altLang="en-US" sz="2800" dirty="0">
                <a:solidFill>
                  <a:schemeClr val="tx1"/>
                </a:solidFill>
              </a:rPr>
              <a:t>的循环（</a:t>
            </a:r>
            <a:r>
              <a:rPr lang="en-US" altLang="zh-CN" sz="2800" dirty="0">
                <a:solidFill>
                  <a:schemeClr val="tx1"/>
                </a:solidFill>
              </a:rPr>
              <a:t>do</a:t>
            </a:r>
            <a:r>
              <a:rPr lang="zh-CN" altLang="en-US" sz="2800" dirty="0">
                <a:solidFill>
                  <a:schemeClr val="tx1"/>
                </a:solidFill>
              </a:rPr>
              <a:t>、</a:t>
            </a:r>
            <a:r>
              <a:rPr lang="en-US" altLang="zh-CN" sz="2800" dirty="0">
                <a:solidFill>
                  <a:schemeClr val="tx1"/>
                </a:solidFill>
              </a:rPr>
              <a:t>for</a:t>
            </a:r>
            <a:r>
              <a:rPr lang="zh-CN" altLang="en-US" sz="2800" dirty="0">
                <a:solidFill>
                  <a:schemeClr val="tx1"/>
                </a:solidFill>
              </a:rPr>
              <a:t>和</a:t>
            </a:r>
            <a:r>
              <a:rPr lang="en-US" altLang="zh-CN" sz="2800" dirty="0">
                <a:solidFill>
                  <a:schemeClr val="tx1"/>
                </a:solidFill>
              </a:rPr>
              <a:t>while</a:t>
            </a:r>
            <a:r>
              <a:rPr lang="zh-CN" altLang="en-US" sz="2800" dirty="0">
                <a:solidFill>
                  <a:schemeClr val="tx1"/>
                </a:solidFill>
              </a:rPr>
              <a:t>）或</a:t>
            </a:r>
            <a:r>
              <a:rPr lang="en-US" altLang="zh-CN" sz="2800" dirty="0">
                <a:solidFill>
                  <a:schemeClr val="tx1"/>
                </a:solidFill>
              </a:rPr>
              <a:t>switch</a:t>
            </a:r>
            <a:r>
              <a:rPr lang="zh-CN" altLang="en-US" sz="2800" dirty="0">
                <a:solidFill>
                  <a:schemeClr val="tx1"/>
                </a:solidFill>
              </a:rPr>
              <a:t>语句，把流程从该循环的内部跳到循环外部</a:t>
            </a:r>
          </a:p>
          <a:p>
            <a:r>
              <a:rPr lang="zh-CN" altLang="en-US" sz="3200" dirty="0"/>
              <a:t>思考：</a:t>
            </a:r>
          </a:p>
          <a:p>
            <a:pPr lvl="1"/>
            <a:r>
              <a:rPr lang="zh-CN" altLang="en-US" sz="2800" dirty="0">
                <a:solidFill>
                  <a:schemeClr val="tx1"/>
                </a:solidFill>
              </a:rPr>
              <a:t>什么是</a:t>
            </a:r>
            <a:r>
              <a:rPr lang="zh-CN" altLang="en-US" sz="2800" dirty="0"/>
              <a:t>最近的</a:t>
            </a:r>
            <a:r>
              <a:rPr lang="zh-CN" altLang="en-US" sz="2800" dirty="0">
                <a:solidFill>
                  <a:schemeClr val="tx1"/>
                </a:solidFill>
              </a:rPr>
              <a:t>循环语句？</a:t>
            </a:r>
          </a:p>
          <a:p>
            <a:endParaRPr lang="en-US" altLang="en-US" dirty="0">
              <a:ea typeface="华文中宋" panose="02010600040101010101" pitchFamily="2" charset="-122"/>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D5AF3-1A30-40B0-BC3E-BA9BA11EC3F5}"/>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en-US" altLang="zh-CN">
                <a:effectLst>
                  <a:outerShdw blurRad="38100" dist="38100" dir="2700000" algn="tl">
                    <a:srgbClr val="C0C0C0"/>
                  </a:outerShdw>
                </a:effectLst>
              </a:rPr>
              <a:t>break</a:t>
            </a:r>
            <a:r>
              <a:rPr lang="zh-CN" altLang="en-US">
                <a:effectLst>
                  <a:outerShdw blurRad="38100" dist="38100" dir="2700000" algn="tl">
                    <a:srgbClr val="C0C0C0"/>
                  </a:outerShdw>
                </a:effectLst>
              </a:rPr>
              <a:t>语句</a:t>
            </a:r>
            <a:endParaRPr lang="en-US" altLang="en-US">
              <a:effectLst>
                <a:outerShdw blurRad="38100" dist="38100" dir="2700000" algn="tl">
                  <a:srgbClr val="C0C0C0"/>
                </a:outerShdw>
              </a:effectLst>
              <a:ea typeface="华文中宋" panose="02010600040101010101" pitchFamily="2" charset="-122"/>
            </a:endParaRPr>
          </a:p>
        </p:txBody>
      </p:sp>
      <p:sp>
        <p:nvSpPr>
          <p:cNvPr id="23" name="Rectangle 20">
            <a:extLst>
              <a:ext uri="{FF2B5EF4-FFF2-40B4-BE49-F238E27FC236}">
                <a16:creationId xmlns:a16="http://schemas.microsoft.com/office/drawing/2014/main" id="{8BA7ED79-ABCD-4B84-AC13-FC503CB94DE2}"/>
              </a:ext>
            </a:extLst>
          </p:cNvPr>
          <p:cNvSpPr>
            <a:spLocks noChangeArrowheads="1"/>
          </p:cNvSpPr>
          <p:nvPr/>
        </p:nvSpPr>
        <p:spPr bwMode="auto">
          <a:xfrm>
            <a:off x="1151102" y="1790700"/>
            <a:ext cx="3429000" cy="4114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lstStyle/>
          <a:p>
            <a:pPr marL="342900" indent="-342900" algn="l">
              <a:spcBef>
                <a:spcPct val="20000"/>
              </a:spcBef>
              <a:buClr>
                <a:schemeClr val="bg2"/>
              </a:buClr>
              <a:buFont typeface="Monotype Sorts" pitchFamily="2" charset="2"/>
              <a:buNone/>
            </a:pPr>
            <a:r>
              <a:rPr kumimoji="1" lang="en-US" altLang="zh-CN" sz="2400" dirty="0">
                <a:latin typeface="Times New Roman" pitchFamily="18" charset="0"/>
              </a:rPr>
              <a:t>while (</a:t>
            </a:r>
            <a:r>
              <a:rPr kumimoji="1" lang="zh-CN" altLang="en-US" sz="2400" dirty="0">
                <a:latin typeface="Times New Roman" pitchFamily="18" charset="0"/>
              </a:rPr>
              <a:t>表达式</a:t>
            </a:r>
            <a:r>
              <a:rPr kumimoji="1" lang="en-US" altLang="zh-CN" sz="2400" dirty="0">
                <a:latin typeface="Times New Roman" pitchFamily="18" charset="0"/>
              </a:rPr>
              <a:t>1</a:t>
            </a:r>
            <a:r>
              <a:rPr kumimoji="1" lang="zh-CN" altLang="en-US" sz="2400" dirty="0">
                <a:latin typeface="Times New Roman" pitchFamily="18" charset="0"/>
              </a:rPr>
              <a:t>）</a:t>
            </a:r>
          </a:p>
          <a:p>
            <a:pPr marL="342900" indent="-342900" algn="l">
              <a:spcBef>
                <a:spcPct val="20000"/>
              </a:spcBef>
              <a:buClr>
                <a:schemeClr val="bg2"/>
              </a:buClr>
              <a:buFont typeface="Monotype Sorts" pitchFamily="2" charset="2"/>
              <a:buNone/>
            </a:pPr>
            <a:r>
              <a:rPr kumimoji="1" lang="en-US" altLang="zh-CN" sz="2400" dirty="0">
                <a:latin typeface="Times New Roman" pitchFamily="18" charset="0"/>
              </a:rPr>
              <a:t>{</a:t>
            </a:r>
          </a:p>
          <a:p>
            <a:pPr marL="342900" indent="-342900" algn="l">
              <a:spcBef>
                <a:spcPct val="20000"/>
              </a:spcBef>
              <a:buClr>
                <a:schemeClr val="bg2"/>
              </a:buClr>
              <a:buFont typeface="Monotype Sorts" pitchFamily="2" charset="2"/>
              <a:buNone/>
            </a:pPr>
            <a:r>
              <a:rPr kumimoji="1" lang="en-US" altLang="zh-CN" sz="2400" dirty="0">
                <a:latin typeface="Times New Roman" pitchFamily="18" charset="0"/>
              </a:rPr>
              <a:t>	……</a:t>
            </a:r>
          </a:p>
          <a:p>
            <a:pPr marL="342900" indent="-342900" algn="l">
              <a:spcBef>
                <a:spcPct val="20000"/>
              </a:spcBef>
              <a:buClr>
                <a:schemeClr val="bg2"/>
              </a:buClr>
              <a:buFont typeface="Monotype Sorts" pitchFamily="2" charset="2"/>
              <a:buNone/>
            </a:pPr>
            <a:r>
              <a:rPr kumimoji="1" lang="en-US" altLang="zh-CN" sz="2400" dirty="0">
                <a:latin typeface="Times New Roman" pitchFamily="18" charset="0"/>
              </a:rPr>
              <a:t>	if(</a:t>
            </a:r>
            <a:r>
              <a:rPr kumimoji="1" lang="zh-CN" altLang="en-US" sz="2400" dirty="0">
                <a:latin typeface="Times New Roman" pitchFamily="18" charset="0"/>
              </a:rPr>
              <a:t>表达式</a:t>
            </a:r>
            <a:r>
              <a:rPr kumimoji="1" lang="en-US" altLang="zh-CN" sz="2400" dirty="0">
                <a:latin typeface="Times New Roman" pitchFamily="18" charset="0"/>
              </a:rPr>
              <a:t>2</a:t>
            </a:r>
            <a:r>
              <a:rPr kumimoji="1" lang="zh-CN" altLang="en-US" sz="2400" dirty="0">
                <a:latin typeface="Times New Roman" pitchFamily="18" charset="0"/>
              </a:rPr>
              <a:t>）</a:t>
            </a:r>
          </a:p>
          <a:p>
            <a:pPr marL="342900" indent="-342900" algn="l">
              <a:spcBef>
                <a:spcPct val="20000"/>
              </a:spcBef>
              <a:buClr>
                <a:schemeClr val="bg2"/>
              </a:buClr>
              <a:buFont typeface="Monotype Sorts" pitchFamily="2" charset="2"/>
              <a:buNone/>
            </a:pPr>
            <a:r>
              <a:rPr kumimoji="1" lang="zh-CN" altLang="en-US" sz="2400" dirty="0">
                <a:latin typeface="Times New Roman" pitchFamily="18" charset="0"/>
              </a:rPr>
              <a:t>	    </a:t>
            </a:r>
            <a:r>
              <a:rPr kumimoji="1" lang="en-US" altLang="zh-CN" sz="2400" dirty="0">
                <a:latin typeface="Times New Roman" pitchFamily="18" charset="0"/>
              </a:rPr>
              <a:t>break;</a:t>
            </a:r>
          </a:p>
          <a:p>
            <a:pPr marL="342900" indent="-342900" algn="l">
              <a:spcBef>
                <a:spcPct val="20000"/>
              </a:spcBef>
              <a:buClr>
                <a:schemeClr val="bg2"/>
              </a:buClr>
              <a:buFont typeface="Monotype Sorts" pitchFamily="2" charset="2"/>
              <a:buNone/>
            </a:pPr>
            <a:r>
              <a:rPr kumimoji="1" lang="en-US" altLang="zh-CN" sz="2400" dirty="0">
                <a:latin typeface="Times New Roman" pitchFamily="18" charset="0"/>
              </a:rPr>
              <a:t>	……</a:t>
            </a:r>
          </a:p>
          <a:p>
            <a:pPr marL="342900" indent="-342900" algn="l">
              <a:spcBef>
                <a:spcPct val="20000"/>
              </a:spcBef>
              <a:buClr>
                <a:schemeClr val="bg2"/>
              </a:buClr>
              <a:buFont typeface="Monotype Sorts" pitchFamily="2" charset="2"/>
              <a:buNone/>
            </a:pPr>
            <a:r>
              <a:rPr kumimoji="1" lang="en-US" altLang="zh-CN" sz="2400" dirty="0">
                <a:latin typeface="Times New Roman" pitchFamily="18" charset="0"/>
              </a:rPr>
              <a:t>}</a:t>
            </a:r>
          </a:p>
        </p:txBody>
      </p:sp>
      <p:grpSp>
        <p:nvGrpSpPr>
          <p:cNvPr id="24" name="组合 23">
            <a:extLst>
              <a:ext uri="{FF2B5EF4-FFF2-40B4-BE49-F238E27FC236}">
                <a16:creationId xmlns:a16="http://schemas.microsoft.com/office/drawing/2014/main" id="{BFDEA142-1B3F-4076-9A91-8E6F933C011A}"/>
              </a:ext>
            </a:extLst>
          </p:cNvPr>
          <p:cNvGrpSpPr/>
          <p:nvPr/>
        </p:nvGrpSpPr>
        <p:grpSpPr>
          <a:xfrm>
            <a:off x="4981904" y="846138"/>
            <a:ext cx="3337265" cy="5374728"/>
            <a:chOff x="5334000" y="1371600"/>
            <a:chExt cx="3048000" cy="4953000"/>
          </a:xfrm>
        </p:grpSpPr>
        <p:sp>
          <p:nvSpPr>
            <p:cNvPr id="25" name="AutoShape 3">
              <a:extLst>
                <a:ext uri="{FF2B5EF4-FFF2-40B4-BE49-F238E27FC236}">
                  <a16:creationId xmlns:a16="http://schemas.microsoft.com/office/drawing/2014/main" id="{CA3AA2B0-5481-4A88-B52E-9964798B7DCA}"/>
                </a:ext>
              </a:extLst>
            </p:cNvPr>
            <p:cNvSpPr>
              <a:spLocks noChangeArrowheads="1"/>
            </p:cNvSpPr>
            <p:nvPr/>
          </p:nvSpPr>
          <p:spPr bwMode="auto">
            <a:xfrm>
              <a:off x="5791200" y="1828800"/>
              <a:ext cx="1676400" cy="609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1</a:t>
              </a:r>
            </a:p>
          </p:txBody>
        </p:sp>
        <p:sp>
          <p:nvSpPr>
            <p:cNvPr id="26" name="AutoShape 4">
              <a:extLst>
                <a:ext uri="{FF2B5EF4-FFF2-40B4-BE49-F238E27FC236}">
                  <a16:creationId xmlns:a16="http://schemas.microsoft.com/office/drawing/2014/main" id="{C737B2D5-2E12-4F3B-834D-3DA959F2CA10}"/>
                </a:ext>
              </a:extLst>
            </p:cNvPr>
            <p:cNvSpPr>
              <a:spLocks noChangeArrowheads="1"/>
            </p:cNvSpPr>
            <p:nvPr/>
          </p:nvSpPr>
          <p:spPr bwMode="auto">
            <a:xfrm>
              <a:off x="5791200" y="3505200"/>
              <a:ext cx="1676400" cy="609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2</a:t>
              </a:r>
            </a:p>
          </p:txBody>
        </p:sp>
        <p:sp>
          <p:nvSpPr>
            <p:cNvPr id="27" name="AutoShape 5">
              <a:extLst>
                <a:ext uri="{FF2B5EF4-FFF2-40B4-BE49-F238E27FC236}">
                  <a16:creationId xmlns:a16="http://schemas.microsoft.com/office/drawing/2014/main" id="{78A0908F-3722-429A-9DF8-D240CE1F9421}"/>
                </a:ext>
              </a:extLst>
            </p:cNvPr>
            <p:cNvSpPr>
              <a:spLocks noChangeArrowheads="1"/>
            </p:cNvSpPr>
            <p:nvPr/>
          </p:nvSpPr>
          <p:spPr bwMode="auto">
            <a:xfrm>
              <a:off x="5822950" y="2743200"/>
              <a:ext cx="1600200" cy="5334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28" name="AutoShape 6">
              <a:extLst>
                <a:ext uri="{FF2B5EF4-FFF2-40B4-BE49-F238E27FC236}">
                  <a16:creationId xmlns:a16="http://schemas.microsoft.com/office/drawing/2014/main" id="{AEEBD748-9C78-4AA3-AC5C-1FF8BD7696FC}"/>
                </a:ext>
              </a:extLst>
            </p:cNvPr>
            <p:cNvSpPr>
              <a:spLocks noChangeArrowheads="1"/>
            </p:cNvSpPr>
            <p:nvPr/>
          </p:nvSpPr>
          <p:spPr bwMode="auto">
            <a:xfrm>
              <a:off x="5835650" y="4419600"/>
              <a:ext cx="1600200" cy="5334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29" name="AutoShape 7">
              <a:extLst>
                <a:ext uri="{FF2B5EF4-FFF2-40B4-BE49-F238E27FC236}">
                  <a16:creationId xmlns:a16="http://schemas.microsoft.com/office/drawing/2014/main" id="{2121314D-F5F3-4200-BD14-DCB7FBEF1970}"/>
                </a:ext>
              </a:extLst>
            </p:cNvPr>
            <p:cNvSpPr>
              <a:spLocks noChangeArrowheads="1"/>
            </p:cNvSpPr>
            <p:nvPr/>
          </p:nvSpPr>
          <p:spPr bwMode="auto">
            <a:xfrm>
              <a:off x="5334000" y="5562600"/>
              <a:ext cx="2667000" cy="7620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latin typeface="Times New Roman" pitchFamily="18" charset="0"/>
                </a:rPr>
                <a:t>while</a:t>
              </a:r>
              <a:r>
                <a:rPr kumimoji="1" lang="zh-CN" altLang="en-US" sz="2000">
                  <a:latin typeface="Times New Roman" pitchFamily="18" charset="0"/>
                </a:rPr>
                <a:t>循环的</a:t>
              </a:r>
            </a:p>
            <a:p>
              <a:r>
                <a:rPr kumimoji="1" lang="zh-CN" altLang="en-US" sz="2000">
                  <a:latin typeface="Times New Roman" pitchFamily="18" charset="0"/>
                </a:rPr>
                <a:t>下一语句</a:t>
              </a:r>
            </a:p>
          </p:txBody>
        </p:sp>
        <p:cxnSp>
          <p:nvCxnSpPr>
            <p:cNvPr id="30" name="AutoShape 8">
              <a:extLst>
                <a:ext uri="{FF2B5EF4-FFF2-40B4-BE49-F238E27FC236}">
                  <a16:creationId xmlns:a16="http://schemas.microsoft.com/office/drawing/2014/main" id="{A1EC8C16-4632-4532-A654-09BBC0A0B772}"/>
                </a:ext>
              </a:extLst>
            </p:cNvPr>
            <p:cNvCxnSpPr>
              <a:cxnSpLocks noChangeShapeType="1"/>
              <a:endCxn id="25" idx="0"/>
            </p:cNvCxnSpPr>
            <p:nvPr/>
          </p:nvCxnSpPr>
          <p:spPr bwMode="auto">
            <a:xfrm>
              <a:off x="6629400" y="13716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9">
              <a:extLst>
                <a:ext uri="{FF2B5EF4-FFF2-40B4-BE49-F238E27FC236}">
                  <a16:creationId xmlns:a16="http://schemas.microsoft.com/office/drawing/2014/main" id="{49EAD3BC-7636-4D3A-8917-103CF713CACC}"/>
                </a:ext>
              </a:extLst>
            </p:cNvPr>
            <p:cNvCxnSpPr>
              <a:cxnSpLocks noChangeShapeType="1"/>
              <a:stCxn id="25" idx="2"/>
              <a:endCxn id="27" idx="0"/>
            </p:cNvCxnSpPr>
            <p:nvPr/>
          </p:nvCxnSpPr>
          <p:spPr bwMode="auto">
            <a:xfrm flipH="1">
              <a:off x="6623050" y="2438400"/>
              <a:ext cx="635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0">
              <a:extLst>
                <a:ext uri="{FF2B5EF4-FFF2-40B4-BE49-F238E27FC236}">
                  <a16:creationId xmlns:a16="http://schemas.microsoft.com/office/drawing/2014/main" id="{564A6798-7D22-4937-AF51-58CFAA29252C}"/>
                </a:ext>
              </a:extLst>
            </p:cNvPr>
            <p:cNvCxnSpPr>
              <a:cxnSpLocks noChangeShapeType="1"/>
              <a:stCxn id="27" idx="2"/>
              <a:endCxn id="26" idx="0"/>
            </p:cNvCxnSpPr>
            <p:nvPr/>
          </p:nvCxnSpPr>
          <p:spPr bwMode="auto">
            <a:xfrm>
              <a:off x="6623050" y="3276600"/>
              <a:ext cx="6350" cy="228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1">
              <a:extLst>
                <a:ext uri="{FF2B5EF4-FFF2-40B4-BE49-F238E27FC236}">
                  <a16:creationId xmlns:a16="http://schemas.microsoft.com/office/drawing/2014/main" id="{D0887B57-8579-43C9-89E9-7A0AC041AD3D}"/>
                </a:ext>
              </a:extLst>
            </p:cNvPr>
            <p:cNvCxnSpPr>
              <a:cxnSpLocks noChangeShapeType="1"/>
              <a:stCxn id="26" idx="2"/>
              <a:endCxn id="28" idx="0"/>
            </p:cNvCxnSpPr>
            <p:nvPr/>
          </p:nvCxnSpPr>
          <p:spPr bwMode="auto">
            <a:xfrm>
              <a:off x="6629400" y="4114800"/>
              <a:ext cx="635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2">
              <a:extLst>
                <a:ext uri="{FF2B5EF4-FFF2-40B4-BE49-F238E27FC236}">
                  <a16:creationId xmlns:a16="http://schemas.microsoft.com/office/drawing/2014/main" id="{6BF16005-15A3-42B6-BE8A-DFEC7D1B89BA}"/>
                </a:ext>
              </a:extLst>
            </p:cNvPr>
            <p:cNvCxnSpPr>
              <a:cxnSpLocks noChangeShapeType="1"/>
              <a:stCxn id="28" idx="2"/>
            </p:cNvCxnSpPr>
            <p:nvPr/>
          </p:nvCxnSpPr>
          <p:spPr bwMode="auto">
            <a:xfrm rot="16200000" flipV="1">
              <a:off x="4978400" y="3295650"/>
              <a:ext cx="3276600" cy="38100"/>
            </a:xfrm>
            <a:prstGeom prst="bentConnector5">
              <a:avLst>
                <a:gd name="adj1" fmla="val -6977"/>
                <a:gd name="adj2" fmla="val 4899995"/>
                <a:gd name="adj3" fmla="val 1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3">
              <a:extLst>
                <a:ext uri="{FF2B5EF4-FFF2-40B4-BE49-F238E27FC236}">
                  <a16:creationId xmlns:a16="http://schemas.microsoft.com/office/drawing/2014/main" id="{82FD6BE8-335E-4524-AD4C-69A2456A8501}"/>
                </a:ext>
              </a:extLst>
            </p:cNvPr>
            <p:cNvCxnSpPr>
              <a:cxnSpLocks noChangeShapeType="1"/>
              <a:stCxn id="25" idx="3"/>
              <a:endCxn id="29" idx="0"/>
            </p:cNvCxnSpPr>
            <p:nvPr/>
          </p:nvCxnSpPr>
          <p:spPr bwMode="auto">
            <a:xfrm flipH="1">
              <a:off x="6667500" y="2133600"/>
              <a:ext cx="800100" cy="3429000"/>
            </a:xfrm>
            <a:prstGeom prst="bentConnector4">
              <a:avLst>
                <a:gd name="adj1" fmla="val -114088"/>
                <a:gd name="adj2" fmla="val 92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4">
              <a:extLst>
                <a:ext uri="{FF2B5EF4-FFF2-40B4-BE49-F238E27FC236}">
                  <a16:creationId xmlns:a16="http://schemas.microsoft.com/office/drawing/2014/main" id="{7EE1E95F-649A-4893-A1CB-3FEDEEC43598}"/>
                </a:ext>
              </a:extLst>
            </p:cNvPr>
            <p:cNvCxnSpPr>
              <a:cxnSpLocks noChangeShapeType="1"/>
              <a:stCxn id="26" idx="3"/>
            </p:cNvCxnSpPr>
            <p:nvPr/>
          </p:nvCxnSpPr>
          <p:spPr bwMode="auto">
            <a:xfrm>
              <a:off x="7467600" y="3810000"/>
              <a:ext cx="914400" cy="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15">
              <a:extLst>
                <a:ext uri="{FF2B5EF4-FFF2-40B4-BE49-F238E27FC236}">
                  <a16:creationId xmlns:a16="http://schemas.microsoft.com/office/drawing/2014/main" id="{3AB030A3-CA42-44BE-A824-404158217B55}"/>
                </a:ext>
              </a:extLst>
            </p:cNvPr>
            <p:cNvSpPr txBox="1">
              <a:spLocks noChangeArrowheads="1"/>
            </p:cNvSpPr>
            <p:nvPr/>
          </p:nvSpPr>
          <p:spPr bwMode="auto">
            <a:xfrm>
              <a:off x="7391400" y="1812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38" name="Text Box 16">
              <a:extLst>
                <a:ext uri="{FF2B5EF4-FFF2-40B4-BE49-F238E27FC236}">
                  <a16:creationId xmlns:a16="http://schemas.microsoft.com/office/drawing/2014/main" id="{1DC0E5C6-9697-4F17-90FD-DB2E641A5511}"/>
                </a:ext>
              </a:extLst>
            </p:cNvPr>
            <p:cNvSpPr txBox="1">
              <a:spLocks noChangeArrowheads="1"/>
            </p:cNvSpPr>
            <p:nvPr/>
          </p:nvSpPr>
          <p:spPr bwMode="auto">
            <a:xfrm>
              <a:off x="6629400" y="40227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dirty="0">
                  <a:latin typeface="Times New Roman" pitchFamily="18" charset="0"/>
                </a:rPr>
                <a:t>F</a:t>
              </a:r>
            </a:p>
          </p:txBody>
        </p:sp>
        <p:sp>
          <p:nvSpPr>
            <p:cNvPr id="39" name="Text Box 17">
              <a:extLst>
                <a:ext uri="{FF2B5EF4-FFF2-40B4-BE49-F238E27FC236}">
                  <a16:creationId xmlns:a16="http://schemas.microsoft.com/office/drawing/2014/main" id="{E4C6B448-36E5-4F43-B9F8-56F0FD0DB4A0}"/>
                </a:ext>
              </a:extLst>
            </p:cNvPr>
            <p:cNvSpPr txBox="1">
              <a:spLocks noChangeArrowheads="1"/>
            </p:cNvSpPr>
            <p:nvPr/>
          </p:nvSpPr>
          <p:spPr bwMode="auto">
            <a:xfrm>
              <a:off x="7391400" y="34131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dirty="0">
                  <a:latin typeface="Times New Roman" pitchFamily="18" charset="0"/>
                </a:rPr>
                <a:t>T</a:t>
              </a:r>
            </a:p>
          </p:txBody>
        </p:sp>
        <p:sp>
          <p:nvSpPr>
            <p:cNvPr id="40" name="Text Box 18">
              <a:extLst>
                <a:ext uri="{FF2B5EF4-FFF2-40B4-BE49-F238E27FC236}">
                  <a16:creationId xmlns:a16="http://schemas.microsoft.com/office/drawing/2014/main" id="{3FEBBA09-3580-495F-A7D6-E44ADAC18313}"/>
                </a:ext>
              </a:extLst>
            </p:cNvPr>
            <p:cNvSpPr txBox="1">
              <a:spLocks noChangeArrowheads="1"/>
            </p:cNvSpPr>
            <p:nvPr/>
          </p:nvSpPr>
          <p:spPr bwMode="auto">
            <a:xfrm>
              <a:off x="6629400" y="23463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41" name="Text Box 19">
              <a:extLst>
                <a:ext uri="{FF2B5EF4-FFF2-40B4-BE49-F238E27FC236}">
                  <a16:creationId xmlns:a16="http://schemas.microsoft.com/office/drawing/2014/main" id="{5682C09A-BD1B-4BE1-BB3D-8AD8BCAD10DE}"/>
                </a:ext>
              </a:extLst>
            </p:cNvPr>
            <p:cNvSpPr txBox="1">
              <a:spLocks noChangeArrowheads="1"/>
            </p:cNvSpPr>
            <p:nvPr/>
          </p:nvSpPr>
          <p:spPr bwMode="auto">
            <a:xfrm>
              <a:off x="7543800" y="3733800"/>
              <a:ext cx="762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FF0000"/>
                  </a:solidFill>
                  <a:latin typeface="Times New Roman" pitchFamily="18" charset="0"/>
                </a:rPr>
                <a:t>break</a:t>
              </a: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a:extLst>
              <a:ext uri="{FF2B5EF4-FFF2-40B4-BE49-F238E27FC236}">
                <a16:creationId xmlns:a16="http://schemas.microsoft.com/office/drawing/2014/main" id="{1FE76DDB-CB23-41FC-967F-DA42BC1E1367}"/>
              </a:ext>
            </a:extLst>
          </p:cNvPr>
          <p:cNvSpPr>
            <a:spLocks noGrp="1"/>
          </p:cNvSpPr>
          <p:nvPr>
            <p:ph type="title"/>
          </p:nvPr>
        </p:nvSpPr>
        <p:spPr/>
        <p:txBody>
          <a:bodyPr/>
          <a:lstStyle/>
          <a:p>
            <a:r>
              <a:rPr lang="zh-CN" altLang="en-US" dirty="0"/>
              <a:t>三种基本控制结构</a:t>
            </a:r>
            <a:endParaRPr lang="en-US" dirty="0"/>
          </a:p>
        </p:txBody>
      </p:sp>
      <p:grpSp>
        <p:nvGrpSpPr>
          <p:cNvPr id="7" name="Group 4">
            <a:extLst>
              <a:ext uri="{FF2B5EF4-FFF2-40B4-BE49-F238E27FC236}">
                <a16:creationId xmlns:a16="http://schemas.microsoft.com/office/drawing/2014/main" id="{E8922550-9680-4A0A-B012-90E7659EA184}"/>
              </a:ext>
            </a:extLst>
          </p:cNvPr>
          <p:cNvGrpSpPr>
            <a:grpSpLocks/>
          </p:cNvGrpSpPr>
          <p:nvPr/>
        </p:nvGrpSpPr>
        <p:grpSpPr bwMode="auto">
          <a:xfrm>
            <a:off x="3961470" y="1491916"/>
            <a:ext cx="1981200" cy="2667000"/>
            <a:chOff x="288" y="1488"/>
            <a:chExt cx="1248" cy="1680"/>
          </a:xfrm>
        </p:grpSpPr>
        <p:sp>
          <p:nvSpPr>
            <p:cNvPr id="8" name="Rectangle 5">
              <a:extLst>
                <a:ext uri="{FF2B5EF4-FFF2-40B4-BE49-F238E27FC236}">
                  <a16:creationId xmlns:a16="http://schemas.microsoft.com/office/drawing/2014/main" id="{B8889895-6241-4836-93F9-42C762F7A124}"/>
                </a:ext>
              </a:extLst>
            </p:cNvPr>
            <p:cNvSpPr>
              <a:spLocks noChangeArrowheads="1"/>
            </p:cNvSpPr>
            <p:nvPr/>
          </p:nvSpPr>
          <p:spPr bwMode="auto">
            <a:xfrm>
              <a:off x="576" y="1968"/>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S</a:t>
              </a:r>
              <a:r>
                <a:rPr kumimoji="1" lang="en-US" altLang="zh-CN" sz="2400" baseline="-25000">
                  <a:latin typeface="Times New Roman" pitchFamily="18" charset="0"/>
                </a:rPr>
                <a:t>1</a:t>
              </a:r>
              <a:endParaRPr kumimoji="1" lang="en-US" altLang="zh-CN" sz="2400">
                <a:latin typeface="Times New Roman" pitchFamily="18" charset="0"/>
              </a:endParaRPr>
            </a:p>
          </p:txBody>
        </p:sp>
        <p:sp>
          <p:nvSpPr>
            <p:cNvPr id="9" name="Rectangle 6">
              <a:extLst>
                <a:ext uri="{FF2B5EF4-FFF2-40B4-BE49-F238E27FC236}">
                  <a16:creationId xmlns:a16="http://schemas.microsoft.com/office/drawing/2014/main" id="{8611EAC8-86DE-4876-B98F-A62310457870}"/>
                </a:ext>
              </a:extLst>
            </p:cNvPr>
            <p:cNvSpPr>
              <a:spLocks noChangeArrowheads="1"/>
            </p:cNvSpPr>
            <p:nvPr/>
          </p:nvSpPr>
          <p:spPr bwMode="auto">
            <a:xfrm>
              <a:off x="576" y="2496"/>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itchFamily="18" charset="0"/>
                </a:rPr>
                <a:t>S</a:t>
              </a:r>
              <a:r>
                <a:rPr kumimoji="1" lang="en-US" altLang="zh-CN" sz="2400" baseline="-25000" dirty="0">
                  <a:latin typeface="Times New Roman" pitchFamily="18" charset="0"/>
                </a:rPr>
                <a:t>2</a:t>
              </a:r>
              <a:endParaRPr kumimoji="1" lang="en-US" altLang="zh-CN" sz="2400" dirty="0">
                <a:latin typeface="Times New Roman" pitchFamily="18" charset="0"/>
              </a:endParaRPr>
            </a:p>
          </p:txBody>
        </p:sp>
        <p:sp>
          <p:nvSpPr>
            <p:cNvPr id="10" name="Line 7">
              <a:extLst>
                <a:ext uri="{FF2B5EF4-FFF2-40B4-BE49-F238E27FC236}">
                  <a16:creationId xmlns:a16="http://schemas.microsoft.com/office/drawing/2014/main" id="{C0C2D9FC-8CBF-45D1-BC21-54354CC32610}"/>
                </a:ext>
              </a:extLst>
            </p:cNvPr>
            <p:cNvSpPr>
              <a:spLocks noChangeShapeType="1"/>
            </p:cNvSpPr>
            <p:nvPr/>
          </p:nvSpPr>
          <p:spPr bwMode="auto">
            <a:xfrm>
              <a:off x="912" y="1488"/>
              <a:ext cx="0" cy="48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1" name="Line 8">
              <a:extLst>
                <a:ext uri="{FF2B5EF4-FFF2-40B4-BE49-F238E27FC236}">
                  <a16:creationId xmlns:a16="http://schemas.microsoft.com/office/drawing/2014/main" id="{62B447C3-3989-4548-997B-0D7D8177712E}"/>
                </a:ext>
              </a:extLst>
            </p:cNvPr>
            <p:cNvSpPr>
              <a:spLocks noChangeShapeType="1"/>
            </p:cNvSpPr>
            <p:nvPr/>
          </p:nvSpPr>
          <p:spPr bwMode="auto">
            <a:xfrm>
              <a:off x="912" y="2208"/>
              <a:ext cx="0" cy="288"/>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2" name="Line 9">
              <a:extLst>
                <a:ext uri="{FF2B5EF4-FFF2-40B4-BE49-F238E27FC236}">
                  <a16:creationId xmlns:a16="http://schemas.microsoft.com/office/drawing/2014/main" id="{2DABEBB1-30D3-442F-AD48-947A8AF3BCE5}"/>
                </a:ext>
              </a:extLst>
            </p:cNvPr>
            <p:cNvSpPr>
              <a:spLocks noChangeShapeType="1"/>
            </p:cNvSpPr>
            <p:nvPr/>
          </p:nvSpPr>
          <p:spPr bwMode="auto">
            <a:xfrm>
              <a:off x="912" y="2736"/>
              <a:ext cx="0" cy="432"/>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3" name="Rectangle 10">
              <a:extLst>
                <a:ext uri="{FF2B5EF4-FFF2-40B4-BE49-F238E27FC236}">
                  <a16:creationId xmlns:a16="http://schemas.microsoft.com/office/drawing/2014/main" id="{A9930694-08EE-405E-8BEB-D534C5BEDF28}"/>
                </a:ext>
              </a:extLst>
            </p:cNvPr>
            <p:cNvSpPr>
              <a:spLocks noChangeArrowheads="1"/>
            </p:cNvSpPr>
            <p:nvPr/>
          </p:nvSpPr>
          <p:spPr bwMode="auto">
            <a:xfrm>
              <a:off x="288" y="1632"/>
              <a:ext cx="1248" cy="1392"/>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15" name="Group 4">
            <a:extLst>
              <a:ext uri="{FF2B5EF4-FFF2-40B4-BE49-F238E27FC236}">
                <a16:creationId xmlns:a16="http://schemas.microsoft.com/office/drawing/2014/main" id="{20CCF8AD-1FB9-421C-A683-D8E6D0C5CB9E}"/>
              </a:ext>
            </a:extLst>
          </p:cNvPr>
          <p:cNvGrpSpPr>
            <a:grpSpLocks/>
          </p:cNvGrpSpPr>
          <p:nvPr/>
        </p:nvGrpSpPr>
        <p:grpSpPr bwMode="auto">
          <a:xfrm>
            <a:off x="609600" y="1339516"/>
            <a:ext cx="3048000" cy="2819400"/>
            <a:chOff x="1728" y="1392"/>
            <a:chExt cx="1920" cy="1776"/>
          </a:xfrm>
        </p:grpSpPr>
        <p:sp>
          <p:nvSpPr>
            <p:cNvPr id="16" name="AutoShape 5">
              <a:extLst>
                <a:ext uri="{FF2B5EF4-FFF2-40B4-BE49-F238E27FC236}">
                  <a16:creationId xmlns:a16="http://schemas.microsoft.com/office/drawing/2014/main" id="{AE1052CB-1F03-42D2-9B04-A9118AEA936A}"/>
                </a:ext>
              </a:extLst>
            </p:cNvPr>
            <p:cNvSpPr>
              <a:spLocks noChangeArrowheads="1"/>
            </p:cNvSpPr>
            <p:nvPr/>
          </p:nvSpPr>
          <p:spPr bwMode="auto">
            <a:xfrm>
              <a:off x="2256" y="1872"/>
              <a:ext cx="816" cy="288"/>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B</a:t>
              </a:r>
            </a:p>
          </p:txBody>
        </p:sp>
        <p:sp>
          <p:nvSpPr>
            <p:cNvPr id="17" name="Rectangle 6">
              <a:extLst>
                <a:ext uri="{FF2B5EF4-FFF2-40B4-BE49-F238E27FC236}">
                  <a16:creationId xmlns:a16="http://schemas.microsoft.com/office/drawing/2014/main" id="{9A68EE9A-2A42-4B4B-A811-339D8BFCC305}"/>
                </a:ext>
              </a:extLst>
            </p:cNvPr>
            <p:cNvSpPr>
              <a:spLocks noChangeArrowheads="1"/>
            </p:cNvSpPr>
            <p:nvPr/>
          </p:nvSpPr>
          <p:spPr bwMode="auto">
            <a:xfrm>
              <a:off x="1872" y="2400"/>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S</a:t>
              </a:r>
              <a:r>
                <a:rPr kumimoji="1" lang="en-US" altLang="zh-CN" sz="2400" baseline="-25000">
                  <a:latin typeface="Times New Roman" pitchFamily="18" charset="0"/>
                </a:rPr>
                <a:t>1</a:t>
              </a:r>
              <a:endParaRPr kumimoji="1" lang="en-US" altLang="zh-CN" sz="2400">
                <a:latin typeface="Times New Roman" pitchFamily="18" charset="0"/>
              </a:endParaRPr>
            </a:p>
          </p:txBody>
        </p:sp>
        <p:sp>
          <p:nvSpPr>
            <p:cNvPr id="18" name="Rectangle 7">
              <a:extLst>
                <a:ext uri="{FF2B5EF4-FFF2-40B4-BE49-F238E27FC236}">
                  <a16:creationId xmlns:a16="http://schemas.microsoft.com/office/drawing/2014/main" id="{BA1BCE27-64A7-46FD-A0E6-CEC370722DFC}"/>
                </a:ext>
              </a:extLst>
            </p:cNvPr>
            <p:cNvSpPr>
              <a:spLocks noChangeArrowheads="1"/>
            </p:cNvSpPr>
            <p:nvPr/>
          </p:nvSpPr>
          <p:spPr bwMode="auto">
            <a:xfrm>
              <a:off x="2784" y="2400"/>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S</a:t>
              </a:r>
              <a:r>
                <a:rPr kumimoji="1" lang="en-US" altLang="zh-CN" sz="2400" baseline="-25000">
                  <a:latin typeface="Times New Roman" pitchFamily="18" charset="0"/>
                </a:rPr>
                <a:t>2</a:t>
              </a:r>
              <a:endParaRPr kumimoji="1" lang="en-US" altLang="zh-CN" sz="2400">
                <a:latin typeface="Times New Roman" pitchFamily="18" charset="0"/>
              </a:endParaRPr>
            </a:p>
          </p:txBody>
        </p:sp>
        <p:sp>
          <p:nvSpPr>
            <p:cNvPr id="19" name="Line 8">
              <a:extLst>
                <a:ext uri="{FF2B5EF4-FFF2-40B4-BE49-F238E27FC236}">
                  <a16:creationId xmlns:a16="http://schemas.microsoft.com/office/drawing/2014/main" id="{83E08448-B0B1-46B2-8AF7-BD012A115C7A}"/>
                </a:ext>
              </a:extLst>
            </p:cNvPr>
            <p:cNvSpPr>
              <a:spLocks noChangeShapeType="1"/>
            </p:cNvSpPr>
            <p:nvPr/>
          </p:nvSpPr>
          <p:spPr bwMode="auto">
            <a:xfrm flipH="1">
              <a:off x="2160" y="201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 name="Line 9">
              <a:extLst>
                <a:ext uri="{FF2B5EF4-FFF2-40B4-BE49-F238E27FC236}">
                  <a16:creationId xmlns:a16="http://schemas.microsoft.com/office/drawing/2014/main" id="{AC34B375-7392-4D44-8C39-4FD1DE2FFCE9}"/>
                </a:ext>
              </a:extLst>
            </p:cNvPr>
            <p:cNvSpPr>
              <a:spLocks noChangeShapeType="1"/>
            </p:cNvSpPr>
            <p:nvPr/>
          </p:nvSpPr>
          <p:spPr bwMode="auto">
            <a:xfrm>
              <a:off x="2160" y="2016"/>
              <a:ext cx="0" cy="38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 name="Line 10">
              <a:extLst>
                <a:ext uri="{FF2B5EF4-FFF2-40B4-BE49-F238E27FC236}">
                  <a16:creationId xmlns:a16="http://schemas.microsoft.com/office/drawing/2014/main" id="{8DBE90D0-75F3-448E-8A71-B542C67947A4}"/>
                </a:ext>
              </a:extLst>
            </p:cNvPr>
            <p:cNvSpPr>
              <a:spLocks noChangeShapeType="1"/>
            </p:cNvSpPr>
            <p:nvPr/>
          </p:nvSpPr>
          <p:spPr bwMode="auto">
            <a:xfrm>
              <a:off x="3024" y="2016"/>
              <a:ext cx="9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2" name="Line 11">
              <a:extLst>
                <a:ext uri="{FF2B5EF4-FFF2-40B4-BE49-F238E27FC236}">
                  <a16:creationId xmlns:a16="http://schemas.microsoft.com/office/drawing/2014/main" id="{A1ECF018-4CE5-4FFC-986E-71AD36FDF207}"/>
                </a:ext>
              </a:extLst>
            </p:cNvPr>
            <p:cNvSpPr>
              <a:spLocks noChangeShapeType="1"/>
            </p:cNvSpPr>
            <p:nvPr/>
          </p:nvSpPr>
          <p:spPr bwMode="auto">
            <a:xfrm>
              <a:off x="3120" y="2016"/>
              <a:ext cx="0" cy="384"/>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3" name="Line 12">
              <a:extLst>
                <a:ext uri="{FF2B5EF4-FFF2-40B4-BE49-F238E27FC236}">
                  <a16:creationId xmlns:a16="http://schemas.microsoft.com/office/drawing/2014/main" id="{B2D8A05C-D59D-4F90-9847-86DD3956D4AE}"/>
                </a:ext>
              </a:extLst>
            </p:cNvPr>
            <p:cNvSpPr>
              <a:spLocks noChangeShapeType="1"/>
            </p:cNvSpPr>
            <p:nvPr/>
          </p:nvSpPr>
          <p:spPr bwMode="auto">
            <a:xfrm>
              <a:off x="2160"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4" name="Line 13">
              <a:extLst>
                <a:ext uri="{FF2B5EF4-FFF2-40B4-BE49-F238E27FC236}">
                  <a16:creationId xmlns:a16="http://schemas.microsoft.com/office/drawing/2014/main" id="{77046643-F533-4CDA-97C0-720DCE027447}"/>
                </a:ext>
              </a:extLst>
            </p:cNvPr>
            <p:cNvSpPr>
              <a:spLocks noChangeShapeType="1"/>
            </p:cNvSpPr>
            <p:nvPr/>
          </p:nvSpPr>
          <p:spPr bwMode="auto">
            <a:xfrm>
              <a:off x="3120"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5" name="Line 14">
              <a:extLst>
                <a:ext uri="{FF2B5EF4-FFF2-40B4-BE49-F238E27FC236}">
                  <a16:creationId xmlns:a16="http://schemas.microsoft.com/office/drawing/2014/main" id="{ECF491A8-8994-4152-AA66-E185B89179B5}"/>
                </a:ext>
              </a:extLst>
            </p:cNvPr>
            <p:cNvSpPr>
              <a:spLocks noChangeShapeType="1"/>
            </p:cNvSpPr>
            <p:nvPr/>
          </p:nvSpPr>
          <p:spPr bwMode="auto">
            <a:xfrm>
              <a:off x="2160" y="2736"/>
              <a:ext cx="960"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6" name="Line 15">
              <a:extLst>
                <a:ext uri="{FF2B5EF4-FFF2-40B4-BE49-F238E27FC236}">
                  <a16:creationId xmlns:a16="http://schemas.microsoft.com/office/drawing/2014/main" id="{76FEBF05-7F9F-4196-B445-311BF8343292}"/>
                </a:ext>
              </a:extLst>
            </p:cNvPr>
            <p:cNvSpPr>
              <a:spLocks noChangeShapeType="1"/>
            </p:cNvSpPr>
            <p:nvPr/>
          </p:nvSpPr>
          <p:spPr bwMode="auto">
            <a:xfrm>
              <a:off x="2592" y="2736"/>
              <a:ext cx="0" cy="432"/>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7" name="Line 16">
              <a:extLst>
                <a:ext uri="{FF2B5EF4-FFF2-40B4-BE49-F238E27FC236}">
                  <a16:creationId xmlns:a16="http://schemas.microsoft.com/office/drawing/2014/main" id="{B1FC945E-6FEC-49C4-80F2-8C105F927224}"/>
                </a:ext>
              </a:extLst>
            </p:cNvPr>
            <p:cNvSpPr>
              <a:spLocks noChangeShapeType="1"/>
            </p:cNvSpPr>
            <p:nvPr/>
          </p:nvSpPr>
          <p:spPr bwMode="auto">
            <a:xfrm>
              <a:off x="2640" y="1392"/>
              <a:ext cx="0" cy="48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 name="Rectangle 17">
              <a:extLst>
                <a:ext uri="{FF2B5EF4-FFF2-40B4-BE49-F238E27FC236}">
                  <a16:creationId xmlns:a16="http://schemas.microsoft.com/office/drawing/2014/main" id="{233DF3BD-BD1A-455D-97AA-29EFEE16CEE2}"/>
                </a:ext>
              </a:extLst>
            </p:cNvPr>
            <p:cNvSpPr>
              <a:spLocks noChangeArrowheads="1"/>
            </p:cNvSpPr>
            <p:nvPr/>
          </p:nvSpPr>
          <p:spPr bwMode="auto">
            <a:xfrm>
              <a:off x="1728" y="1632"/>
              <a:ext cx="1920" cy="1392"/>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grpSp>
        <p:nvGrpSpPr>
          <p:cNvPr id="31" name="Group 5">
            <a:extLst>
              <a:ext uri="{FF2B5EF4-FFF2-40B4-BE49-F238E27FC236}">
                <a16:creationId xmlns:a16="http://schemas.microsoft.com/office/drawing/2014/main" id="{258CBFAE-F3DF-4B59-A79B-086C1BF23800}"/>
              </a:ext>
            </a:extLst>
          </p:cNvPr>
          <p:cNvGrpSpPr>
            <a:grpSpLocks/>
          </p:cNvGrpSpPr>
          <p:nvPr/>
        </p:nvGrpSpPr>
        <p:grpSpPr bwMode="auto">
          <a:xfrm>
            <a:off x="6363777" y="1269412"/>
            <a:ext cx="2539752" cy="2976041"/>
            <a:chOff x="3888" y="1392"/>
            <a:chExt cx="1344" cy="1632"/>
          </a:xfrm>
        </p:grpSpPr>
        <p:sp>
          <p:nvSpPr>
            <p:cNvPr id="33" name="Rectangle 6">
              <a:extLst>
                <a:ext uri="{FF2B5EF4-FFF2-40B4-BE49-F238E27FC236}">
                  <a16:creationId xmlns:a16="http://schemas.microsoft.com/office/drawing/2014/main" id="{95C48446-0671-4A92-AE9D-269088C07AB7}"/>
                </a:ext>
              </a:extLst>
            </p:cNvPr>
            <p:cNvSpPr>
              <a:spLocks noChangeArrowheads="1"/>
            </p:cNvSpPr>
            <p:nvPr/>
          </p:nvSpPr>
          <p:spPr bwMode="auto">
            <a:xfrm>
              <a:off x="4128" y="2400"/>
              <a:ext cx="672" cy="240"/>
            </a:xfrm>
            <a:prstGeom prst="rect">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dirty="0">
                  <a:latin typeface="Times New Roman" pitchFamily="18" charset="0"/>
                </a:rPr>
                <a:t>S</a:t>
              </a:r>
              <a:r>
                <a:rPr kumimoji="1" lang="en-US" altLang="zh-CN" sz="2400" baseline="-25000" dirty="0">
                  <a:latin typeface="Times New Roman" pitchFamily="18" charset="0"/>
                </a:rPr>
                <a:t>1</a:t>
              </a:r>
              <a:endParaRPr kumimoji="1" lang="en-US" altLang="zh-CN" sz="2400" dirty="0">
                <a:latin typeface="Times New Roman" pitchFamily="18" charset="0"/>
              </a:endParaRPr>
            </a:p>
          </p:txBody>
        </p:sp>
        <p:sp>
          <p:nvSpPr>
            <p:cNvPr id="34" name="AutoShape 7">
              <a:extLst>
                <a:ext uri="{FF2B5EF4-FFF2-40B4-BE49-F238E27FC236}">
                  <a16:creationId xmlns:a16="http://schemas.microsoft.com/office/drawing/2014/main" id="{980264DD-D256-49C7-917C-7CF8E6AC9514}"/>
                </a:ext>
              </a:extLst>
            </p:cNvPr>
            <p:cNvSpPr>
              <a:spLocks noChangeArrowheads="1"/>
            </p:cNvSpPr>
            <p:nvPr/>
          </p:nvSpPr>
          <p:spPr bwMode="auto">
            <a:xfrm>
              <a:off x="4080" y="1872"/>
              <a:ext cx="816" cy="288"/>
            </a:xfrm>
            <a:prstGeom prst="flowChartDecision">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r>
                <a:rPr kumimoji="1" lang="en-US" altLang="zh-CN" sz="2400">
                  <a:latin typeface="Times New Roman" pitchFamily="18" charset="0"/>
                </a:rPr>
                <a:t>B</a:t>
              </a:r>
            </a:p>
          </p:txBody>
        </p:sp>
        <p:sp>
          <p:nvSpPr>
            <p:cNvPr id="35" name="Line 8">
              <a:extLst>
                <a:ext uri="{FF2B5EF4-FFF2-40B4-BE49-F238E27FC236}">
                  <a16:creationId xmlns:a16="http://schemas.microsoft.com/office/drawing/2014/main" id="{29F3B16A-66B1-43B7-B1CC-EF3FB225BB03}"/>
                </a:ext>
              </a:extLst>
            </p:cNvPr>
            <p:cNvSpPr>
              <a:spLocks noChangeShapeType="1"/>
            </p:cNvSpPr>
            <p:nvPr/>
          </p:nvSpPr>
          <p:spPr bwMode="auto">
            <a:xfrm>
              <a:off x="4490" y="2160"/>
              <a:ext cx="0" cy="288"/>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6" name="Line 9">
              <a:extLst>
                <a:ext uri="{FF2B5EF4-FFF2-40B4-BE49-F238E27FC236}">
                  <a16:creationId xmlns:a16="http://schemas.microsoft.com/office/drawing/2014/main" id="{09E9402E-2917-4961-9C95-120CFB5C38B4}"/>
                </a:ext>
              </a:extLst>
            </p:cNvPr>
            <p:cNvSpPr>
              <a:spLocks noChangeShapeType="1"/>
            </p:cNvSpPr>
            <p:nvPr/>
          </p:nvSpPr>
          <p:spPr bwMode="auto">
            <a:xfrm>
              <a:off x="4464" y="2640"/>
              <a:ext cx="0"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7" name="Line 10">
              <a:extLst>
                <a:ext uri="{FF2B5EF4-FFF2-40B4-BE49-F238E27FC236}">
                  <a16:creationId xmlns:a16="http://schemas.microsoft.com/office/drawing/2014/main" id="{2A517123-5739-460E-811F-6013164780EC}"/>
                </a:ext>
              </a:extLst>
            </p:cNvPr>
            <p:cNvSpPr>
              <a:spLocks noChangeShapeType="1"/>
            </p:cNvSpPr>
            <p:nvPr/>
          </p:nvSpPr>
          <p:spPr bwMode="auto">
            <a:xfrm flipH="1">
              <a:off x="4032" y="2736"/>
              <a:ext cx="432"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8" name="Line 11">
              <a:extLst>
                <a:ext uri="{FF2B5EF4-FFF2-40B4-BE49-F238E27FC236}">
                  <a16:creationId xmlns:a16="http://schemas.microsoft.com/office/drawing/2014/main" id="{E93E8C11-AB3F-4E7E-A71B-DA7D896911AB}"/>
                </a:ext>
              </a:extLst>
            </p:cNvPr>
            <p:cNvSpPr>
              <a:spLocks noChangeShapeType="1"/>
            </p:cNvSpPr>
            <p:nvPr/>
          </p:nvSpPr>
          <p:spPr bwMode="auto">
            <a:xfrm>
              <a:off x="4032" y="1680"/>
              <a:ext cx="0" cy="105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39" name="Line 12">
              <a:extLst>
                <a:ext uri="{FF2B5EF4-FFF2-40B4-BE49-F238E27FC236}">
                  <a16:creationId xmlns:a16="http://schemas.microsoft.com/office/drawing/2014/main" id="{A487094F-DBC4-4782-AAA2-2279E01399B6}"/>
                </a:ext>
              </a:extLst>
            </p:cNvPr>
            <p:cNvSpPr>
              <a:spLocks noChangeShapeType="1"/>
            </p:cNvSpPr>
            <p:nvPr/>
          </p:nvSpPr>
          <p:spPr bwMode="auto">
            <a:xfrm>
              <a:off x="4486" y="1392"/>
              <a:ext cx="0" cy="48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0" name="Line 13">
              <a:extLst>
                <a:ext uri="{FF2B5EF4-FFF2-40B4-BE49-F238E27FC236}">
                  <a16:creationId xmlns:a16="http://schemas.microsoft.com/office/drawing/2014/main" id="{B4CF350E-9EA0-4B4F-A764-8E7C129281E4}"/>
                </a:ext>
              </a:extLst>
            </p:cNvPr>
            <p:cNvSpPr>
              <a:spLocks noChangeShapeType="1"/>
            </p:cNvSpPr>
            <p:nvPr/>
          </p:nvSpPr>
          <p:spPr bwMode="auto">
            <a:xfrm>
              <a:off x="4032" y="1680"/>
              <a:ext cx="480" cy="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1" name="Line 14">
              <a:extLst>
                <a:ext uri="{FF2B5EF4-FFF2-40B4-BE49-F238E27FC236}">
                  <a16:creationId xmlns:a16="http://schemas.microsoft.com/office/drawing/2014/main" id="{C0FDCF4E-3D3B-44A8-A10B-AFDABBF74489}"/>
                </a:ext>
              </a:extLst>
            </p:cNvPr>
            <p:cNvSpPr>
              <a:spLocks noChangeShapeType="1"/>
            </p:cNvSpPr>
            <p:nvPr/>
          </p:nvSpPr>
          <p:spPr bwMode="auto">
            <a:xfrm>
              <a:off x="4896" y="2016"/>
              <a:ext cx="336"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2" name="Line 15">
              <a:extLst>
                <a:ext uri="{FF2B5EF4-FFF2-40B4-BE49-F238E27FC236}">
                  <a16:creationId xmlns:a16="http://schemas.microsoft.com/office/drawing/2014/main" id="{66EF5743-B8A0-40D3-9400-1AA8CF1622CD}"/>
                </a:ext>
              </a:extLst>
            </p:cNvPr>
            <p:cNvSpPr>
              <a:spLocks noChangeShapeType="1"/>
            </p:cNvSpPr>
            <p:nvPr/>
          </p:nvSpPr>
          <p:spPr bwMode="auto">
            <a:xfrm>
              <a:off x="5232" y="2016"/>
              <a:ext cx="0" cy="240"/>
            </a:xfrm>
            <a:prstGeom prst="line">
              <a:avLst/>
            </a:prstGeom>
            <a:noFill/>
            <a:ln w="9525">
              <a:solidFill>
                <a:schemeClr val="tx1"/>
              </a:solidFill>
              <a:round/>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43" name="Rectangle 16">
              <a:extLst>
                <a:ext uri="{FF2B5EF4-FFF2-40B4-BE49-F238E27FC236}">
                  <a16:creationId xmlns:a16="http://schemas.microsoft.com/office/drawing/2014/main" id="{87D58E6F-FF3C-40F7-A1FE-C292C8D6895B}"/>
                </a:ext>
              </a:extLst>
            </p:cNvPr>
            <p:cNvSpPr>
              <a:spLocks noChangeArrowheads="1"/>
            </p:cNvSpPr>
            <p:nvPr/>
          </p:nvSpPr>
          <p:spPr bwMode="auto">
            <a:xfrm>
              <a:off x="3888" y="1632"/>
              <a:ext cx="1152" cy="1392"/>
            </a:xfrm>
            <a:prstGeom prst="rect">
              <a:avLst/>
            </a:prstGeom>
            <a:noFill/>
            <a:ln w="19050">
              <a:solidFill>
                <a:schemeClr val="tx1"/>
              </a:solidFill>
              <a:prstDash val="dash"/>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grpSp>
      <p:sp>
        <p:nvSpPr>
          <p:cNvPr id="44" name="矩形 43">
            <a:extLst>
              <a:ext uri="{FF2B5EF4-FFF2-40B4-BE49-F238E27FC236}">
                <a16:creationId xmlns:a16="http://schemas.microsoft.com/office/drawing/2014/main" id="{FE5905C2-C30F-46FB-87D8-9B4A36788638}"/>
              </a:ext>
            </a:extLst>
          </p:cNvPr>
          <p:cNvSpPr/>
          <p:nvPr/>
        </p:nvSpPr>
        <p:spPr>
          <a:xfrm>
            <a:off x="1836094" y="5149516"/>
            <a:ext cx="1161361" cy="523220"/>
          </a:xfrm>
          <a:prstGeom prst="rect">
            <a:avLst/>
          </a:prstGeom>
        </p:spPr>
        <p:txBody>
          <a:bodyPr wrap="square">
            <a:spAutoFit/>
          </a:bodyPr>
          <a:lstStyle/>
          <a:p>
            <a:pPr>
              <a:spcBef>
                <a:spcPct val="50000"/>
              </a:spcBef>
            </a:pPr>
            <a:r>
              <a:rPr kumimoji="1" lang="zh-CN" altLang="en-US" sz="2800" dirty="0">
                <a:latin typeface="Times New Roman" pitchFamily="18" charset="0"/>
              </a:rPr>
              <a:t>顺序</a:t>
            </a:r>
          </a:p>
        </p:txBody>
      </p:sp>
      <p:sp>
        <p:nvSpPr>
          <p:cNvPr id="45" name="矩形 44">
            <a:extLst>
              <a:ext uri="{FF2B5EF4-FFF2-40B4-BE49-F238E27FC236}">
                <a16:creationId xmlns:a16="http://schemas.microsoft.com/office/drawing/2014/main" id="{7DE93D70-2F89-4DDB-B561-F5819EF903A9}"/>
              </a:ext>
            </a:extLst>
          </p:cNvPr>
          <p:cNvSpPr/>
          <p:nvPr/>
        </p:nvSpPr>
        <p:spPr>
          <a:xfrm>
            <a:off x="4584942" y="5197446"/>
            <a:ext cx="1161361" cy="523220"/>
          </a:xfrm>
          <a:prstGeom prst="rect">
            <a:avLst/>
          </a:prstGeom>
        </p:spPr>
        <p:txBody>
          <a:bodyPr wrap="square">
            <a:spAutoFit/>
          </a:bodyPr>
          <a:lstStyle/>
          <a:p>
            <a:pPr>
              <a:spcBef>
                <a:spcPct val="50000"/>
              </a:spcBef>
            </a:pPr>
            <a:r>
              <a:rPr kumimoji="1" lang="zh-CN" altLang="en-US" sz="2800" dirty="0">
                <a:latin typeface="Times New Roman" pitchFamily="18" charset="0"/>
              </a:rPr>
              <a:t>选择</a:t>
            </a:r>
          </a:p>
        </p:txBody>
      </p:sp>
      <p:sp>
        <p:nvSpPr>
          <p:cNvPr id="46" name="矩形 45">
            <a:extLst>
              <a:ext uri="{FF2B5EF4-FFF2-40B4-BE49-F238E27FC236}">
                <a16:creationId xmlns:a16="http://schemas.microsoft.com/office/drawing/2014/main" id="{ECBE024A-9A76-471C-926C-99592BC34336}"/>
              </a:ext>
            </a:extLst>
          </p:cNvPr>
          <p:cNvSpPr/>
          <p:nvPr/>
        </p:nvSpPr>
        <p:spPr>
          <a:xfrm>
            <a:off x="6726599" y="5192753"/>
            <a:ext cx="1884001" cy="523220"/>
          </a:xfrm>
          <a:prstGeom prst="rect">
            <a:avLst/>
          </a:prstGeom>
        </p:spPr>
        <p:txBody>
          <a:bodyPr wrap="square">
            <a:spAutoFit/>
          </a:bodyPr>
          <a:lstStyle/>
          <a:p>
            <a:pPr>
              <a:spcBef>
                <a:spcPct val="50000"/>
              </a:spcBef>
            </a:pPr>
            <a:r>
              <a:rPr kumimoji="1" lang="zh-CN" altLang="en-US" sz="2800" dirty="0">
                <a:latin typeface="Times New Roman" pitchFamily="18" charset="0"/>
              </a:rPr>
              <a:t>重复</a:t>
            </a:r>
            <a:r>
              <a:rPr kumimoji="1" lang="en-US" altLang="zh-CN" sz="2800" dirty="0">
                <a:latin typeface="Times New Roman" pitchFamily="18" charset="0"/>
              </a:rPr>
              <a:t>(</a:t>
            </a:r>
            <a:r>
              <a:rPr kumimoji="1" lang="zh-CN" altLang="en-US" sz="2800" dirty="0">
                <a:latin typeface="Times New Roman" pitchFamily="18" charset="0"/>
              </a:rPr>
              <a:t>循环）</a:t>
            </a:r>
          </a:p>
        </p:txBody>
      </p:sp>
      <p:cxnSp>
        <p:nvCxnSpPr>
          <p:cNvPr id="48" name="直接箭头连接符 47">
            <a:extLst>
              <a:ext uri="{FF2B5EF4-FFF2-40B4-BE49-F238E27FC236}">
                <a16:creationId xmlns:a16="http://schemas.microsoft.com/office/drawing/2014/main" id="{DF24531A-3C09-453D-A4E2-850CDC7E9FB0}"/>
              </a:ext>
            </a:extLst>
          </p:cNvPr>
          <p:cNvCxnSpPr/>
          <p:nvPr/>
        </p:nvCxnSpPr>
        <p:spPr>
          <a:xfrm flipV="1">
            <a:off x="2233231" y="3980447"/>
            <a:ext cx="2667000" cy="1226295"/>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49" name="直接箭头连接符 48">
            <a:extLst>
              <a:ext uri="{FF2B5EF4-FFF2-40B4-BE49-F238E27FC236}">
                <a16:creationId xmlns:a16="http://schemas.microsoft.com/office/drawing/2014/main" id="{9E999211-9B7B-4891-B484-A73973352868}"/>
              </a:ext>
            </a:extLst>
          </p:cNvPr>
          <p:cNvCxnSpPr>
            <a:cxnSpLocks/>
            <a:stCxn id="45" idx="0"/>
          </p:cNvCxnSpPr>
          <p:nvPr/>
        </p:nvCxnSpPr>
        <p:spPr>
          <a:xfrm flipH="1" flipV="1">
            <a:off x="2067705" y="3981526"/>
            <a:ext cx="3097918" cy="121592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cxnSp>
        <p:nvCxnSpPr>
          <p:cNvPr id="52" name="直接箭头连接符 51">
            <a:extLst>
              <a:ext uri="{FF2B5EF4-FFF2-40B4-BE49-F238E27FC236}">
                <a16:creationId xmlns:a16="http://schemas.microsoft.com/office/drawing/2014/main" id="{6F1804CC-6D30-4D26-A2F3-1AC01931992E}"/>
              </a:ext>
            </a:extLst>
          </p:cNvPr>
          <p:cNvCxnSpPr>
            <a:cxnSpLocks/>
          </p:cNvCxnSpPr>
          <p:nvPr/>
        </p:nvCxnSpPr>
        <p:spPr>
          <a:xfrm flipV="1">
            <a:off x="7469244" y="3961474"/>
            <a:ext cx="0" cy="1231279"/>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Tree>
    <p:extLst>
      <p:ext uri="{BB962C8B-B14F-4D97-AF65-F5344CB8AC3E}">
        <p14:creationId xmlns:p14="http://schemas.microsoft.com/office/powerpoint/2010/main" val="55906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6522F3-CA4C-4150-A17D-ADED5450392D}"/>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en-US" altLang="zh-CN">
                <a:effectLst>
                  <a:outerShdw blurRad="38100" dist="38100" dir="2700000" algn="tl">
                    <a:srgbClr val="C0C0C0"/>
                  </a:outerShdw>
                </a:effectLst>
              </a:rPr>
              <a:t>continue</a:t>
            </a:r>
            <a:r>
              <a:rPr lang="zh-CN" altLang="en-US">
                <a:effectLst>
                  <a:outerShdw blurRad="38100" dist="38100" dir="2700000" algn="tl">
                    <a:srgbClr val="C0C0C0"/>
                  </a:outerShdw>
                </a:effectLst>
              </a:rPr>
              <a:t>语句</a:t>
            </a:r>
            <a:endParaRPr lang="en-US" altLang="en-US">
              <a:effectLst>
                <a:outerShdw blurRad="38100" dist="38100" dir="2700000" algn="tl">
                  <a:srgbClr val="C0C0C0"/>
                </a:outerShdw>
              </a:effectLst>
              <a:ea typeface="华文中宋" panose="02010600040101010101" pitchFamily="2" charset="-122"/>
            </a:endParaRPr>
          </a:p>
        </p:txBody>
      </p:sp>
      <p:sp>
        <p:nvSpPr>
          <p:cNvPr id="3" name="Content Placeholder 2">
            <a:extLst>
              <a:ext uri="{FF2B5EF4-FFF2-40B4-BE49-F238E27FC236}">
                <a16:creationId xmlns:a16="http://schemas.microsoft.com/office/drawing/2014/main" id="{9D0FC0C8-1C21-4D3E-B98B-B7E9A733C92C}"/>
              </a:ext>
            </a:extLst>
          </p:cNvPr>
          <p:cNvSpPr>
            <a:spLocks noGrp="1"/>
          </p:cNvSpPr>
          <p:nvPr>
            <p:ph idx="1"/>
          </p:nvPr>
        </p:nvSpPr>
        <p:spPr/>
        <p:txBody>
          <a:bodyPr>
            <a:normAutofit/>
          </a:bodyPr>
          <a:lstStyle/>
          <a:p>
            <a:pPr>
              <a:lnSpc>
                <a:spcPct val="90000"/>
              </a:lnSpc>
            </a:pPr>
            <a:r>
              <a:rPr lang="zh-CN" altLang="en-US" sz="2700"/>
              <a:t>格式：</a:t>
            </a:r>
          </a:p>
          <a:p>
            <a:pPr lvl="1">
              <a:lnSpc>
                <a:spcPct val="90000"/>
              </a:lnSpc>
            </a:pPr>
            <a:r>
              <a:rPr lang="en-US" altLang="en-US" sz="2400">
                <a:ea typeface="华文中宋" panose="02010600040101010101" pitchFamily="2" charset="-122"/>
              </a:rPr>
              <a:t>continue;</a:t>
            </a:r>
          </a:p>
          <a:p>
            <a:pPr>
              <a:lnSpc>
                <a:spcPct val="90000"/>
              </a:lnSpc>
            </a:pPr>
            <a:r>
              <a:rPr lang="zh-CN" altLang="en-US" sz="2700"/>
              <a:t>功能：</a:t>
            </a:r>
          </a:p>
          <a:p>
            <a:pPr lvl="1">
              <a:lnSpc>
                <a:spcPct val="90000"/>
              </a:lnSpc>
            </a:pPr>
            <a:r>
              <a:rPr lang="zh-CN" altLang="en-US" sz="2400"/>
              <a:t>把控制转到最近的循环语句头</a:t>
            </a:r>
            <a:r>
              <a:rPr lang="en-US" altLang="zh-CN" sz="2400"/>
              <a:t>,</a:t>
            </a:r>
            <a:r>
              <a:rPr lang="zh-CN" altLang="en-US" sz="2400"/>
              <a:t>包括</a:t>
            </a:r>
            <a:r>
              <a:rPr lang="en-US" altLang="en-US" sz="2400">
                <a:ea typeface="华文中宋" panose="02010600040101010101" pitchFamily="2" charset="-122"/>
              </a:rPr>
              <a:t>do、for</a:t>
            </a:r>
            <a:r>
              <a:rPr lang="zh-CN" altLang="en-US" sz="2400"/>
              <a:t>和</a:t>
            </a:r>
            <a:r>
              <a:rPr lang="en-US" altLang="en-US" sz="2400">
                <a:ea typeface="华文中宋" panose="02010600040101010101" pitchFamily="2" charset="-122"/>
              </a:rPr>
              <a:t>while</a:t>
            </a:r>
          </a:p>
          <a:p>
            <a:pPr>
              <a:lnSpc>
                <a:spcPct val="90000"/>
              </a:lnSpc>
            </a:pPr>
            <a:r>
              <a:rPr lang="zh-CN" altLang="en-US" sz="2700"/>
              <a:t>说明：</a:t>
            </a:r>
          </a:p>
          <a:p>
            <a:pPr lvl="1">
              <a:lnSpc>
                <a:spcPct val="90000"/>
              </a:lnSpc>
            </a:pPr>
            <a:r>
              <a:rPr lang="zh-CN" altLang="en-US" sz="2400">
                <a:solidFill>
                  <a:schemeClr val="tx1"/>
                </a:solidFill>
              </a:rPr>
              <a:t>中止本次循环，即不执行</a:t>
            </a:r>
            <a:r>
              <a:rPr lang="en-US" altLang="en-US" sz="2400">
                <a:solidFill>
                  <a:schemeClr val="tx1"/>
                </a:solidFill>
                <a:ea typeface="华文中宋" panose="02010600040101010101" pitchFamily="2" charset="-122"/>
              </a:rPr>
              <a:t>continue</a:t>
            </a:r>
            <a:r>
              <a:rPr lang="zh-CN" altLang="en-US" sz="2400">
                <a:solidFill>
                  <a:schemeClr val="tx1"/>
                </a:solidFill>
              </a:rPr>
              <a:t>后的循环体中的语句。</a:t>
            </a:r>
          </a:p>
          <a:p>
            <a:pPr lvl="1">
              <a:lnSpc>
                <a:spcPct val="90000"/>
              </a:lnSpc>
            </a:pPr>
            <a:r>
              <a:rPr lang="en-US" altLang="en-US" sz="2400">
                <a:solidFill>
                  <a:schemeClr val="tx1"/>
                </a:solidFill>
                <a:ea typeface="华文中宋" panose="02010600040101010101" pitchFamily="2" charset="-122"/>
              </a:rPr>
              <a:t>continue</a:t>
            </a:r>
            <a:r>
              <a:rPr lang="zh-CN" altLang="en-US" sz="2400">
                <a:solidFill>
                  <a:schemeClr val="tx1"/>
                </a:solidFill>
              </a:rPr>
              <a:t>与</a:t>
            </a:r>
            <a:r>
              <a:rPr lang="en-US" altLang="en-US" sz="2400">
                <a:solidFill>
                  <a:schemeClr val="tx1"/>
                </a:solidFill>
                <a:ea typeface="华文中宋" panose="02010600040101010101" pitchFamily="2" charset="-122"/>
              </a:rPr>
              <a:t>break</a:t>
            </a:r>
            <a:r>
              <a:rPr lang="zh-CN" altLang="en-US" sz="2400">
                <a:solidFill>
                  <a:schemeClr val="tx1"/>
                </a:solidFill>
              </a:rPr>
              <a:t>的区别是：</a:t>
            </a:r>
            <a:r>
              <a:rPr lang="en-US" altLang="en-US" sz="2400">
                <a:solidFill>
                  <a:schemeClr val="tx1"/>
                </a:solidFill>
                <a:ea typeface="华文中宋" panose="02010600040101010101" pitchFamily="2" charset="-122"/>
              </a:rPr>
              <a:t>continue</a:t>
            </a:r>
            <a:r>
              <a:rPr lang="zh-CN" altLang="en-US" sz="2400">
                <a:solidFill>
                  <a:schemeClr val="tx1"/>
                </a:solidFill>
              </a:rPr>
              <a:t>只</a:t>
            </a:r>
            <a:r>
              <a:rPr lang="zh-CN" altLang="en-US" sz="2400"/>
              <a:t>结束本次循环</a:t>
            </a:r>
            <a:r>
              <a:rPr lang="zh-CN" altLang="en-US" sz="2400">
                <a:solidFill>
                  <a:schemeClr val="tx1"/>
                </a:solidFill>
              </a:rPr>
              <a:t>，而不是终止整个循环语句的执行；而</a:t>
            </a:r>
            <a:r>
              <a:rPr lang="en-US" altLang="en-US" sz="2400">
                <a:solidFill>
                  <a:schemeClr val="tx1"/>
                </a:solidFill>
                <a:ea typeface="华文中宋" panose="02010600040101010101" pitchFamily="2" charset="-122"/>
              </a:rPr>
              <a:t>break</a:t>
            </a:r>
            <a:r>
              <a:rPr lang="zh-CN" altLang="en-US" sz="2400">
                <a:solidFill>
                  <a:schemeClr val="tx1"/>
                </a:solidFill>
              </a:rPr>
              <a:t>则是</a:t>
            </a:r>
            <a:r>
              <a:rPr lang="zh-CN" altLang="en-US" sz="2400"/>
              <a:t>结束整个循环</a:t>
            </a:r>
            <a:r>
              <a:rPr lang="zh-CN" altLang="en-US" sz="2400">
                <a:solidFill>
                  <a:schemeClr val="tx1"/>
                </a:solidFill>
              </a:rPr>
              <a:t>，不再进行条件判断。</a:t>
            </a:r>
          </a:p>
          <a:p>
            <a:pPr lvl="1">
              <a:lnSpc>
                <a:spcPct val="90000"/>
              </a:lnSpc>
            </a:pPr>
            <a:r>
              <a:rPr lang="en-US" altLang="en-US" sz="2400">
                <a:solidFill>
                  <a:schemeClr val="tx1"/>
                </a:solidFill>
                <a:ea typeface="华文中宋" panose="02010600040101010101" pitchFamily="2" charset="-122"/>
              </a:rPr>
              <a:t>continue</a:t>
            </a:r>
            <a:r>
              <a:rPr lang="zh-CN" altLang="en-US" sz="2400">
                <a:solidFill>
                  <a:schemeClr val="tx1"/>
                </a:solidFill>
              </a:rPr>
              <a:t>不用在</a:t>
            </a:r>
            <a:r>
              <a:rPr lang="en-US" altLang="en-US" sz="2400">
                <a:solidFill>
                  <a:schemeClr val="tx1"/>
                </a:solidFill>
                <a:ea typeface="华文中宋" panose="02010600040101010101" pitchFamily="2" charset="-122"/>
              </a:rPr>
              <a:t>for、do</a:t>
            </a:r>
            <a:r>
              <a:rPr lang="zh-CN" altLang="en-US" sz="2400">
                <a:solidFill>
                  <a:schemeClr val="tx1"/>
                </a:solidFill>
              </a:rPr>
              <a:t>和</a:t>
            </a:r>
            <a:r>
              <a:rPr lang="en-US" altLang="en-US" sz="2400">
                <a:solidFill>
                  <a:schemeClr val="tx1"/>
                </a:solidFill>
                <a:ea typeface="华文中宋" panose="02010600040101010101" pitchFamily="2" charset="-122"/>
              </a:rPr>
              <a:t>while</a:t>
            </a:r>
            <a:r>
              <a:rPr lang="zh-CN" altLang="en-US" sz="2400">
                <a:solidFill>
                  <a:schemeClr val="tx1"/>
                </a:solidFill>
              </a:rPr>
              <a:t>以外的其它语句中</a:t>
            </a:r>
            <a:endParaRPr lang="en-US" altLang="en-US" sz="2400">
              <a:solidFill>
                <a:schemeClr val="tx1"/>
              </a:solidFill>
              <a:ea typeface="华文中宋" panose="02010600040101010101" pitchFamily="2" charset="-122"/>
            </a:endParaRPr>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074" name="Rectangle 2">
            <a:extLst>
              <a:ext uri="{FF2B5EF4-FFF2-40B4-BE49-F238E27FC236}">
                <a16:creationId xmlns:a16="http://schemas.microsoft.com/office/drawing/2014/main" id="{52636E7C-2FFB-4CB4-8BA5-815869280391}"/>
              </a:ext>
            </a:extLst>
          </p:cNvPr>
          <p:cNvSpPr>
            <a:spLocks noGrp="1" noChangeArrowheads="1"/>
          </p:cNvSpPr>
          <p:nvPr>
            <p:ph type="title"/>
          </p:nvPr>
        </p:nvSpPr>
        <p:spPr/>
        <p:txBody>
          <a:bodyPr/>
          <a:lstStyle/>
          <a:p>
            <a:pPr>
              <a:defRPr/>
            </a:pPr>
            <a:r>
              <a:rPr lang="en-US" altLang="zh-CN" dirty="0"/>
              <a:t>continue</a:t>
            </a:r>
            <a:r>
              <a:rPr lang="zh-CN" altLang="en-US" dirty="0"/>
              <a:t>语句说明</a:t>
            </a:r>
          </a:p>
        </p:txBody>
      </p:sp>
      <p:grpSp>
        <p:nvGrpSpPr>
          <p:cNvPr id="24" name="组合 23">
            <a:extLst>
              <a:ext uri="{FF2B5EF4-FFF2-40B4-BE49-F238E27FC236}">
                <a16:creationId xmlns:a16="http://schemas.microsoft.com/office/drawing/2014/main" id="{D5844363-1C7C-4BC4-8F4E-149FCB79B5D6}"/>
              </a:ext>
            </a:extLst>
          </p:cNvPr>
          <p:cNvGrpSpPr/>
          <p:nvPr/>
        </p:nvGrpSpPr>
        <p:grpSpPr>
          <a:xfrm>
            <a:off x="4800600" y="952500"/>
            <a:ext cx="3200400" cy="4953000"/>
            <a:chOff x="4800600" y="1371600"/>
            <a:chExt cx="3200400" cy="4953000"/>
          </a:xfrm>
        </p:grpSpPr>
        <p:sp>
          <p:nvSpPr>
            <p:cNvPr id="25" name="AutoShape 3">
              <a:extLst>
                <a:ext uri="{FF2B5EF4-FFF2-40B4-BE49-F238E27FC236}">
                  <a16:creationId xmlns:a16="http://schemas.microsoft.com/office/drawing/2014/main" id="{90BB04B7-F024-4077-B392-9AB3B9B63DC8}"/>
                </a:ext>
              </a:extLst>
            </p:cNvPr>
            <p:cNvSpPr>
              <a:spLocks noChangeArrowheads="1"/>
            </p:cNvSpPr>
            <p:nvPr/>
          </p:nvSpPr>
          <p:spPr bwMode="auto">
            <a:xfrm>
              <a:off x="5791200" y="1828800"/>
              <a:ext cx="1676400" cy="609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1</a:t>
              </a:r>
            </a:p>
          </p:txBody>
        </p:sp>
        <p:sp>
          <p:nvSpPr>
            <p:cNvPr id="26" name="AutoShape 4">
              <a:extLst>
                <a:ext uri="{FF2B5EF4-FFF2-40B4-BE49-F238E27FC236}">
                  <a16:creationId xmlns:a16="http://schemas.microsoft.com/office/drawing/2014/main" id="{19D96F3F-9D3A-44D4-B510-E7E8710BB6AE}"/>
                </a:ext>
              </a:extLst>
            </p:cNvPr>
            <p:cNvSpPr>
              <a:spLocks noChangeArrowheads="1"/>
            </p:cNvSpPr>
            <p:nvPr/>
          </p:nvSpPr>
          <p:spPr bwMode="auto">
            <a:xfrm>
              <a:off x="5791200" y="3505200"/>
              <a:ext cx="1676400" cy="609600"/>
            </a:xfrm>
            <a:prstGeom prst="flowChartDecision">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zh-CN" altLang="en-US" sz="2000">
                  <a:latin typeface="Times New Roman" pitchFamily="18" charset="0"/>
                </a:rPr>
                <a:t>表达式</a:t>
              </a:r>
              <a:r>
                <a:rPr kumimoji="1" lang="en-US" altLang="zh-CN" sz="2000">
                  <a:latin typeface="Times New Roman" pitchFamily="18" charset="0"/>
                </a:rPr>
                <a:t>2</a:t>
              </a:r>
            </a:p>
          </p:txBody>
        </p:sp>
        <p:sp>
          <p:nvSpPr>
            <p:cNvPr id="27" name="AutoShape 5">
              <a:extLst>
                <a:ext uri="{FF2B5EF4-FFF2-40B4-BE49-F238E27FC236}">
                  <a16:creationId xmlns:a16="http://schemas.microsoft.com/office/drawing/2014/main" id="{CE6DEF0E-BD4D-48CA-B4A5-9CDCB0D0F2E3}"/>
                </a:ext>
              </a:extLst>
            </p:cNvPr>
            <p:cNvSpPr>
              <a:spLocks noChangeArrowheads="1"/>
            </p:cNvSpPr>
            <p:nvPr/>
          </p:nvSpPr>
          <p:spPr bwMode="auto">
            <a:xfrm>
              <a:off x="5822950" y="2743200"/>
              <a:ext cx="1600200" cy="5334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28" name="AutoShape 6">
              <a:extLst>
                <a:ext uri="{FF2B5EF4-FFF2-40B4-BE49-F238E27FC236}">
                  <a16:creationId xmlns:a16="http://schemas.microsoft.com/office/drawing/2014/main" id="{D0CF4723-2A60-45D1-8968-F68D3CBDEA51}"/>
                </a:ext>
              </a:extLst>
            </p:cNvPr>
            <p:cNvSpPr>
              <a:spLocks noChangeArrowheads="1"/>
            </p:cNvSpPr>
            <p:nvPr/>
          </p:nvSpPr>
          <p:spPr bwMode="auto">
            <a:xfrm>
              <a:off x="5835650" y="4419600"/>
              <a:ext cx="1600200" cy="5334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400">
                  <a:latin typeface="Times New Roman" pitchFamily="18" charset="0"/>
                </a:rPr>
                <a:t>……</a:t>
              </a:r>
            </a:p>
          </p:txBody>
        </p:sp>
        <p:sp>
          <p:nvSpPr>
            <p:cNvPr id="29" name="AutoShape 7">
              <a:extLst>
                <a:ext uri="{FF2B5EF4-FFF2-40B4-BE49-F238E27FC236}">
                  <a16:creationId xmlns:a16="http://schemas.microsoft.com/office/drawing/2014/main" id="{7A617A2A-7354-48E0-A6E5-C77BD96C848C}"/>
                </a:ext>
              </a:extLst>
            </p:cNvPr>
            <p:cNvSpPr>
              <a:spLocks noChangeArrowheads="1"/>
            </p:cNvSpPr>
            <p:nvPr/>
          </p:nvSpPr>
          <p:spPr bwMode="auto">
            <a:xfrm>
              <a:off x="5334000" y="5562600"/>
              <a:ext cx="2667000" cy="762000"/>
            </a:xfrm>
            <a:prstGeom prst="flowChartProcess">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kumimoji="1" lang="en-US" altLang="zh-CN" sz="2000">
                  <a:latin typeface="Times New Roman" pitchFamily="18" charset="0"/>
                </a:rPr>
                <a:t>while</a:t>
              </a:r>
              <a:r>
                <a:rPr kumimoji="1" lang="zh-CN" altLang="en-US" sz="2000">
                  <a:latin typeface="Times New Roman" pitchFamily="18" charset="0"/>
                </a:rPr>
                <a:t>循环的</a:t>
              </a:r>
            </a:p>
            <a:p>
              <a:r>
                <a:rPr kumimoji="1" lang="zh-CN" altLang="en-US" sz="2000">
                  <a:latin typeface="Times New Roman" pitchFamily="18" charset="0"/>
                </a:rPr>
                <a:t>下一语句</a:t>
              </a:r>
            </a:p>
          </p:txBody>
        </p:sp>
        <p:cxnSp>
          <p:nvCxnSpPr>
            <p:cNvPr id="30" name="AutoShape 8">
              <a:extLst>
                <a:ext uri="{FF2B5EF4-FFF2-40B4-BE49-F238E27FC236}">
                  <a16:creationId xmlns:a16="http://schemas.microsoft.com/office/drawing/2014/main" id="{F4079C8F-EA1B-4E3E-B9EE-CD72BC6BA30A}"/>
                </a:ext>
              </a:extLst>
            </p:cNvPr>
            <p:cNvCxnSpPr>
              <a:cxnSpLocks noChangeShapeType="1"/>
              <a:endCxn id="25" idx="0"/>
            </p:cNvCxnSpPr>
            <p:nvPr/>
          </p:nvCxnSpPr>
          <p:spPr bwMode="auto">
            <a:xfrm>
              <a:off x="6629400" y="1371600"/>
              <a:ext cx="0" cy="4572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AutoShape 9">
              <a:extLst>
                <a:ext uri="{FF2B5EF4-FFF2-40B4-BE49-F238E27FC236}">
                  <a16:creationId xmlns:a16="http://schemas.microsoft.com/office/drawing/2014/main" id="{1B70B2A6-7E93-43FB-A931-A83242E8D836}"/>
                </a:ext>
              </a:extLst>
            </p:cNvPr>
            <p:cNvCxnSpPr>
              <a:cxnSpLocks noChangeShapeType="1"/>
              <a:stCxn id="25" idx="2"/>
              <a:endCxn id="27" idx="0"/>
            </p:cNvCxnSpPr>
            <p:nvPr/>
          </p:nvCxnSpPr>
          <p:spPr bwMode="auto">
            <a:xfrm flipH="1">
              <a:off x="6623050" y="2438400"/>
              <a:ext cx="635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2" name="AutoShape 10">
              <a:extLst>
                <a:ext uri="{FF2B5EF4-FFF2-40B4-BE49-F238E27FC236}">
                  <a16:creationId xmlns:a16="http://schemas.microsoft.com/office/drawing/2014/main" id="{F6C480AD-2D3E-4FCB-9371-10214DB3E8EB}"/>
                </a:ext>
              </a:extLst>
            </p:cNvPr>
            <p:cNvCxnSpPr>
              <a:cxnSpLocks noChangeShapeType="1"/>
              <a:stCxn id="27" idx="2"/>
              <a:endCxn id="26" idx="0"/>
            </p:cNvCxnSpPr>
            <p:nvPr/>
          </p:nvCxnSpPr>
          <p:spPr bwMode="auto">
            <a:xfrm>
              <a:off x="6623050" y="3276600"/>
              <a:ext cx="6350" cy="2286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3" name="AutoShape 11">
              <a:extLst>
                <a:ext uri="{FF2B5EF4-FFF2-40B4-BE49-F238E27FC236}">
                  <a16:creationId xmlns:a16="http://schemas.microsoft.com/office/drawing/2014/main" id="{0230F982-81E4-4524-BC5B-6F0628AE9CBF}"/>
                </a:ext>
              </a:extLst>
            </p:cNvPr>
            <p:cNvCxnSpPr>
              <a:cxnSpLocks noChangeShapeType="1"/>
              <a:stCxn id="26" idx="2"/>
              <a:endCxn id="28" idx="0"/>
            </p:cNvCxnSpPr>
            <p:nvPr/>
          </p:nvCxnSpPr>
          <p:spPr bwMode="auto">
            <a:xfrm>
              <a:off x="6629400" y="4114800"/>
              <a:ext cx="6350" cy="304800"/>
            </a:xfrm>
            <a:prstGeom prst="straightConnector1">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4" name="AutoShape 12">
              <a:extLst>
                <a:ext uri="{FF2B5EF4-FFF2-40B4-BE49-F238E27FC236}">
                  <a16:creationId xmlns:a16="http://schemas.microsoft.com/office/drawing/2014/main" id="{FE95221D-7B52-487D-8ED6-4AE15D6603E0}"/>
                </a:ext>
              </a:extLst>
            </p:cNvPr>
            <p:cNvCxnSpPr>
              <a:cxnSpLocks noChangeShapeType="1"/>
              <a:stCxn id="28" idx="2"/>
            </p:cNvCxnSpPr>
            <p:nvPr/>
          </p:nvCxnSpPr>
          <p:spPr bwMode="auto">
            <a:xfrm rot="16200000" flipV="1">
              <a:off x="4978400" y="3295650"/>
              <a:ext cx="3276600" cy="38100"/>
            </a:xfrm>
            <a:prstGeom prst="bentConnector5">
              <a:avLst>
                <a:gd name="adj1" fmla="val -6977"/>
                <a:gd name="adj2" fmla="val 4899995"/>
                <a:gd name="adj3" fmla="val 100000"/>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5" name="AutoShape 13">
              <a:extLst>
                <a:ext uri="{FF2B5EF4-FFF2-40B4-BE49-F238E27FC236}">
                  <a16:creationId xmlns:a16="http://schemas.microsoft.com/office/drawing/2014/main" id="{A314CC54-F06B-41F2-9734-B248848F71AA}"/>
                </a:ext>
              </a:extLst>
            </p:cNvPr>
            <p:cNvCxnSpPr>
              <a:cxnSpLocks noChangeShapeType="1"/>
              <a:stCxn id="25" idx="3"/>
              <a:endCxn id="29" idx="0"/>
            </p:cNvCxnSpPr>
            <p:nvPr/>
          </p:nvCxnSpPr>
          <p:spPr bwMode="auto">
            <a:xfrm flipH="1">
              <a:off x="6667500" y="2133600"/>
              <a:ext cx="800100" cy="3429000"/>
            </a:xfrm>
            <a:prstGeom prst="bentConnector4">
              <a:avLst>
                <a:gd name="adj1" fmla="val -114088"/>
                <a:gd name="adj2" fmla="val 92634"/>
              </a:avLst>
            </a:prstGeom>
            <a:noFill/>
            <a:ln w="9525">
              <a:solidFill>
                <a:schemeClr val="tx1"/>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6" name="AutoShape 14">
              <a:extLst>
                <a:ext uri="{FF2B5EF4-FFF2-40B4-BE49-F238E27FC236}">
                  <a16:creationId xmlns:a16="http://schemas.microsoft.com/office/drawing/2014/main" id="{8E5AB4E7-A454-4305-9EF8-51183E525754}"/>
                </a:ext>
              </a:extLst>
            </p:cNvPr>
            <p:cNvCxnSpPr>
              <a:cxnSpLocks noChangeShapeType="1"/>
              <a:stCxn id="26" idx="1"/>
            </p:cNvCxnSpPr>
            <p:nvPr/>
          </p:nvCxnSpPr>
          <p:spPr bwMode="auto">
            <a:xfrm flipH="1">
              <a:off x="4800600" y="3810000"/>
              <a:ext cx="990600" cy="0"/>
            </a:xfrm>
            <a:prstGeom prst="straightConnector1">
              <a:avLst/>
            </a:prstGeom>
            <a:noFill/>
            <a:ln w="9525">
              <a:solidFill>
                <a:srgbClr val="FF0000"/>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7" name="Text Box 15">
              <a:extLst>
                <a:ext uri="{FF2B5EF4-FFF2-40B4-BE49-F238E27FC236}">
                  <a16:creationId xmlns:a16="http://schemas.microsoft.com/office/drawing/2014/main" id="{E81149EC-E1E9-4D04-9FC5-943A928028C8}"/>
                </a:ext>
              </a:extLst>
            </p:cNvPr>
            <p:cNvSpPr txBox="1">
              <a:spLocks noChangeArrowheads="1"/>
            </p:cNvSpPr>
            <p:nvPr/>
          </p:nvSpPr>
          <p:spPr bwMode="auto">
            <a:xfrm>
              <a:off x="7391400" y="18129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38" name="Text Box 16">
              <a:extLst>
                <a:ext uri="{FF2B5EF4-FFF2-40B4-BE49-F238E27FC236}">
                  <a16:creationId xmlns:a16="http://schemas.microsoft.com/office/drawing/2014/main" id="{7AA4441C-4110-4FCF-B245-A7346AC4187D}"/>
                </a:ext>
              </a:extLst>
            </p:cNvPr>
            <p:cNvSpPr txBox="1">
              <a:spLocks noChangeArrowheads="1"/>
            </p:cNvSpPr>
            <p:nvPr/>
          </p:nvSpPr>
          <p:spPr bwMode="auto">
            <a:xfrm>
              <a:off x="6629400" y="40227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F</a:t>
              </a:r>
            </a:p>
          </p:txBody>
        </p:sp>
        <p:sp>
          <p:nvSpPr>
            <p:cNvPr id="39" name="Text Box 17">
              <a:extLst>
                <a:ext uri="{FF2B5EF4-FFF2-40B4-BE49-F238E27FC236}">
                  <a16:creationId xmlns:a16="http://schemas.microsoft.com/office/drawing/2014/main" id="{61FE823D-ACFB-49D3-893E-CFD77CF90F4F}"/>
                </a:ext>
              </a:extLst>
            </p:cNvPr>
            <p:cNvSpPr txBox="1">
              <a:spLocks noChangeArrowheads="1"/>
            </p:cNvSpPr>
            <p:nvPr/>
          </p:nvSpPr>
          <p:spPr bwMode="auto">
            <a:xfrm>
              <a:off x="5562600" y="3429000"/>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40" name="Text Box 18">
              <a:extLst>
                <a:ext uri="{FF2B5EF4-FFF2-40B4-BE49-F238E27FC236}">
                  <a16:creationId xmlns:a16="http://schemas.microsoft.com/office/drawing/2014/main" id="{B364A0B1-B1B6-4B9B-BD57-949CA65C31DE}"/>
                </a:ext>
              </a:extLst>
            </p:cNvPr>
            <p:cNvSpPr txBox="1">
              <a:spLocks noChangeArrowheads="1"/>
            </p:cNvSpPr>
            <p:nvPr/>
          </p:nvSpPr>
          <p:spPr bwMode="auto">
            <a:xfrm>
              <a:off x="6629400" y="2346325"/>
              <a:ext cx="381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latin typeface="Times New Roman" pitchFamily="18" charset="0"/>
                </a:rPr>
                <a:t>T</a:t>
              </a:r>
            </a:p>
          </p:txBody>
        </p:sp>
        <p:sp>
          <p:nvSpPr>
            <p:cNvPr id="41" name="Text Box 19">
              <a:extLst>
                <a:ext uri="{FF2B5EF4-FFF2-40B4-BE49-F238E27FC236}">
                  <a16:creationId xmlns:a16="http://schemas.microsoft.com/office/drawing/2014/main" id="{DEBC2AD7-6F59-4976-A875-D45082D35234}"/>
                </a:ext>
              </a:extLst>
            </p:cNvPr>
            <p:cNvSpPr txBox="1">
              <a:spLocks noChangeArrowheads="1"/>
            </p:cNvSpPr>
            <p:nvPr/>
          </p:nvSpPr>
          <p:spPr bwMode="auto">
            <a:xfrm>
              <a:off x="4800600" y="3810000"/>
              <a:ext cx="11430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kumimoji="1" lang="en-US" altLang="zh-CN" sz="2000">
                  <a:solidFill>
                    <a:srgbClr val="FF0000"/>
                  </a:solidFill>
                  <a:latin typeface="Times New Roman" pitchFamily="18" charset="0"/>
                </a:rPr>
                <a:t>continue</a:t>
              </a:r>
            </a:p>
          </p:txBody>
        </p:sp>
      </p:grpSp>
      <p:sp>
        <p:nvSpPr>
          <p:cNvPr id="2" name="矩形 1">
            <a:extLst>
              <a:ext uri="{FF2B5EF4-FFF2-40B4-BE49-F238E27FC236}">
                <a16:creationId xmlns:a16="http://schemas.microsoft.com/office/drawing/2014/main" id="{D24E5C2F-A996-4364-A847-A2426C4C6F5F}"/>
              </a:ext>
            </a:extLst>
          </p:cNvPr>
          <p:cNvSpPr/>
          <p:nvPr/>
        </p:nvSpPr>
        <p:spPr>
          <a:xfrm>
            <a:off x="1234309" y="1830473"/>
            <a:ext cx="3124200" cy="3120854"/>
          </a:xfrm>
          <a:prstGeom prst="rect">
            <a:avLst/>
          </a:prstGeom>
        </p:spPr>
        <p:txBody>
          <a:bodyPr wrap="square">
            <a:spAutoFit/>
          </a:bodyPr>
          <a:lstStyle/>
          <a:p>
            <a:pPr marL="342900" indent="-342900">
              <a:spcBef>
                <a:spcPct val="20000"/>
              </a:spcBef>
              <a:buClr>
                <a:schemeClr val="bg2"/>
              </a:buClr>
            </a:pPr>
            <a:r>
              <a:rPr kumimoji="1" lang="en-US" altLang="zh-CN" sz="2400" dirty="0">
                <a:latin typeface="Times New Roman" pitchFamily="18" charset="0"/>
              </a:rPr>
              <a:t>while (</a:t>
            </a:r>
            <a:r>
              <a:rPr kumimoji="1" lang="zh-CN" altLang="en-US" sz="2400" dirty="0">
                <a:latin typeface="Times New Roman" pitchFamily="18" charset="0"/>
              </a:rPr>
              <a:t>表达式</a:t>
            </a:r>
            <a:r>
              <a:rPr kumimoji="1" lang="en-US" altLang="zh-CN" sz="2400" dirty="0">
                <a:latin typeface="Times New Roman" pitchFamily="18" charset="0"/>
              </a:rPr>
              <a:t>1</a:t>
            </a:r>
            <a:r>
              <a:rPr kumimoji="1" lang="zh-CN" altLang="en-US" sz="2400" dirty="0">
                <a:latin typeface="Times New Roman" pitchFamily="18" charset="0"/>
              </a:rPr>
              <a:t>）</a:t>
            </a:r>
          </a:p>
          <a:p>
            <a:pPr marL="342900" indent="-342900">
              <a:spcBef>
                <a:spcPct val="20000"/>
              </a:spcBef>
              <a:buClr>
                <a:schemeClr val="bg2"/>
              </a:buClr>
            </a:pPr>
            <a:r>
              <a:rPr kumimoji="1" lang="en-US" altLang="zh-CN" sz="2400" dirty="0">
                <a:latin typeface="Times New Roman" pitchFamily="18" charset="0"/>
              </a:rPr>
              <a:t>{</a:t>
            </a:r>
          </a:p>
          <a:p>
            <a:pPr marL="342900" indent="-342900">
              <a:spcBef>
                <a:spcPct val="20000"/>
              </a:spcBef>
              <a:buClr>
                <a:schemeClr val="bg2"/>
              </a:buClr>
            </a:pPr>
            <a:r>
              <a:rPr kumimoji="1" lang="en-US" altLang="zh-CN" sz="2400" dirty="0">
                <a:latin typeface="Times New Roman" pitchFamily="18" charset="0"/>
              </a:rPr>
              <a:t>	……</a:t>
            </a:r>
          </a:p>
          <a:p>
            <a:pPr marL="342900" indent="-342900">
              <a:spcBef>
                <a:spcPct val="20000"/>
              </a:spcBef>
              <a:buClr>
                <a:schemeClr val="bg2"/>
              </a:buClr>
            </a:pPr>
            <a:r>
              <a:rPr kumimoji="1" lang="en-US" altLang="zh-CN" sz="2400" dirty="0">
                <a:latin typeface="Times New Roman" pitchFamily="18" charset="0"/>
              </a:rPr>
              <a:t>	if(</a:t>
            </a:r>
            <a:r>
              <a:rPr kumimoji="1" lang="zh-CN" altLang="en-US" sz="2400" dirty="0">
                <a:latin typeface="Times New Roman" pitchFamily="18" charset="0"/>
              </a:rPr>
              <a:t>表达式</a:t>
            </a:r>
            <a:r>
              <a:rPr kumimoji="1" lang="en-US" altLang="zh-CN" sz="2400" dirty="0">
                <a:latin typeface="Times New Roman" pitchFamily="18" charset="0"/>
              </a:rPr>
              <a:t>2</a:t>
            </a:r>
            <a:r>
              <a:rPr kumimoji="1" lang="zh-CN" altLang="en-US" sz="2400" dirty="0">
                <a:latin typeface="Times New Roman" pitchFamily="18" charset="0"/>
              </a:rPr>
              <a:t>）</a:t>
            </a:r>
          </a:p>
          <a:p>
            <a:pPr marL="342900" indent="-342900">
              <a:spcBef>
                <a:spcPct val="20000"/>
              </a:spcBef>
              <a:buClr>
                <a:schemeClr val="bg2"/>
              </a:buClr>
            </a:pPr>
            <a:r>
              <a:rPr kumimoji="1" lang="zh-CN" altLang="en-US" sz="2400" dirty="0">
                <a:latin typeface="Times New Roman" pitchFamily="18" charset="0"/>
              </a:rPr>
              <a:t>	    </a:t>
            </a:r>
            <a:r>
              <a:rPr kumimoji="1" lang="en-US" altLang="zh-CN" sz="2400" dirty="0">
                <a:latin typeface="Times New Roman" pitchFamily="18" charset="0"/>
              </a:rPr>
              <a:t>continue;</a:t>
            </a:r>
          </a:p>
          <a:p>
            <a:pPr marL="342900" indent="-342900">
              <a:spcBef>
                <a:spcPct val="20000"/>
              </a:spcBef>
              <a:buClr>
                <a:schemeClr val="bg2"/>
              </a:buClr>
            </a:pPr>
            <a:r>
              <a:rPr kumimoji="1" lang="en-US" altLang="zh-CN" sz="2400" dirty="0">
                <a:latin typeface="Times New Roman" pitchFamily="18" charset="0"/>
              </a:rPr>
              <a:t>	……</a:t>
            </a:r>
          </a:p>
          <a:p>
            <a:pPr marL="342900" indent="-342900">
              <a:spcBef>
                <a:spcPct val="20000"/>
              </a:spcBef>
              <a:buClr>
                <a:schemeClr val="bg2"/>
              </a:buClr>
            </a:pPr>
            <a:r>
              <a:rPr kumimoji="1" lang="en-US" altLang="zh-CN" sz="2400" dirty="0">
                <a:latin typeface="Times New Roman" pitchFamily="18" charset="0"/>
              </a:rPr>
              <a:t>}</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EE00FF-511E-461A-B0B2-9A802F1FCD5C}"/>
              </a:ext>
            </a:extLst>
          </p:cNvPr>
          <p:cNvSpPr>
            <a:spLocks noGrp="1"/>
          </p:cNvSpPr>
          <p:nvPr>
            <p:ph type="title"/>
          </p:nvPr>
        </p:nvSpPr>
        <p:spPr>
          <a:xfrm>
            <a:off x="432000" y="432000"/>
            <a:ext cx="8280000" cy="886662"/>
          </a:xfrm>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练习</a:t>
            </a:r>
            <a:endParaRPr lang="en-US" altLang="en-US" dirty="0">
              <a:effectLst>
                <a:outerShdw blurRad="38100" dist="38100" dir="2700000" algn="tl">
                  <a:srgbClr val="C0C0C0"/>
                </a:outerShdw>
              </a:effectLst>
              <a:ea typeface="华文中宋" panose="02010600040101010101" pitchFamily="2" charset="-122"/>
            </a:endParaRPr>
          </a:p>
        </p:txBody>
      </p:sp>
      <p:sp>
        <p:nvSpPr>
          <p:cNvPr id="63492" name="Content Placeholder 2">
            <a:extLst>
              <a:ext uri="{FF2B5EF4-FFF2-40B4-BE49-F238E27FC236}">
                <a16:creationId xmlns:a16="http://schemas.microsoft.com/office/drawing/2014/main" id="{60B692FF-0DAD-483E-82D6-6B540B8CE935}"/>
              </a:ext>
            </a:extLst>
          </p:cNvPr>
          <p:cNvSpPr>
            <a:spLocks noGrp="1"/>
          </p:cNvSpPr>
          <p:nvPr>
            <p:ph idx="1"/>
          </p:nvPr>
        </p:nvSpPr>
        <p:spPr/>
        <p:txBody>
          <a:bodyPr/>
          <a:lstStyle/>
          <a:p>
            <a:r>
              <a:rPr lang="zh-CN" altLang="en-US" sz="2800"/>
              <a:t>编写一个程序，输出下面的内容</a:t>
            </a:r>
            <a:endParaRPr lang="en-US" altLang="zh-CN" sz="2800"/>
          </a:p>
          <a:p>
            <a:endParaRPr lang="en-US" altLang="zh-CN" sz="2800"/>
          </a:p>
          <a:p>
            <a:endParaRPr lang="en-US" altLang="zh-CN" sz="2800"/>
          </a:p>
          <a:p>
            <a:endParaRPr lang="en-US" altLang="zh-CN" sz="2800"/>
          </a:p>
          <a:p>
            <a:pPr>
              <a:spcBef>
                <a:spcPts val="1800"/>
              </a:spcBef>
            </a:pPr>
            <a:r>
              <a:rPr lang="zh-CN" altLang="en-US" sz="2800"/>
              <a:t>如果让用户</a:t>
            </a:r>
            <a:r>
              <a:rPr lang="zh-CN" altLang="en-US" sz="2800">
                <a:solidFill>
                  <a:srgbClr val="0000CC"/>
                </a:solidFill>
              </a:rPr>
              <a:t>循环</a:t>
            </a:r>
            <a:r>
              <a:rPr lang="zh-CN" altLang="en-US" sz="2800"/>
              <a:t>输入一个行数（</a:t>
            </a:r>
            <a:r>
              <a:rPr lang="en-US" altLang="zh-CN" sz="2800">
                <a:solidFill>
                  <a:srgbClr val="0000CC"/>
                </a:solidFill>
              </a:rPr>
              <a:t>1-26</a:t>
            </a:r>
            <a:r>
              <a:rPr lang="zh-CN" altLang="en-US" sz="2800">
                <a:solidFill>
                  <a:srgbClr val="0000CC"/>
                </a:solidFill>
              </a:rPr>
              <a:t>之间</a:t>
            </a:r>
            <a:r>
              <a:rPr lang="zh-CN" altLang="en-US" sz="2800"/>
              <a:t>），按照上述规律输出字母金字塔，直到用户输入</a:t>
            </a:r>
            <a:r>
              <a:rPr lang="en-US" altLang="zh-CN" sz="2800">
                <a:solidFill>
                  <a:srgbClr val="0000CC"/>
                </a:solidFill>
              </a:rPr>
              <a:t>q</a:t>
            </a:r>
            <a:r>
              <a:rPr lang="zh-CN" altLang="en-US" sz="2800"/>
              <a:t>则退出程序。应该怎么编程？</a:t>
            </a:r>
            <a:endParaRPr lang="en-US" altLang="zh-CN" sz="2800"/>
          </a:p>
          <a:p>
            <a:endParaRPr lang="en-US" altLang="en-US" sz="2800">
              <a:ea typeface="华文中宋" panose="02010600040101010101" pitchFamily="2" charset="-122"/>
            </a:endParaRPr>
          </a:p>
        </p:txBody>
      </p:sp>
      <p:sp>
        <p:nvSpPr>
          <p:cNvPr id="63493" name="Rectangle 6">
            <a:extLst>
              <a:ext uri="{FF2B5EF4-FFF2-40B4-BE49-F238E27FC236}">
                <a16:creationId xmlns:a16="http://schemas.microsoft.com/office/drawing/2014/main" id="{D97E9C76-EF1C-418B-B314-42A64FCD19C9}"/>
              </a:ext>
            </a:extLst>
          </p:cNvPr>
          <p:cNvSpPr>
            <a:spLocks noChangeArrowheads="1"/>
          </p:cNvSpPr>
          <p:nvPr/>
        </p:nvSpPr>
        <p:spPr bwMode="auto">
          <a:xfrm>
            <a:off x="3563938" y="2024063"/>
            <a:ext cx="3455987"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a:solidFill>
                  <a:srgbClr val="770028"/>
                </a:solidFill>
                <a:latin typeface="CourierNewPSMT"/>
              </a:rPr>
              <a:t>     </a:t>
            </a:r>
            <a:r>
              <a:rPr lang="en-US" altLang="zh-CN">
                <a:solidFill>
                  <a:srgbClr val="770028"/>
                </a:solidFill>
                <a:latin typeface="CourierNewPSMT"/>
              </a:rPr>
              <a:t>A</a:t>
            </a:r>
            <a:r>
              <a:rPr lang="zh-CN" altLang="en-US">
                <a:solidFill>
                  <a:srgbClr val="770028"/>
                </a:solidFill>
                <a:latin typeface="CourierNewPSMT"/>
              </a:rPr>
              <a:t>     </a:t>
            </a:r>
            <a:endParaRPr lang="en-US" altLang="zh-CN">
              <a:solidFill>
                <a:srgbClr val="770028"/>
              </a:solidFill>
              <a:latin typeface="CourierNewPSMT"/>
            </a:endParaRPr>
          </a:p>
          <a:p>
            <a:r>
              <a:rPr lang="zh-CN" altLang="en-US">
                <a:solidFill>
                  <a:srgbClr val="770028"/>
                </a:solidFill>
                <a:latin typeface="CourierNewPSMT"/>
              </a:rPr>
              <a:t>    </a:t>
            </a:r>
            <a:r>
              <a:rPr lang="en-US" altLang="zh-CN">
                <a:solidFill>
                  <a:srgbClr val="770028"/>
                </a:solidFill>
                <a:latin typeface="CourierNewPSMT"/>
              </a:rPr>
              <a:t>ABA</a:t>
            </a:r>
          </a:p>
          <a:p>
            <a:r>
              <a:rPr lang="zh-CN" altLang="en-US">
                <a:solidFill>
                  <a:srgbClr val="770028"/>
                </a:solidFill>
                <a:latin typeface="CourierNewPSMT"/>
              </a:rPr>
              <a:t>   </a:t>
            </a:r>
            <a:r>
              <a:rPr lang="en-US" altLang="zh-CN">
                <a:solidFill>
                  <a:srgbClr val="770028"/>
                </a:solidFill>
                <a:latin typeface="CourierNewPSMT"/>
              </a:rPr>
              <a:t>ABCBA</a:t>
            </a:r>
          </a:p>
          <a:p>
            <a:r>
              <a:rPr lang="zh-CN" altLang="en-US">
                <a:solidFill>
                  <a:srgbClr val="770028"/>
                </a:solidFill>
                <a:latin typeface="CourierNewPSMT"/>
              </a:rPr>
              <a:t>  </a:t>
            </a:r>
            <a:r>
              <a:rPr lang="en-US" altLang="zh-CN">
                <a:solidFill>
                  <a:srgbClr val="770028"/>
                </a:solidFill>
                <a:latin typeface="CourierNewPSMT"/>
              </a:rPr>
              <a:t>ABCDCBA</a:t>
            </a:r>
          </a:p>
          <a:p>
            <a:r>
              <a:rPr lang="zh-CN" altLang="en-US">
                <a:solidFill>
                  <a:srgbClr val="770028"/>
                </a:solidFill>
                <a:latin typeface="CourierNewPSMT"/>
              </a:rPr>
              <a:t> </a:t>
            </a:r>
            <a:r>
              <a:rPr lang="en-US" altLang="zh-CN">
                <a:solidFill>
                  <a:srgbClr val="770028"/>
                </a:solidFill>
                <a:latin typeface="CourierNewPSMT"/>
              </a:rPr>
              <a:t>ABCDEDCBA</a:t>
            </a:r>
            <a:endParaRPr lang="en-US" altLang="en-US">
              <a:solidFill>
                <a:srgbClr val="770028"/>
              </a:solidFill>
              <a:latin typeface="CourierNewPSMT"/>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1F3A543A-3C8F-4F4C-A53A-814045814369}"/>
              </a:ext>
            </a:extLst>
          </p:cNvPr>
          <p:cNvSpPr>
            <a:spLocks noGrp="1"/>
          </p:cNvSpPr>
          <p:nvPr>
            <p:ph idx="1"/>
          </p:nvPr>
        </p:nvSpPr>
        <p:spPr/>
        <p:txBody>
          <a:bodyPr/>
          <a:lstStyle/>
          <a:p>
            <a:r>
              <a:rPr lang="zh-CN" altLang="en-US" dirty="0"/>
              <a:t>讲义的思考与课后练习</a:t>
            </a:r>
            <a:endParaRPr lang="en-US" altLang="zh-CN" dirty="0"/>
          </a:p>
          <a:p>
            <a:r>
              <a:rPr lang="en-US" altLang="zh-CN" dirty="0"/>
              <a:t>YOJ</a:t>
            </a:r>
            <a:r>
              <a:rPr lang="en-US" altLang="zh-CN"/>
              <a:t>:  </a:t>
            </a:r>
            <a:r>
              <a:rPr lang="zh-CN" altLang="en-US"/>
              <a:t>上机</a:t>
            </a:r>
            <a:r>
              <a:rPr lang="zh-CN" altLang="en-US" dirty="0"/>
              <a:t>作业</a:t>
            </a:r>
            <a:r>
              <a:rPr lang="en-US" altLang="zh-CN" dirty="0"/>
              <a:t>02</a:t>
            </a:r>
          </a:p>
        </p:txBody>
      </p:sp>
      <p:sp>
        <p:nvSpPr>
          <p:cNvPr id="3" name="标题 2">
            <a:extLst>
              <a:ext uri="{FF2B5EF4-FFF2-40B4-BE49-F238E27FC236}">
                <a16:creationId xmlns:a16="http://schemas.microsoft.com/office/drawing/2014/main" id="{F7A70269-8805-45B8-8B28-766BE98F596A}"/>
              </a:ext>
            </a:extLst>
          </p:cNvPr>
          <p:cNvSpPr>
            <a:spLocks noGrp="1"/>
          </p:cNvSpPr>
          <p:nvPr>
            <p:ph type="title"/>
          </p:nvPr>
        </p:nvSpPr>
        <p:spPr>
          <a:xfrm>
            <a:off x="432000" y="432000"/>
            <a:ext cx="8280000" cy="886662"/>
          </a:xfrm>
        </p:spPr>
        <p:txBody>
          <a:bodyPr/>
          <a:lstStyle/>
          <a:p>
            <a:r>
              <a:rPr lang="zh-CN" altLang="en-US" dirty="0"/>
              <a:t>课后任务</a:t>
            </a:r>
            <a:endParaRPr lang="en-US" dirty="0"/>
          </a:p>
        </p:txBody>
      </p:sp>
    </p:spTree>
    <p:extLst>
      <p:ext uri="{BB962C8B-B14F-4D97-AF65-F5344CB8AC3E}">
        <p14:creationId xmlns:p14="http://schemas.microsoft.com/office/powerpoint/2010/main" val="36333908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p:cNvSpPr>
            <a:spLocks noGrp="1"/>
          </p:cNvSpPr>
          <p:nvPr>
            <p:ph idx="1"/>
          </p:nvPr>
        </p:nvSpPr>
        <p:spPr/>
        <p:txBody>
          <a:bodyPr>
            <a:normAutofit/>
          </a:bodyPr>
          <a:lstStyle/>
          <a:p>
            <a:r>
              <a:rPr lang="zh-CN" altLang="en-US" dirty="0"/>
              <a:t>选择语句：</a:t>
            </a:r>
            <a:endParaRPr lang="en-US" altLang="zh-CN" dirty="0"/>
          </a:p>
          <a:p>
            <a:pPr lvl="1"/>
            <a:r>
              <a:rPr lang="en-US" altLang="zh-CN" dirty="0"/>
              <a:t>if () … else …</a:t>
            </a:r>
            <a:r>
              <a:rPr lang="zh-CN" altLang="en-US" dirty="0"/>
              <a:t>：两个分支</a:t>
            </a:r>
            <a:endParaRPr lang="en-US" altLang="zh-CN" dirty="0"/>
          </a:p>
          <a:p>
            <a:pPr lvl="1"/>
            <a:r>
              <a:rPr lang="en-US" altLang="zh-CN" dirty="0"/>
              <a:t>switch ()</a:t>
            </a:r>
            <a:r>
              <a:rPr lang="zh-CN" altLang="en-US" dirty="0"/>
              <a:t>：多个分支</a:t>
            </a:r>
            <a:endParaRPr lang="en-US" altLang="zh-CN" dirty="0"/>
          </a:p>
          <a:p>
            <a:r>
              <a:rPr lang="zh-CN" altLang="en-US" dirty="0"/>
              <a:t>循环语句：</a:t>
            </a:r>
            <a:endParaRPr lang="en-US" altLang="zh-CN" dirty="0"/>
          </a:p>
          <a:p>
            <a:pPr lvl="1"/>
            <a:r>
              <a:rPr lang="en-US" altLang="zh-CN" dirty="0"/>
              <a:t>for () …</a:t>
            </a:r>
          </a:p>
          <a:p>
            <a:pPr lvl="1"/>
            <a:r>
              <a:rPr lang="en-US" altLang="zh-CN" dirty="0"/>
              <a:t>while () …</a:t>
            </a:r>
          </a:p>
          <a:p>
            <a:pPr lvl="1"/>
            <a:r>
              <a:rPr lang="en-US" altLang="zh-CN" dirty="0"/>
              <a:t>do … while ()</a:t>
            </a:r>
          </a:p>
          <a:p>
            <a:r>
              <a:rPr lang="zh-CN" altLang="en-US" dirty="0"/>
              <a:t>改变执行流程语句：</a:t>
            </a:r>
            <a:endParaRPr lang="en-US" altLang="zh-CN" dirty="0"/>
          </a:p>
          <a:p>
            <a:pPr lvl="1"/>
            <a:r>
              <a:rPr lang="zh-CN" altLang="en-US" dirty="0"/>
              <a:t>结束本次循环语句：</a:t>
            </a:r>
            <a:r>
              <a:rPr lang="en-US" altLang="zh-CN" dirty="0"/>
              <a:t>continue</a:t>
            </a:r>
          </a:p>
          <a:p>
            <a:pPr lvl="1"/>
            <a:r>
              <a:rPr lang="zh-CN" altLang="en-US" dirty="0"/>
              <a:t>终止执行</a:t>
            </a:r>
            <a:r>
              <a:rPr lang="en-US" altLang="zh-CN" dirty="0"/>
              <a:t>switch</a:t>
            </a:r>
            <a:r>
              <a:rPr lang="zh-CN" altLang="en-US" dirty="0"/>
              <a:t>或循环语句：</a:t>
            </a:r>
            <a:r>
              <a:rPr lang="en-US" altLang="zh-CN" dirty="0"/>
              <a:t>break</a:t>
            </a:r>
          </a:p>
          <a:p>
            <a:pPr lvl="1"/>
            <a:r>
              <a:rPr lang="zh-CN" altLang="en-US" dirty="0">
                <a:solidFill>
                  <a:schemeClr val="bg2">
                    <a:lumMod val="75000"/>
                  </a:schemeClr>
                </a:solidFill>
              </a:rPr>
              <a:t>转向语句：</a:t>
            </a:r>
            <a:r>
              <a:rPr lang="en-US" altLang="zh-CN" dirty="0" err="1">
                <a:solidFill>
                  <a:schemeClr val="bg2">
                    <a:lumMod val="75000"/>
                  </a:schemeClr>
                </a:solidFill>
              </a:rPr>
              <a:t>goto</a:t>
            </a:r>
            <a:r>
              <a:rPr lang="zh-CN" altLang="en-US" dirty="0">
                <a:solidFill>
                  <a:schemeClr val="bg2">
                    <a:lumMod val="75000"/>
                  </a:schemeClr>
                </a:solidFill>
              </a:rPr>
              <a:t>（慎用）</a:t>
            </a:r>
            <a:endParaRPr lang="en-US" altLang="zh-CN" dirty="0">
              <a:solidFill>
                <a:schemeClr val="bg2">
                  <a:lumMod val="75000"/>
                </a:schemeClr>
              </a:solidFill>
            </a:endParaRPr>
          </a:p>
          <a:p>
            <a:pPr lvl="1"/>
            <a:r>
              <a:rPr lang="zh-CN" altLang="en-US" dirty="0"/>
              <a:t>从函数返回语句：</a:t>
            </a:r>
            <a:r>
              <a:rPr lang="en-US" altLang="zh-CN" dirty="0"/>
              <a:t>return</a:t>
            </a:r>
          </a:p>
        </p:txBody>
      </p:sp>
      <p:sp>
        <p:nvSpPr>
          <p:cNvPr id="3" name="标题 2"/>
          <p:cNvSpPr>
            <a:spLocks noGrp="1"/>
          </p:cNvSpPr>
          <p:nvPr>
            <p:ph type="title"/>
          </p:nvPr>
        </p:nvSpPr>
        <p:spPr/>
        <p:txBody>
          <a:bodyPr/>
          <a:lstStyle/>
          <a:p>
            <a:r>
              <a:rPr lang="zh-CN" altLang="en-US" dirty="0"/>
              <a:t>程序控制语句</a:t>
            </a:r>
          </a:p>
        </p:txBody>
      </p:sp>
    </p:spTree>
    <p:extLst>
      <p:ext uri="{BB962C8B-B14F-4D97-AF65-F5344CB8AC3E}">
        <p14:creationId xmlns:p14="http://schemas.microsoft.com/office/powerpoint/2010/main" val="17032494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384CE4D0-4AFC-4159-9C80-0CE143375858}"/>
              </a:ext>
            </a:extLst>
          </p:cNvPr>
          <p:cNvSpPr>
            <a:spLocks noGrp="1"/>
          </p:cNvSpPr>
          <p:nvPr>
            <p:ph type="ctrTitle"/>
          </p:nvPr>
        </p:nvSpPr>
        <p:spPr/>
        <p:txBody>
          <a:bodyPr vert="horz" wrap="square" lIns="91440" tIns="45720" rIns="91440" bIns="45720" numCol="1" anchorCtr="0" compatLnSpc="1">
            <a:prstTxWarp prst="textNoShape">
              <a:avLst/>
            </a:prstTxWarp>
          </a:bodyPr>
          <a:lstStyle/>
          <a:p>
            <a:pPr eaLnBrk="1" hangingPunct="1">
              <a:lnSpc>
                <a:spcPct val="100000"/>
              </a:lnSpc>
              <a:spcAft>
                <a:spcPts val="2400"/>
              </a:spcAft>
            </a:pPr>
            <a:r>
              <a:rPr lang="en-US" altLang="zh-CN" sz="4900" cap="none" dirty="0">
                <a:effectLst>
                  <a:outerShdw blurRad="38100" dist="38100" dir="2700000" algn="tl">
                    <a:srgbClr val="C0C0C0"/>
                  </a:outerShdw>
                </a:effectLst>
              </a:rPr>
              <a:t>C</a:t>
            </a:r>
            <a:r>
              <a:rPr lang="zh-CN" altLang="en-US" sz="4900" cap="none" dirty="0">
                <a:effectLst>
                  <a:outerShdw blurRad="38100" dist="38100" dir="2700000" algn="tl">
                    <a:srgbClr val="C0C0C0"/>
                  </a:outerShdw>
                </a:effectLst>
              </a:rPr>
              <a:t>语言的分支控制语句</a:t>
            </a:r>
            <a:endParaRPr lang="zh-CN" altLang="en-US" sz="5200" cap="none" dirty="0">
              <a:effectLst>
                <a:outerShdw blurRad="38100" dist="38100" dir="2700000" algn="tl">
                  <a:srgbClr val="C0C0C0"/>
                </a:outerShdw>
              </a:effectLst>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E790E9-F234-4F97-A6C6-9FF6DE3C0BEF}"/>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dirty="0">
                <a:effectLst>
                  <a:outerShdw blurRad="38100" dist="38100" dir="2700000" algn="tl">
                    <a:srgbClr val="C0C0C0"/>
                  </a:outerShdw>
                </a:effectLst>
              </a:rPr>
              <a:t>为什么要有分支控制语句</a:t>
            </a:r>
            <a:endParaRPr lang="en-US" altLang="en-US" dirty="0">
              <a:effectLst>
                <a:outerShdw blurRad="38100" dist="38100" dir="2700000" algn="tl">
                  <a:srgbClr val="C0C0C0"/>
                </a:outerShdw>
              </a:effectLst>
              <a:ea typeface="华文中宋" panose="02010600040101010101" pitchFamily="2" charset="-122"/>
            </a:endParaRPr>
          </a:p>
        </p:txBody>
      </p:sp>
      <p:sp>
        <p:nvSpPr>
          <p:cNvPr id="3" name="Content Placeholder 2">
            <a:extLst>
              <a:ext uri="{FF2B5EF4-FFF2-40B4-BE49-F238E27FC236}">
                <a16:creationId xmlns:a16="http://schemas.microsoft.com/office/drawing/2014/main" id="{AE3E3196-853A-4315-A11D-277F151BF985}"/>
              </a:ext>
            </a:extLst>
          </p:cNvPr>
          <p:cNvSpPr>
            <a:spLocks noGrp="1"/>
          </p:cNvSpPr>
          <p:nvPr>
            <p:ph idx="1"/>
          </p:nvPr>
        </p:nvSpPr>
        <p:spPr/>
        <p:txBody>
          <a:bodyPr/>
          <a:lstStyle/>
          <a:p>
            <a:r>
              <a:rPr lang="zh-CN" altLang="en-US" dirty="0"/>
              <a:t>一般情况下，程序中的语句是从头到尾</a:t>
            </a:r>
            <a:r>
              <a:rPr lang="zh-CN" altLang="en-US" dirty="0">
                <a:solidFill>
                  <a:srgbClr val="0000CC"/>
                </a:solidFill>
              </a:rPr>
              <a:t>按顺序逐条</a:t>
            </a:r>
            <a:r>
              <a:rPr lang="zh-CN" altLang="en-US" dirty="0"/>
              <a:t>执行的</a:t>
            </a:r>
            <a:endParaRPr lang="en-US" altLang="zh-CN" dirty="0"/>
          </a:p>
          <a:p>
            <a:r>
              <a:rPr lang="zh-CN" altLang="en-US" dirty="0">
                <a:solidFill>
                  <a:srgbClr val="0000CC"/>
                </a:solidFill>
              </a:rPr>
              <a:t>分支计算</a:t>
            </a:r>
            <a:r>
              <a:rPr lang="zh-CN" altLang="en-US" dirty="0"/>
              <a:t>：有些情况下，</a:t>
            </a:r>
            <a:r>
              <a:rPr lang="zh-CN" altLang="en-US" dirty="0">
                <a:solidFill>
                  <a:srgbClr val="0000CC"/>
                </a:solidFill>
              </a:rPr>
              <a:t>不同的条件对应着不同的计算过程</a:t>
            </a:r>
            <a:r>
              <a:rPr lang="zh-CN" altLang="en-US" dirty="0"/>
              <a:t>，需要根据条件来决定程序的执行步骤</a:t>
            </a:r>
            <a:endParaRPr lang="en-US" altLang="zh-CN" dirty="0"/>
          </a:p>
          <a:p>
            <a:r>
              <a:rPr lang="zh-CN" altLang="en-US" dirty="0"/>
              <a:t>举例：输出一个月有几天</a:t>
            </a:r>
            <a:endParaRPr lang="en-US" altLang="zh-CN" dirty="0"/>
          </a:p>
          <a:p>
            <a:pPr lvl="1"/>
            <a:r>
              <a:rPr lang="zh-CN" altLang="en-US" dirty="0">
                <a:solidFill>
                  <a:schemeClr val="tx1"/>
                </a:solidFill>
              </a:rPr>
              <a:t>一、三、五、七、八、十、十二月：</a:t>
            </a:r>
            <a:r>
              <a:rPr lang="en-US" altLang="zh-CN" dirty="0">
                <a:solidFill>
                  <a:schemeClr val="tx1"/>
                </a:solidFill>
              </a:rPr>
              <a:t>31</a:t>
            </a:r>
            <a:r>
              <a:rPr lang="zh-CN" altLang="en-US" dirty="0">
                <a:solidFill>
                  <a:schemeClr val="tx1"/>
                </a:solidFill>
              </a:rPr>
              <a:t>天</a:t>
            </a:r>
            <a:endParaRPr lang="en-US" altLang="zh-CN" dirty="0">
              <a:solidFill>
                <a:schemeClr val="tx1"/>
              </a:solidFill>
            </a:endParaRPr>
          </a:p>
          <a:p>
            <a:pPr lvl="1"/>
            <a:r>
              <a:rPr lang="zh-CN" altLang="en-US" dirty="0">
                <a:solidFill>
                  <a:schemeClr val="tx1"/>
                </a:solidFill>
              </a:rPr>
              <a:t>四、六、九、十一月：</a:t>
            </a:r>
            <a:r>
              <a:rPr lang="en-US" altLang="zh-CN" dirty="0">
                <a:solidFill>
                  <a:schemeClr val="tx1"/>
                </a:solidFill>
              </a:rPr>
              <a:t>30</a:t>
            </a:r>
            <a:r>
              <a:rPr lang="zh-CN" altLang="en-US" dirty="0">
                <a:solidFill>
                  <a:schemeClr val="tx1"/>
                </a:solidFill>
              </a:rPr>
              <a:t>天</a:t>
            </a:r>
            <a:endParaRPr lang="en-US" altLang="zh-CN" dirty="0">
              <a:solidFill>
                <a:schemeClr val="tx1"/>
              </a:solidFill>
            </a:endParaRPr>
          </a:p>
          <a:p>
            <a:pPr lvl="1"/>
            <a:r>
              <a:rPr lang="zh-CN" altLang="en-US" dirty="0">
                <a:solidFill>
                  <a:schemeClr val="tx1"/>
                </a:solidFill>
              </a:rPr>
              <a:t>二月：</a:t>
            </a:r>
            <a:r>
              <a:rPr lang="en-US" altLang="zh-CN" dirty="0">
                <a:solidFill>
                  <a:schemeClr val="tx1"/>
                </a:solidFill>
              </a:rPr>
              <a:t>28</a:t>
            </a:r>
            <a:r>
              <a:rPr lang="zh-CN" altLang="en-US" dirty="0">
                <a:solidFill>
                  <a:schemeClr val="tx1"/>
                </a:solidFill>
              </a:rPr>
              <a:t>天（非闰年）、</a:t>
            </a:r>
            <a:r>
              <a:rPr lang="en-US" altLang="zh-CN" dirty="0">
                <a:solidFill>
                  <a:schemeClr val="tx1"/>
                </a:solidFill>
              </a:rPr>
              <a:t>29</a:t>
            </a:r>
            <a:r>
              <a:rPr lang="zh-CN" altLang="en-US" dirty="0">
                <a:solidFill>
                  <a:schemeClr val="tx1"/>
                </a:solidFill>
              </a:rPr>
              <a:t>天（闰年）</a:t>
            </a:r>
            <a:endParaRPr lang="en-US" altLang="en-US" dirty="0">
              <a:solidFill>
                <a:schemeClr val="tx1"/>
              </a:solidFill>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animEffect transition="in" filter="blinds(horizontal)">
                                      <p:cBhvr>
                                        <p:cTn id="7" dur="500"/>
                                        <p:tgtEl>
                                          <p:spTgt spid="3">
                                            <p:txEl>
                                              <p:pRg st="2" end="2"/>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3" end="3"/>
                                            </p:txEl>
                                          </p:spTgt>
                                        </p:tgtEl>
                                        <p:attrNameLst>
                                          <p:attrName>style.visibility</p:attrName>
                                        </p:attrNameLst>
                                      </p:cBhvr>
                                      <p:to>
                                        <p:strVal val="visible"/>
                                      </p:to>
                                    </p:set>
                                    <p:animEffect transition="in" filter="blinds(horizontal)">
                                      <p:cBhvr>
                                        <p:cTn id="10" dur="500"/>
                                        <p:tgtEl>
                                          <p:spTgt spid="3">
                                            <p:txEl>
                                              <p:pRg st="3" end="3"/>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animEffect transition="in" filter="blinds(horizontal)">
                                      <p:cBhvr>
                                        <p:cTn id="13" dur="500"/>
                                        <p:tgtEl>
                                          <p:spTgt spid="3">
                                            <p:txEl>
                                              <p:pRg st="4" end="4"/>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3">
                                            <p:txEl>
                                              <p:pRg st="5" end="5"/>
                                            </p:txEl>
                                          </p:spTgt>
                                        </p:tgtEl>
                                        <p:attrNameLst>
                                          <p:attrName>style.visibility</p:attrName>
                                        </p:attrNameLst>
                                      </p:cBhvr>
                                      <p:to>
                                        <p:strVal val="visible"/>
                                      </p:to>
                                    </p:set>
                                    <p:animEffect transition="in" filter="blinds(horizontal)">
                                      <p:cBhvr>
                                        <p:cTn id="16"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19756-6100-499D-9680-05FC9799BD44}"/>
              </a:ext>
            </a:extLst>
          </p:cNvPr>
          <p:cNvSpPr>
            <a:spLocks noGrp="1"/>
          </p:cNvSpPr>
          <p:nvPr>
            <p:ph type="title"/>
          </p:nvPr>
        </p:nvSpPr>
        <p:spPr/>
        <p:txBody>
          <a:bodyPr vert="horz" wrap="square" lIns="91440" tIns="45720" rIns="91440" bIns="45720" numCol="1" anchorCtr="0" compatLnSpc="1">
            <a:prstTxWarp prst="textNoShape">
              <a:avLst/>
            </a:prstTxWarp>
          </a:bodyPr>
          <a:lstStyle/>
          <a:p>
            <a:r>
              <a:rPr lang="zh-CN" altLang="en-US">
                <a:effectLst>
                  <a:outerShdw blurRad="38100" dist="38100" dir="2700000" algn="tl">
                    <a:srgbClr val="C0C0C0"/>
                  </a:outerShdw>
                </a:effectLst>
              </a:rPr>
              <a:t>条件语句</a:t>
            </a:r>
            <a:endParaRPr lang="en-US" altLang="en-US">
              <a:effectLst>
                <a:outerShdw blurRad="38100" dist="38100" dir="2700000" algn="tl">
                  <a:srgbClr val="C0C0C0"/>
                </a:outerShdw>
              </a:effectLst>
              <a:ea typeface="华文中宋" panose="02010600040101010101" pitchFamily="2" charset="-122"/>
            </a:endParaRPr>
          </a:p>
        </p:txBody>
      </p:sp>
      <p:sp>
        <p:nvSpPr>
          <p:cNvPr id="3" name="Content Placeholder 2">
            <a:extLst>
              <a:ext uri="{FF2B5EF4-FFF2-40B4-BE49-F238E27FC236}">
                <a16:creationId xmlns:a16="http://schemas.microsoft.com/office/drawing/2014/main" id="{ECAC4A44-0F9D-494D-974C-D8877B1F121A}"/>
              </a:ext>
            </a:extLst>
          </p:cNvPr>
          <p:cNvSpPr>
            <a:spLocks noGrp="1"/>
          </p:cNvSpPr>
          <p:nvPr>
            <p:ph idx="1"/>
          </p:nvPr>
        </p:nvSpPr>
        <p:spPr/>
        <p:txBody>
          <a:bodyPr>
            <a:normAutofit/>
          </a:bodyPr>
          <a:lstStyle/>
          <a:p>
            <a:r>
              <a:rPr lang="zh-CN" altLang="en-US" dirty="0"/>
              <a:t>分支与一定的条件密切相关</a:t>
            </a:r>
            <a:endParaRPr lang="en-US" altLang="zh-CN" dirty="0"/>
          </a:p>
          <a:p>
            <a:pPr lvl="1"/>
            <a:r>
              <a:rPr lang="zh-CN" altLang="en-US" dirty="0">
                <a:solidFill>
                  <a:schemeClr val="tx1"/>
                </a:solidFill>
              </a:rPr>
              <a:t>在某种条件得到满足的时候执行一种操作在该条件不满足的时候执行另一种操作</a:t>
            </a:r>
            <a:endParaRPr lang="en-US" altLang="zh-CN" dirty="0">
              <a:solidFill>
                <a:schemeClr val="tx1"/>
              </a:solidFill>
            </a:endParaRPr>
          </a:p>
          <a:p>
            <a:r>
              <a:rPr lang="zh-CN" altLang="en-US" dirty="0"/>
              <a:t>如何表示“是否满足条件”？</a:t>
            </a:r>
            <a:endParaRPr lang="en-US" altLang="zh-CN" dirty="0"/>
          </a:p>
          <a:p>
            <a:endParaRPr lang="en-US" altLang="zh-CN" dirty="0"/>
          </a:p>
          <a:p>
            <a:endParaRPr lang="en-US" altLang="zh-CN" dirty="0"/>
          </a:p>
          <a:p>
            <a:pPr lvl="1">
              <a:spcBef>
                <a:spcPts val="1750"/>
              </a:spcBef>
            </a:pPr>
            <a:r>
              <a:rPr lang="zh-CN" altLang="en-US" dirty="0">
                <a:solidFill>
                  <a:schemeClr val="tx1"/>
                </a:solidFill>
              </a:rPr>
              <a:t>逻辑值可以一个简单的</a:t>
            </a:r>
            <a:r>
              <a:rPr lang="zh-CN" altLang="en-US" dirty="0"/>
              <a:t>关系表达式</a:t>
            </a:r>
            <a:r>
              <a:rPr lang="zh-CN" altLang="en-US" dirty="0">
                <a:solidFill>
                  <a:schemeClr val="tx1"/>
                </a:solidFill>
              </a:rPr>
              <a:t>的值</a:t>
            </a:r>
            <a:endParaRPr lang="en-US" altLang="zh-CN" dirty="0">
              <a:solidFill>
                <a:schemeClr val="tx1"/>
              </a:solidFill>
            </a:endParaRPr>
          </a:p>
          <a:p>
            <a:pPr lvl="1">
              <a:spcBef>
                <a:spcPts val="1750"/>
              </a:spcBef>
            </a:pPr>
            <a:r>
              <a:rPr lang="zh-CN" altLang="en-US" dirty="0">
                <a:solidFill>
                  <a:schemeClr val="tx1"/>
                </a:solidFill>
              </a:rPr>
              <a:t>也可是</a:t>
            </a:r>
            <a:r>
              <a:rPr lang="zh-CN" altLang="en-US" dirty="0"/>
              <a:t>逻辑运算符</a:t>
            </a:r>
            <a:r>
              <a:rPr lang="zh-CN" altLang="en-US" dirty="0">
                <a:solidFill>
                  <a:schemeClr val="tx1"/>
                </a:solidFill>
              </a:rPr>
              <a:t>连接的多个关系表达式，即逻辑表达式的值</a:t>
            </a:r>
            <a:endParaRPr lang="en-US" altLang="zh-CN" dirty="0">
              <a:solidFill>
                <a:schemeClr val="tx1"/>
              </a:solidFill>
            </a:endParaRPr>
          </a:p>
        </p:txBody>
      </p:sp>
      <p:sp>
        <p:nvSpPr>
          <p:cNvPr id="6" name="Rectangle 5">
            <a:extLst>
              <a:ext uri="{FF2B5EF4-FFF2-40B4-BE49-F238E27FC236}">
                <a16:creationId xmlns:a16="http://schemas.microsoft.com/office/drawing/2014/main" id="{DC5910E8-5D99-4371-8E88-E25C90F6E055}"/>
              </a:ext>
            </a:extLst>
          </p:cNvPr>
          <p:cNvSpPr>
            <a:spLocks noChangeArrowheads="1"/>
          </p:cNvSpPr>
          <p:nvPr/>
        </p:nvSpPr>
        <p:spPr bwMode="auto">
          <a:xfrm>
            <a:off x="1752016" y="3167731"/>
            <a:ext cx="5863974"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spcAft>
                <a:spcPts val="1800"/>
              </a:spcAft>
              <a:buFont typeface="Wingdings 2" panose="05020102010507070707" pitchFamily="18" charset="2"/>
              <a:buNone/>
            </a:pPr>
            <a:r>
              <a:rPr lang="zh-CN" altLang="en-US" sz="6000" dirty="0">
                <a:solidFill>
                  <a:srgbClr val="0000CC"/>
                </a:solidFill>
                <a:latin typeface="Gill Sans MT" panose="020B0502020104020203" pitchFamily="34" charset="0"/>
                <a:ea typeface="华文中宋" panose="02010600040101010101" pitchFamily="2" charset="-122"/>
              </a:rPr>
              <a:t>逻辑值</a:t>
            </a:r>
            <a:endParaRPr lang="en-US" altLang="zh-CN" sz="6000" dirty="0">
              <a:solidFill>
                <a:srgbClr val="0000CC"/>
              </a:solidFill>
              <a:latin typeface="Gill Sans MT" panose="020B0502020104020203" pitchFamily="34" charset="0"/>
              <a:ea typeface="华文中宋"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
                                            <p:txEl>
                                              <p:pRg st="5" end="5"/>
                                            </p:txEl>
                                          </p:spTgt>
                                        </p:tgtEl>
                                        <p:attrNameLst>
                                          <p:attrName>style.visibility</p:attrName>
                                        </p:attrNameLst>
                                      </p:cBhvr>
                                      <p:to>
                                        <p:strVal val="visible"/>
                                      </p:to>
                                    </p:set>
                                    <p:animEffect transition="in" filter="blinds(horizontal)">
                                      <p:cBhvr>
                                        <p:cTn id="12" dur="500"/>
                                        <p:tgtEl>
                                          <p:spTgt spid="3">
                                            <p:txEl>
                                              <p:pRg st="5" end="5"/>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animEffect transition="in" filter="blinds(horizontal)">
                                      <p:cBhvr>
                                        <p:cTn id="17"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tags/tag1.xml><?xml version="1.0" encoding="utf-8"?>
<p:tagLst xmlns:a="http://schemas.openxmlformats.org/drawingml/2006/main" xmlns:r="http://schemas.openxmlformats.org/officeDocument/2006/relationships" xmlns:p="http://schemas.openxmlformats.org/presentationml/2006/main">
  <p:tag name="MH" val="20170808180310"/>
  <p:tag name="MH_LIBRARY" val="GRAPHIC"/>
  <p:tag name="MH_TYPE" val="SubTitle"/>
  <p:tag name="MH_ORDER" val="1"/>
</p:tagLst>
</file>

<file path=ppt/theme/theme1.xml><?xml version="1.0" encoding="utf-8"?>
<a:theme xmlns:a="http://schemas.openxmlformats.org/drawingml/2006/main" name="课程PPT模板">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雅黑-Calibri">
      <a:majorFont>
        <a:latin typeface="Calibri"/>
        <a:ea typeface="微软雅黑"/>
        <a:cs typeface=""/>
      </a:majorFont>
      <a:minorFont>
        <a:latin typeface="Calibri Light"/>
        <a:ea typeface="微软雅黑 Light"/>
        <a:cs typeface=""/>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课程PPT模板" id="{351F00F9-9781-4493-A8BE-AE75F947CCD5}" vid="{D9AAA92C-2A04-455B-AC88-7D4E4CA3D872}"/>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28277</TotalTime>
  <Words>4151</Words>
  <Application>Microsoft Office PowerPoint</Application>
  <PresentationFormat>全屏显示(4:3)</PresentationFormat>
  <Paragraphs>564</Paragraphs>
  <Slides>53</Slides>
  <Notes>5</Notes>
  <HiddenSlides>0</HiddenSlides>
  <MMClips>0</MMClips>
  <ScaleCrop>false</ScaleCrop>
  <HeadingPairs>
    <vt:vector size="8" baseType="variant">
      <vt:variant>
        <vt:lpstr>已用的字体</vt:lpstr>
      </vt:variant>
      <vt:variant>
        <vt:i4>20</vt:i4>
      </vt:variant>
      <vt:variant>
        <vt:lpstr>主题</vt:lpstr>
      </vt:variant>
      <vt:variant>
        <vt:i4>1</vt:i4>
      </vt:variant>
      <vt:variant>
        <vt:lpstr>嵌入 OLE 服务器</vt:lpstr>
      </vt:variant>
      <vt:variant>
        <vt:i4>1</vt:i4>
      </vt:variant>
      <vt:variant>
        <vt:lpstr>幻灯片标题</vt:lpstr>
      </vt:variant>
      <vt:variant>
        <vt:i4>53</vt:i4>
      </vt:variant>
    </vt:vector>
  </HeadingPairs>
  <TitlesOfParts>
    <vt:vector size="75" baseType="lpstr">
      <vt:lpstr>CourierNewPSMT</vt:lpstr>
      <vt:lpstr>Monotype Sorts</vt:lpstr>
      <vt:lpstr>等线</vt:lpstr>
      <vt:lpstr>黑体</vt:lpstr>
      <vt:lpstr>华文中宋</vt:lpstr>
      <vt:lpstr>隶书</vt:lpstr>
      <vt:lpstr>宋体</vt:lpstr>
      <vt:lpstr>微软雅黑</vt:lpstr>
      <vt:lpstr>微软雅黑 Light</vt:lpstr>
      <vt:lpstr>Arial</vt:lpstr>
      <vt:lpstr>Calibri</vt:lpstr>
      <vt:lpstr>Calibri Light</vt:lpstr>
      <vt:lpstr>Cambria Math</vt:lpstr>
      <vt:lpstr>Consolas</vt:lpstr>
      <vt:lpstr>Courier New</vt:lpstr>
      <vt:lpstr>Gill Sans MT</vt:lpstr>
      <vt:lpstr>Tahoma</vt:lpstr>
      <vt:lpstr>Times New Roman</vt:lpstr>
      <vt:lpstr>Wingdings</vt:lpstr>
      <vt:lpstr>Wingdings 2</vt:lpstr>
      <vt:lpstr>课程PPT模板</vt:lpstr>
      <vt:lpstr>Picture</vt:lpstr>
      <vt:lpstr>3. 程序控制语句</vt:lpstr>
      <vt:lpstr>上节内容回顾</vt:lpstr>
      <vt:lpstr>本讲内容</vt:lpstr>
      <vt:lpstr>程序结构</vt:lpstr>
      <vt:lpstr>三种基本控制结构</vt:lpstr>
      <vt:lpstr>程序控制语句</vt:lpstr>
      <vt:lpstr>C语言的分支控制语句</vt:lpstr>
      <vt:lpstr>为什么要有分支控制语句</vt:lpstr>
      <vt:lpstr>条件语句</vt:lpstr>
      <vt:lpstr>练习题 (1)</vt:lpstr>
      <vt:lpstr>练习题 (2)</vt:lpstr>
      <vt:lpstr>IF语句的格式</vt:lpstr>
      <vt:lpstr>PowerPoint 演示文稿</vt:lpstr>
      <vt:lpstr>如何表示分支结构 ——流程图</vt:lpstr>
      <vt:lpstr>如何表示分支结构 ——N-S图</vt:lpstr>
      <vt:lpstr>IF语句的嵌套和级联</vt:lpstr>
      <vt:lpstr>分支结构举例</vt:lpstr>
      <vt:lpstr>PowerPoint 演示文稿</vt:lpstr>
      <vt:lpstr>条件运算符（自学掌握）</vt:lpstr>
      <vt:lpstr>switch语句（自学掌握）</vt:lpstr>
      <vt:lpstr>switch语句注意事项：</vt:lpstr>
      <vt:lpstr>switch结构：</vt:lpstr>
      <vt:lpstr>switch语句示例</vt:lpstr>
      <vt:lpstr>练习：使用分支控制语句</vt:lpstr>
      <vt:lpstr>为什么需要循环语句?</vt:lpstr>
      <vt:lpstr>while循环（当循环）</vt:lpstr>
      <vt:lpstr>do … while循环(直到型循环）</vt:lpstr>
      <vt:lpstr>for 循环</vt:lpstr>
      <vt:lpstr>PowerPoint 演示文稿</vt:lpstr>
      <vt:lpstr>for循环的NS框图</vt:lpstr>
      <vt:lpstr>for循环的执行过程</vt:lpstr>
      <vt:lpstr>使用for循环解题实例</vt:lpstr>
      <vt:lpstr>例：求自然数1～100之和</vt:lpstr>
      <vt:lpstr>思考题（课后思考验证）：</vt:lpstr>
      <vt:lpstr>求10的阶乘</vt:lpstr>
      <vt:lpstr>PowerPoint 演示文稿</vt:lpstr>
      <vt:lpstr>解题思路</vt:lpstr>
      <vt:lpstr>如何终止循环？</vt:lpstr>
      <vt:lpstr>思考题 (1)</vt:lpstr>
      <vt:lpstr>思考题 (2)</vt:lpstr>
      <vt:lpstr>练习：求两个整数的最小公倍数</vt:lpstr>
      <vt:lpstr>PowerPoint 演示文稿</vt:lpstr>
      <vt:lpstr>PowerPoint 演示文稿</vt:lpstr>
      <vt:lpstr>如何选择循环表达式？</vt:lpstr>
      <vt:lpstr>循环的嵌套</vt:lpstr>
      <vt:lpstr>练习题</vt:lpstr>
      <vt:lpstr>限定转向语句</vt:lpstr>
      <vt:lpstr>break语句</vt:lpstr>
      <vt:lpstr>break语句</vt:lpstr>
      <vt:lpstr>continue语句</vt:lpstr>
      <vt:lpstr>continue语句说明</vt:lpstr>
      <vt:lpstr>练习</vt:lpstr>
      <vt:lpstr>课后任务</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程序设计 I</dc:title>
  <dc:creator>sun hui</dc:creator>
  <cp:lastModifiedBy>Hui Sun</cp:lastModifiedBy>
  <cp:revision>682</cp:revision>
  <dcterms:created xsi:type="dcterms:W3CDTF">2020-10-14T02:47:39Z</dcterms:created>
  <dcterms:modified xsi:type="dcterms:W3CDTF">2025-08-13T03:04:06Z</dcterms:modified>
</cp:coreProperties>
</file>