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48"/>
  </p:notesMasterIdLst>
  <p:handoutMasterIdLst>
    <p:handoutMasterId r:id="rId49"/>
  </p:handoutMasterIdLst>
  <p:sldIdLst>
    <p:sldId id="1092" r:id="rId2"/>
    <p:sldId id="1093" r:id="rId3"/>
    <p:sldId id="891" r:id="rId4"/>
    <p:sldId id="610" r:id="rId5"/>
    <p:sldId id="892" r:id="rId6"/>
    <p:sldId id="893" r:id="rId7"/>
    <p:sldId id="894" r:id="rId8"/>
    <p:sldId id="895" r:id="rId9"/>
    <p:sldId id="896" r:id="rId10"/>
    <p:sldId id="617" r:id="rId11"/>
    <p:sldId id="973" r:id="rId12"/>
    <p:sldId id="616" r:id="rId13"/>
    <p:sldId id="620" r:id="rId14"/>
    <p:sldId id="621" r:id="rId15"/>
    <p:sldId id="622" r:id="rId16"/>
    <p:sldId id="623" r:id="rId17"/>
    <p:sldId id="624" r:id="rId18"/>
    <p:sldId id="416" r:id="rId19"/>
    <p:sldId id="648" r:id="rId20"/>
    <p:sldId id="974" r:id="rId21"/>
    <p:sldId id="986" r:id="rId22"/>
    <p:sldId id="934" r:id="rId23"/>
    <p:sldId id="987" r:id="rId24"/>
    <p:sldId id="988" r:id="rId25"/>
    <p:sldId id="660" r:id="rId26"/>
    <p:sldId id="989" r:id="rId27"/>
    <p:sldId id="990" r:id="rId28"/>
    <p:sldId id="419" r:id="rId29"/>
    <p:sldId id="961" r:id="rId30"/>
    <p:sldId id="962" r:id="rId31"/>
    <p:sldId id="964" r:id="rId32"/>
    <p:sldId id="965" r:id="rId33"/>
    <p:sldId id="673" r:id="rId34"/>
    <p:sldId id="992" r:id="rId35"/>
    <p:sldId id="993" r:id="rId36"/>
    <p:sldId id="425" r:id="rId37"/>
    <p:sldId id="1094" r:id="rId38"/>
    <p:sldId id="967" r:id="rId39"/>
    <p:sldId id="681" r:id="rId40"/>
    <p:sldId id="1095" r:id="rId41"/>
    <p:sldId id="682" r:id="rId42"/>
    <p:sldId id="683" r:id="rId43"/>
    <p:sldId id="684" r:id="rId44"/>
    <p:sldId id="969" r:id="rId45"/>
    <p:sldId id="970" r:id="rId46"/>
    <p:sldId id="994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6700E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88" autoAdjust="0"/>
    <p:restoredTop sz="75312" autoAdjust="0"/>
  </p:normalViewPr>
  <p:slideViewPr>
    <p:cSldViewPr snapToGrid="0">
      <p:cViewPr varScale="1">
        <p:scale>
          <a:sx n="68" d="100"/>
          <a:sy n="68" d="100"/>
        </p:scale>
        <p:origin x="85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95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32C656-B4F5-496D-8363-88252277A6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DD45AE-3D94-4FB0-AA1E-B100A0A7EC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63B7C-F87A-4992-9D16-F63F1FA43DB6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871C8D-3D58-472B-A2FE-61A2020D09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A5F050-4848-4F76-95CF-FC4B8004A1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5AF18-CFCB-48CD-B900-85FE73933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12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6F8E1-D84A-44BD-AFC6-9B54380022B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4B8F7-AA39-458F-B195-A32598CB2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36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E12BC-05D8-4320-BDA9-523357A1B366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3904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E12BC-05D8-4320-BDA9-523357A1B366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5907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A-&gt;B   </a:t>
            </a:r>
            <a:r>
              <a:rPr lang="en-US" dirty="0">
                <a:sym typeface="Wingdings" panose="05000000000000000000" pitchFamily="2" charset="2"/>
              </a:rPr>
              <a:t>   !A || </a:t>
            </a:r>
            <a:r>
              <a:rPr lang="en-US" altLang="zh-CN" dirty="0">
                <a:sym typeface="Wingdings" panose="05000000000000000000" pitchFamily="2" charset="2"/>
              </a:rPr>
              <a:t>B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4B8F7-AA39-458F-B195-A32598CB259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49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4B8F7-AA39-458F-B195-A32598CB259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34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E12BC-05D8-4320-BDA9-523357A1B366}" type="slidenum">
              <a:rPr lang="zh-CN" altLang="en-US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8095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E12BC-05D8-4320-BDA9-523357A1B366}" type="slidenum">
              <a:rPr lang="zh-CN" altLang="en-US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2884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4B8F7-AA39-458F-B195-A32598CB259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08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>
            <a:extLst>
              <a:ext uri="{FF2B5EF4-FFF2-40B4-BE49-F238E27FC236}">
                <a16:creationId xmlns:a16="http://schemas.microsoft.com/office/drawing/2014/main" id="{7F2607A3-F1BE-4A25-B299-97AFEB1FFB62}"/>
              </a:ext>
            </a:extLst>
          </p:cNvPr>
          <p:cNvSpPr/>
          <p:nvPr/>
        </p:nvSpPr>
        <p:spPr>
          <a:xfrm>
            <a:off x="8177483" y="5910463"/>
            <a:ext cx="504000" cy="50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9AF04BF-0727-495F-A094-608DA21B68DA}"/>
              </a:ext>
            </a:extLst>
          </p:cNvPr>
          <p:cNvSpPr/>
          <p:nvPr/>
        </p:nvSpPr>
        <p:spPr>
          <a:xfrm>
            <a:off x="7414927" y="813765"/>
            <a:ext cx="742237" cy="7422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4515F67-C18F-4CB9-B75C-1ECF0FA29872}"/>
              </a:ext>
            </a:extLst>
          </p:cNvPr>
          <p:cNvSpPr/>
          <p:nvPr/>
        </p:nvSpPr>
        <p:spPr>
          <a:xfrm>
            <a:off x="-2459620" y="610564"/>
            <a:ext cx="5400000" cy="540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8874" y="3811522"/>
            <a:ext cx="5429250" cy="1655762"/>
          </a:xfrm>
        </p:spPr>
        <p:txBody>
          <a:bodyPr/>
          <a:lstStyle>
            <a:lvl1pPr marL="0" indent="0" algn="l">
              <a:buNone/>
              <a:defRPr sz="2400" baseline="0">
                <a:latin typeface="Calibri" panose="020F0502020204030204" pitchFamily="34" charset="0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8875" y="2063685"/>
            <a:ext cx="6606253" cy="1655763"/>
          </a:xfrm>
        </p:spPr>
        <p:txBody>
          <a:bodyPr anchor="b">
            <a:normAutofit/>
          </a:bodyPr>
          <a:lstStyle>
            <a:lvl1pPr algn="l">
              <a:defRPr sz="54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弧形 3">
            <a:extLst>
              <a:ext uri="{FF2B5EF4-FFF2-40B4-BE49-F238E27FC236}">
                <a16:creationId xmlns:a16="http://schemas.microsoft.com/office/drawing/2014/main" id="{02941345-94C4-47EE-8B6E-05F86F564B00}"/>
              </a:ext>
            </a:extLst>
          </p:cNvPr>
          <p:cNvSpPr/>
          <p:nvPr userDrawn="1"/>
        </p:nvSpPr>
        <p:spPr>
          <a:xfrm>
            <a:off x="-1790184" y="-1709103"/>
            <a:ext cx="3960000" cy="3883419"/>
          </a:xfrm>
          <a:prstGeom prst="arc">
            <a:avLst>
              <a:gd name="adj1" fmla="val 21064148"/>
              <a:gd name="adj2" fmla="val 5986293"/>
            </a:avLst>
          </a:prstGeom>
          <a:noFill/>
          <a:ln w="635000"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0980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，致谢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9AFFAC0-5E2A-4A96-AA84-E25CC8564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8875" y="2155125"/>
            <a:ext cx="6606253" cy="1655763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圆: 空心 8">
            <a:extLst>
              <a:ext uri="{FF2B5EF4-FFF2-40B4-BE49-F238E27FC236}">
                <a16:creationId xmlns:a16="http://schemas.microsoft.com/office/drawing/2014/main" id="{74B02844-8C02-465F-B7DB-AB02B28F9A23}"/>
              </a:ext>
            </a:extLst>
          </p:cNvPr>
          <p:cNvSpPr/>
          <p:nvPr/>
        </p:nvSpPr>
        <p:spPr>
          <a:xfrm>
            <a:off x="8088487" y="5873868"/>
            <a:ext cx="720000" cy="720000"/>
          </a:xfrm>
          <a:prstGeom prst="donut">
            <a:avLst>
              <a:gd name="adj" fmla="val 2415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36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7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6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1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751EAF42-C692-4271-8CB7-3D9B314629A6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3547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8E81C4C-DB9B-43D2-ACA5-21F99FF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23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5C0F4-54F4-4069-8E06-2B5A7B7BF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4A08D-863A-4500-818B-6C7EA6EE6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6ACC7-4A96-44A7-9DFA-61F9AF2D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3331E-9E9C-446F-8FAA-C105E8DA26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1351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981200"/>
            <a:ext cx="36957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981200"/>
            <a:ext cx="36957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DC657-BB46-4EF7-9D66-BFB8C6F8FE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3900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134B0723-877F-4CEB-B3F0-9557CA8C7B76}"/>
              </a:ext>
            </a:extLst>
          </p:cNvPr>
          <p:cNvSpPr/>
          <p:nvPr/>
        </p:nvSpPr>
        <p:spPr>
          <a:xfrm>
            <a:off x="1014414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AC5154D5-11EE-423D-9CB9-FE44E555273A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1014414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2EFB004E-FFA4-4999-88DD-E0F997AEE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CD099190-8FB3-415D-AF42-45E5EC4DE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35DA594-928A-4B93-BFF1-D1D998117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2C4C4-4215-4352-B597-B2750E65EF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667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9AFFAC0-5E2A-4A96-AA84-E25CC8564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2471" y="2155124"/>
            <a:ext cx="6711517" cy="1655763"/>
          </a:xfrm>
        </p:spPr>
        <p:txBody>
          <a:bodyPr anchor="t">
            <a:normAutofit/>
          </a:bodyPr>
          <a:lstStyle>
            <a:lvl1pPr algn="l">
              <a:defRPr sz="54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圆: 空心 8">
            <a:extLst>
              <a:ext uri="{FF2B5EF4-FFF2-40B4-BE49-F238E27FC236}">
                <a16:creationId xmlns:a16="http://schemas.microsoft.com/office/drawing/2014/main" id="{74B02844-8C02-465F-B7DB-AB02B28F9A23}"/>
              </a:ext>
            </a:extLst>
          </p:cNvPr>
          <p:cNvSpPr/>
          <p:nvPr/>
        </p:nvSpPr>
        <p:spPr>
          <a:xfrm>
            <a:off x="685564" y="2155124"/>
            <a:ext cx="544750" cy="558709"/>
          </a:xfrm>
          <a:prstGeom prst="donut">
            <a:avLst>
              <a:gd name="adj" fmla="val 3476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39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293" y="431999"/>
            <a:ext cx="8152708" cy="935161"/>
          </a:xfrm>
        </p:spPr>
        <p:txBody>
          <a:bodyPr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9292" y="1615736"/>
            <a:ext cx="8152707" cy="4710344"/>
          </a:xfrm>
        </p:spPr>
        <p:txBody>
          <a:bodyPr anchor="t">
            <a:normAutofit/>
          </a:bodyPr>
          <a:lstStyle>
            <a:lvl1pPr marL="514350" indent="-514350">
              <a:lnSpc>
                <a:spcPct val="114000"/>
              </a:lnSpc>
              <a:buFont typeface="+mj-lt"/>
              <a:buAutoNum type="arabicPeriod"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783000" indent="-457200">
              <a:buFont typeface="+mj-lt"/>
              <a:buAutoNum type="arabicPeriod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1369800" indent="-457200">
              <a:buFont typeface="+mj-lt"/>
              <a:buAutoNum type="arabicPeriod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目录项目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834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8230387" cy="899650"/>
          </a:xfrm>
        </p:spPr>
        <p:txBody>
          <a:bodyPr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535837"/>
            <a:ext cx="8280000" cy="4764163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/>
            </a:lvl1pPr>
            <a:lvl2pPr marL="740700" indent="-342900">
              <a:buFont typeface="Wingdings" panose="05000000000000000000" pitchFamily="2" charset="2"/>
              <a:buChar char="§"/>
              <a:defRPr sz="2000"/>
            </a:lvl2pPr>
            <a:lvl3pPr marL="1198350" indent="-285750">
              <a:buFont typeface="Wingdings" panose="05000000000000000000" pitchFamily="2" charset="2"/>
              <a:buChar char="§"/>
              <a:defRPr sz="1800"/>
            </a:lvl3pPr>
            <a:lvl4pPr marL="1657350" indent="-285750">
              <a:buFont typeface="Wingdings" panose="05000000000000000000" pitchFamily="2" charset="2"/>
              <a:buChar char="§"/>
              <a:defRPr sz="1600"/>
            </a:lvl4pPr>
            <a:lvl5pPr marL="2114550" indent="-28575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4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00" y="1260000"/>
            <a:ext cx="4082850" cy="5040000"/>
          </a:xfrm>
        </p:spPr>
        <p:txBody>
          <a:bodyPr/>
          <a:lstStyle>
            <a:lvl1pPr marL="36000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60000"/>
            <a:ext cx="4082850" cy="5040000"/>
          </a:xfrm>
        </p:spPr>
        <p:txBody>
          <a:bodyPr/>
          <a:lstStyle>
            <a:lvl1pPr marL="36000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1188000"/>
            <a:ext cx="4066182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00" y="2037716"/>
            <a:ext cx="4066182" cy="438828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88000"/>
            <a:ext cx="408285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37716"/>
            <a:ext cx="4082850" cy="438828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F911216-E732-4C6D-8C7E-F389B9C2C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8280000" cy="683692"/>
          </a:xfrm>
        </p:spPr>
        <p:txBody>
          <a:bodyPr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491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06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54133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43434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617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541337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43434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0711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8280000" cy="8866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1447062"/>
            <a:ext cx="8280000" cy="4705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686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7" r:id="rId11"/>
    <p:sldLayoutId id="2147483798" r:id="rId12"/>
    <p:sldLayoutId id="2147483799" r:id="rId13"/>
    <p:sldLayoutId id="2147483800" r:id="rId14"/>
    <p:sldLayoutId id="2147483801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4"/>
        </a:buClr>
        <a:buFontTx/>
        <a:buBlip>
          <a:blip r:embed="rId17"/>
        </a:buBlip>
        <a:defRPr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685800" indent="-288000" algn="l" defTabSz="914400" rtl="0" eaLnBrk="1" latinLnBrk="0" hangingPunct="1">
        <a:lnSpc>
          <a:spcPct val="100000"/>
        </a:lnSpc>
        <a:spcBef>
          <a:spcPts val="500"/>
        </a:spcBef>
        <a:buClr>
          <a:schemeClr val="accent4"/>
        </a:buClr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30400" algn="l" defTabSz="914400" rtl="0" eaLnBrk="1" latinLnBrk="0" hangingPunct="1">
        <a:lnSpc>
          <a:spcPct val="100000"/>
        </a:lnSpc>
        <a:spcBef>
          <a:spcPts val="500"/>
        </a:spcBef>
        <a:buClr>
          <a:schemeClr val="accent4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4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4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6DE7729-5D2F-46D3-930B-9C449DB6B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8873" y="1773237"/>
            <a:ext cx="7875127" cy="1655763"/>
          </a:xfrm>
        </p:spPr>
        <p:txBody>
          <a:bodyPr>
            <a:norm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 逻辑思维与计算机解题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44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>
            <a:extLst>
              <a:ext uri="{FF2B5EF4-FFF2-40B4-BE49-F238E27FC236}">
                <a16:creationId xmlns:a16="http://schemas.microsoft.com/office/drawing/2014/main" id="{44ED9568-B35C-4325-85D5-71178F8F36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字符型变量的存储</a:t>
            </a:r>
          </a:p>
        </p:txBody>
      </p:sp>
      <p:sp>
        <p:nvSpPr>
          <p:cNvPr id="371715" name="Rectangle 3">
            <a:extLst>
              <a:ext uri="{FF2B5EF4-FFF2-40B4-BE49-F238E27FC236}">
                <a16:creationId xmlns:a16="http://schemas.microsoft.com/office/drawing/2014/main" id="{E5975D8C-4A67-4D1E-912E-39802FA5C6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2000" y="1599203"/>
            <a:ext cx="8280000" cy="4764163"/>
          </a:xfrm>
        </p:spPr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C/C++</a:t>
            </a:r>
            <a:r>
              <a:rPr lang="zh-CN" altLang="en-US" dirty="0"/>
              <a:t>中字符在存储单元中是以</a:t>
            </a:r>
            <a:r>
              <a:rPr lang="en-US" altLang="zh-CN" dirty="0"/>
              <a:t>ASCII</a:t>
            </a:r>
            <a:r>
              <a:rPr lang="zh-CN" altLang="en-US" dirty="0"/>
              <a:t>码的形式存放的。因此，用赋值语句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	两者是等效的，在以</a:t>
            </a:r>
            <a:r>
              <a:rPr lang="en-US" altLang="zh-CN" dirty="0" err="1"/>
              <a:t>thisman</a:t>
            </a:r>
            <a:r>
              <a:rPr lang="zh-CN" altLang="en-US" dirty="0"/>
              <a:t>为标识的存储单元中存的是数字</a:t>
            </a:r>
            <a:r>
              <a:rPr lang="en-US" altLang="zh-CN" dirty="0"/>
              <a:t>65</a:t>
            </a:r>
            <a:r>
              <a:rPr lang="zh-CN" altLang="en-US" dirty="0"/>
              <a:t>。</a:t>
            </a:r>
          </a:p>
        </p:txBody>
      </p:sp>
      <p:grpSp>
        <p:nvGrpSpPr>
          <p:cNvPr id="371717" name="Group 5">
            <a:extLst>
              <a:ext uri="{FF2B5EF4-FFF2-40B4-BE49-F238E27FC236}">
                <a16:creationId xmlns:a16="http://schemas.microsoft.com/office/drawing/2014/main" id="{CA8132D6-2506-4D5F-97A2-6B47E6C7DE86}"/>
              </a:ext>
            </a:extLst>
          </p:cNvPr>
          <p:cNvGrpSpPr>
            <a:grpSpLocks/>
          </p:cNvGrpSpPr>
          <p:nvPr/>
        </p:nvGrpSpPr>
        <p:grpSpPr bwMode="auto">
          <a:xfrm>
            <a:off x="5395694" y="2689428"/>
            <a:ext cx="2447925" cy="1679575"/>
            <a:chOff x="3379" y="1525"/>
            <a:chExt cx="1542" cy="1058"/>
          </a:xfrm>
        </p:grpSpPr>
        <p:sp>
          <p:nvSpPr>
            <p:cNvPr id="371718" name="Text Box 6">
              <a:extLst>
                <a:ext uri="{FF2B5EF4-FFF2-40B4-BE49-F238E27FC236}">
                  <a16:creationId xmlns:a16="http://schemas.microsoft.com/office/drawing/2014/main" id="{DC84B848-79EB-4DF8-97CD-3F6252CA1C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1525"/>
              <a:ext cx="1542" cy="10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600" b="1" dirty="0" err="1">
                  <a:ea typeface="隶书" panose="02010509060101010101" pitchFamily="49" charset="-122"/>
                </a:rPr>
                <a:t>thisman</a:t>
              </a:r>
              <a:endParaRPr kumimoji="1" lang="en-US" altLang="zh-CN" sz="2600" b="1" dirty="0">
                <a:ea typeface="隶书" panose="02010509060101010101" pitchFamily="49" charset="-122"/>
              </a:endParaRPr>
            </a:p>
            <a:p>
              <a:pPr algn="ctr">
                <a:spcBef>
                  <a:spcPct val="50000"/>
                </a:spcBef>
              </a:pPr>
              <a:r>
                <a:rPr kumimoji="1" lang="en-US" altLang="zh-CN" sz="2600" b="1" dirty="0">
                  <a:ea typeface="隶书" panose="02010509060101010101" pitchFamily="49" charset="-122"/>
                </a:rPr>
                <a:t> 65</a:t>
              </a:r>
            </a:p>
            <a:p>
              <a:pPr algn="ctr">
                <a:spcBef>
                  <a:spcPct val="50000"/>
                </a:spcBef>
              </a:pPr>
              <a:r>
                <a:rPr kumimoji="1" lang="zh-CN" altLang="en-US" sz="2600" b="1" dirty="0">
                  <a:ea typeface="隶书" panose="02010509060101010101" pitchFamily="49" charset="-122"/>
                </a:rPr>
                <a:t>地址</a:t>
              </a:r>
              <a:r>
                <a:rPr kumimoji="1" lang="en-US" altLang="zh-CN" sz="2600" b="1" dirty="0" err="1">
                  <a:ea typeface="隶书" panose="02010509060101010101" pitchFamily="49" charset="-122"/>
                </a:rPr>
                <a:t>xxxx</a:t>
              </a:r>
              <a:endParaRPr kumimoji="1" lang="en-US" altLang="zh-CN" sz="2600" b="1" dirty="0">
                <a:ea typeface="隶书" panose="02010509060101010101" pitchFamily="49" charset="-122"/>
              </a:endParaRPr>
            </a:p>
          </p:txBody>
        </p:sp>
        <p:sp>
          <p:nvSpPr>
            <p:cNvPr id="371719" name="Rectangle 7">
              <a:extLst>
                <a:ext uri="{FF2B5EF4-FFF2-40B4-BE49-F238E27FC236}">
                  <a16:creationId xmlns:a16="http://schemas.microsoft.com/office/drawing/2014/main" id="{5ECABF67-923D-454F-8204-E8B20A843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1903"/>
              <a:ext cx="953" cy="317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kumimoji="1" lang="zh-CN" altLang="en-US" sz="2600" b="1">
                <a:ea typeface="隶书" panose="02010509060101010101" pitchFamily="49" charset="-122"/>
              </a:endParaRPr>
            </a:p>
          </p:txBody>
        </p:sp>
      </p:grpSp>
      <p:sp>
        <p:nvSpPr>
          <p:cNvPr id="371720" name="Rectangle 8">
            <a:extLst>
              <a:ext uri="{FF2B5EF4-FFF2-40B4-BE49-F238E27FC236}">
                <a16:creationId xmlns:a16="http://schemas.microsoft.com/office/drawing/2014/main" id="{B94C98B8-4502-4C1B-91C5-396C9531A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826" y="2780956"/>
            <a:ext cx="38655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3" algn="l"/>
            <a:r>
              <a:rPr kumimoji="1" lang="en-US" altLang="zh-CN" sz="2400" b="1" dirty="0" err="1">
                <a:solidFill>
                  <a:schemeClr val="tx2"/>
                </a:solidFill>
              </a:rPr>
              <a:t>thisman</a:t>
            </a:r>
            <a:r>
              <a:rPr kumimoji="1" lang="en-US" altLang="zh-CN" sz="2400" b="1" dirty="0">
                <a:solidFill>
                  <a:schemeClr val="tx2"/>
                </a:solidFill>
              </a:rPr>
              <a:t> = </a:t>
            </a:r>
            <a:r>
              <a:rPr kumimoji="1" lang="en-US" altLang="zh-CN" sz="2400" b="1" dirty="0">
                <a:solidFill>
                  <a:schemeClr val="tx2"/>
                </a:solidFill>
                <a:latin typeface="Arial" panose="020B0604020202020204" pitchFamily="34" charset="0"/>
              </a:rPr>
              <a:t>‘</a:t>
            </a:r>
            <a:r>
              <a:rPr kumimoji="1" lang="en-US" altLang="zh-CN" sz="2400" b="1" dirty="0">
                <a:solidFill>
                  <a:schemeClr val="tx2"/>
                </a:solidFill>
              </a:rPr>
              <a:t>A</a:t>
            </a:r>
            <a:r>
              <a:rPr kumimoji="1" lang="en-US" altLang="zh-CN" sz="2400" b="1" dirty="0">
                <a:solidFill>
                  <a:schemeClr val="tx2"/>
                </a:solidFill>
                <a:latin typeface="Arial" panose="020B0604020202020204" pitchFamily="34" charset="0"/>
              </a:rPr>
              <a:t>’</a:t>
            </a:r>
            <a:r>
              <a:rPr kumimoji="1" lang="en-US" altLang="zh-CN" sz="2400" b="1" dirty="0">
                <a:solidFill>
                  <a:schemeClr val="tx2"/>
                </a:solidFill>
              </a:rPr>
              <a:t>;</a:t>
            </a:r>
          </a:p>
          <a:p>
            <a:pPr lvl="3" algn="l"/>
            <a:r>
              <a:rPr kumimoji="1" lang="zh-CN" altLang="en-US" sz="2400" b="1" dirty="0"/>
              <a:t>	     与</a:t>
            </a:r>
          </a:p>
          <a:p>
            <a:pPr lvl="3" algn="l"/>
            <a:r>
              <a:rPr kumimoji="1" lang="en-US" altLang="zh-CN" sz="2400" b="1" dirty="0" err="1">
                <a:solidFill>
                  <a:schemeClr val="tx2"/>
                </a:solidFill>
              </a:rPr>
              <a:t>thisman</a:t>
            </a:r>
            <a:r>
              <a:rPr kumimoji="1" lang="en-US" altLang="zh-CN" sz="2400" b="1" dirty="0">
                <a:solidFill>
                  <a:schemeClr val="tx2"/>
                </a:solidFill>
              </a:rPr>
              <a:t> = 65;</a:t>
            </a:r>
            <a:endParaRPr kumimoji="1" lang="zh-CN" altLang="en-US" sz="2400" b="1" dirty="0">
              <a:solidFill>
                <a:schemeClr val="tx2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7B4F93B-3DCA-49B4-8252-B3E4E07EB65F}"/>
              </a:ext>
            </a:extLst>
          </p:cNvPr>
          <p:cNvSpPr/>
          <p:nvPr/>
        </p:nvSpPr>
        <p:spPr>
          <a:xfrm>
            <a:off x="1506436" y="5226404"/>
            <a:ext cx="55246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r>
              <a:rPr kumimoji="1" lang="en-US" altLang="zh-CN" sz="24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thisman</a:t>
            </a:r>
            <a:r>
              <a:rPr kumimoji="1"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1" lang="en-US" altLang="zh-CN" sz="24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thisman</a:t>
            </a:r>
            <a:r>
              <a:rPr kumimoji="1"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+ 1;</a:t>
            </a:r>
          </a:p>
        </p:txBody>
      </p:sp>
    </p:spTree>
    <p:extLst>
      <p:ext uri="{BB962C8B-B14F-4D97-AF65-F5344CB8AC3E}">
        <p14:creationId xmlns:p14="http://schemas.microsoft.com/office/powerpoint/2010/main" val="3942404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3F9B8-C327-4D0A-B427-63C4FF287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sz="39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如何对同学说的话建模</a:t>
            </a:r>
            <a:endParaRPr lang="en-US" altLang="en-US" sz="3900" dirty="0"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EB8F4402-5179-4CBA-91F1-536238DC4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回顾：关系运算符和关系表达式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spcBef>
                <a:spcPts val="3000"/>
              </a:spcBef>
            </a:pPr>
            <a:endParaRPr lang="en-US" altLang="zh-CN" dirty="0"/>
          </a:p>
          <a:p>
            <a:pPr>
              <a:spcBef>
                <a:spcPts val="3000"/>
              </a:spcBef>
            </a:pPr>
            <a:r>
              <a:rPr lang="zh-CN" altLang="en-US" dirty="0"/>
              <a:t>关系表达式返回的值是一个逻辑值，即</a:t>
            </a:r>
            <a:r>
              <a:rPr lang="zh-CN" altLang="en-US" dirty="0">
                <a:latin typeface="Arial" panose="020B0604020202020204" pitchFamily="34" charset="0"/>
              </a:rPr>
              <a:t>“</a:t>
            </a:r>
            <a:r>
              <a:rPr lang="zh-CN" altLang="en-US" dirty="0"/>
              <a:t>真</a:t>
            </a:r>
            <a:r>
              <a:rPr lang="zh-CN" altLang="en-US" dirty="0">
                <a:latin typeface="Arial" panose="020B0604020202020204" pitchFamily="34" charset="0"/>
              </a:rPr>
              <a:t>”（</a:t>
            </a: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</a:rPr>
              <a:t>）</a:t>
            </a:r>
            <a:r>
              <a:rPr lang="zh-CN" altLang="en-US" dirty="0"/>
              <a:t>或</a:t>
            </a:r>
            <a:r>
              <a:rPr lang="zh-CN" altLang="en-US" dirty="0">
                <a:latin typeface="Arial" panose="020B0604020202020204" pitchFamily="34" charset="0"/>
              </a:rPr>
              <a:t>“</a:t>
            </a:r>
            <a:r>
              <a:rPr lang="zh-CN" altLang="en-US" dirty="0"/>
              <a:t>假</a:t>
            </a:r>
            <a:r>
              <a:rPr lang="zh-CN" altLang="en-US" dirty="0">
                <a:latin typeface="Arial" panose="020B0604020202020204" pitchFamily="34" charset="0"/>
              </a:rPr>
              <a:t>”（</a:t>
            </a: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</a:rPr>
              <a:t>0</a:t>
            </a:r>
            <a:r>
              <a:rPr lang="zh-CN" altLang="en-US" dirty="0">
                <a:latin typeface="Arial" panose="020B0604020202020204" pitchFamily="34" charset="0"/>
              </a:rPr>
              <a:t>）</a:t>
            </a:r>
            <a:endParaRPr lang="en-US" altLang="zh-CN" dirty="0"/>
          </a:p>
          <a:p>
            <a:pPr lvl="1"/>
            <a:endParaRPr lang="en-US" altLang="en-US" dirty="0">
              <a:solidFill>
                <a:schemeClr val="tx1"/>
              </a:solidFill>
              <a:ea typeface="华文中宋" panose="02010600040101010101" pitchFamily="2" charset="-122"/>
            </a:endParaRPr>
          </a:p>
        </p:txBody>
      </p:sp>
      <p:sp>
        <p:nvSpPr>
          <p:cNvPr id="19461" name="AutoShape 4">
            <a:extLst>
              <a:ext uri="{FF2B5EF4-FFF2-40B4-BE49-F238E27FC236}">
                <a16:creationId xmlns:a16="http://schemas.microsoft.com/office/drawing/2014/main" id="{8CD1D8CF-34CD-462F-A04C-2F9B5D4ACF4B}"/>
              </a:ext>
            </a:extLst>
          </p:cNvPr>
          <p:cNvSpPr>
            <a:spLocks/>
          </p:cNvSpPr>
          <p:nvPr/>
        </p:nvSpPr>
        <p:spPr bwMode="auto">
          <a:xfrm>
            <a:off x="5568950" y="2114550"/>
            <a:ext cx="304800" cy="1676400"/>
          </a:xfrm>
          <a:prstGeom prst="rightBrace">
            <a:avLst>
              <a:gd name="adj1" fmla="val 4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en-US"/>
          </a:p>
        </p:txBody>
      </p:sp>
      <p:sp>
        <p:nvSpPr>
          <p:cNvPr id="19462" name="AutoShape 5">
            <a:extLst>
              <a:ext uri="{FF2B5EF4-FFF2-40B4-BE49-F238E27FC236}">
                <a16:creationId xmlns:a16="http://schemas.microsoft.com/office/drawing/2014/main" id="{A09FE729-CEEB-47D1-AB24-0B8831BDC856}"/>
              </a:ext>
            </a:extLst>
          </p:cNvPr>
          <p:cNvSpPr>
            <a:spLocks/>
          </p:cNvSpPr>
          <p:nvPr/>
        </p:nvSpPr>
        <p:spPr bwMode="auto">
          <a:xfrm>
            <a:off x="5584825" y="3884613"/>
            <a:ext cx="279400" cy="617537"/>
          </a:xfrm>
          <a:prstGeom prst="rightBrace">
            <a:avLst>
              <a:gd name="adj1" fmla="val 1872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en-US"/>
          </a:p>
        </p:txBody>
      </p:sp>
      <p:sp>
        <p:nvSpPr>
          <p:cNvPr id="19463" name="Text Box 6">
            <a:extLst>
              <a:ext uri="{FF2B5EF4-FFF2-40B4-BE49-F238E27FC236}">
                <a16:creationId xmlns:a16="http://schemas.microsoft.com/office/drawing/2014/main" id="{8179020B-E37B-459D-87FE-B94152B97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8213" y="2762250"/>
            <a:ext cx="2657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优先级相同（高）</a:t>
            </a:r>
          </a:p>
        </p:txBody>
      </p:sp>
      <p:sp>
        <p:nvSpPr>
          <p:cNvPr id="19464" name="Text Box 7">
            <a:extLst>
              <a:ext uri="{FF2B5EF4-FFF2-40B4-BE49-F238E27FC236}">
                <a16:creationId xmlns:a16="http://schemas.microsoft.com/office/drawing/2014/main" id="{D301DC0B-D7F2-4DAA-A672-594459BD7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8213" y="3986213"/>
            <a:ext cx="26558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</a:rPr>
              <a:t>优先级相同（低）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855CB25-80AA-4ECB-AB36-5FEACB1E351B}"/>
              </a:ext>
            </a:extLst>
          </p:cNvPr>
          <p:cNvGraphicFramePr>
            <a:graphicFrameLocks noGrp="1"/>
          </p:cNvGraphicFramePr>
          <p:nvPr/>
        </p:nvGraphicFramePr>
        <p:xfrm>
          <a:off x="1584325" y="2095500"/>
          <a:ext cx="3929063" cy="2413614"/>
        </p:xfrm>
        <a:graphic>
          <a:graphicData uri="http://schemas.openxmlformats.org/drawingml/2006/table">
            <a:tbl>
              <a:tblPr/>
              <a:tblGrid>
                <a:gridCol w="1912938">
                  <a:extLst>
                    <a:ext uri="{9D8B030D-6E8A-4147-A177-3AD203B41FA5}">
                      <a16:colId xmlns:a16="http://schemas.microsoft.com/office/drawing/2014/main" val="1106201215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3564625284"/>
                    </a:ext>
                  </a:extLst>
                </a:gridCol>
              </a:tblGrid>
              <a:tr h="344488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rgbClr val="0000CC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运算符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华文中宋" panose="02010600040101010101" pitchFamily="2" charset="-122"/>
                      </a:endParaRP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rgbClr val="0000CC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说明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华文中宋" panose="02010600040101010101" pitchFamily="2" charset="-122"/>
                      </a:endParaRP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539156"/>
                  </a:ext>
                </a:extLst>
              </a:tr>
              <a:tr h="344488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rgbClr val="0000CC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</a:rPr>
                        <a:t>     &gt;</a:t>
                      </a:r>
                      <a:endParaRPr kumimoji="0" lang="en-US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rgbClr val="0000CC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大于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华文中宋" panose="02010600040101010101" pitchFamily="2" charset="-122"/>
                      </a:endParaRP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068920"/>
                  </a:ext>
                </a:extLst>
              </a:tr>
              <a:tr h="344488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rgbClr val="0000CC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</a:rPr>
                        <a:t>   &gt;=</a:t>
                      </a:r>
                      <a:endParaRPr kumimoji="0" lang="en-US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rgbClr val="0000CC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大于等于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华文中宋" panose="02010600040101010101" pitchFamily="2" charset="-122"/>
                      </a:endParaRP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642654"/>
                  </a:ext>
                </a:extLst>
              </a:tr>
              <a:tr h="344488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rgbClr val="0000CC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</a:rPr>
                        <a:t>    &lt;</a:t>
                      </a:r>
                      <a:endParaRPr kumimoji="0" lang="en-US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rgbClr val="0000CC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小于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华文中宋" panose="02010600040101010101" pitchFamily="2" charset="-122"/>
                      </a:endParaRP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443773"/>
                  </a:ext>
                </a:extLst>
              </a:tr>
              <a:tr h="344488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rgbClr val="0000CC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</a:rPr>
                        <a:t>  &lt;=</a:t>
                      </a:r>
                      <a:endParaRPr kumimoji="0" lang="en-US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rgbClr val="0000CC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小于等于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华文中宋" panose="02010600040101010101" pitchFamily="2" charset="-122"/>
                      </a:endParaRP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133571"/>
                  </a:ext>
                </a:extLst>
              </a:tr>
              <a:tr h="344488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rgbClr val="0000CC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</a:rPr>
                        <a:t>  = =</a:t>
                      </a:r>
                      <a:endParaRPr kumimoji="0" lang="en-US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rgbClr val="0000CC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等于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华文中宋" panose="02010600040101010101" pitchFamily="2" charset="-122"/>
                      </a:endParaRP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143455"/>
                  </a:ext>
                </a:extLst>
              </a:tr>
              <a:tr h="344488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rgbClr val="0000CC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</a:rPr>
                        <a:t>  !=</a:t>
                      </a:r>
                      <a:endParaRPr kumimoji="0" lang="en-US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rgbClr val="0000CC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不等于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华文中宋" panose="02010600040101010101" pitchFamily="2" charset="-122"/>
                      </a:endParaRP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7013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>
            <a:extLst>
              <a:ext uri="{FF2B5EF4-FFF2-40B4-BE49-F238E27FC236}">
                <a16:creationId xmlns:a16="http://schemas.microsoft.com/office/drawing/2014/main" id="{85ACA257-F5BA-44BF-B7DF-930642D094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利用关系表达式将四个人所说的话表示成</a:t>
            </a:r>
          </a:p>
        </p:txBody>
      </p:sp>
      <p:graphicFrame>
        <p:nvGraphicFramePr>
          <p:cNvPr id="368644" name="Group 4">
            <a:extLst>
              <a:ext uri="{FF2B5EF4-FFF2-40B4-BE49-F238E27FC236}">
                <a16:creationId xmlns:a16="http://schemas.microsoft.com/office/drawing/2014/main" id="{60D8DDD6-3A7C-4A00-8AE2-E08D00368628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58800" y="1616075"/>
          <a:ext cx="8154609" cy="3478925"/>
        </p:xfrm>
        <a:graphic>
          <a:graphicData uri="http://schemas.openxmlformats.org/drawingml/2006/table">
            <a:tbl>
              <a:tblPr/>
              <a:tblGrid>
                <a:gridCol w="2210256">
                  <a:extLst>
                    <a:ext uri="{9D8B030D-6E8A-4147-A177-3AD203B41FA5}">
                      <a16:colId xmlns:a16="http://schemas.microsoft.com/office/drawing/2014/main" val="3779234083"/>
                    </a:ext>
                  </a:extLst>
                </a:gridCol>
                <a:gridCol w="2362984">
                  <a:extLst>
                    <a:ext uri="{9D8B030D-6E8A-4147-A177-3AD203B41FA5}">
                      <a16:colId xmlns:a16="http://schemas.microsoft.com/office/drawing/2014/main" val="3769362516"/>
                    </a:ext>
                  </a:extLst>
                </a:gridCol>
                <a:gridCol w="3581369">
                  <a:extLst>
                    <a:ext uri="{9D8B030D-6E8A-4147-A177-3AD203B41FA5}">
                      <a16:colId xmlns:a16="http://schemas.microsoft.com/office/drawing/2014/main" val="2272954710"/>
                    </a:ext>
                  </a:extLst>
                </a:gridCol>
              </a:tblGrid>
              <a:tr h="68451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说话人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说的话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写成关系表达式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604844"/>
                  </a:ext>
                </a:extLst>
              </a:tr>
              <a:tr h="6992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“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不是我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”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thisman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!=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‘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’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961153"/>
                  </a:ext>
                </a:extLst>
              </a:tr>
              <a:tr h="69793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“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是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C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”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thisman==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‘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C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’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132818"/>
                  </a:ext>
                </a:extLst>
              </a:tr>
              <a:tr h="6992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“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是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D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”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thisman==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‘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D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’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0851547"/>
                  </a:ext>
                </a:extLst>
              </a:tr>
              <a:tr h="69793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“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他胡说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”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thisman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!=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‘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D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’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8962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87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6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>
            <a:extLst>
              <a:ext uri="{FF2B5EF4-FFF2-40B4-BE49-F238E27FC236}">
                <a16:creationId xmlns:a16="http://schemas.microsoft.com/office/drawing/2014/main" id="{149A9B32-4D20-4488-9A15-961E1E2DE7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种状态的形式化表示</a:t>
            </a:r>
          </a:p>
        </p:txBody>
      </p:sp>
      <p:graphicFrame>
        <p:nvGraphicFramePr>
          <p:cNvPr id="375911" name="Group 103">
            <a:extLst>
              <a:ext uri="{FF2B5EF4-FFF2-40B4-BE49-F238E27FC236}">
                <a16:creationId xmlns:a16="http://schemas.microsoft.com/office/drawing/2014/main" id="{F70A74A9-46B8-4A82-B349-155A0531C8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030521"/>
              </p:ext>
            </p:extLst>
          </p:nvPr>
        </p:nvGraphicFramePr>
        <p:xfrm>
          <a:off x="1083051" y="1550433"/>
          <a:ext cx="6726989" cy="2296800"/>
        </p:xfrm>
        <a:graphic>
          <a:graphicData uri="http://schemas.openxmlformats.org/drawingml/2006/table">
            <a:tbl>
              <a:tblPr/>
              <a:tblGrid>
                <a:gridCol w="1972439">
                  <a:extLst>
                    <a:ext uri="{9D8B030D-6E8A-4147-A177-3AD203B41FA5}">
                      <a16:colId xmlns:a16="http://schemas.microsoft.com/office/drawing/2014/main" val="2587381064"/>
                    </a:ext>
                  </a:extLst>
                </a:gridCol>
                <a:gridCol w="4754550">
                  <a:extLst>
                    <a:ext uri="{9D8B030D-6E8A-4147-A177-3AD203B41FA5}">
                      <a16:colId xmlns:a16="http://schemas.microsoft.com/office/drawing/2014/main" val="3994471608"/>
                    </a:ext>
                  </a:extLst>
                </a:gridCol>
              </a:tblGrid>
              <a:tr h="2873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状态</a:t>
                      </a:r>
                    </a:p>
                  </a:txBody>
                  <a:tcPr marL="181531" marR="181531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赋值表达式</a:t>
                      </a:r>
                    </a:p>
                  </a:txBody>
                  <a:tcPr marL="181531" marR="181531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03562"/>
                  </a:ext>
                </a:extLst>
              </a:tr>
              <a:tr h="387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181531" marR="181531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thisman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=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‘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’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81531" marR="181531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5894780"/>
                  </a:ext>
                </a:extLst>
              </a:tr>
              <a:tr h="4556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181531" marR="181531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thisman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=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‘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’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81531" marR="181531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464289"/>
                  </a:ext>
                </a:extLst>
              </a:tr>
              <a:tr h="4556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181531" marR="181531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thisman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=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‘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’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81531" marR="181531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6970301"/>
                  </a:ext>
                </a:extLst>
              </a:tr>
              <a:tr h="4556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181531" marR="181531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thisman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=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‘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’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81531" marR="181531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475082"/>
                  </a:ext>
                </a:extLst>
              </a:tr>
            </a:tbl>
          </a:graphicData>
        </a:graphic>
      </p:graphicFrame>
      <p:sp>
        <p:nvSpPr>
          <p:cNvPr id="375811" name="Rectangle 3">
            <a:extLst>
              <a:ext uri="{FF2B5EF4-FFF2-40B4-BE49-F238E27FC236}">
                <a16:creationId xmlns:a16="http://schemas.microsoft.com/office/drawing/2014/main" id="{92AF766E-36E8-4879-8D72-58E19B86BE3C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91303" y="4159167"/>
            <a:ext cx="7710487" cy="261461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显然第一种状态是假定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是做好事者，第二种状态是假定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是做好事者，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…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所谓</a:t>
            </a:r>
            <a:r>
              <a:rPr lang="zh-CN" altLang="en-US" sz="2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枚举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是按照者四种假定逐一地去测试四个人的话有几句是真话，如果不满足三句为真，就否定掉这一假定，换下一个状态再试。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具体做法如下：</a:t>
            </a:r>
          </a:p>
        </p:txBody>
      </p:sp>
    </p:spTree>
    <p:extLst>
      <p:ext uri="{BB962C8B-B14F-4D97-AF65-F5344CB8AC3E}">
        <p14:creationId xmlns:p14="http://schemas.microsoft.com/office/powerpoint/2010/main" val="145349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9944" name="Group 40">
            <a:extLst>
              <a:ext uri="{FF2B5EF4-FFF2-40B4-BE49-F238E27FC236}">
                <a16:creationId xmlns:a16="http://schemas.microsoft.com/office/drawing/2014/main" id="{18B1D605-38AB-4EEB-AD9C-5596978D9CF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395412" y="1241360"/>
          <a:ext cx="8135937" cy="3290889"/>
        </p:xfrm>
        <a:graphic>
          <a:graphicData uri="http://schemas.openxmlformats.org/drawingml/2006/table">
            <a:tbl>
              <a:tblPr/>
              <a:tblGrid>
                <a:gridCol w="1412875">
                  <a:extLst>
                    <a:ext uri="{9D8B030D-6E8A-4147-A177-3AD203B41FA5}">
                      <a16:colId xmlns:a16="http://schemas.microsoft.com/office/drawing/2014/main" val="1468300868"/>
                    </a:ext>
                  </a:extLst>
                </a:gridCol>
                <a:gridCol w="3021012">
                  <a:extLst>
                    <a:ext uri="{9D8B030D-6E8A-4147-A177-3AD203B41FA5}">
                      <a16:colId xmlns:a16="http://schemas.microsoft.com/office/drawing/2014/main" val="1619022856"/>
                    </a:ext>
                  </a:extLst>
                </a:gridCol>
                <a:gridCol w="2579688">
                  <a:extLst>
                    <a:ext uri="{9D8B030D-6E8A-4147-A177-3AD203B41FA5}">
                      <a16:colId xmlns:a16="http://schemas.microsoft.com/office/drawing/2014/main" val="598871736"/>
                    </a:ext>
                  </a:extLst>
                </a:gridCol>
                <a:gridCol w="1122362">
                  <a:extLst>
                    <a:ext uri="{9D8B030D-6E8A-4147-A177-3AD203B41FA5}">
                      <a16:colId xmlns:a16="http://schemas.microsoft.com/office/drawing/2014/main" val="4069839709"/>
                    </a:ext>
                  </a:extLst>
                </a:gridCol>
              </a:tblGrid>
              <a:tr h="6588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说话人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说的话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关系表达式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值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704847"/>
                  </a:ext>
                </a:extLst>
              </a:tr>
              <a:tr h="6572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thisman!=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‘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’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;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‘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’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!=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‘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’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192536"/>
                  </a:ext>
                </a:extLst>
              </a:tr>
              <a:tr h="6588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B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thisman==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‘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C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’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;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‘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’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==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‘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C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’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233578"/>
                  </a:ext>
                </a:extLst>
              </a:tr>
              <a:tr h="6572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C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thisman==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‘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D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’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;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‘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’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==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‘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D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’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1677084"/>
                  </a:ext>
                </a:extLst>
              </a:tr>
              <a:tr h="6588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D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thisman!=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‘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D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’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;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‘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’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!=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‘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D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’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296788"/>
                  </a:ext>
                </a:extLst>
              </a:tr>
            </a:tbl>
          </a:graphicData>
        </a:graphic>
      </p:graphicFrame>
      <p:sp>
        <p:nvSpPr>
          <p:cNvPr id="379941" name="Rectangle 37">
            <a:extLst>
              <a:ext uri="{FF2B5EF4-FFF2-40B4-BE49-F238E27FC236}">
                <a16:creationId xmlns:a16="http://schemas.microsoft.com/office/drawing/2014/main" id="{7DA45C68-853B-4930-AFB3-DA32C7666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081" y="4933134"/>
            <a:ext cx="8351837" cy="108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algn="l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990600" indent="-533400" algn="l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371600" indent="-457200" algn="l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752600" indent="-381000" algn="l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209800" indent="-381000" algn="l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800" b="0" dirty="0">
                <a:effectLst/>
                <a:ea typeface="黑体" panose="02010609060101010101" pitchFamily="49" charset="-122"/>
              </a:rPr>
              <a:t>	四个关系表达式的值的和为</a:t>
            </a:r>
            <a:r>
              <a:rPr lang="en-US" altLang="zh-CN" sz="2800" b="0" dirty="0">
                <a:effectLst/>
                <a:ea typeface="黑体" panose="02010609060101010101" pitchFamily="49" charset="-122"/>
              </a:rPr>
              <a:t>1</a:t>
            </a:r>
            <a:r>
              <a:rPr lang="zh-CN" altLang="en-US" sz="2800" b="0" dirty="0">
                <a:effectLst/>
                <a:ea typeface="黑体" panose="02010609060101010101" pitchFamily="49" charset="-122"/>
              </a:rPr>
              <a:t>，不满足</a:t>
            </a:r>
            <a:r>
              <a:rPr lang="en-US" altLang="zh-CN" sz="2800" b="0" dirty="0">
                <a:effectLst/>
                <a:ea typeface="黑体" panose="02010609060101010101" pitchFamily="49" charset="-122"/>
              </a:rPr>
              <a:t>3</a:t>
            </a:r>
            <a:r>
              <a:rPr lang="zh-CN" altLang="en-US" sz="2800" b="0" dirty="0">
                <a:effectLst/>
                <a:ea typeface="黑体" panose="02010609060101010101" pitchFamily="49" charset="-122"/>
              </a:rPr>
              <a:t>句话为真，假设不成立，因此显然不是</a:t>
            </a:r>
            <a:r>
              <a:rPr lang="en-US" altLang="zh-CN" sz="2800" b="0" dirty="0"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‘</a:t>
            </a:r>
            <a:r>
              <a:rPr lang="en-US" altLang="zh-CN" sz="2800" b="0" dirty="0">
                <a:effectLst/>
                <a:ea typeface="黑体" panose="02010609060101010101" pitchFamily="49" charset="-122"/>
              </a:rPr>
              <a:t>A</a:t>
            </a:r>
            <a:r>
              <a:rPr lang="en-US" altLang="zh-CN" sz="2800" b="0" dirty="0"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’</a:t>
            </a:r>
            <a:r>
              <a:rPr lang="zh-CN" altLang="en-US" sz="2800" b="0" dirty="0">
                <a:effectLst/>
                <a:ea typeface="黑体" panose="02010609060101010101" pitchFamily="49" charset="-122"/>
              </a:rPr>
              <a:t>做的好事。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610E49-F834-4E75-B205-83B9BEEED2DE}"/>
              </a:ext>
            </a:extLst>
          </p:cNvPr>
          <p:cNvSpPr/>
          <p:nvPr/>
        </p:nvSpPr>
        <p:spPr>
          <a:xfrm>
            <a:off x="466775" y="620688"/>
            <a:ext cx="4097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）假定让</a:t>
            </a:r>
            <a:r>
              <a:rPr lang="en-US" altLang="zh-CN" dirty="0" err="1"/>
              <a:t>thisman</a:t>
            </a:r>
            <a:r>
              <a:rPr lang="en-US" altLang="zh-CN" dirty="0"/>
              <a:t>=</a:t>
            </a:r>
            <a:r>
              <a:rPr lang="en-US" altLang="zh-CN" dirty="0">
                <a:latin typeface="Arial" panose="020B0604020202020204" pitchFamily="34" charset="0"/>
              </a:rPr>
              <a:t>‘</a:t>
            </a:r>
            <a:r>
              <a:rPr lang="en-US" altLang="zh-CN" dirty="0"/>
              <a:t>A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zh-CN" altLang="en-US" dirty="0"/>
              <a:t>代入四句话中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2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7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9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9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4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1990" name="Group 38">
            <a:extLst>
              <a:ext uri="{FF2B5EF4-FFF2-40B4-BE49-F238E27FC236}">
                <a16:creationId xmlns:a16="http://schemas.microsoft.com/office/drawing/2014/main" id="{C3DB92FB-7DED-4E4A-8341-0CD41433DB7A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395288" y="1493774"/>
          <a:ext cx="8424862" cy="3290889"/>
        </p:xfrm>
        <a:graphic>
          <a:graphicData uri="http://schemas.openxmlformats.org/drawingml/2006/table">
            <a:tbl>
              <a:tblPr/>
              <a:tblGrid>
                <a:gridCol w="1420812">
                  <a:extLst>
                    <a:ext uri="{9D8B030D-6E8A-4147-A177-3AD203B41FA5}">
                      <a16:colId xmlns:a16="http://schemas.microsoft.com/office/drawing/2014/main" val="1145652099"/>
                    </a:ext>
                  </a:extLst>
                </a:gridCol>
                <a:gridCol w="3035300">
                  <a:extLst>
                    <a:ext uri="{9D8B030D-6E8A-4147-A177-3AD203B41FA5}">
                      <a16:colId xmlns:a16="http://schemas.microsoft.com/office/drawing/2014/main" val="143304976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897534318"/>
                    </a:ext>
                  </a:extLst>
                </a:gridCol>
                <a:gridCol w="1377950">
                  <a:extLst>
                    <a:ext uri="{9D8B030D-6E8A-4147-A177-3AD203B41FA5}">
                      <a16:colId xmlns:a16="http://schemas.microsoft.com/office/drawing/2014/main" val="3738836770"/>
                    </a:ext>
                  </a:extLst>
                </a:gridCol>
              </a:tblGrid>
              <a:tr h="6588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说话人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说的话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关系表达式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值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65535"/>
                  </a:ext>
                </a:extLst>
              </a:tr>
              <a:tr h="6572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thisman!=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‘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’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;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‘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B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’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!=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‘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’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478220"/>
                  </a:ext>
                </a:extLst>
              </a:tr>
              <a:tr h="6588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B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thisman==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‘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C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’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;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‘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B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’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==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‘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C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’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723965"/>
                  </a:ext>
                </a:extLst>
              </a:tr>
              <a:tr h="6572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C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thisman==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‘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D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’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;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‘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B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’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==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‘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D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’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564674"/>
                  </a:ext>
                </a:extLst>
              </a:tr>
              <a:tr h="6588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D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thisman!=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‘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D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’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;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‘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B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’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!=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‘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D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’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8176474"/>
                  </a:ext>
                </a:extLst>
              </a:tr>
            </a:tbl>
          </a:graphicData>
        </a:graphic>
      </p:graphicFrame>
      <p:sp>
        <p:nvSpPr>
          <p:cNvPr id="381988" name="Rectangle 36">
            <a:extLst>
              <a:ext uri="{FF2B5EF4-FFF2-40B4-BE49-F238E27FC236}">
                <a16:creationId xmlns:a16="http://schemas.microsoft.com/office/drawing/2014/main" id="{C4B0AA17-B7D0-4E76-A629-1DC17ECFC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419" y="5053200"/>
            <a:ext cx="8610600" cy="108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algn="l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990600" indent="-533400" algn="l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371600" indent="-457200" algn="l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752600" indent="-381000" algn="l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209800" indent="-381000" algn="l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800" b="0" dirty="0">
                <a:effectLst/>
                <a:ea typeface="黑体" panose="02010609060101010101" pitchFamily="49" charset="-122"/>
              </a:rPr>
              <a:t>四个关系表达式的值的和为</a:t>
            </a:r>
            <a:r>
              <a:rPr lang="en-US" altLang="zh-CN" sz="2800" b="0" dirty="0">
                <a:effectLst/>
                <a:ea typeface="黑体" panose="02010609060101010101" pitchFamily="49" charset="-122"/>
              </a:rPr>
              <a:t>2</a:t>
            </a:r>
            <a:r>
              <a:rPr lang="zh-CN" altLang="en-US" sz="2800" b="0" dirty="0">
                <a:effectLst/>
                <a:ea typeface="黑体" panose="02010609060101010101" pitchFamily="49" charset="-122"/>
              </a:rPr>
              <a:t>，显然不是</a:t>
            </a:r>
            <a:r>
              <a:rPr lang="en-US" altLang="zh-CN" sz="2800" b="0" dirty="0"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‘</a:t>
            </a:r>
            <a:r>
              <a:rPr lang="en-US" altLang="zh-CN" sz="2800" b="0" dirty="0">
                <a:effectLst/>
                <a:ea typeface="黑体" panose="02010609060101010101" pitchFamily="49" charset="-122"/>
              </a:rPr>
              <a:t>B</a:t>
            </a:r>
            <a:r>
              <a:rPr lang="en-US" altLang="zh-CN" sz="2800" b="0" dirty="0"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’</a:t>
            </a:r>
            <a:r>
              <a:rPr lang="zh-CN" altLang="en-US" sz="2800" b="0" dirty="0">
                <a:effectLst/>
                <a:ea typeface="黑体" panose="02010609060101010101" pitchFamily="49" charset="-122"/>
              </a:rPr>
              <a:t>做的好事。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F2E910-9424-421D-ACB6-E2464C77FE4F}"/>
              </a:ext>
            </a:extLst>
          </p:cNvPr>
          <p:cNvSpPr/>
          <p:nvPr/>
        </p:nvSpPr>
        <p:spPr>
          <a:xfrm>
            <a:off x="387202" y="620688"/>
            <a:ext cx="4070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）假定让</a:t>
            </a:r>
            <a:r>
              <a:rPr lang="en-US" altLang="zh-CN" dirty="0" err="1"/>
              <a:t>thisman</a:t>
            </a:r>
            <a:r>
              <a:rPr lang="en-US" altLang="zh-CN" dirty="0"/>
              <a:t>=</a:t>
            </a:r>
            <a:r>
              <a:rPr lang="en-US" altLang="zh-CN" dirty="0">
                <a:latin typeface="Arial" panose="020B0604020202020204" pitchFamily="34" charset="0"/>
              </a:rPr>
              <a:t>‘</a:t>
            </a:r>
            <a:r>
              <a:rPr lang="en-US" altLang="zh-CN" dirty="0"/>
              <a:t>B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zh-CN" altLang="en-US" dirty="0"/>
              <a:t>代入四句话中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6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8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1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8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4040" name="Group 40">
            <a:extLst>
              <a:ext uri="{FF2B5EF4-FFF2-40B4-BE49-F238E27FC236}">
                <a16:creationId xmlns:a16="http://schemas.microsoft.com/office/drawing/2014/main" id="{A5D50A00-8A21-4B73-88FF-1288C8EB6B7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4213" y="1981200"/>
          <a:ext cx="8208962" cy="3392489"/>
        </p:xfrm>
        <a:graphic>
          <a:graphicData uri="http://schemas.openxmlformats.org/drawingml/2006/table">
            <a:tbl>
              <a:tblPr/>
              <a:tblGrid>
                <a:gridCol w="1425575">
                  <a:extLst>
                    <a:ext uri="{9D8B030D-6E8A-4147-A177-3AD203B41FA5}">
                      <a16:colId xmlns:a16="http://schemas.microsoft.com/office/drawing/2014/main" val="13628315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06912966"/>
                    </a:ext>
                  </a:extLst>
                </a:gridCol>
                <a:gridCol w="2798762">
                  <a:extLst>
                    <a:ext uri="{9D8B030D-6E8A-4147-A177-3AD203B41FA5}">
                      <a16:colId xmlns:a16="http://schemas.microsoft.com/office/drawing/2014/main" val="1711842527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3115417703"/>
                    </a:ext>
                  </a:extLst>
                </a:gridCol>
              </a:tblGrid>
              <a:tr h="6794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说话人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说的话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关系表达式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值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132496"/>
                  </a:ext>
                </a:extLst>
              </a:tr>
              <a:tr h="677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thisman!=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‘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’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;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‘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C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’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!=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‘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’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591853"/>
                  </a:ext>
                </a:extLst>
              </a:tr>
              <a:tr h="677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B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thisman==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‘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C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’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;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‘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C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’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==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‘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C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’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187921"/>
                  </a:ext>
                </a:extLst>
              </a:tr>
              <a:tr h="677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C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thisman==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‘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D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’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;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‘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C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’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==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‘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D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’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305824"/>
                  </a:ext>
                </a:extLst>
              </a:tr>
              <a:tr h="6794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D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thisman!=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‘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D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’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;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‘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C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’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!=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‘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D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’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7341"/>
                  </a:ext>
                </a:extLst>
              </a:tr>
            </a:tbl>
          </a:graphicData>
        </a:graphic>
      </p:graphicFrame>
      <p:sp>
        <p:nvSpPr>
          <p:cNvPr id="384036" name="Rectangle 36">
            <a:extLst>
              <a:ext uri="{FF2B5EF4-FFF2-40B4-BE49-F238E27FC236}">
                <a16:creationId xmlns:a16="http://schemas.microsoft.com/office/drawing/2014/main" id="{21A004AE-3FD5-49AD-89E0-7BE47F976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13" y="5516563"/>
            <a:ext cx="7444455" cy="108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algn="l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990600" indent="-533400" algn="l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371600" indent="-457200" algn="l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752600" indent="-381000" algn="l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209800" indent="-381000" algn="l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800" b="0" dirty="0">
                <a:effectLst/>
                <a:ea typeface="黑体" panose="02010609060101010101" pitchFamily="49" charset="-122"/>
              </a:rPr>
              <a:t>四个关系表达式的值的和为</a:t>
            </a:r>
            <a:r>
              <a:rPr lang="en-US" altLang="zh-CN" sz="2800" b="0" dirty="0">
                <a:effectLst/>
                <a:ea typeface="黑体" panose="02010609060101010101" pitchFamily="49" charset="-122"/>
              </a:rPr>
              <a:t>3</a:t>
            </a:r>
            <a:r>
              <a:rPr lang="zh-CN" altLang="en-US" sz="2800" b="0" dirty="0">
                <a:effectLst/>
                <a:ea typeface="黑体" panose="02010609060101010101" pitchFamily="49" charset="-122"/>
              </a:rPr>
              <a:t>，是</a:t>
            </a:r>
            <a:r>
              <a:rPr lang="en-US" altLang="zh-CN" sz="2800" b="0" dirty="0"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‘</a:t>
            </a:r>
            <a:r>
              <a:rPr lang="en-US" altLang="zh-CN" sz="2800" b="0" dirty="0">
                <a:effectLst/>
                <a:ea typeface="黑体" panose="02010609060101010101" pitchFamily="49" charset="-122"/>
              </a:rPr>
              <a:t>C</a:t>
            </a:r>
            <a:r>
              <a:rPr lang="en-US" altLang="zh-CN" sz="2800" b="0" dirty="0"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’</a:t>
            </a:r>
            <a:r>
              <a:rPr lang="zh-CN" altLang="en-US" sz="2800" b="0" dirty="0">
                <a:effectLst/>
                <a:ea typeface="黑体" panose="02010609060101010101" pitchFamily="49" charset="-122"/>
              </a:rPr>
              <a:t>做的好事。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DBBB75-C349-4A5B-99A5-F689DA8E2439}"/>
              </a:ext>
            </a:extLst>
          </p:cNvPr>
          <p:cNvSpPr/>
          <p:nvPr/>
        </p:nvSpPr>
        <p:spPr>
          <a:xfrm>
            <a:off x="461579" y="1144905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）假定让</a:t>
            </a:r>
            <a:r>
              <a:rPr lang="en-US" altLang="zh-CN" dirty="0" err="1"/>
              <a:t>thisman</a:t>
            </a:r>
            <a:r>
              <a:rPr lang="en-US" altLang="zh-CN" dirty="0"/>
              <a:t>=</a:t>
            </a:r>
            <a:r>
              <a:rPr lang="en-US" altLang="zh-CN" dirty="0">
                <a:latin typeface="Arial" panose="020B0604020202020204" pitchFamily="34" charset="0"/>
              </a:rPr>
              <a:t>‘</a:t>
            </a:r>
            <a:r>
              <a:rPr lang="en-US" altLang="zh-CN" dirty="0"/>
              <a:t>C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zh-CN" altLang="en-US" dirty="0"/>
              <a:t>代入四句话中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82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8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3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4" name="Rectangle 6">
            <a:extLst>
              <a:ext uri="{FF2B5EF4-FFF2-40B4-BE49-F238E27FC236}">
                <a16:creationId xmlns:a16="http://schemas.microsoft.com/office/drawing/2014/main" id="{6435C949-36E7-4E76-8752-7B66404964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枚举法</a:t>
            </a:r>
          </a:p>
        </p:txBody>
      </p:sp>
      <p:sp>
        <p:nvSpPr>
          <p:cNvPr id="386051" name="Rectangle 3">
            <a:extLst>
              <a:ext uri="{FF2B5EF4-FFF2-40B4-BE49-F238E27FC236}">
                <a16:creationId xmlns:a16="http://schemas.microsoft.com/office/drawing/2014/main" id="{A31111D2-61C9-4AD6-9BC8-C1E46845C4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按照上面的思路，一个人一个人去试，就是</a:t>
            </a:r>
            <a:r>
              <a:rPr lang="zh-CN" altLang="en-US" sz="3200" dirty="0">
                <a:solidFill>
                  <a:srgbClr val="FF0000"/>
                </a:solidFill>
              </a:rPr>
              <a:t>枚举</a:t>
            </a:r>
            <a:r>
              <a:rPr lang="zh-CN" altLang="en-US" sz="3200" dirty="0"/>
              <a:t>。</a:t>
            </a:r>
          </a:p>
          <a:p>
            <a:r>
              <a:rPr lang="zh-CN" altLang="en-US" sz="3200" dirty="0"/>
              <a:t>从编写程序看，实现枚举最好使用</a:t>
            </a:r>
            <a:endParaRPr lang="en-US" altLang="zh-CN" sz="3200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3200" dirty="0"/>
              <a:t>验证每种假设正确性，即逻辑判断使用</a:t>
            </a:r>
            <a:endParaRPr lang="en-US" altLang="zh-CN" sz="3200" dirty="0"/>
          </a:p>
          <a:p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559A9EA-DD8D-4B62-8D60-833D40AB3EA3}"/>
              </a:ext>
            </a:extLst>
          </p:cNvPr>
          <p:cNvSpPr/>
          <p:nvPr/>
        </p:nvSpPr>
        <p:spPr>
          <a:xfrm>
            <a:off x="4060865" y="4998997"/>
            <a:ext cx="21595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zh-CN" altLang="en-US" sz="3600" dirty="0">
                <a:solidFill>
                  <a:srgbClr val="0000CC"/>
                </a:solidFill>
                <a:latin typeface="Gill Sans MT" panose="020B0502020104020203" pitchFamily="34" charset="0"/>
                <a:ea typeface="华文中宋" panose="02010600040101010101" pitchFamily="2" charset="-122"/>
              </a:rPr>
              <a:t>分支结构 </a:t>
            </a:r>
            <a:endParaRPr lang="en-US" altLang="zh-CN" sz="3600" dirty="0">
              <a:solidFill>
                <a:srgbClr val="0000CC"/>
              </a:solidFill>
              <a:latin typeface="Gill Sans MT" panose="020B0502020104020203" pitchFamily="34" charset="0"/>
              <a:ea typeface="华文中宋" panose="02010600040101010101" pitchFamily="2" charset="-122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4CE12C3-4BEF-4B53-8013-F988B4831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933" y="3200571"/>
            <a:ext cx="79164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zh-CN" altLang="en-US" sz="3600" dirty="0">
                <a:solidFill>
                  <a:srgbClr val="0000CC"/>
                </a:solidFill>
                <a:latin typeface="Gill Sans MT" panose="020B0502020104020203" pitchFamily="34" charset="0"/>
                <a:ea typeface="华文中宋" panose="02010600040101010101" pitchFamily="2" charset="-122"/>
              </a:rPr>
              <a:t>循环结构</a:t>
            </a:r>
            <a:endParaRPr lang="en-US" altLang="zh-CN" sz="3600" dirty="0">
              <a:solidFill>
                <a:srgbClr val="0000CC"/>
              </a:solidFill>
              <a:latin typeface="Gill Sans MT" panose="020B0502020104020203" pitchFamily="34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896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N-S</a:t>
            </a:r>
            <a:r>
              <a:rPr lang="zh-CN" altLang="en-US" dirty="0"/>
              <a:t>表示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谁做的好事</a:t>
            </a:r>
            <a:r>
              <a:rPr lang="en-US" altLang="zh-CN" dirty="0"/>
              <a:t>-</a:t>
            </a:r>
            <a:r>
              <a:rPr lang="zh-CN" altLang="en-US" dirty="0"/>
              <a:t>算法描述</a:t>
            </a:r>
          </a:p>
        </p:txBody>
      </p:sp>
      <p:graphicFrame>
        <p:nvGraphicFramePr>
          <p:cNvPr id="5" name="对象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68939672"/>
              </p:ext>
            </p:extLst>
          </p:nvPr>
        </p:nvGraphicFramePr>
        <p:xfrm>
          <a:off x="2483768" y="2152170"/>
          <a:ext cx="6528098" cy="4033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Picture" r:id="rId3" imgW="4248000" imgH="3790800" progId="Word.Picture.8">
                  <p:embed/>
                </p:oleObj>
              </mc:Choice>
              <mc:Fallback>
                <p:oleObj name="Picture" r:id="rId3" imgW="4248000" imgH="3790800" progId="Word.Picture.8">
                  <p:embed/>
                  <p:pic>
                    <p:nvPicPr>
                      <p:cNvPr id="5" name="对象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2152170"/>
                        <a:ext cx="6528098" cy="40334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20">
            <a:extLst>
              <a:ext uri="{FF2B5EF4-FFF2-40B4-BE49-F238E27FC236}">
                <a16:creationId xmlns:a16="http://schemas.microsoft.com/office/drawing/2014/main" id="{58F9182A-5016-4DD1-96E7-3CF317C2DBD7}"/>
              </a:ext>
            </a:extLst>
          </p:cNvPr>
          <p:cNvSpPr>
            <a:spLocks/>
          </p:cNvSpPr>
          <p:nvPr/>
        </p:nvSpPr>
        <p:spPr bwMode="auto">
          <a:xfrm>
            <a:off x="2267868" y="2192464"/>
            <a:ext cx="215900" cy="2880320"/>
          </a:xfrm>
          <a:prstGeom prst="leftBrace">
            <a:avLst>
              <a:gd name="adj1" fmla="val 77819"/>
              <a:gd name="adj2" fmla="val 50000"/>
            </a:avLst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22">
            <a:extLst>
              <a:ext uri="{FF2B5EF4-FFF2-40B4-BE49-F238E27FC236}">
                <a16:creationId xmlns:a16="http://schemas.microsoft.com/office/drawing/2014/main" id="{EEC0DF5B-6981-4829-8C0A-B02787A2D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305" y="2971768"/>
            <a:ext cx="20161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800" b="1" dirty="0">
                <a:ea typeface="黑体" panose="02010609060101010101" pitchFamily="49" charset="-122"/>
              </a:rPr>
              <a:t>第一块</a:t>
            </a:r>
            <a:br>
              <a:rPr kumimoji="1" lang="zh-CN" altLang="en-US" sz="2800" b="1" dirty="0">
                <a:ea typeface="黑体" panose="02010609060101010101" pitchFamily="49" charset="-122"/>
              </a:rPr>
            </a:br>
            <a:r>
              <a:rPr kumimoji="1" lang="zh-CN" altLang="en-US" sz="2800" b="1" dirty="0">
                <a:ea typeface="黑体" panose="02010609060101010101" pitchFamily="49" charset="-122"/>
              </a:rPr>
              <a:t>循环结构</a:t>
            </a:r>
          </a:p>
        </p:txBody>
      </p:sp>
      <p:sp>
        <p:nvSpPr>
          <p:cNvPr id="8" name="AutoShape 21">
            <a:extLst>
              <a:ext uri="{FF2B5EF4-FFF2-40B4-BE49-F238E27FC236}">
                <a16:creationId xmlns:a16="http://schemas.microsoft.com/office/drawing/2014/main" id="{681E34AE-B802-40F7-A0E6-59032AEDCF61}"/>
              </a:ext>
            </a:extLst>
          </p:cNvPr>
          <p:cNvSpPr>
            <a:spLocks/>
          </p:cNvSpPr>
          <p:nvPr/>
        </p:nvSpPr>
        <p:spPr bwMode="auto">
          <a:xfrm>
            <a:off x="2267868" y="5144792"/>
            <a:ext cx="215900" cy="1008063"/>
          </a:xfrm>
          <a:prstGeom prst="leftBrace">
            <a:avLst>
              <a:gd name="adj1" fmla="val 38909"/>
              <a:gd name="adj2" fmla="val 50000"/>
            </a:avLst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23">
            <a:extLst>
              <a:ext uri="{FF2B5EF4-FFF2-40B4-BE49-F238E27FC236}">
                <a16:creationId xmlns:a16="http://schemas.microsoft.com/office/drawing/2014/main" id="{7A9CDC5B-29A9-4B30-91CE-FE659A03C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777" y="5132557"/>
            <a:ext cx="201612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800" b="1" dirty="0">
                <a:ea typeface="黑体" panose="02010609060101010101" pitchFamily="49" charset="-122"/>
              </a:rPr>
              <a:t>第二块</a:t>
            </a:r>
            <a:br>
              <a:rPr kumimoji="1" lang="zh-CN" altLang="en-US" sz="2800" b="1" dirty="0">
                <a:ea typeface="黑体" panose="02010609060101010101" pitchFamily="49" charset="-122"/>
              </a:rPr>
            </a:br>
            <a:r>
              <a:rPr kumimoji="1" lang="zh-CN" altLang="en-US" sz="2800" b="1" dirty="0">
                <a:ea typeface="黑体" panose="02010609060101010101" pitchFamily="49" charset="-122"/>
              </a:rPr>
              <a:t>分支结构</a:t>
            </a:r>
          </a:p>
        </p:txBody>
      </p:sp>
    </p:spTree>
    <p:extLst>
      <p:ext uri="{BB962C8B-B14F-4D97-AF65-F5344CB8AC3E}">
        <p14:creationId xmlns:p14="http://schemas.microsoft.com/office/powerpoint/2010/main" val="2767830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>
            <a:extLst>
              <a:ext uri="{FF2B5EF4-FFF2-40B4-BE49-F238E27FC236}">
                <a16:creationId xmlns:a16="http://schemas.microsoft.com/office/drawing/2014/main" id="{38AA8DE5-BCAB-468B-8CB4-8B814D8177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2000" y="432000"/>
            <a:ext cx="8280000" cy="501879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417795" name="Rectangle 3">
            <a:extLst>
              <a:ext uri="{FF2B5EF4-FFF2-40B4-BE49-F238E27FC236}">
                <a16:creationId xmlns:a16="http://schemas.microsoft.com/office/drawing/2014/main" id="{3C4E94B4-9374-44D4-8D2C-88C5DDA8A0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2000" y="1447063"/>
            <a:ext cx="8280000" cy="289633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第一块是</a:t>
            </a:r>
            <a:r>
              <a:rPr lang="zh-CN" altLang="en-US" sz="2000" dirty="0">
                <a:solidFill>
                  <a:srgbClr val="C00000"/>
                </a:solidFill>
              </a:rPr>
              <a:t>循环结构</a:t>
            </a:r>
            <a:r>
              <a:rPr lang="zh-CN" altLang="en-US" sz="2000" dirty="0"/>
              <a:t>，功能是产生被试对象，依次为</a:t>
            </a:r>
            <a:r>
              <a:rPr lang="en-US" altLang="zh-CN" sz="2000" dirty="0"/>
              <a:t>A</a:t>
            </a:r>
            <a:r>
              <a:rPr lang="zh-CN" altLang="en-US" sz="2000" dirty="0"/>
              <a:t>、</a:t>
            </a:r>
            <a:r>
              <a:rPr lang="en-US" altLang="zh-CN" sz="2000" dirty="0"/>
              <a:t>B</a:t>
            </a:r>
            <a:r>
              <a:rPr lang="zh-CN" altLang="en-US" sz="2000" dirty="0"/>
              <a:t>、</a:t>
            </a:r>
            <a:r>
              <a:rPr lang="en-US" altLang="zh-CN" sz="2000" dirty="0"/>
              <a:t>C</a:t>
            </a:r>
            <a:r>
              <a:rPr lang="zh-CN" altLang="en-US" sz="2000" dirty="0"/>
              <a:t>、</a:t>
            </a:r>
            <a:r>
              <a:rPr lang="en-US" altLang="zh-CN" sz="2000" dirty="0"/>
              <a:t>D</a:t>
            </a:r>
            <a:r>
              <a:rPr lang="zh-CN" altLang="en-US" sz="2000" dirty="0"/>
              <a:t>。测试四句话有多少句为真，如有</a:t>
            </a:r>
            <a:r>
              <a:rPr lang="en-US" altLang="zh-CN" sz="2000" dirty="0"/>
              <a:t>3</a:t>
            </a:r>
            <a:r>
              <a:rPr lang="zh-CN" altLang="en-US" sz="2000" dirty="0"/>
              <a:t>句为真，则可确定做好事者，同时置有解标志为</a:t>
            </a:r>
            <a:r>
              <a:rPr lang="en-US" altLang="zh-CN" sz="2000" dirty="0"/>
              <a:t>1</a:t>
            </a:r>
            <a:r>
              <a:rPr lang="zh-CN" altLang="en-US" sz="2000" dirty="0"/>
              <a:t>（①中含两条赋值语句，②中含一条分支语句）</a:t>
            </a:r>
            <a:endParaRPr lang="en-US" altLang="zh-CN" sz="2000" dirty="0"/>
          </a:p>
          <a:p>
            <a:r>
              <a:rPr lang="zh-CN" altLang="en-US" sz="2000" dirty="0"/>
              <a:t>第二块为</a:t>
            </a:r>
            <a:r>
              <a:rPr lang="zh-CN" altLang="en-US" sz="2000" dirty="0">
                <a:solidFill>
                  <a:srgbClr val="C00000"/>
                </a:solidFill>
              </a:rPr>
              <a:t>分支结构</a:t>
            </a:r>
            <a:r>
              <a:rPr lang="zh-CN" altLang="en-US" sz="2000" dirty="0"/>
              <a:t>，功能是判断是否无解，如为真，则输出无解信息。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6BFAB5B-7FA0-4DC2-838D-BD324C656915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238755626"/>
              </p:ext>
            </p:extLst>
          </p:nvPr>
        </p:nvGraphicFramePr>
        <p:xfrm>
          <a:off x="2797157" y="3272409"/>
          <a:ext cx="4661779" cy="2880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Picture" r:id="rId4" imgW="4248000" imgH="3790800" progId="Word.Picture.8">
                  <p:embed/>
                </p:oleObj>
              </mc:Choice>
              <mc:Fallback>
                <p:oleObj name="Picture" r:id="rId4" imgW="4248000" imgH="3790800" progId="Word.Picture.8">
                  <p:embed/>
                  <p:pic>
                    <p:nvPicPr>
                      <p:cNvPr id="4" name="对象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7157" y="3272409"/>
                        <a:ext cx="4661779" cy="2880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20">
            <a:extLst>
              <a:ext uri="{FF2B5EF4-FFF2-40B4-BE49-F238E27FC236}">
                <a16:creationId xmlns:a16="http://schemas.microsoft.com/office/drawing/2014/main" id="{4450943F-FA26-4C8C-A796-A48E1FED48D8}"/>
              </a:ext>
            </a:extLst>
          </p:cNvPr>
          <p:cNvSpPr>
            <a:spLocks/>
          </p:cNvSpPr>
          <p:nvPr/>
        </p:nvSpPr>
        <p:spPr bwMode="auto">
          <a:xfrm>
            <a:off x="2556628" y="3289857"/>
            <a:ext cx="146837" cy="2070784"/>
          </a:xfrm>
          <a:prstGeom prst="leftBrace">
            <a:avLst>
              <a:gd name="adj1" fmla="val 77819"/>
              <a:gd name="adj2" fmla="val 50000"/>
            </a:avLst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22">
            <a:extLst>
              <a:ext uri="{FF2B5EF4-FFF2-40B4-BE49-F238E27FC236}">
                <a16:creationId xmlns:a16="http://schemas.microsoft.com/office/drawing/2014/main" id="{F3BA2A79-545A-4AF5-8110-5C2A7F710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312" y="3922803"/>
            <a:ext cx="1583383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ts val="600"/>
              </a:spcBef>
            </a:pPr>
            <a:r>
              <a:rPr kumimoji="1" lang="zh-CN" altLang="en-US" sz="2000" b="1" dirty="0">
                <a:ea typeface="黑体" panose="02010609060101010101" pitchFamily="49" charset="-122"/>
              </a:rPr>
              <a:t>第一块</a:t>
            </a:r>
            <a:endParaRPr kumimoji="1" lang="en-US" altLang="zh-CN" sz="2000" b="1" dirty="0">
              <a:ea typeface="黑体" panose="02010609060101010101" pitchFamily="49" charset="-122"/>
            </a:endParaRPr>
          </a:p>
          <a:p>
            <a:pPr algn="r">
              <a:spcBef>
                <a:spcPts val="600"/>
              </a:spcBef>
            </a:pPr>
            <a:r>
              <a:rPr kumimoji="1" lang="zh-CN" altLang="en-US" sz="2000" b="1" dirty="0">
                <a:ea typeface="黑体" panose="02010609060101010101" pitchFamily="49" charset="-122"/>
              </a:rPr>
              <a:t>循环结构</a:t>
            </a:r>
          </a:p>
        </p:txBody>
      </p:sp>
      <p:sp>
        <p:nvSpPr>
          <p:cNvPr id="9" name="AutoShape 21">
            <a:extLst>
              <a:ext uri="{FF2B5EF4-FFF2-40B4-BE49-F238E27FC236}">
                <a16:creationId xmlns:a16="http://schemas.microsoft.com/office/drawing/2014/main" id="{89A98DAB-C147-4C8E-A0F7-035B5925B0BD}"/>
              </a:ext>
            </a:extLst>
          </p:cNvPr>
          <p:cNvSpPr>
            <a:spLocks/>
          </p:cNvSpPr>
          <p:nvPr/>
        </p:nvSpPr>
        <p:spPr bwMode="auto">
          <a:xfrm>
            <a:off x="2556628" y="5360641"/>
            <a:ext cx="146837" cy="792088"/>
          </a:xfrm>
          <a:prstGeom prst="leftBrace">
            <a:avLst>
              <a:gd name="adj1" fmla="val 38909"/>
              <a:gd name="adj2" fmla="val 50000"/>
            </a:avLst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23">
            <a:extLst>
              <a:ext uri="{FF2B5EF4-FFF2-40B4-BE49-F238E27FC236}">
                <a16:creationId xmlns:a16="http://schemas.microsoft.com/office/drawing/2014/main" id="{F657AA43-2BE5-4AF8-8546-95D3A8D5F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320" y="5290955"/>
            <a:ext cx="1512168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ts val="600"/>
              </a:spcBef>
            </a:pPr>
            <a:r>
              <a:rPr kumimoji="1" lang="zh-CN" altLang="en-US" sz="2000" b="1" dirty="0">
                <a:ea typeface="黑体" panose="02010609060101010101" pitchFamily="49" charset="-122"/>
              </a:rPr>
              <a:t>第二块</a:t>
            </a:r>
            <a:endParaRPr kumimoji="1" lang="en-US" altLang="zh-CN" sz="2000" b="1" dirty="0">
              <a:ea typeface="黑体" panose="02010609060101010101" pitchFamily="49" charset="-122"/>
            </a:endParaRPr>
          </a:p>
          <a:p>
            <a:pPr algn="r">
              <a:spcBef>
                <a:spcPts val="600"/>
              </a:spcBef>
            </a:pPr>
            <a:r>
              <a:rPr kumimoji="1" lang="zh-CN" altLang="en-US" sz="2000" b="1" dirty="0">
                <a:ea typeface="黑体" panose="02010609060101010101" pitchFamily="49" charset="-122"/>
              </a:rPr>
              <a:t>分支结构</a:t>
            </a:r>
          </a:p>
        </p:txBody>
      </p:sp>
      <p:sp>
        <p:nvSpPr>
          <p:cNvPr id="11" name="AutoShape 20">
            <a:extLst>
              <a:ext uri="{FF2B5EF4-FFF2-40B4-BE49-F238E27FC236}">
                <a16:creationId xmlns:a16="http://schemas.microsoft.com/office/drawing/2014/main" id="{6E14C037-9732-43A5-87F6-3201797F94C3}"/>
              </a:ext>
            </a:extLst>
          </p:cNvPr>
          <p:cNvSpPr>
            <a:spLocks/>
          </p:cNvSpPr>
          <p:nvPr/>
        </p:nvSpPr>
        <p:spPr bwMode="auto">
          <a:xfrm rot="10800000">
            <a:off x="7165015" y="3488433"/>
            <a:ext cx="146837" cy="1219200"/>
          </a:xfrm>
          <a:prstGeom prst="leftBrace">
            <a:avLst>
              <a:gd name="adj1" fmla="val 77819"/>
              <a:gd name="adj2" fmla="val 50000"/>
            </a:avLst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20">
            <a:extLst>
              <a:ext uri="{FF2B5EF4-FFF2-40B4-BE49-F238E27FC236}">
                <a16:creationId xmlns:a16="http://schemas.microsoft.com/office/drawing/2014/main" id="{1527AA11-F4F5-4404-8984-8374496333ED}"/>
              </a:ext>
            </a:extLst>
          </p:cNvPr>
          <p:cNvSpPr>
            <a:spLocks/>
          </p:cNvSpPr>
          <p:nvPr/>
        </p:nvSpPr>
        <p:spPr bwMode="auto">
          <a:xfrm rot="10800000">
            <a:off x="7165016" y="4712569"/>
            <a:ext cx="146837" cy="648072"/>
          </a:xfrm>
          <a:prstGeom prst="leftBrace">
            <a:avLst>
              <a:gd name="adj1" fmla="val 77819"/>
              <a:gd name="adj2" fmla="val 50000"/>
            </a:avLst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8CC6A8D0-7CB1-415F-BF13-C4DAEDD68113}"/>
              </a:ext>
            </a:extLst>
          </p:cNvPr>
          <p:cNvSpPr txBox="1"/>
          <p:nvPr/>
        </p:nvSpPr>
        <p:spPr>
          <a:xfrm>
            <a:off x="7323978" y="392222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ea typeface="黑体" panose="02010609060101010101" pitchFamily="49" charset="-122"/>
              </a:rPr>
              <a:t>①</a:t>
            </a:r>
            <a:endParaRPr kumimoji="1" lang="zh-CN" altLang="en-US" b="1" dirty="0">
              <a:ea typeface="黑体" panose="02010609060101010101" pitchFamily="49" charset="-122"/>
            </a:endParaRP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D64C320A-76A3-44BB-938C-47A7D1F07921}"/>
              </a:ext>
            </a:extLst>
          </p:cNvPr>
          <p:cNvSpPr txBox="1"/>
          <p:nvPr/>
        </p:nvSpPr>
        <p:spPr>
          <a:xfrm>
            <a:off x="7323978" y="485658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b="1" dirty="0">
                <a:ea typeface="黑体" panose="02010609060101010101" pitchFamily="49" charset="-122"/>
              </a:rPr>
              <a:t>②</a:t>
            </a:r>
            <a:endParaRPr kumimoji="1" lang="zh-CN" altLang="en-US" b="1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077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3A4EAE1-E569-4A8A-85CC-464D69ACD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dirty="0"/>
              <a:t>分支语句</a:t>
            </a:r>
            <a:endParaRPr lang="en-US" altLang="zh-CN" sz="2800" dirty="0"/>
          </a:p>
          <a:p>
            <a:pPr lvl="1" eaLnBrk="1" hangingPunct="1">
              <a:defRPr/>
            </a:pPr>
            <a:r>
              <a:rPr lang="en-US" altLang="zh-CN" dirty="0"/>
              <a:t>if</a:t>
            </a:r>
          </a:p>
          <a:p>
            <a:pPr lvl="1" eaLnBrk="1" hangingPunct="1">
              <a:defRPr/>
            </a:pPr>
            <a:r>
              <a:rPr lang="en-US" altLang="zh-CN" dirty="0"/>
              <a:t>switch</a:t>
            </a:r>
          </a:p>
          <a:p>
            <a:pPr>
              <a:defRPr/>
            </a:pPr>
            <a:r>
              <a:rPr lang="zh-CN" altLang="en-US" dirty="0"/>
              <a:t>循环语句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for</a:t>
            </a:r>
          </a:p>
          <a:p>
            <a:pPr lvl="1">
              <a:defRPr/>
            </a:pPr>
            <a:r>
              <a:rPr lang="en-US" altLang="zh-CN" dirty="0"/>
              <a:t>while</a:t>
            </a:r>
          </a:p>
          <a:p>
            <a:pPr lvl="1">
              <a:defRPr/>
            </a:pPr>
            <a:r>
              <a:rPr lang="en-US" altLang="zh-CN" dirty="0"/>
              <a:t>do … while</a:t>
            </a:r>
          </a:p>
          <a:p>
            <a:pPr>
              <a:defRPr/>
            </a:pPr>
            <a:r>
              <a:rPr lang="zh-CN" altLang="en-US" dirty="0"/>
              <a:t>改变执行流程语句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break</a:t>
            </a:r>
          </a:p>
          <a:p>
            <a:pPr lvl="1">
              <a:defRPr/>
            </a:pPr>
            <a:r>
              <a:rPr lang="en-US" altLang="zh-CN" dirty="0"/>
              <a:t>continue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6E74069-6D45-47FA-9BCA-C9ADC9E7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上节内容回顾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682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73F01-FD98-439D-97C6-E3957DF671F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26301" y="218817"/>
            <a:ext cx="2039938" cy="5127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示例代码：</a:t>
            </a:r>
            <a:endParaRPr 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9FCF3A-1253-4EFE-8461-FDBB8AD54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301" y="1059460"/>
            <a:ext cx="8005404" cy="520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70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18FCFA-AF1F-4D5A-BAF7-F21444D5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思考：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p:sp>
        <p:nvSpPr>
          <p:cNvPr id="35842" name="Content Placeholder 4">
            <a:extLst>
              <a:ext uri="{FF2B5EF4-FFF2-40B4-BE49-F238E27FC236}">
                <a16:creationId xmlns:a16="http://schemas.microsoft.com/office/drawing/2014/main" id="{2BA5B5E5-0193-421E-BFA9-50637C4E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变量设计</a:t>
            </a:r>
            <a:endParaRPr lang="en-US" altLang="zh-CN" dirty="0"/>
          </a:p>
          <a:p>
            <a:pPr lvl="1"/>
            <a:r>
              <a:rPr lang="zh-CN" altLang="en-US" dirty="0"/>
              <a:t>变量</a:t>
            </a:r>
            <a:r>
              <a:rPr lang="en-US" altLang="zh-CN" dirty="0"/>
              <a:t>k</a:t>
            </a:r>
            <a:r>
              <a:rPr lang="zh-CN" altLang="en-US" dirty="0"/>
              <a:t>：为什么</a:t>
            </a:r>
            <a:r>
              <a:rPr lang="en-US" altLang="zh-CN" dirty="0"/>
              <a:t>k</a:t>
            </a:r>
            <a:r>
              <a:rPr lang="zh-CN" altLang="en-US" dirty="0"/>
              <a:t>初始化为</a:t>
            </a:r>
            <a:r>
              <a:rPr lang="en-US" altLang="zh-CN" dirty="0"/>
              <a:t>0</a:t>
            </a:r>
            <a:r>
              <a:rPr lang="zh-CN" altLang="en-US" dirty="0"/>
              <a:t>，而不是</a:t>
            </a:r>
            <a:r>
              <a:rPr lang="en-US" altLang="zh-CN" dirty="0"/>
              <a:t>1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zh-CN" altLang="en-US" dirty="0"/>
              <a:t>变量</a:t>
            </a:r>
            <a:r>
              <a:rPr lang="en-US" altLang="zh-CN" dirty="0"/>
              <a:t>g</a:t>
            </a:r>
            <a:r>
              <a:rPr lang="zh-CN" altLang="en-US" dirty="0"/>
              <a:t>：为什么设计变量</a:t>
            </a:r>
            <a:r>
              <a:rPr lang="en-US" altLang="zh-CN" dirty="0"/>
              <a:t>g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程序结构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770028"/>
                </a:solidFill>
                <a:latin typeface="CourierNewPSMT"/>
              </a:rPr>
              <a:t>for(k=0;</a:t>
            </a:r>
            <a:r>
              <a:rPr lang="zh-CN" altLang="en-US" dirty="0">
                <a:solidFill>
                  <a:srgbClr val="770028"/>
                </a:solidFill>
                <a:latin typeface="CourierNewPSMT"/>
              </a:rPr>
              <a:t> </a:t>
            </a:r>
            <a:r>
              <a:rPr lang="en-US" altLang="zh-CN" dirty="0">
                <a:solidFill>
                  <a:srgbClr val="770028"/>
                </a:solidFill>
                <a:latin typeface="CourierNewPSMT"/>
              </a:rPr>
              <a:t>k&lt;4;</a:t>
            </a:r>
            <a:r>
              <a:rPr lang="zh-CN" altLang="en-US" dirty="0">
                <a:solidFill>
                  <a:srgbClr val="770028"/>
                </a:solidFill>
                <a:latin typeface="CourierNewPSMT"/>
              </a:rPr>
              <a:t> </a:t>
            </a:r>
            <a:r>
              <a:rPr lang="en-US" altLang="zh-CN" dirty="0">
                <a:solidFill>
                  <a:srgbClr val="770028"/>
                </a:solidFill>
                <a:latin typeface="CourierNewPSMT"/>
              </a:rPr>
              <a:t>k++)</a:t>
            </a:r>
          </a:p>
          <a:p>
            <a:pPr lvl="1"/>
            <a:r>
              <a:rPr lang="zh-CN" altLang="en-US" dirty="0"/>
              <a:t>语句分号分隔的部分作用分别是什么？</a:t>
            </a:r>
            <a:endParaRPr lang="en-US" altLang="zh-CN" dirty="0"/>
          </a:p>
          <a:p>
            <a:pPr lvl="1"/>
            <a:r>
              <a:rPr lang="zh-CN" altLang="en-US" dirty="0"/>
              <a:t>根据题意，能否提前终止循环？</a:t>
            </a:r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>
            <a:extLst>
              <a:ext uri="{FF2B5EF4-FFF2-40B4-BE49-F238E27FC236}">
                <a16:creationId xmlns:a16="http://schemas.microsoft.com/office/drawing/2014/main" id="{19A839C2-E02F-4797-B976-7AE4E48961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逻辑思维与计算机解题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8920CD1B-08D6-4C74-96A8-439AD20E23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逻辑问题必须转换成计算机能够看得懂的</a:t>
            </a:r>
            <a:r>
              <a:rPr lang="zh-CN" altLang="en-US" dirty="0">
                <a:solidFill>
                  <a:srgbClr val="0000CC"/>
                </a:solidFill>
              </a:rPr>
              <a:t>数学表达式</a:t>
            </a:r>
            <a:r>
              <a:rPr lang="zh-CN" altLang="en-US" dirty="0"/>
              <a:t>和一定的</a:t>
            </a:r>
            <a:r>
              <a:rPr lang="zh-CN" altLang="en-US" dirty="0">
                <a:solidFill>
                  <a:srgbClr val="0000CC"/>
                </a:solidFill>
              </a:rPr>
              <a:t>程序指令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解题思路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枚举法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/>
              <a:t>数学表达式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关系表达式与逻辑表达式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/>
              <a:t>程序指令</a:t>
            </a:r>
            <a:endParaRPr lang="en-US" altLang="zh-CN" dirty="0"/>
          </a:p>
          <a:p>
            <a:pPr lvl="1"/>
            <a:r>
              <a:rPr lang="zh-CN" altLang="en-US" dirty="0"/>
              <a:t>循环结构</a:t>
            </a:r>
            <a:endParaRPr lang="en-US" altLang="zh-CN" dirty="0"/>
          </a:p>
          <a:p>
            <a:pPr lvl="1"/>
            <a:r>
              <a:rPr lang="zh-CN" altLang="en-US" dirty="0"/>
              <a:t>分支结构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34571-9C40-4F9F-A8A1-3A8A07B8D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示例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altLang="en-US" sz="4400" dirty="0"/>
              <a:t>找出作案人</a:t>
            </a:r>
            <a:endParaRPr lang="en-US" dirty="0"/>
          </a:p>
        </p:txBody>
      </p:sp>
      <p:sp>
        <p:nvSpPr>
          <p:cNvPr id="36866" name="Content Placeholder 2">
            <a:extLst>
              <a:ext uri="{FF2B5EF4-FFF2-40B4-BE49-F238E27FC236}">
                <a16:creationId xmlns:a16="http://schemas.microsoft.com/office/drawing/2014/main" id="{D7182C71-5BC3-4A8E-940D-F3094EB3A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某地刑侦队对涉及六个嫌疑人的一桩疑案进行案情分析：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至少有一人作案；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D </a:t>
            </a:r>
            <a:r>
              <a:rPr lang="zh-CN" altLang="en-US" dirty="0"/>
              <a:t>不可能是同案犯；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E</a:t>
            </a:r>
            <a:r>
              <a:rPr lang="zh-CN" altLang="en-US" dirty="0"/>
              <a:t>、</a:t>
            </a:r>
            <a:r>
              <a:rPr lang="en-US" altLang="zh-CN" dirty="0"/>
              <a:t>F</a:t>
            </a:r>
            <a:r>
              <a:rPr lang="zh-CN" altLang="en-US" dirty="0"/>
              <a:t>三人中至少有两人参与作案；</a:t>
            </a:r>
            <a:endParaRPr lang="en-US" altLang="zh-CN" dirty="0"/>
          </a:p>
          <a:p>
            <a:pPr lvl="1"/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或同时作案</a:t>
            </a:r>
            <a:r>
              <a:rPr lang="en-US" altLang="zh-CN" dirty="0"/>
              <a:t>,</a:t>
            </a:r>
            <a:r>
              <a:rPr lang="zh-CN" altLang="en-US" dirty="0"/>
              <a:t>或与本案无关；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D </a:t>
            </a:r>
            <a:r>
              <a:rPr lang="zh-CN" altLang="en-US" dirty="0"/>
              <a:t>中有且仅有一人作案；</a:t>
            </a:r>
            <a:endParaRPr lang="en-US" altLang="zh-CN" dirty="0"/>
          </a:p>
          <a:p>
            <a:pPr lvl="1"/>
            <a:r>
              <a:rPr lang="zh-CN" altLang="en-US" dirty="0"/>
              <a:t>若 </a:t>
            </a:r>
            <a:r>
              <a:rPr lang="en-US" altLang="zh-CN" dirty="0"/>
              <a:t>D </a:t>
            </a:r>
            <a:r>
              <a:rPr lang="zh-CN" altLang="en-US" dirty="0"/>
              <a:t>没参与，则 </a:t>
            </a:r>
            <a:r>
              <a:rPr lang="en-US" altLang="zh-CN" dirty="0"/>
              <a:t>E </a:t>
            </a:r>
            <a:r>
              <a:rPr lang="zh-CN" altLang="en-US" dirty="0"/>
              <a:t>也不可能参与。</a:t>
            </a:r>
            <a:endParaRPr lang="en-US" altLang="zh-CN" dirty="0"/>
          </a:p>
          <a:p>
            <a:r>
              <a:rPr lang="zh-CN" altLang="en-US" dirty="0"/>
              <a:t>试编写程序将作案人找出来。</a:t>
            </a:r>
            <a:endParaRPr lang="en-US" altLang="en-US" dirty="0">
              <a:ea typeface="华文中宋" panose="02010600040101010101" pitchFamily="2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0F6D64-6161-4866-BBFB-77E91E6F74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87" t="22979" r="25896"/>
          <a:stretch/>
        </p:blipFill>
        <p:spPr bwMode="auto">
          <a:xfrm>
            <a:off x="7596188" y="5101388"/>
            <a:ext cx="1296987" cy="1135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C5E5-01C8-4EA3-A668-450F1B092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解题思路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「道</a:t>
            </a:r>
            <a:r>
              <a:rPr lang="zh-CN" altLang="en-US" dirty="0">
                <a:effectLst/>
              </a:rPr>
              <a:t>」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E0A3A-B50D-4673-8D2D-A1B82B56F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核心思路</a:t>
            </a:r>
            <a:endParaRPr lang="en-US" altLang="zh-CN"/>
          </a:p>
          <a:p>
            <a:endParaRPr lang="en-US" altLang="en-US">
              <a:ea typeface="华文中宋" panose="02010600040101010101" pitchFamily="2" charset="-122"/>
            </a:endParaRPr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比上例复杂的地方</a:t>
            </a:r>
            <a:endParaRPr lang="en-US" altLang="zh-CN"/>
          </a:p>
          <a:p>
            <a:pPr lvl="1"/>
            <a:r>
              <a:rPr lang="zh-CN" altLang="en-US"/>
              <a:t>“一位做了好事”</a:t>
            </a:r>
            <a:r>
              <a:rPr lang="en-US" altLang="zh-CN">
                <a:solidFill>
                  <a:schemeClr val="tx1"/>
                </a:solidFill>
              </a:rPr>
              <a:t>VS</a:t>
            </a:r>
            <a:r>
              <a:rPr lang="zh-CN" altLang="en-US"/>
              <a:t> 人人皆可犯案</a:t>
            </a:r>
            <a:endParaRPr lang="en-US" altLang="zh-CN"/>
          </a:p>
          <a:p>
            <a:pPr lvl="1"/>
            <a:r>
              <a:rPr lang="zh-CN" altLang="en-US"/>
              <a:t>“是”、“不是” </a:t>
            </a:r>
            <a:r>
              <a:rPr lang="en-US" altLang="zh-CN">
                <a:solidFill>
                  <a:schemeClr val="tx1"/>
                </a:solidFill>
              </a:rPr>
              <a:t>VS</a:t>
            </a:r>
            <a:r>
              <a:rPr lang="zh-CN" altLang="en-US"/>
              <a:t> “同案犯”、“有且仅有”、“若</a:t>
            </a:r>
            <a:r>
              <a:rPr lang="en-US" altLang="zh-CN"/>
              <a:t>…</a:t>
            </a:r>
            <a:r>
              <a:rPr lang="zh-CN" altLang="en-US"/>
              <a:t>则</a:t>
            </a:r>
            <a:r>
              <a:rPr lang="en-US" altLang="zh-CN"/>
              <a:t>…</a:t>
            </a:r>
            <a:r>
              <a:rPr lang="zh-CN" altLang="en-US"/>
              <a:t>”</a:t>
            </a:r>
            <a:endParaRPr lang="en-US" altLang="en-US">
              <a:ea typeface="华文中宋" panose="02010600040101010101" pitchFamily="2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490113-EAF2-42FF-97C1-67A248E12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176463"/>
            <a:ext cx="81010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zh-CN" altLang="en-US" sz="6600">
                <a:solidFill>
                  <a:srgbClr val="0000CC"/>
                </a:solidFill>
                <a:latin typeface="Gill Sans MT" panose="020B0502020104020203" pitchFamily="34" charset="0"/>
                <a:ea typeface="华文中宋" panose="02010600040101010101" pitchFamily="2" charset="-122"/>
              </a:rPr>
              <a:t>枚举法</a:t>
            </a:r>
            <a:endParaRPr lang="en-US" altLang="zh-CN" sz="6600">
              <a:solidFill>
                <a:srgbClr val="0000CC"/>
              </a:solidFill>
              <a:latin typeface="Gill Sans MT" panose="020B0502020104020203" pitchFamily="34" charset="0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65BE-99AD-4453-BAC1-926D5F1CA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解题思路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D1760-F6BB-4DE1-B167-959AD8C58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题目分析</a:t>
            </a:r>
            <a:endParaRPr lang="en-US" altLang="zh-CN" dirty="0"/>
          </a:p>
          <a:p>
            <a:pPr lvl="1"/>
            <a:r>
              <a:rPr lang="zh-CN" altLang="en-US" dirty="0"/>
              <a:t>输入、输出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模型：枚举法</a:t>
            </a:r>
            <a:endParaRPr lang="en-US" altLang="zh-CN" dirty="0"/>
          </a:p>
          <a:p>
            <a:pPr lvl="1"/>
            <a:r>
              <a:rPr lang="zh-CN" altLang="en-US" dirty="0"/>
              <a:t>枚举什么？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已知条件的表示？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1D159D-C970-4615-9034-E9B4BBB57509}"/>
              </a:ext>
            </a:extLst>
          </p:cNvPr>
          <p:cNvSpPr/>
          <p:nvPr/>
        </p:nvSpPr>
        <p:spPr>
          <a:xfrm>
            <a:off x="2151370" y="369151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枚举谁是罪犯？罪犯几个人？</a:t>
            </a:r>
            <a:endParaRPr lang="en-US" altLang="zh-CN" dirty="0"/>
          </a:p>
          <a:p>
            <a:r>
              <a:rPr lang="zh-CN" altLang="en-US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083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89A97-D02E-4CD7-83EE-74EA1B51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回顾高中「排列组合</a:t>
            </a:r>
            <a:r>
              <a:rPr lang="zh-CN" altLang="en-US">
                <a:effectLst/>
              </a:rPr>
              <a:t>」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知识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26B8A-48BB-43B0-9B31-313F2C0C6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有六个嫌疑人，人人皆可能犯案，总共有多少种可能的犯案情况？</a:t>
            </a:r>
            <a:endParaRPr lang="en-US" altLang="zh-CN"/>
          </a:p>
          <a:p>
            <a:r>
              <a:rPr lang="zh-CN" altLang="en-US"/>
              <a:t>乘法原理</a:t>
            </a:r>
            <a:endParaRPr lang="en-US" altLang="zh-CN"/>
          </a:p>
          <a:p>
            <a:pPr lvl="1"/>
            <a:r>
              <a:rPr lang="zh-CN" altLang="en-US">
                <a:solidFill>
                  <a:schemeClr val="tx1"/>
                </a:solidFill>
              </a:rPr>
              <a:t>嫌疑人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r>
              <a:rPr lang="zh-CN" altLang="en-US">
                <a:solidFill>
                  <a:schemeClr val="tx1"/>
                </a:solidFill>
              </a:rPr>
              <a:t>有两种可能性：</a:t>
            </a:r>
            <a:r>
              <a:rPr lang="zh-CN" altLang="en-US"/>
              <a:t>犯案</a:t>
            </a:r>
            <a:r>
              <a:rPr lang="zh-CN" altLang="en-US">
                <a:solidFill>
                  <a:schemeClr val="tx1"/>
                </a:solidFill>
              </a:rPr>
              <a:t>、</a:t>
            </a:r>
            <a:r>
              <a:rPr lang="zh-CN" altLang="en-US"/>
              <a:t>不犯案</a:t>
            </a:r>
            <a:endParaRPr lang="en-US" altLang="zh-CN"/>
          </a:p>
          <a:p>
            <a:pPr lvl="1"/>
            <a:r>
              <a:rPr lang="zh-CN" altLang="en-US">
                <a:solidFill>
                  <a:schemeClr val="tx1"/>
                </a:solidFill>
              </a:rPr>
              <a:t>嫌疑人</a:t>
            </a:r>
            <a:r>
              <a:rPr lang="en-US" altLang="zh-CN">
                <a:solidFill>
                  <a:schemeClr val="tx1"/>
                </a:solidFill>
              </a:rPr>
              <a:t>B</a:t>
            </a:r>
            <a:r>
              <a:rPr lang="zh-CN" altLang="en-US">
                <a:solidFill>
                  <a:schemeClr val="tx1"/>
                </a:solidFill>
              </a:rPr>
              <a:t>有两种可能性：</a:t>
            </a:r>
            <a:r>
              <a:rPr lang="zh-CN" altLang="en-US"/>
              <a:t>犯案</a:t>
            </a:r>
            <a:r>
              <a:rPr lang="zh-CN" altLang="en-US">
                <a:solidFill>
                  <a:schemeClr val="tx1"/>
                </a:solidFill>
              </a:rPr>
              <a:t>、</a:t>
            </a:r>
            <a:r>
              <a:rPr lang="zh-CN" altLang="en-US"/>
              <a:t>不犯案</a:t>
            </a:r>
            <a:endParaRPr lang="en-US" altLang="en-US">
              <a:ea typeface="华文中宋" panose="02010600040101010101" pitchFamily="2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……</a:t>
            </a: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总共有</a:t>
            </a:r>
            <a:r>
              <a:rPr lang="en-US" altLang="zh-CN"/>
              <a:t>2^6</a:t>
            </a:r>
            <a:r>
              <a:rPr lang="zh-CN" altLang="en-US"/>
              <a:t>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/>
              <a:t>64</a:t>
            </a:r>
            <a:r>
              <a:rPr lang="zh-CN" altLang="en-US">
                <a:solidFill>
                  <a:schemeClr val="tx1"/>
                </a:solidFill>
              </a:rPr>
              <a:t>种可能性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/>
              <a:t>如何设计变量？</a:t>
            </a:r>
            <a:endParaRPr lang="en-US" altLang="zh-CN"/>
          </a:p>
          <a:p>
            <a:pPr lvl="1"/>
            <a:r>
              <a:rPr lang="zh-CN" altLang="en-US">
                <a:solidFill>
                  <a:schemeClr val="tx1"/>
                </a:solidFill>
              </a:rPr>
              <a:t>设计</a:t>
            </a:r>
            <a:r>
              <a:rPr lang="en-US" altLang="zh-CN">
                <a:solidFill>
                  <a:schemeClr val="tx1"/>
                </a:solidFill>
              </a:rPr>
              <a:t>6</a:t>
            </a:r>
            <a:r>
              <a:rPr lang="zh-CN" altLang="en-US">
                <a:solidFill>
                  <a:schemeClr val="tx1"/>
                </a:solidFill>
              </a:rPr>
              <a:t>个</a:t>
            </a:r>
            <a:r>
              <a:rPr lang="en-US" altLang="zh-CN"/>
              <a:t>01</a:t>
            </a:r>
            <a:r>
              <a:rPr lang="zh-CN" altLang="en-US"/>
              <a:t>变量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表示参与；</a:t>
            </a:r>
            <a:r>
              <a:rPr lang="en-US" altLang="zh-CN">
                <a:solidFill>
                  <a:schemeClr val="tx1"/>
                </a:solidFill>
              </a:rPr>
              <a:t>0</a:t>
            </a:r>
            <a:r>
              <a:rPr lang="zh-CN" altLang="en-US">
                <a:solidFill>
                  <a:schemeClr val="tx1"/>
                </a:solidFill>
              </a:rPr>
              <a:t>表示没参与</a:t>
            </a:r>
            <a:endParaRPr lang="en-US" altLang="en-US">
              <a:solidFill>
                <a:schemeClr val="tx1"/>
              </a:solidFill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39FE1-FE1A-4360-92B4-D2A29BCC2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变量设计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72E8960B-7EEB-4E53-B1F2-CDDB34A7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六个人每个人都有作案或不作案两种可能</a:t>
            </a:r>
            <a:r>
              <a:rPr lang="en-US" altLang="zh-CN" dirty="0"/>
              <a:t>,</a:t>
            </a:r>
            <a:r>
              <a:rPr lang="zh-CN" altLang="en-US" dirty="0"/>
              <a:t>因此有</a:t>
            </a:r>
            <a:r>
              <a:rPr lang="en-US" altLang="zh-CN" dirty="0"/>
              <a:t>64</a:t>
            </a:r>
            <a:r>
              <a:rPr lang="zh-CN" altLang="en-US" dirty="0"/>
              <a:t> </a:t>
            </a:r>
            <a:r>
              <a:rPr lang="en-US" altLang="zh-CN" dirty="0"/>
              <a:t>(2^6)</a:t>
            </a:r>
            <a:r>
              <a:rPr lang="zh-CN" altLang="en-US" dirty="0"/>
              <a:t> 种组合</a:t>
            </a:r>
            <a:r>
              <a:rPr lang="en-US" altLang="zh-CN" dirty="0"/>
              <a:t>,</a:t>
            </a:r>
            <a:r>
              <a:rPr lang="zh-CN" altLang="en-US" dirty="0"/>
              <a:t>从这些组合中挑出符合条件的作案者。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</a:t>
            </a:r>
            <a:r>
              <a:rPr lang="en-US" altLang="zh-CN" dirty="0">
                <a:solidFill>
                  <a:srgbClr val="0000CC"/>
                </a:solidFill>
              </a:rPr>
              <a:t>6</a:t>
            </a:r>
            <a:r>
              <a:rPr lang="zh-CN" altLang="en-US" dirty="0">
                <a:solidFill>
                  <a:srgbClr val="0000CC"/>
                </a:solidFill>
              </a:rPr>
              <a:t>个整型变量</a:t>
            </a:r>
            <a:r>
              <a:rPr lang="en-US" altLang="zh-CN" dirty="0"/>
              <a:t>,</a:t>
            </a:r>
            <a:r>
              <a:rPr lang="zh-CN" altLang="en-US" dirty="0"/>
              <a:t>分别表示六个人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F</a:t>
            </a:r>
          </a:p>
          <a:p>
            <a:r>
              <a:rPr lang="zh-CN" altLang="en-US" dirty="0"/>
              <a:t>如何枚举每个人的可能性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取值 </a:t>
            </a:r>
            <a:r>
              <a:rPr lang="en-US" altLang="zh-CN" dirty="0"/>
              <a:t>0 </a:t>
            </a:r>
            <a:r>
              <a:rPr lang="zh-CN" altLang="en-US" dirty="0"/>
              <a:t>表示没有参与作案</a:t>
            </a:r>
            <a:r>
              <a:rPr lang="en-US" altLang="zh-CN" dirty="0"/>
              <a:t>; </a:t>
            </a:r>
          </a:p>
          <a:p>
            <a:pPr lvl="1"/>
            <a:r>
              <a:rPr lang="zh-CN" altLang="en-US" dirty="0"/>
              <a:t>取值 </a:t>
            </a:r>
            <a:r>
              <a:rPr lang="en-US" altLang="zh-CN" dirty="0"/>
              <a:t>1 </a:t>
            </a:r>
            <a:r>
              <a:rPr lang="zh-CN" altLang="en-US" dirty="0"/>
              <a:t>表示参与作案</a:t>
            </a:r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将案情的每一条写成逻辑表达式</a:t>
            </a:r>
            <a:endParaRPr lang="en-US" altLang="zh-CN" dirty="0"/>
          </a:p>
          <a:p>
            <a:pPr lvl="1"/>
            <a:r>
              <a:rPr lang="en-US" altLang="zh-CN" dirty="0"/>
              <a:t>CC1</a:t>
            </a:r>
            <a:r>
              <a:rPr lang="zh-CN" altLang="en-US" dirty="0"/>
              <a:t>：</a:t>
            </a:r>
            <a:r>
              <a:rPr lang="en-US" altLang="zh-CN" u="sng" dirty="0">
                <a:ea typeface="黑体" panose="02010609060101010101" pitchFamily="49" charset="-122"/>
              </a:rPr>
              <a:t>A</a:t>
            </a:r>
            <a:r>
              <a:rPr lang="zh-CN" altLang="en-US" u="sng" dirty="0">
                <a:ea typeface="黑体" panose="02010609060101010101" pitchFamily="49" charset="-122"/>
              </a:rPr>
              <a:t>和</a:t>
            </a:r>
            <a:r>
              <a:rPr lang="en-US" altLang="zh-CN" u="sng" dirty="0">
                <a:ea typeface="黑体" panose="02010609060101010101" pitchFamily="49" charset="-122"/>
              </a:rPr>
              <a:t>B</a:t>
            </a:r>
            <a:r>
              <a:rPr lang="zh-CN" altLang="en-US" u="sng" dirty="0">
                <a:ea typeface="黑体" panose="02010609060101010101" pitchFamily="49" charset="-122"/>
              </a:rPr>
              <a:t>至少有一人作案</a:t>
            </a:r>
            <a:endParaRPr lang="en-US" altLang="zh-CN" dirty="0"/>
          </a:p>
          <a:p>
            <a:pPr lvl="1"/>
            <a:r>
              <a:rPr lang="en-US" altLang="zh-CN" dirty="0"/>
              <a:t>CC2</a:t>
            </a:r>
            <a:r>
              <a:rPr lang="zh-CN" altLang="en-US" dirty="0"/>
              <a:t>：</a:t>
            </a:r>
            <a:r>
              <a:rPr lang="en-US" altLang="zh-CN" u="sng" dirty="0">
                <a:ea typeface="黑体" panose="02010609060101010101" pitchFamily="49" charset="-122"/>
              </a:rPr>
              <a:t>A</a:t>
            </a:r>
            <a:r>
              <a:rPr lang="zh-CN" altLang="en-US" u="sng" dirty="0">
                <a:ea typeface="黑体" panose="02010609060101010101" pitchFamily="49" charset="-122"/>
              </a:rPr>
              <a:t>和</a:t>
            </a:r>
            <a:r>
              <a:rPr lang="en-US" altLang="zh-CN" u="sng" dirty="0">
                <a:ea typeface="黑体" panose="02010609060101010101" pitchFamily="49" charset="-122"/>
              </a:rPr>
              <a:t>D</a:t>
            </a:r>
            <a:r>
              <a:rPr lang="zh-CN" altLang="en-US" u="sng" dirty="0">
                <a:ea typeface="黑体" panose="02010609060101010101" pitchFamily="49" charset="-122"/>
              </a:rPr>
              <a:t>不可能是同案犯</a:t>
            </a:r>
            <a:endParaRPr lang="en-US" altLang="zh-CN" dirty="0"/>
          </a:p>
          <a:p>
            <a:pPr lvl="1"/>
            <a:r>
              <a:rPr lang="en-US" altLang="zh-CN" dirty="0"/>
              <a:t>CC3</a:t>
            </a:r>
            <a:r>
              <a:rPr lang="zh-CN" altLang="en-US" dirty="0"/>
              <a:t>：</a:t>
            </a:r>
            <a:r>
              <a:rPr lang="en-US" altLang="zh-CN" u="sng" dirty="0">
                <a:ea typeface="黑体" panose="02010609060101010101" pitchFamily="49" charset="-122"/>
              </a:rPr>
              <a:t>A</a:t>
            </a:r>
            <a:r>
              <a:rPr lang="zh-CN" altLang="en-US" u="sng" dirty="0">
                <a:ea typeface="黑体" panose="02010609060101010101" pitchFamily="49" charset="-122"/>
              </a:rPr>
              <a:t>、</a:t>
            </a:r>
            <a:r>
              <a:rPr lang="en-US" altLang="zh-CN" u="sng" dirty="0">
                <a:ea typeface="黑体" panose="02010609060101010101" pitchFamily="49" charset="-122"/>
              </a:rPr>
              <a:t>E</a:t>
            </a:r>
            <a:r>
              <a:rPr lang="zh-CN" altLang="en-US" u="sng" dirty="0">
                <a:ea typeface="黑体" panose="02010609060101010101" pitchFamily="49" charset="-122"/>
              </a:rPr>
              <a:t>、</a:t>
            </a:r>
            <a:r>
              <a:rPr lang="en-US" altLang="zh-CN" u="sng" dirty="0">
                <a:ea typeface="黑体" panose="02010609060101010101" pitchFamily="49" charset="-122"/>
              </a:rPr>
              <a:t>F </a:t>
            </a:r>
            <a:r>
              <a:rPr lang="zh-CN" altLang="en-US" u="sng" dirty="0">
                <a:ea typeface="黑体" panose="02010609060101010101" pitchFamily="49" charset="-122"/>
              </a:rPr>
              <a:t>中至少有两人涉嫌作案</a:t>
            </a:r>
            <a:endParaRPr lang="en-US" altLang="zh-CN" dirty="0"/>
          </a:p>
          <a:p>
            <a:pPr lvl="1"/>
            <a:r>
              <a:rPr lang="en-US" altLang="zh-CN" dirty="0"/>
              <a:t>CC4</a:t>
            </a:r>
            <a:r>
              <a:rPr lang="zh-CN" altLang="en-US" dirty="0"/>
              <a:t>：</a:t>
            </a:r>
            <a:r>
              <a:rPr lang="en-US" altLang="zh-CN" u="sng" dirty="0">
                <a:ea typeface="黑体" panose="02010609060101010101" pitchFamily="49" charset="-122"/>
              </a:rPr>
              <a:t>B</a:t>
            </a:r>
            <a:r>
              <a:rPr lang="zh-CN" altLang="en-US" u="sng" dirty="0">
                <a:ea typeface="黑体" panose="02010609060101010101" pitchFamily="49" charset="-122"/>
              </a:rPr>
              <a:t>和</a:t>
            </a:r>
            <a:r>
              <a:rPr lang="en-US" altLang="zh-CN" u="sng" dirty="0">
                <a:ea typeface="黑体" panose="02010609060101010101" pitchFamily="49" charset="-122"/>
              </a:rPr>
              <a:t>C</a:t>
            </a:r>
            <a:r>
              <a:rPr lang="zh-CN" altLang="en-US" u="sng" dirty="0">
                <a:ea typeface="黑体" panose="02010609060101010101" pitchFamily="49" charset="-122"/>
              </a:rPr>
              <a:t>或同时作案，或都与本案无关</a:t>
            </a:r>
            <a:endParaRPr lang="en-US" altLang="zh-CN" dirty="0"/>
          </a:p>
          <a:p>
            <a:pPr lvl="1"/>
            <a:r>
              <a:rPr lang="en-US" altLang="zh-CN" dirty="0"/>
              <a:t>CC5</a:t>
            </a:r>
            <a:r>
              <a:rPr lang="zh-CN" altLang="en-US" dirty="0"/>
              <a:t>：</a:t>
            </a:r>
            <a:r>
              <a:rPr lang="en-US" altLang="zh-CN" u="sng" dirty="0">
                <a:latin typeface="楷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u="sng" dirty="0">
                <a:latin typeface="楷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u="sng" dirty="0">
                <a:latin typeface="楷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u="sng" dirty="0">
                <a:latin typeface="楷体" panose="02010609060101010101" pitchFamily="49" charset="-122"/>
                <a:ea typeface="黑体" panose="02010609060101010101" pitchFamily="49" charset="-122"/>
              </a:rPr>
              <a:t>中有且仅有一人作案</a:t>
            </a:r>
            <a:endParaRPr lang="en-US" altLang="zh-CN" dirty="0"/>
          </a:p>
          <a:p>
            <a:pPr lvl="1"/>
            <a:r>
              <a:rPr lang="en-US" altLang="zh-CN" dirty="0"/>
              <a:t>CC6</a:t>
            </a:r>
            <a:r>
              <a:rPr lang="zh-CN" altLang="en-US" dirty="0"/>
              <a:t>：</a:t>
            </a:r>
            <a:r>
              <a:rPr lang="zh-CN" altLang="en-US" u="sng" dirty="0">
                <a:ea typeface="黑体" panose="02010609060101010101" pitchFamily="49" charset="-122"/>
              </a:rPr>
              <a:t>如果</a:t>
            </a:r>
            <a:r>
              <a:rPr lang="en-US" altLang="zh-CN" u="sng" dirty="0">
                <a:ea typeface="黑体" panose="02010609060101010101" pitchFamily="49" charset="-122"/>
              </a:rPr>
              <a:t>D</a:t>
            </a:r>
            <a:r>
              <a:rPr lang="zh-CN" altLang="en-US" u="sng" dirty="0">
                <a:ea typeface="黑体" panose="02010609060101010101" pitchFamily="49" charset="-122"/>
              </a:rPr>
              <a:t>没有参与作案，则</a:t>
            </a:r>
            <a:r>
              <a:rPr lang="en-US" altLang="zh-CN" u="sng" dirty="0">
                <a:ea typeface="黑体" panose="02010609060101010101" pitchFamily="49" charset="-122"/>
              </a:rPr>
              <a:t>E</a:t>
            </a:r>
            <a:r>
              <a:rPr lang="zh-CN" altLang="en-US" u="sng" dirty="0">
                <a:ea typeface="黑体" panose="02010609060101010101" pitchFamily="49" charset="-122"/>
              </a:rPr>
              <a:t>也不可能参与作案</a:t>
            </a:r>
            <a:endParaRPr lang="en-US" altLang="zh-CN" dirty="0"/>
          </a:p>
          <a:p>
            <a:r>
              <a:rPr lang="zh-CN" altLang="en-US" dirty="0"/>
              <a:t>将案情分析的</a:t>
            </a:r>
            <a:r>
              <a:rPr lang="en-US" altLang="zh-CN" dirty="0"/>
              <a:t>6</a:t>
            </a:r>
            <a:r>
              <a:rPr lang="zh-CN" altLang="en-US" dirty="0"/>
              <a:t>条归纳成一个破案综合判断条件</a:t>
            </a:r>
            <a:r>
              <a:rPr lang="en-US" altLang="zh-CN" dirty="0"/>
              <a:t>CC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案情</a:t>
            </a:r>
            <a:r>
              <a:rPr lang="en-US" altLang="zh-CN" dirty="0"/>
              <a:t>-&gt;</a:t>
            </a:r>
            <a:r>
              <a:rPr lang="zh-CN" altLang="en-US" dirty="0"/>
              <a:t>表达式</a:t>
            </a:r>
          </a:p>
        </p:txBody>
      </p:sp>
      <p:sp>
        <p:nvSpPr>
          <p:cNvPr id="4" name="矩形 3"/>
          <p:cNvSpPr/>
          <p:nvPr/>
        </p:nvSpPr>
        <p:spPr>
          <a:xfrm>
            <a:off x="1103947" y="4856766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CC = CC1 &amp;&amp; CC2 &amp;&amp; CC3 &amp;&amp; CC4 &amp;&amp; CC5 &amp;&amp; CC6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1407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E2A88-3A0A-4ED8-936A-BF71FCECC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对案情逐一建模 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(1)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0A814-1AF8-4931-976E-0B792DC3B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已知：</a:t>
            </a:r>
            <a:r>
              <a:rPr lang="zh-CN" altLang="en-US" dirty="0">
                <a:solidFill>
                  <a:srgbClr val="0000CC"/>
                </a:solidFill>
              </a:rPr>
              <a:t>变量</a:t>
            </a:r>
            <a:r>
              <a:rPr lang="en-US" altLang="zh-CN" dirty="0">
                <a:solidFill>
                  <a:srgbClr val="0000CC"/>
                </a:solidFill>
              </a:rPr>
              <a:t>A</a:t>
            </a:r>
            <a:r>
              <a:rPr lang="zh-CN" altLang="en-US" dirty="0">
                <a:solidFill>
                  <a:srgbClr val="0000CC"/>
                </a:solidFill>
              </a:rPr>
              <a:t>和</a:t>
            </a:r>
            <a:r>
              <a:rPr lang="en-US" altLang="zh-CN" dirty="0">
                <a:solidFill>
                  <a:srgbClr val="0000CC"/>
                </a:solidFill>
              </a:rPr>
              <a:t>B</a:t>
            </a:r>
            <a:r>
              <a:rPr lang="zh-CN" altLang="en-US" dirty="0"/>
              <a:t>分别表示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作案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怎么表示“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至少有一人作案</a:t>
            </a:r>
            <a:r>
              <a:rPr lang="zh-CN" altLang="en-US" dirty="0">
                <a:solidFill>
                  <a:schemeClr val="tx1"/>
                </a:solidFill>
              </a:rPr>
              <a:t>”？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表达式：</a:t>
            </a:r>
            <a:r>
              <a:rPr lang="en-US" altLang="zh-CN" dirty="0"/>
              <a:t>CC1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||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</a:p>
          <a:p>
            <a:r>
              <a:rPr lang="zh-CN" altLang="en-US" dirty="0"/>
              <a:t>已知：</a:t>
            </a:r>
            <a:r>
              <a:rPr lang="zh-CN" altLang="en-US" dirty="0">
                <a:solidFill>
                  <a:srgbClr val="0000CC"/>
                </a:solidFill>
              </a:rPr>
              <a:t>变量</a:t>
            </a:r>
            <a:r>
              <a:rPr lang="en-US" altLang="zh-CN" dirty="0">
                <a:solidFill>
                  <a:srgbClr val="0000CC"/>
                </a:solidFill>
              </a:rPr>
              <a:t>A</a:t>
            </a:r>
            <a:r>
              <a:rPr lang="zh-CN" altLang="en-US" dirty="0">
                <a:solidFill>
                  <a:srgbClr val="0000CC"/>
                </a:solidFill>
              </a:rPr>
              <a:t>和</a:t>
            </a:r>
            <a:r>
              <a:rPr lang="en-US" altLang="zh-CN" dirty="0">
                <a:solidFill>
                  <a:srgbClr val="0000CC"/>
                </a:solidFill>
              </a:rPr>
              <a:t>D</a:t>
            </a:r>
            <a:r>
              <a:rPr lang="zh-CN" altLang="en-US" dirty="0"/>
              <a:t>分别表示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D</a:t>
            </a:r>
            <a:r>
              <a:rPr lang="zh-CN" altLang="en-US" dirty="0"/>
              <a:t>作案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怎么表示“</a:t>
            </a:r>
            <a:r>
              <a:rPr lang="zh-CN" altLang="en-US" dirty="0"/>
              <a:t>不可能是同案犯</a:t>
            </a:r>
            <a:r>
              <a:rPr lang="zh-CN" altLang="en-US" dirty="0">
                <a:solidFill>
                  <a:schemeClr val="tx1"/>
                </a:solidFill>
              </a:rPr>
              <a:t>”？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考虑相反事件：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D</a:t>
            </a:r>
            <a:r>
              <a:rPr lang="zh-CN" altLang="en-US" dirty="0"/>
              <a:t>是同案犯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&amp;&amp;</a:t>
            </a:r>
            <a:r>
              <a:rPr lang="zh-CN" altLang="en-US" dirty="0"/>
              <a:t> </a:t>
            </a:r>
            <a:r>
              <a:rPr lang="en-US" altLang="zh-CN" dirty="0"/>
              <a:t>D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表达式：</a:t>
            </a:r>
            <a:r>
              <a:rPr lang="en-US" altLang="zh-CN" dirty="0"/>
              <a:t>CC2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!(A</a:t>
            </a:r>
            <a:r>
              <a:rPr lang="zh-CN" altLang="en-US" dirty="0"/>
              <a:t> </a:t>
            </a:r>
            <a:r>
              <a:rPr lang="en-US" altLang="zh-CN" dirty="0"/>
              <a:t>&amp;&amp;</a:t>
            </a:r>
            <a:r>
              <a:rPr lang="zh-CN" altLang="en-US" dirty="0"/>
              <a:t> </a:t>
            </a:r>
            <a:r>
              <a:rPr lang="en-US" altLang="zh-CN" dirty="0"/>
              <a:t>D)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79ECD0-8327-49A1-A1B7-3B8B551C1C40}"/>
              </a:ext>
            </a:extLst>
          </p:cNvPr>
          <p:cNvSpPr/>
          <p:nvPr/>
        </p:nvSpPr>
        <p:spPr>
          <a:xfrm>
            <a:off x="5510463" y="571470"/>
            <a:ext cx="3633537" cy="96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spcBef>
                <a:spcPts val="750"/>
              </a:spcBef>
            </a:pPr>
            <a:r>
              <a:rPr lang="en-US" altLang="zh-CN" sz="1600" dirty="0">
                <a:gradFill>
                  <a:gsLst>
                    <a:gs pos="0">
                      <a:srgbClr val="CC33CC"/>
                    </a:gs>
                    <a:gs pos="75000">
                      <a:srgbClr val="101C9E"/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黑体" panose="02010609060101010101" pitchFamily="49" charset="-122"/>
              </a:rPr>
              <a:t>CC1</a:t>
            </a:r>
            <a:r>
              <a:rPr lang="zh-CN" altLang="en-US" sz="1600" dirty="0">
                <a:gradFill>
                  <a:gsLst>
                    <a:gs pos="0">
                      <a:srgbClr val="CC33CC"/>
                    </a:gs>
                    <a:gs pos="75000">
                      <a:srgbClr val="101C9E"/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黑体" panose="02010609060101010101" pitchFamily="49" charset="-122"/>
              </a:rPr>
              <a:t>：</a:t>
            </a:r>
            <a:r>
              <a:rPr lang="en-US" altLang="zh-CN" sz="1600" u="sng" dirty="0">
                <a:gradFill>
                  <a:gsLst>
                    <a:gs pos="0">
                      <a:srgbClr val="CC33CC"/>
                    </a:gs>
                    <a:gs pos="75000">
                      <a:srgbClr val="101C9E"/>
                    </a:gs>
                  </a:gsLst>
                  <a:lin ang="8100000" scaled="1"/>
                </a:gradFill>
                <a:latin typeface="微软雅黑" panose="020B0503020204020204" pitchFamily="34" charset="-122"/>
                <a:ea typeface="黑体" panose="02010609060101010101" pitchFamily="49" charset="-122"/>
              </a:rPr>
              <a:t>A</a:t>
            </a:r>
            <a:r>
              <a:rPr lang="zh-CN" altLang="en-US" sz="1600" u="sng" dirty="0">
                <a:gradFill>
                  <a:gsLst>
                    <a:gs pos="0">
                      <a:srgbClr val="CC33CC"/>
                    </a:gs>
                    <a:gs pos="75000">
                      <a:srgbClr val="101C9E"/>
                    </a:gs>
                  </a:gsLst>
                  <a:lin ang="8100000" scaled="1"/>
                </a:gradFill>
                <a:latin typeface="微软雅黑" panose="020B0503020204020204" pitchFamily="34" charset="-122"/>
                <a:ea typeface="黑体" panose="02010609060101010101" pitchFamily="49" charset="-122"/>
              </a:rPr>
              <a:t>和</a:t>
            </a:r>
            <a:r>
              <a:rPr lang="en-US" altLang="zh-CN" sz="1600" u="sng" dirty="0">
                <a:gradFill>
                  <a:gsLst>
                    <a:gs pos="0">
                      <a:srgbClr val="CC33CC"/>
                    </a:gs>
                    <a:gs pos="75000">
                      <a:srgbClr val="101C9E"/>
                    </a:gs>
                  </a:gsLst>
                  <a:lin ang="8100000" scaled="1"/>
                </a:gradFill>
                <a:latin typeface="微软雅黑" panose="020B0503020204020204" pitchFamily="34" charset="-122"/>
                <a:ea typeface="黑体" panose="02010609060101010101" pitchFamily="49" charset="-122"/>
              </a:rPr>
              <a:t>B</a:t>
            </a:r>
            <a:r>
              <a:rPr lang="zh-CN" altLang="en-US" sz="1600" u="sng" dirty="0">
                <a:gradFill>
                  <a:gsLst>
                    <a:gs pos="0">
                      <a:srgbClr val="CC33CC"/>
                    </a:gs>
                    <a:gs pos="75000">
                      <a:srgbClr val="101C9E"/>
                    </a:gs>
                  </a:gsLst>
                  <a:lin ang="8100000" scaled="1"/>
                </a:gradFill>
                <a:latin typeface="微软雅黑" panose="020B0503020204020204" pitchFamily="34" charset="-122"/>
                <a:ea typeface="黑体" panose="02010609060101010101" pitchFamily="49" charset="-122"/>
              </a:rPr>
              <a:t>至少有一人作</a:t>
            </a:r>
            <a:endParaRPr lang="en-US" altLang="zh-CN" sz="1600" u="sng" dirty="0">
              <a:gradFill>
                <a:gsLst>
                  <a:gs pos="0">
                    <a:srgbClr val="CC33CC"/>
                  </a:gs>
                  <a:gs pos="75000">
                    <a:srgbClr val="101C9E"/>
                  </a:gs>
                </a:gsLst>
                <a:lin ang="8100000" scaled="1"/>
              </a:gradFill>
              <a:latin typeface="微软雅黑" panose="020B0503020204020204" pitchFamily="34" charset="-122"/>
              <a:ea typeface="黑体" panose="02010609060101010101" pitchFamily="49" charset="-122"/>
            </a:endParaRPr>
          </a:p>
          <a:p>
            <a:pPr lvl="0" defTabSz="685800">
              <a:spcBef>
                <a:spcPts val="750"/>
              </a:spcBef>
            </a:pPr>
            <a:r>
              <a:rPr lang="en-US" altLang="zh-CN" sz="1600" dirty="0">
                <a:gradFill>
                  <a:gsLst>
                    <a:gs pos="0">
                      <a:srgbClr val="CC33CC"/>
                    </a:gs>
                    <a:gs pos="75000">
                      <a:srgbClr val="101C9E"/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黑体" panose="02010609060101010101" pitchFamily="49" charset="-122"/>
              </a:rPr>
              <a:t>CC2</a:t>
            </a:r>
            <a:r>
              <a:rPr lang="zh-CN" altLang="en-US" sz="1600" dirty="0">
                <a:gradFill>
                  <a:gsLst>
                    <a:gs pos="0">
                      <a:srgbClr val="CC33CC"/>
                    </a:gs>
                    <a:gs pos="75000">
                      <a:srgbClr val="101C9E"/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黑体" panose="02010609060101010101" pitchFamily="49" charset="-122"/>
              </a:rPr>
              <a:t>：</a:t>
            </a:r>
            <a:r>
              <a:rPr lang="en-US" altLang="zh-CN" sz="1600" u="sng" dirty="0">
                <a:gradFill>
                  <a:gsLst>
                    <a:gs pos="0">
                      <a:srgbClr val="CC33CC"/>
                    </a:gs>
                    <a:gs pos="75000">
                      <a:srgbClr val="101C9E"/>
                    </a:gs>
                  </a:gsLst>
                  <a:lin ang="8100000" scaled="1"/>
                </a:gradFill>
                <a:latin typeface="微软雅黑" panose="020B0503020204020204" pitchFamily="34" charset="-122"/>
                <a:ea typeface="黑体" panose="02010609060101010101" pitchFamily="49" charset="-122"/>
              </a:rPr>
              <a:t>A</a:t>
            </a:r>
            <a:r>
              <a:rPr lang="zh-CN" altLang="en-US" sz="1600" u="sng" dirty="0">
                <a:gradFill>
                  <a:gsLst>
                    <a:gs pos="0">
                      <a:srgbClr val="CC33CC"/>
                    </a:gs>
                    <a:gs pos="75000">
                      <a:srgbClr val="101C9E"/>
                    </a:gs>
                  </a:gsLst>
                  <a:lin ang="8100000" scaled="1"/>
                </a:gradFill>
                <a:latin typeface="微软雅黑" panose="020B0503020204020204" pitchFamily="34" charset="-122"/>
                <a:ea typeface="黑体" panose="02010609060101010101" pitchFamily="49" charset="-122"/>
              </a:rPr>
              <a:t>和</a:t>
            </a:r>
            <a:r>
              <a:rPr lang="en-US" altLang="zh-CN" sz="1600" u="sng" dirty="0">
                <a:gradFill>
                  <a:gsLst>
                    <a:gs pos="0">
                      <a:srgbClr val="CC33CC"/>
                    </a:gs>
                    <a:gs pos="75000">
                      <a:srgbClr val="101C9E"/>
                    </a:gs>
                  </a:gsLst>
                  <a:lin ang="8100000" scaled="1"/>
                </a:gradFill>
                <a:latin typeface="微软雅黑" panose="020B0503020204020204" pitchFamily="34" charset="-122"/>
                <a:ea typeface="黑体" panose="02010609060101010101" pitchFamily="49" charset="-122"/>
              </a:rPr>
              <a:t>D</a:t>
            </a:r>
            <a:r>
              <a:rPr lang="zh-CN" altLang="en-US" sz="1600" u="sng" dirty="0">
                <a:gradFill>
                  <a:gsLst>
                    <a:gs pos="0">
                      <a:srgbClr val="CC33CC"/>
                    </a:gs>
                    <a:gs pos="75000">
                      <a:srgbClr val="101C9E"/>
                    </a:gs>
                  </a:gsLst>
                  <a:lin ang="8100000" scaled="1"/>
                </a:gradFill>
                <a:latin typeface="微软雅黑" panose="020B0503020204020204" pitchFamily="34" charset="-122"/>
                <a:ea typeface="黑体" panose="02010609060101010101" pitchFamily="49" charset="-122"/>
              </a:rPr>
              <a:t>不可能是同案犯</a:t>
            </a:r>
            <a:endParaRPr lang="en-US" altLang="zh-CN" sz="1600" u="sng" dirty="0">
              <a:gradFill>
                <a:gsLst>
                  <a:gs pos="0">
                    <a:srgbClr val="CC33CC"/>
                  </a:gs>
                  <a:gs pos="75000">
                    <a:srgbClr val="101C9E"/>
                  </a:gs>
                </a:gsLst>
                <a:lin ang="8100000" scaled="1"/>
              </a:gradFill>
              <a:latin typeface="微软雅黑" panose="020B0503020204020204" pitchFamily="34" charset="-122"/>
              <a:ea typeface="黑体" panose="02010609060101010101" pitchFamily="49" charset="-122"/>
            </a:endParaRPr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21E5BB9-A493-4E71-B74B-F9AB82752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枚举法解题思路</a:t>
            </a:r>
          </a:p>
          <a:p>
            <a:r>
              <a:rPr lang="zh-CN" altLang="en-US" dirty="0"/>
              <a:t>人的思维到计算机语言的表示</a:t>
            </a:r>
          </a:p>
          <a:p>
            <a:r>
              <a:rPr lang="zh-CN" altLang="en-US" dirty="0"/>
              <a:t>应用举例</a:t>
            </a:r>
            <a:endParaRPr 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FC06A4-B072-4772-98CA-65A24B1EE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本讲内容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42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4FED2-520A-41DF-B39F-CD874FC86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对案情逐一建模 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(2)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1F5E5-EA7F-40BB-8A54-1875F92D7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考虑三个变量</a:t>
            </a:r>
            <a:r>
              <a:rPr lang="en-US" altLang="zh-CN" dirty="0">
                <a:solidFill>
                  <a:srgbClr val="0000CC"/>
                </a:solidFill>
              </a:rPr>
              <a:t>A</a:t>
            </a:r>
            <a:r>
              <a:rPr lang="zh-CN" altLang="en-US" dirty="0">
                <a:solidFill>
                  <a:srgbClr val="0000CC"/>
                </a:solidFill>
              </a:rPr>
              <a:t>、</a:t>
            </a:r>
            <a:r>
              <a:rPr lang="en-US" altLang="zh-CN" dirty="0">
                <a:solidFill>
                  <a:srgbClr val="0000CC"/>
                </a:solidFill>
              </a:rPr>
              <a:t>E</a:t>
            </a:r>
            <a:r>
              <a:rPr lang="zh-CN" altLang="en-US" dirty="0">
                <a:solidFill>
                  <a:srgbClr val="0000CC"/>
                </a:solidFill>
              </a:rPr>
              <a:t>、</a:t>
            </a:r>
            <a:r>
              <a:rPr lang="en-US" altLang="zh-CN" dirty="0">
                <a:solidFill>
                  <a:srgbClr val="0000CC"/>
                </a:solidFill>
              </a:rPr>
              <a:t>F</a:t>
            </a:r>
          </a:p>
          <a:p>
            <a:pPr lvl="1"/>
            <a:r>
              <a:rPr lang="zh-CN" altLang="en-US" dirty="0"/>
              <a:t>怎么表示“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E</a:t>
            </a:r>
            <a:r>
              <a:rPr lang="zh-CN" altLang="en-US" dirty="0"/>
              <a:t>、</a:t>
            </a:r>
            <a:r>
              <a:rPr lang="en-US" altLang="zh-CN" dirty="0"/>
              <a:t>F</a:t>
            </a:r>
            <a:r>
              <a:rPr lang="zh-CN" altLang="en-US" dirty="0"/>
              <a:t>三人中至少有两人参与作案”？</a:t>
            </a:r>
            <a:endParaRPr lang="en-US" altLang="zh-CN" dirty="0"/>
          </a:p>
          <a:p>
            <a:pPr lvl="1"/>
            <a:r>
              <a:rPr lang="zh-CN" altLang="en-US" dirty="0"/>
              <a:t>可能有几种情况发生</a:t>
            </a:r>
            <a:endParaRPr lang="en-US" altLang="zh-CN" dirty="0"/>
          </a:p>
          <a:p>
            <a:pPr lvl="2"/>
            <a:r>
              <a:rPr lang="zh-CN" altLang="en-US" dirty="0"/>
              <a:t>两个人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E</a:t>
            </a:r>
            <a:r>
              <a:rPr lang="zh-CN" altLang="en-US" dirty="0"/>
              <a:t>同时参与作案 </a:t>
            </a:r>
            <a:r>
              <a:rPr lang="zh-CN" altLang="en-US" dirty="0">
                <a:sym typeface="Wingdings" panose="05000000000000000000" pitchFamily="2" charset="2"/>
              </a:rPr>
              <a:t> </a:t>
            </a:r>
            <a:r>
              <a:rPr lang="en-US" altLang="zh-CN" dirty="0">
                <a:sym typeface="Wingdings" panose="05000000000000000000" pitchFamily="2" charset="2"/>
              </a:rPr>
              <a:t>A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&amp;&amp;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E</a:t>
            </a:r>
          </a:p>
          <a:p>
            <a:pPr lvl="2"/>
            <a:r>
              <a:rPr lang="zh-CN" altLang="en-US" dirty="0"/>
              <a:t>两个人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F</a:t>
            </a:r>
            <a:r>
              <a:rPr lang="zh-CN" altLang="en-US" dirty="0"/>
              <a:t>同时参与作案 </a:t>
            </a:r>
            <a:r>
              <a:rPr lang="zh-CN" altLang="en-US" dirty="0">
                <a:sym typeface="Wingdings" panose="05000000000000000000" pitchFamily="2" charset="2"/>
              </a:rPr>
              <a:t> </a:t>
            </a:r>
            <a:r>
              <a:rPr lang="en-US" altLang="zh-CN" dirty="0">
                <a:sym typeface="Wingdings" panose="05000000000000000000" pitchFamily="2" charset="2"/>
              </a:rPr>
              <a:t>A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&amp;&amp;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F</a:t>
            </a:r>
          </a:p>
          <a:p>
            <a:pPr lvl="2"/>
            <a:r>
              <a:rPr lang="zh-CN" altLang="en-US" dirty="0"/>
              <a:t>两个人</a:t>
            </a:r>
            <a:r>
              <a:rPr lang="en-US" altLang="zh-CN" dirty="0"/>
              <a:t>E</a:t>
            </a:r>
            <a:r>
              <a:rPr lang="zh-CN" altLang="en-US" dirty="0"/>
              <a:t>和</a:t>
            </a:r>
            <a:r>
              <a:rPr lang="en-US" altLang="zh-CN" dirty="0"/>
              <a:t>F</a:t>
            </a:r>
            <a:r>
              <a:rPr lang="zh-CN" altLang="en-US" dirty="0"/>
              <a:t>同时参与作案 </a:t>
            </a:r>
            <a:r>
              <a:rPr lang="zh-CN" altLang="en-US" dirty="0">
                <a:sym typeface="Wingdings" panose="05000000000000000000" pitchFamily="2" charset="2"/>
              </a:rPr>
              <a:t> </a:t>
            </a:r>
            <a:r>
              <a:rPr lang="en-US" altLang="zh-CN" dirty="0">
                <a:sym typeface="Wingdings" panose="05000000000000000000" pitchFamily="2" charset="2"/>
              </a:rPr>
              <a:t>E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&amp;&amp;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F</a:t>
            </a: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表达式：</a:t>
            </a:r>
            <a:r>
              <a:rPr lang="en-US" altLang="zh-CN" dirty="0">
                <a:sym typeface="Wingdings" panose="05000000000000000000" pitchFamily="2" charset="2"/>
              </a:rPr>
              <a:t>CC3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=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(A&amp;&amp;E)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||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(A&amp;&amp;F)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||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(E&amp;&amp;F)</a:t>
            </a:r>
            <a:endParaRPr lang="en-US" altLang="en-US" dirty="0">
              <a:ea typeface="华文中宋" panose="02010600040101010101" pitchFamily="2" charset="-122"/>
            </a:endParaRPr>
          </a:p>
          <a:p>
            <a:r>
              <a:rPr lang="zh-CN" altLang="en-US" dirty="0"/>
              <a:t>考虑两个变量</a:t>
            </a:r>
            <a:r>
              <a:rPr lang="en-US" altLang="zh-CN" dirty="0">
                <a:solidFill>
                  <a:srgbClr val="0000CC"/>
                </a:solidFill>
              </a:rPr>
              <a:t>B</a:t>
            </a:r>
            <a:r>
              <a:rPr lang="zh-CN" altLang="en-US" dirty="0">
                <a:solidFill>
                  <a:srgbClr val="0000CC"/>
                </a:solidFill>
              </a:rPr>
              <a:t>、</a:t>
            </a:r>
            <a:r>
              <a:rPr lang="en-US" altLang="zh-CN" dirty="0">
                <a:solidFill>
                  <a:srgbClr val="0000CC"/>
                </a:solidFill>
              </a:rPr>
              <a:t>C</a:t>
            </a:r>
          </a:p>
          <a:p>
            <a:pPr lvl="1"/>
            <a:r>
              <a:rPr lang="zh-CN" altLang="en-US" dirty="0"/>
              <a:t>怎么表示“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或同时作案或同时与本案无关”？</a:t>
            </a:r>
            <a:endParaRPr lang="en-US" altLang="zh-CN" dirty="0"/>
          </a:p>
          <a:p>
            <a:pPr lvl="1"/>
            <a:r>
              <a:rPr lang="zh-CN" altLang="en-US" dirty="0"/>
              <a:t>可能有几种情况发生</a:t>
            </a:r>
            <a:endParaRPr lang="en-US" altLang="zh-CN" dirty="0"/>
          </a:p>
          <a:p>
            <a:pPr lvl="2"/>
            <a:r>
              <a:rPr lang="zh-CN" altLang="en-US" dirty="0"/>
              <a:t>两个人</a:t>
            </a:r>
            <a:r>
              <a:rPr lang="en-US" altLang="zh-CN" dirty="0"/>
              <a:t>B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同时参与作案 </a:t>
            </a:r>
            <a:r>
              <a:rPr lang="zh-CN" altLang="en-US" dirty="0">
                <a:sym typeface="Wingdings" panose="05000000000000000000" pitchFamily="2" charset="2"/>
              </a:rPr>
              <a:t> </a:t>
            </a:r>
            <a:r>
              <a:rPr lang="en-US" altLang="zh-CN" dirty="0">
                <a:sym typeface="Wingdings" panose="05000000000000000000" pitchFamily="2" charset="2"/>
              </a:rPr>
              <a:t>B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&amp;&amp;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C</a:t>
            </a:r>
          </a:p>
          <a:p>
            <a:pPr lvl="2"/>
            <a:r>
              <a:rPr lang="zh-CN" altLang="en-US" dirty="0"/>
              <a:t>两个人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F</a:t>
            </a:r>
            <a:r>
              <a:rPr lang="zh-CN" altLang="en-US" dirty="0"/>
              <a:t>与本案无关 </a:t>
            </a:r>
            <a:r>
              <a:rPr lang="zh-CN" altLang="en-US" dirty="0">
                <a:sym typeface="Wingdings" panose="05000000000000000000" pitchFamily="2" charset="2"/>
              </a:rPr>
              <a:t> </a:t>
            </a:r>
            <a:r>
              <a:rPr lang="en-US" altLang="zh-CN" dirty="0">
                <a:sym typeface="Wingdings" panose="05000000000000000000" pitchFamily="2" charset="2"/>
              </a:rPr>
              <a:t>!B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&amp;&amp;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!C</a:t>
            </a: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表达式：</a:t>
            </a:r>
            <a:r>
              <a:rPr lang="en-US" altLang="zh-CN" dirty="0">
                <a:sym typeface="Wingdings" panose="05000000000000000000" pitchFamily="2" charset="2"/>
              </a:rPr>
              <a:t>CC4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=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(B&amp;&amp;C)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||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(!B&amp;&amp;!C)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CD48B95-49E0-40E4-9BF5-39A98D7C945C}"/>
              </a:ext>
            </a:extLst>
          </p:cNvPr>
          <p:cNvSpPr/>
          <p:nvPr/>
        </p:nvSpPr>
        <p:spPr>
          <a:xfrm>
            <a:off x="5041851" y="660598"/>
            <a:ext cx="4102149" cy="4603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685800">
              <a:lnSpc>
                <a:spcPct val="150000"/>
              </a:lnSpc>
              <a:spcBef>
                <a:spcPts val="750"/>
              </a:spcBef>
            </a:pPr>
            <a:r>
              <a:rPr lang="en-US" altLang="zh-CN" dirty="0">
                <a:gradFill>
                  <a:gsLst>
                    <a:gs pos="0">
                      <a:srgbClr val="CC33CC"/>
                    </a:gs>
                    <a:gs pos="75000">
                      <a:srgbClr val="101C9E"/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黑体" panose="02010609060101010101" pitchFamily="49" charset="-122"/>
              </a:rPr>
              <a:t>CC3</a:t>
            </a:r>
            <a:r>
              <a:rPr lang="zh-CN" altLang="en-US" dirty="0">
                <a:gradFill>
                  <a:gsLst>
                    <a:gs pos="0">
                      <a:srgbClr val="CC33CC"/>
                    </a:gs>
                    <a:gs pos="75000">
                      <a:srgbClr val="101C9E"/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黑体" panose="02010609060101010101" pitchFamily="49" charset="-122"/>
              </a:rPr>
              <a:t>：</a:t>
            </a:r>
            <a:r>
              <a:rPr lang="en-US" altLang="zh-CN" u="sng" dirty="0">
                <a:gradFill>
                  <a:gsLst>
                    <a:gs pos="0">
                      <a:srgbClr val="CC33CC"/>
                    </a:gs>
                    <a:gs pos="75000">
                      <a:srgbClr val="101C9E"/>
                    </a:gs>
                  </a:gsLst>
                  <a:lin ang="8100000" scaled="1"/>
                </a:gradFill>
                <a:latin typeface="微软雅黑" panose="020B0503020204020204" pitchFamily="34" charset="-122"/>
                <a:ea typeface="黑体" panose="02010609060101010101" pitchFamily="49" charset="-122"/>
              </a:rPr>
              <a:t>A</a:t>
            </a:r>
            <a:r>
              <a:rPr lang="zh-CN" altLang="en-US" u="sng" dirty="0">
                <a:gradFill>
                  <a:gsLst>
                    <a:gs pos="0">
                      <a:srgbClr val="CC33CC"/>
                    </a:gs>
                    <a:gs pos="75000">
                      <a:srgbClr val="101C9E"/>
                    </a:gs>
                  </a:gsLst>
                  <a:lin ang="8100000" scaled="1"/>
                </a:gradFill>
                <a:latin typeface="微软雅黑" panose="020B0503020204020204" pitchFamily="34" charset="-122"/>
                <a:ea typeface="黑体" panose="02010609060101010101" pitchFamily="49" charset="-122"/>
              </a:rPr>
              <a:t>、</a:t>
            </a:r>
            <a:r>
              <a:rPr lang="en-US" altLang="zh-CN" u="sng" dirty="0">
                <a:gradFill>
                  <a:gsLst>
                    <a:gs pos="0">
                      <a:srgbClr val="CC33CC"/>
                    </a:gs>
                    <a:gs pos="75000">
                      <a:srgbClr val="101C9E"/>
                    </a:gs>
                  </a:gsLst>
                  <a:lin ang="8100000" scaled="1"/>
                </a:gradFill>
                <a:latin typeface="微软雅黑" panose="020B0503020204020204" pitchFamily="34" charset="-122"/>
                <a:ea typeface="黑体" panose="02010609060101010101" pitchFamily="49" charset="-122"/>
              </a:rPr>
              <a:t>E</a:t>
            </a:r>
            <a:r>
              <a:rPr lang="zh-CN" altLang="en-US" u="sng" dirty="0">
                <a:gradFill>
                  <a:gsLst>
                    <a:gs pos="0">
                      <a:srgbClr val="CC33CC"/>
                    </a:gs>
                    <a:gs pos="75000">
                      <a:srgbClr val="101C9E"/>
                    </a:gs>
                  </a:gsLst>
                  <a:lin ang="8100000" scaled="1"/>
                </a:gradFill>
                <a:latin typeface="微软雅黑" panose="020B0503020204020204" pitchFamily="34" charset="-122"/>
                <a:ea typeface="黑体" panose="02010609060101010101" pitchFamily="49" charset="-122"/>
              </a:rPr>
              <a:t>、</a:t>
            </a:r>
            <a:r>
              <a:rPr lang="en-US" altLang="zh-CN" u="sng" dirty="0">
                <a:gradFill>
                  <a:gsLst>
                    <a:gs pos="0">
                      <a:srgbClr val="CC33CC"/>
                    </a:gs>
                    <a:gs pos="75000">
                      <a:srgbClr val="101C9E"/>
                    </a:gs>
                  </a:gsLst>
                  <a:lin ang="8100000" scaled="1"/>
                </a:gradFill>
                <a:latin typeface="微软雅黑" panose="020B0503020204020204" pitchFamily="34" charset="-122"/>
                <a:ea typeface="黑体" panose="02010609060101010101" pitchFamily="49" charset="-122"/>
              </a:rPr>
              <a:t>F </a:t>
            </a:r>
            <a:r>
              <a:rPr lang="zh-CN" altLang="en-US" u="sng" dirty="0">
                <a:gradFill>
                  <a:gsLst>
                    <a:gs pos="0">
                      <a:srgbClr val="CC33CC"/>
                    </a:gs>
                    <a:gs pos="75000">
                      <a:srgbClr val="101C9E"/>
                    </a:gs>
                  </a:gsLst>
                  <a:lin ang="8100000" scaled="1"/>
                </a:gradFill>
                <a:latin typeface="微软雅黑" panose="020B0503020204020204" pitchFamily="34" charset="-122"/>
                <a:ea typeface="黑体" panose="02010609060101010101" pitchFamily="49" charset="-122"/>
              </a:rPr>
              <a:t>中至少有两人涉嫌作案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B23E81C-C2AD-4202-B8D4-95A61F782D94}"/>
              </a:ext>
            </a:extLst>
          </p:cNvPr>
          <p:cNvSpPr/>
          <p:nvPr/>
        </p:nvSpPr>
        <p:spPr>
          <a:xfrm>
            <a:off x="4366720" y="1166505"/>
            <a:ext cx="49701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>
                <a:gradFill>
                  <a:gsLst>
                    <a:gs pos="0">
                      <a:srgbClr val="CC33CC"/>
                    </a:gs>
                    <a:gs pos="75000">
                      <a:srgbClr val="101C9E"/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黑体" panose="02010609060101010101" pitchFamily="49" charset="-122"/>
              </a:rPr>
              <a:t>CC4</a:t>
            </a:r>
            <a:r>
              <a:rPr lang="zh-CN" altLang="en-US" dirty="0">
                <a:gradFill>
                  <a:gsLst>
                    <a:gs pos="0">
                      <a:srgbClr val="CC33CC"/>
                    </a:gs>
                    <a:gs pos="75000">
                      <a:srgbClr val="101C9E"/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黑体" panose="02010609060101010101" pitchFamily="49" charset="-122"/>
              </a:rPr>
              <a:t>：</a:t>
            </a:r>
            <a:r>
              <a:rPr lang="en-US" altLang="zh-CN" u="sng" dirty="0">
                <a:gradFill>
                  <a:gsLst>
                    <a:gs pos="0">
                      <a:srgbClr val="CC33CC"/>
                    </a:gs>
                    <a:gs pos="75000">
                      <a:srgbClr val="101C9E"/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黑体" panose="02010609060101010101" pitchFamily="49" charset="-122"/>
              </a:rPr>
              <a:t>B</a:t>
            </a:r>
            <a:r>
              <a:rPr lang="zh-CN" altLang="en-US" u="sng" dirty="0">
                <a:gradFill>
                  <a:gsLst>
                    <a:gs pos="0">
                      <a:srgbClr val="CC33CC"/>
                    </a:gs>
                    <a:gs pos="75000">
                      <a:srgbClr val="101C9E"/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黑体" panose="02010609060101010101" pitchFamily="49" charset="-122"/>
              </a:rPr>
              <a:t>和</a:t>
            </a:r>
            <a:r>
              <a:rPr lang="en-US" altLang="zh-CN" u="sng" dirty="0">
                <a:gradFill>
                  <a:gsLst>
                    <a:gs pos="0">
                      <a:srgbClr val="CC33CC"/>
                    </a:gs>
                    <a:gs pos="75000">
                      <a:srgbClr val="101C9E"/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黑体" panose="02010609060101010101" pitchFamily="49" charset="-122"/>
              </a:rPr>
              <a:t>C</a:t>
            </a:r>
            <a:r>
              <a:rPr lang="zh-CN" altLang="en-US" u="sng" dirty="0">
                <a:gradFill>
                  <a:gsLst>
                    <a:gs pos="0">
                      <a:srgbClr val="CC33CC"/>
                    </a:gs>
                    <a:gs pos="75000">
                      <a:srgbClr val="101C9E"/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黑体" panose="02010609060101010101" pitchFamily="49" charset="-122"/>
              </a:rPr>
              <a:t>或同时作案，或都与本案无关</a:t>
            </a:r>
            <a:endParaRPr lang="en-US" altLang="zh-CN" u="sng" dirty="0">
              <a:gradFill>
                <a:gsLst>
                  <a:gs pos="0">
                    <a:srgbClr val="CC33CC"/>
                  </a:gs>
                  <a:gs pos="75000">
                    <a:srgbClr val="101C9E"/>
                  </a:gs>
                </a:gsLst>
                <a:lin ang="8100000" scaled="1"/>
              </a:gradFill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F4D7-E6C1-4938-8DAA-D6F939744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对案情逐一建模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(3)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D5E37-1134-4C6B-B146-3D9F9902C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考虑两个变量</a:t>
            </a:r>
            <a:r>
              <a:rPr lang="en-US" altLang="zh-CN" dirty="0">
                <a:solidFill>
                  <a:srgbClr val="0000CC"/>
                </a:solidFill>
              </a:rPr>
              <a:t>C</a:t>
            </a:r>
            <a:r>
              <a:rPr lang="zh-CN" altLang="en-US" dirty="0">
                <a:solidFill>
                  <a:srgbClr val="0000CC"/>
                </a:solidFill>
              </a:rPr>
              <a:t>、</a:t>
            </a:r>
            <a:r>
              <a:rPr lang="en-US" altLang="zh-CN" dirty="0">
                <a:solidFill>
                  <a:srgbClr val="0000CC"/>
                </a:solidFill>
              </a:rPr>
              <a:t>D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怎么表示“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中有且仅有一人作案</a:t>
            </a:r>
            <a:r>
              <a:rPr lang="zh-CN" altLang="en-US" dirty="0">
                <a:solidFill>
                  <a:schemeClr val="tx1"/>
                </a:solidFill>
              </a:rPr>
              <a:t>”？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可能有几种情况发生</a:t>
            </a:r>
            <a:endParaRPr lang="en-US" altLang="zh-CN" dirty="0">
              <a:solidFill>
                <a:schemeClr val="tx1"/>
              </a:solidFill>
            </a:endParaRPr>
          </a:p>
          <a:p>
            <a:pPr lvl="2"/>
            <a:r>
              <a:rPr lang="zh-CN" altLang="en-US" dirty="0"/>
              <a:t>只有</a:t>
            </a:r>
            <a:r>
              <a:rPr lang="en-US" altLang="zh-CN" dirty="0"/>
              <a:t>C</a:t>
            </a:r>
            <a:r>
              <a:rPr lang="zh-CN" altLang="en-US" dirty="0"/>
              <a:t>作案，</a:t>
            </a:r>
            <a:r>
              <a:rPr lang="en-US" altLang="zh-CN" dirty="0"/>
              <a:t>D</a:t>
            </a:r>
            <a:r>
              <a:rPr lang="zh-CN" altLang="en-US" dirty="0"/>
              <a:t>没作案 </a:t>
            </a:r>
            <a:r>
              <a:rPr lang="zh-CN" altLang="en-US" dirty="0">
                <a:sym typeface="Wingdings" panose="05000000000000000000" pitchFamily="2" charset="2"/>
              </a:rPr>
              <a:t> </a:t>
            </a:r>
            <a:r>
              <a:rPr lang="en-US" altLang="zh-CN" dirty="0">
                <a:sym typeface="Wingdings" panose="05000000000000000000" pitchFamily="2" charset="2"/>
              </a:rPr>
              <a:t>C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&amp;&amp;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!D</a:t>
            </a:r>
          </a:p>
          <a:p>
            <a:pPr lvl="2"/>
            <a:r>
              <a:rPr lang="zh-CN" altLang="en-US" dirty="0"/>
              <a:t>只有</a:t>
            </a:r>
            <a:r>
              <a:rPr lang="en-US" altLang="zh-CN" dirty="0"/>
              <a:t>D</a:t>
            </a:r>
            <a:r>
              <a:rPr lang="zh-CN" altLang="en-US" dirty="0"/>
              <a:t>作案，</a:t>
            </a:r>
            <a:r>
              <a:rPr lang="en-US" altLang="zh-CN" dirty="0"/>
              <a:t>C</a:t>
            </a:r>
            <a:r>
              <a:rPr lang="zh-CN" altLang="en-US" dirty="0"/>
              <a:t>没作案</a:t>
            </a:r>
            <a:r>
              <a:rPr lang="zh-CN" altLang="en-US" dirty="0">
                <a:sym typeface="Wingdings" panose="05000000000000000000" pitchFamily="2" charset="2"/>
              </a:rPr>
              <a:t> </a:t>
            </a:r>
            <a:r>
              <a:rPr lang="en-US" altLang="zh-CN" dirty="0">
                <a:sym typeface="Wingdings" panose="05000000000000000000" pitchFamily="2" charset="2"/>
              </a:rPr>
              <a:t>!C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&amp;&amp;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D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表达式：</a:t>
            </a:r>
            <a:r>
              <a:rPr lang="en-US" altLang="zh-CN" dirty="0">
                <a:sym typeface="Wingdings" panose="05000000000000000000" pitchFamily="2" charset="2"/>
              </a:rPr>
              <a:t>CC5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=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(C&amp;&amp;!D)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||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(!C&amp;&amp;D)</a:t>
            </a:r>
            <a:endParaRPr lang="en-US" altLang="en-US" dirty="0">
              <a:ea typeface="华文中宋" panose="0201060004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0D6456-70BA-4C26-B965-BD4EDEBE3852}"/>
              </a:ext>
            </a:extLst>
          </p:cNvPr>
          <p:cNvSpPr/>
          <p:nvPr/>
        </p:nvSpPr>
        <p:spPr>
          <a:xfrm>
            <a:off x="4921347" y="659012"/>
            <a:ext cx="4041747" cy="5164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-252000">
              <a:lnSpc>
                <a:spcPct val="150000"/>
              </a:lnSpc>
              <a:spcBef>
                <a:spcPts val="750"/>
              </a:spcBef>
            </a:pPr>
            <a:r>
              <a:rPr lang="en-US" altLang="zh-CN" sz="2100" dirty="0">
                <a:gradFill>
                  <a:gsLst>
                    <a:gs pos="0">
                      <a:srgbClr val="CC33CC"/>
                    </a:gs>
                    <a:gs pos="75000">
                      <a:srgbClr val="101C9E"/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黑体" panose="02010609060101010101" pitchFamily="49" charset="-122"/>
              </a:rPr>
              <a:t>CC5</a:t>
            </a:r>
            <a:r>
              <a:rPr lang="zh-CN" altLang="en-US" sz="2100" dirty="0">
                <a:gradFill>
                  <a:gsLst>
                    <a:gs pos="0">
                      <a:srgbClr val="CC33CC"/>
                    </a:gs>
                    <a:gs pos="75000">
                      <a:srgbClr val="101C9E"/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黑体" panose="02010609060101010101" pitchFamily="49" charset="-122"/>
              </a:rPr>
              <a:t>：</a:t>
            </a:r>
            <a:r>
              <a:rPr lang="en-US" altLang="zh-CN" sz="2100" u="sng" dirty="0">
                <a:gradFill>
                  <a:gsLst>
                    <a:gs pos="0">
                      <a:srgbClr val="CC33CC"/>
                    </a:gs>
                    <a:gs pos="75000">
                      <a:srgbClr val="101C9E"/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黑体" panose="02010609060101010101" pitchFamily="49" charset="-122"/>
              </a:rPr>
              <a:t>C</a:t>
            </a:r>
            <a:r>
              <a:rPr lang="zh-CN" altLang="en-US" sz="2100" u="sng" dirty="0">
                <a:gradFill>
                  <a:gsLst>
                    <a:gs pos="0">
                      <a:srgbClr val="CC33CC"/>
                    </a:gs>
                    <a:gs pos="75000">
                      <a:srgbClr val="101C9E"/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黑体" panose="02010609060101010101" pitchFamily="49" charset="-122"/>
              </a:rPr>
              <a:t>、</a:t>
            </a:r>
            <a:r>
              <a:rPr lang="en-US" altLang="zh-CN" sz="2100" u="sng" dirty="0">
                <a:gradFill>
                  <a:gsLst>
                    <a:gs pos="0">
                      <a:srgbClr val="CC33CC"/>
                    </a:gs>
                    <a:gs pos="75000">
                      <a:srgbClr val="101C9E"/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黑体" panose="02010609060101010101" pitchFamily="49" charset="-122"/>
              </a:rPr>
              <a:t>D</a:t>
            </a:r>
            <a:r>
              <a:rPr lang="zh-CN" altLang="en-US" sz="2100" u="sng" dirty="0">
                <a:gradFill>
                  <a:gsLst>
                    <a:gs pos="0">
                      <a:srgbClr val="CC33CC"/>
                    </a:gs>
                    <a:gs pos="75000">
                      <a:srgbClr val="101C9E"/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黑体" panose="02010609060101010101" pitchFamily="49" charset="-122"/>
              </a:rPr>
              <a:t>中有且仅有一人作案</a:t>
            </a:r>
            <a:endParaRPr lang="en-US" altLang="zh-CN" sz="2100" u="sng" dirty="0">
              <a:gradFill>
                <a:gsLst>
                  <a:gs pos="0">
                    <a:srgbClr val="CC33CC"/>
                  </a:gs>
                  <a:gs pos="75000">
                    <a:srgbClr val="101C9E"/>
                  </a:gs>
                </a:gsLst>
                <a:lin ang="8100000" scaled="1"/>
              </a:gradFill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AE62-1D9F-4198-98C6-86222BB95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对案情逐一建模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(4)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BB318-B9D8-4A7C-8E61-2272A5F7C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71931"/>
            <a:ext cx="8280000" cy="4764163"/>
          </a:xfrm>
        </p:spPr>
        <p:txBody>
          <a:bodyPr>
            <a:normAutofit/>
          </a:bodyPr>
          <a:lstStyle/>
          <a:p>
            <a:r>
              <a:rPr lang="zh-CN" altLang="en-US" dirty="0"/>
              <a:t>考虑两个变量</a:t>
            </a:r>
            <a:r>
              <a:rPr lang="en-US" altLang="zh-CN" dirty="0">
                <a:solidFill>
                  <a:srgbClr val="0000CC"/>
                </a:solidFill>
              </a:rPr>
              <a:t>D</a:t>
            </a:r>
            <a:r>
              <a:rPr lang="zh-CN" altLang="en-US" dirty="0">
                <a:solidFill>
                  <a:srgbClr val="0000CC"/>
                </a:solidFill>
              </a:rPr>
              <a:t>、</a:t>
            </a:r>
            <a:r>
              <a:rPr lang="en-US" altLang="zh-CN" dirty="0">
                <a:solidFill>
                  <a:srgbClr val="0000CC"/>
                </a:solidFill>
              </a:rPr>
              <a:t>E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怎么表示“</a:t>
            </a:r>
            <a:r>
              <a:rPr lang="zh-CN" altLang="en-US" dirty="0"/>
              <a:t>如果</a:t>
            </a:r>
            <a:r>
              <a:rPr lang="en-US" altLang="zh-CN" dirty="0"/>
              <a:t>D</a:t>
            </a:r>
            <a:r>
              <a:rPr lang="zh-CN" altLang="en-US" dirty="0"/>
              <a:t>没有参与作案，则</a:t>
            </a:r>
            <a:r>
              <a:rPr lang="en-US" altLang="zh-CN" dirty="0"/>
              <a:t>E</a:t>
            </a:r>
            <a:r>
              <a:rPr lang="zh-CN" altLang="en-US" dirty="0"/>
              <a:t>也不可能参与作案</a:t>
            </a:r>
            <a:r>
              <a:rPr lang="zh-CN" altLang="en-US" dirty="0">
                <a:solidFill>
                  <a:schemeClr val="tx1"/>
                </a:solidFill>
              </a:rPr>
              <a:t>”？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可能有几种情况发生</a:t>
            </a:r>
            <a:endParaRPr lang="en-US" altLang="zh-CN" dirty="0">
              <a:solidFill>
                <a:schemeClr val="tx1"/>
              </a:solidFill>
            </a:endParaRPr>
          </a:p>
          <a:p>
            <a:pPr lvl="2"/>
            <a:r>
              <a:rPr lang="zh-CN" altLang="en-US" dirty="0"/>
              <a:t>如果</a:t>
            </a:r>
            <a:r>
              <a:rPr lang="en-US" altLang="zh-CN" dirty="0"/>
              <a:t>D</a:t>
            </a:r>
            <a:r>
              <a:rPr lang="zh-CN" altLang="en-US" dirty="0"/>
              <a:t>没有参与作案，</a:t>
            </a:r>
            <a:r>
              <a:rPr lang="en-US" altLang="zh-CN" dirty="0"/>
              <a:t>E</a:t>
            </a:r>
            <a:r>
              <a:rPr lang="zh-CN" altLang="en-US" dirty="0"/>
              <a:t>也没作案 </a:t>
            </a:r>
            <a:r>
              <a:rPr lang="zh-CN" altLang="en-US" dirty="0">
                <a:sym typeface="Wingdings" panose="05000000000000000000" pitchFamily="2" charset="2"/>
              </a:rPr>
              <a:t> </a:t>
            </a:r>
            <a:r>
              <a:rPr lang="en-US" altLang="zh-CN" dirty="0">
                <a:sym typeface="Wingdings" panose="05000000000000000000" pitchFamily="2" charset="2"/>
              </a:rPr>
              <a:t>!D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&amp;&amp;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!E</a:t>
            </a:r>
          </a:p>
          <a:p>
            <a:pPr lvl="2"/>
            <a:r>
              <a:rPr lang="zh-CN" altLang="en-US" dirty="0"/>
              <a:t>如果</a:t>
            </a:r>
            <a:r>
              <a:rPr lang="en-US" altLang="zh-CN" dirty="0"/>
              <a:t>D</a:t>
            </a:r>
            <a:r>
              <a:rPr lang="zh-CN" altLang="en-US" dirty="0"/>
              <a:t>参与作案，则</a:t>
            </a:r>
            <a:r>
              <a:rPr lang="en-US" altLang="zh-CN" dirty="0"/>
              <a:t>E</a:t>
            </a:r>
            <a:r>
              <a:rPr lang="zh-CN" altLang="en-US" dirty="0"/>
              <a:t>既作案也没作案</a:t>
            </a:r>
            <a:r>
              <a:rPr lang="zh-CN" altLang="en-US" dirty="0">
                <a:sym typeface="Wingdings" panose="05000000000000000000" pitchFamily="2" charset="2"/>
              </a:rPr>
              <a:t> </a:t>
            </a:r>
            <a:r>
              <a:rPr lang="en-US" altLang="zh-CN" dirty="0">
                <a:sym typeface="Wingdings" panose="05000000000000000000" pitchFamily="2" charset="2"/>
              </a:rPr>
              <a:t>D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表达式：</a:t>
            </a:r>
            <a:r>
              <a:rPr lang="en-US" altLang="zh-CN" dirty="0">
                <a:sym typeface="Wingdings" panose="05000000000000000000" pitchFamily="2" charset="2"/>
              </a:rPr>
              <a:t>CC6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=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(!D&amp;&amp;!E)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||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(D)</a:t>
            </a:r>
            <a:endParaRPr lang="en-US" altLang="en-US" dirty="0"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>
            <a:extLst>
              <a:ext uri="{FF2B5EF4-FFF2-40B4-BE49-F238E27FC236}">
                <a16:creationId xmlns:a16="http://schemas.microsoft.com/office/drawing/2014/main" id="{8A389700-6415-477B-8080-58CD26E17F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2000" y="505327"/>
            <a:ext cx="8280000" cy="5794674"/>
          </a:xfrm>
          <a:noFill/>
          <a:ln/>
          <a:extLst>
            <a:ext uri="{91240B29-F687-4F45-9708-019B960494DF}">
              <a14:hiddenLine xmlns:a14="http://schemas.microsoft.com/office/drawing/2010/main" w="25400">
                <a:solidFill>
                  <a:srgbClr val="00FFF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u="sng" dirty="0">
                <a:effectLst>
                  <a:outerShdw blurRad="38100" dist="38100" dir="2700000" algn="tl">
                    <a:srgbClr val="FFFFFF"/>
                  </a:outerShdw>
                </a:effectLst>
                <a:ea typeface="黑体" panose="02010609060101010101" pitchFamily="49" charset="-122"/>
              </a:rPr>
              <a:t>CC6</a:t>
            </a:r>
            <a:r>
              <a:rPr lang="zh-CN" altLang="en-US" sz="2400" b="1" u="sng" dirty="0">
                <a:effectLst>
                  <a:outerShdw blurRad="38100" dist="38100" dir="2700000" algn="tl">
                    <a:srgbClr val="FFFFFF"/>
                  </a:outerShdw>
                </a:effectLst>
                <a:ea typeface="黑体" panose="02010609060101010101" pitchFamily="49" charset="-122"/>
              </a:rPr>
              <a:t>：</a:t>
            </a:r>
            <a:r>
              <a:rPr lang="zh-CN" altLang="en-US" sz="2400" b="1" u="sng" dirty="0">
                <a:ea typeface="黑体" panose="02010609060101010101" pitchFamily="49" charset="-122"/>
              </a:rPr>
              <a:t>如果</a:t>
            </a:r>
            <a:r>
              <a:rPr lang="en-US" altLang="zh-CN" sz="2400" b="1" u="sng" dirty="0">
                <a:ea typeface="黑体" panose="02010609060101010101" pitchFamily="49" charset="-122"/>
              </a:rPr>
              <a:t>D</a:t>
            </a:r>
            <a:r>
              <a:rPr lang="zh-CN" altLang="en-US" sz="2400" b="1" u="sng" dirty="0">
                <a:ea typeface="黑体" panose="02010609060101010101" pitchFamily="49" charset="-122"/>
              </a:rPr>
              <a:t>没有参与作案，则</a:t>
            </a:r>
            <a:r>
              <a:rPr lang="en-US" altLang="zh-CN" sz="2400" b="1" u="sng" dirty="0">
                <a:ea typeface="黑体" panose="02010609060101010101" pitchFamily="49" charset="-122"/>
              </a:rPr>
              <a:t>E</a:t>
            </a:r>
            <a:r>
              <a:rPr lang="zh-CN" altLang="en-US" sz="2400" b="1" u="sng" dirty="0">
                <a:ea typeface="黑体" panose="02010609060101010101" pitchFamily="49" charset="-122"/>
              </a:rPr>
              <a:t>也不可能参与作案。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ea typeface="黑体" panose="02010609060101010101" pitchFamily="49" charset="-122"/>
              </a:rPr>
              <a:t>分析这一条比较麻烦一些，可以列出真值表再归纳</a:t>
            </a:r>
          </a:p>
        </p:txBody>
      </p:sp>
      <p:graphicFrame>
        <p:nvGraphicFramePr>
          <p:cNvPr id="442371" name="Group 3">
            <a:extLst>
              <a:ext uri="{FF2B5EF4-FFF2-40B4-BE49-F238E27FC236}">
                <a16:creationId xmlns:a16="http://schemas.microsoft.com/office/drawing/2014/main" id="{684AAA76-7A64-4AAB-8647-B538A72F06F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26700" y="1624013"/>
          <a:ext cx="7387075" cy="2773496"/>
        </p:xfrm>
        <a:graphic>
          <a:graphicData uri="http://schemas.openxmlformats.org/drawingml/2006/table">
            <a:tbl>
              <a:tblPr/>
              <a:tblGrid>
                <a:gridCol w="672054">
                  <a:extLst>
                    <a:ext uri="{9D8B030D-6E8A-4147-A177-3AD203B41FA5}">
                      <a16:colId xmlns:a16="http://schemas.microsoft.com/office/drawing/2014/main" val="2890633807"/>
                    </a:ext>
                  </a:extLst>
                </a:gridCol>
                <a:gridCol w="670674">
                  <a:extLst>
                    <a:ext uri="{9D8B030D-6E8A-4147-A177-3AD203B41FA5}">
                      <a16:colId xmlns:a16="http://schemas.microsoft.com/office/drawing/2014/main" val="1453642608"/>
                    </a:ext>
                  </a:extLst>
                </a:gridCol>
                <a:gridCol w="611335">
                  <a:extLst>
                    <a:ext uri="{9D8B030D-6E8A-4147-A177-3AD203B41FA5}">
                      <a16:colId xmlns:a16="http://schemas.microsoft.com/office/drawing/2014/main" val="2962622698"/>
                    </a:ext>
                  </a:extLst>
                </a:gridCol>
                <a:gridCol w="854212">
                  <a:extLst>
                    <a:ext uri="{9D8B030D-6E8A-4147-A177-3AD203B41FA5}">
                      <a16:colId xmlns:a16="http://schemas.microsoft.com/office/drawing/2014/main" val="2636632483"/>
                    </a:ext>
                  </a:extLst>
                </a:gridCol>
                <a:gridCol w="3336811">
                  <a:extLst>
                    <a:ext uri="{9D8B030D-6E8A-4147-A177-3AD203B41FA5}">
                      <a16:colId xmlns:a16="http://schemas.microsoft.com/office/drawing/2014/main" val="2562109827"/>
                    </a:ext>
                  </a:extLst>
                </a:gridCol>
                <a:gridCol w="1241989">
                  <a:extLst>
                    <a:ext uri="{9D8B030D-6E8A-4147-A177-3AD203B41FA5}">
                      <a16:colId xmlns:a16="http://schemas.microsoft.com/office/drawing/2014/main" val="2235380498"/>
                    </a:ext>
                  </a:extLst>
                </a:gridCol>
              </a:tblGrid>
              <a:tr h="4497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D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!E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CC6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含  义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803738"/>
                  </a:ext>
                </a:extLst>
              </a:tr>
              <a:tr h="4475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D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作案，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E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也作案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可能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8212657"/>
                  </a:ext>
                </a:extLst>
              </a:tr>
              <a:tr h="4497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D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作案，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E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不作案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可能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46944"/>
                  </a:ext>
                </a:extLst>
              </a:tr>
              <a:tr h="4475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D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不作案，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E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也不可能作案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可能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349102"/>
                  </a:ext>
                </a:extLst>
              </a:tr>
              <a:tr h="5702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D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不作案，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E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却作案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不可能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563759"/>
                  </a:ext>
                </a:extLst>
              </a:tr>
            </a:tbl>
          </a:graphicData>
        </a:graphic>
      </p:graphicFrame>
      <p:sp>
        <p:nvSpPr>
          <p:cNvPr id="442415" name="Text Box 47">
            <a:extLst>
              <a:ext uri="{FF2B5EF4-FFF2-40B4-BE49-F238E27FC236}">
                <a16:creationId xmlns:a16="http://schemas.microsoft.com/office/drawing/2014/main" id="{9D0F1A4F-0196-4096-AB1B-D9154272C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6651" y="4603816"/>
            <a:ext cx="33115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4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CC6=D || !E</a:t>
            </a:r>
          </a:p>
        </p:txBody>
      </p:sp>
      <p:sp>
        <p:nvSpPr>
          <p:cNvPr id="442416" name="Text Box 48">
            <a:extLst>
              <a:ext uri="{FF2B5EF4-FFF2-40B4-BE49-F238E27FC236}">
                <a16:creationId xmlns:a16="http://schemas.microsoft.com/office/drawing/2014/main" id="{8FC31ED0-B3CC-414B-A5D3-4921610EC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032" y="5601967"/>
            <a:ext cx="80382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至此：案情分析化成为计算机可理解的逻辑表达式</a:t>
            </a:r>
          </a:p>
        </p:txBody>
      </p:sp>
    </p:spTree>
    <p:extLst>
      <p:ext uri="{BB962C8B-B14F-4D97-AF65-F5344CB8AC3E}">
        <p14:creationId xmlns:p14="http://schemas.microsoft.com/office/powerpoint/2010/main" val="39074574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42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42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4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987E6-3431-4110-A57D-D5B19BA23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案情建模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CFD0-1ED9-46CD-AD4C-C935A217F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如何表示所有的案情分析</a:t>
            </a:r>
            <a:r>
              <a:rPr lang="zh-CN" altLang="en-US" dirty="0">
                <a:solidFill>
                  <a:srgbClr val="0000CC"/>
                </a:solidFill>
              </a:rPr>
              <a:t>都成立</a:t>
            </a:r>
            <a:endParaRPr lang="en-US" altLang="zh-CN" dirty="0">
              <a:solidFill>
                <a:srgbClr val="0000CC"/>
              </a:solidFill>
            </a:endParaRPr>
          </a:p>
          <a:p>
            <a:endParaRPr lang="en-US" altLang="en-US" dirty="0">
              <a:ea typeface="华文中宋" panose="02010600040101010101" pitchFamily="2" charset="-122"/>
            </a:endParaRPr>
          </a:p>
          <a:p>
            <a:endParaRPr lang="en-US" altLang="en-US" dirty="0">
              <a:ea typeface="华文中宋" panose="02010600040101010101" pitchFamily="2" charset="-122"/>
            </a:endParaRP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与“谁做了好事”案例的区别</a:t>
            </a:r>
            <a:endParaRPr lang="en-US" altLang="zh-CN" dirty="0"/>
          </a:p>
          <a:p>
            <a:pPr lvl="1"/>
            <a:r>
              <a:rPr lang="zh-CN" altLang="en-US" dirty="0"/>
              <a:t>简单的关系表达式：“</a:t>
            </a:r>
            <a:r>
              <a:rPr lang="en-US" altLang="zh-CN" dirty="0"/>
              <a:t>=</a:t>
            </a:r>
            <a:r>
              <a:rPr lang="zh-CN" altLang="en-US" dirty="0"/>
              <a:t>”与“</a:t>
            </a:r>
            <a:r>
              <a:rPr lang="en-US" altLang="zh-CN" dirty="0"/>
              <a:t>!=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/>
            <a:r>
              <a:rPr lang="zh-CN" altLang="en-US" dirty="0"/>
              <a:t>复杂的逻辑表达式</a:t>
            </a:r>
            <a:endParaRPr lang="en-US" altLang="zh-CN" dirty="0"/>
          </a:p>
          <a:p>
            <a:r>
              <a:rPr lang="zh-CN" altLang="en-US" dirty="0"/>
              <a:t>相同点：</a:t>
            </a:r>
            <a:r>
              <a:rPr lang="zh-CN" altLang="en-US" dirty="0">
                <a:solidFill>
                  <a:srgbClr val="0000CC"/>
                </a:solidFill>
              </a:rPr>
              <a:t>逻辑建模</a:t>
            </a:r>
            <a:r>
              <a:rPr lang="zh-CN" altLang="en-US" dirty="0"/>
              <a:t>的思路</a:t>
            </a:r>
            <a:endParaRPr lang="en-US" altLang="en-US" dirty="0">
              <a:ea typeface="华文中宋" panose="02010600040101010101" pitchFamily="2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CC5477-D630-4266-944A-29CA86BB6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1968062"/>
            <a:ext cx="810101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en-US" altLang="zh-CN" sz="4400" dirty="0">
                <a:solidFill>
                  <a:srgbClr val="0000CC"/>
                </a:solidFill>
                <a:latin typeface="Gill Sans MT" panose="020B0502020104020203" pitchFamily="34" charset="0"/>
                <a:ea typeface="华文中宋" panose="02010600040101010101" pitchFamily="2" charset="-122"/>
              </a:rPr>
              <a:t>CC1+CC2+</a:t>
            </a:r>
            <a:r>
              <a:rPr lang="mr-IN" altLang="zh-CN" sz="4400" dirty="0">
                <a:solidFill>
                  <a:srgbClr val="0000CC"/>
                </a:solidFill>
                <a:latin typeface="Gill Sans MT" panose="020B0502020104020203" pitchFamily="34" charset="0"/>
                <a:ea typeface="华文中宋" panose="02010600040101010101" pitchFamily="2" charset="-122"/>
              </a:rPr>
              <a:t>…</a:t>
            </a:r>
            <a:r>
              <a:rPr lang="en-US" altLang="zh-CN" sz="4400" dirty="0">
                <a:solidFill>
                  <a:srgbClr val="0000CC"/>
                </a:solidFill>
                <a:latin typeface="Gill Sans MT" panose="020B0502020104020203" pitchFamily="34" charset="0"/>
                <a:ea typeface="华文中宋" panose="02010600040101010101" pitchFamily="2" charset="-122"/>
              </a:rPr>
              <a:t>CC6==6 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94747C5-4605-4545-9027-D7DFAB963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2890400"/>
            <a:ext cx="81010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zh-CN" altLang="en-US" sz="2800" dirty="0">
                <a:solidFill>
                  <a:srgbClr val="0000CC"/>
                </a:solidFill>
                <a:latin typeface="Gill Sans MT" panose="020B0502020104020203" pitchFamily="34" charset="0"/>
                <a:ea typeface="华文中宋" panose="02010600040101010101" pitchFamily="2" charset="-122"/>
              </a:rPr>
              <a:t>或：</a:t>
            </a:r>
            <a:r>
              <a:rPr lang="en-US" altLang="zh-CN" sz="2800" dirty="0">
                <a:solidFill>
                  <a:srgbClr val="0000CC"/>
                </a:solidFill>
                <a:latin typeface="Gill Sans MT" panose="020B0502020104020203" pitchFamily="34" charset="0"/>
                <a:ea typeface="华文中宋" panose="02010600040101010101" pitchFamily="2" charset="-122"/>
              </a:rPr>
              <a:t>CC1&amp;&amp;CC2&amp;&amp;CC3&amp;&amp;CC4&amp;&amp;CC5&amp;&amp;CC6 ==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D5FF0-26D5-48B8-95B3-9F0F8A1E8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万事俱备，只欠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……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377D6F-5B5C-4D89-88A4-28E64D749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494" y="1069432"/>
            <a:ext cx="81010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zh-CN" altLang="en-US" sz="5400" dirty="0">
                <a:latin typeface="Gill Sans MT" panose="020B0502020104020203" pitchFamily="34" charset="0"/>
                <a:ea typeface="华文中宋" panose="02010600040101010101" pitchFamily="2" charset="-122"/>
              </a:rPr>
              <a:t>如何进行</a:t>
            </a:r>
            <a:r>
              <a:rPr lang="zh-CN" altLang="en-US" sz="5400" dirty="0">
                <a:solidFill>
                  <a:srgbClr val="0000CC"/>
                </a:solidFill>
                <a:latin typeface="Gill Sans MT" panose="020B0502020104020203" pitchFamily="34" charset="0"/>
                <a:ea typeface="华文中宋" panose="02010600040101010101" pitchFamily="2" charset="-122"/>
              </a:rPr>
              <a:t>枚举</a:t>
            </a:r>
            <a:r>
              <a:rPr lang="zh-CN" altLang="en-US" sz="5400" dirty="0">
                <a:latin typeface="Gill Sans MT" panose="020B0502020104020203" pitchFamily="34" charset="0"/>
                <a:ea typeface="华文中宋" panose="02010600040101010101" pitchFamily="2" charset="-122"/>
              </a:rPr>
              <a:t>呢？</a:t>
            </a:r>
            <a:endParaRPr lang="en-US" altLang="zh-CN" sz="5400" dirty="0">
              <a:latin typeface="Gill Sans MT" panose="020B0502020104020203" pitchFamily="34" charset="0"/>
              <a:ea typeface="华文中宋" panose="0201060004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8F0C4B8-E792-4C3E-80CC-3C95F8498285}"/>
              </a:ext>
            </a:extLst>
          </p:cNvPr>
          <p:cNvSpPr/>
          <p:nvPr/>
        </p:nvSpPr>
        <p:spPr>
          <a:xfrm>
            <a:off x="432000" y="2086389"/>
            <a:ext cx="78645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枚举什么？</a:t>
            </a:r>
            <a:r>
              <a:rPr lang="en-US" altLang="zh-CN" dirty="0"/>
              <a:t>——</a:t>
            </a:r>
            <a:r>
              <a:rPr lang="zh-CN" altLang="en-US" dirty="0"/>
              <a:t>组合</a:t>
            </a:r>
            <a:endParaRPr lang="en-US" altLang="zh-CN" dirty="0"/>
          </a:p>
          <a:p>
            <a:pPr lvl="1"/>
            <a:r>
              <a:rPr lang="en-US" altLang="zh-CN" dirty="0">
                <a:ea typeface="黑体" panose="02010609060101010101" pitchFamily="49" charset="-122"/>
              </a:rPr>
              <a:t>6</a:t>
            </a:r>
            <a:r>
              <a:rPr lang="zh-CN" altLang="en-US" dirty="0">
                <a:ea typeface="黑体" panose="02010609060101010101" pitchFamily="49" charset="-122"/>
              </a:rPr>
              <a:t>个人每个人都有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黑体" panose="02010609060101010101" pitchFamily="49" charset="-122"/>
              </a:rPr>
              <a:t>作案</a:t>
            </a:r>
            <a:r>
              <a:rPr lang="zh-CN" altLang="en-US" dirty="0">
                <a:ea typeface="黑体" panose="02010609060101010101" pitchFamily="49" charset="-122"/>
              </a:rPr>
              <a:t>或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黑体" panose="02010609060101010101" pitchFamily="49" charset="-122"/>
              </a:rPr>
              <a:t>不作案</a:t>
            </a:r>
            <a:r>
              <a:rPr lang="zh-CN" altLang="en-US" dirty="0">
                <a:ea typeface="黑体" panose="02010609060101010101" pitchFamily="49" charset="-122"/>
              </a:rPr>
              <a:t>两种可能，故有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2</a:t>
            </a:r>
            <a:r>
              <a:rPr lang="en-US" altLang="zh-CN" baseline="30000" dirty="0">
                <a:solidFill>
                  <a:srgbClr val="FF0000"/>
                </a:solidFill>
                <a:ea typeface="黑体" panose="02010609060101010101" pitchFamily="49" charset="-122"/>
              </a:rPr>
              <a:t>6</a:t>
            </a:r>
            <a:r>
              <a:rPr lang="zh-CN" altLang="en-US" dirty="0">
                <a:ea typeface="黑体" panose="02010609060101010101" pitchFamily="49" charset="-122"/>
              </a:rPr>
              <a:t>种组合，从这些组合中挑出符合</a:t>
            </a:r>
            <a:r>
              <a:rPr lang="en-US" altLang="zh-CN" dirty="0">
                <a:ea typeface="黑体" panose="02010609060101010101" pitchFamily="49" charset="-122"/>
              </a:rPr>
              <a:t>6</a:t>
            </a:r>
            <a:r>
              <a:rPr lang="zh-CN" altLang="en-US" dirty="0">
                <a:ea typeface="黑体" panose="02010609060101010101" pitchFamily="49" charset="-122"/>
              </a:rPr>
              <a:t>条分析的作案者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ea typeface="黑体" panose="02010609060101010101" pitchFamily="49" charset="-122"/>
              </a:rPr>
              <a:t>定义 </a:t>
            </a:r>
            <a:r>
              <a:rPr lang="en-US" altLang="zh-CN" dirty="0">
                <a:ea typeface="黑体" panose="02010609060101010101" pitchFamily="49" charset="-122"/>
              </a:rPr>
              <a:t>6 </a:t>
            </a:r>
            <a:r>
              <a:rPr lang="zh-CN" altLang="en-US" dirty="0">
                <a:ea typeface="黑体" panose="02010609060101010101" pitchFamily="49" charset="-122"/>
              </a:rPr>
              <a:t>个整数变量，分别表示 </a:t>
            </a:r>
            <a:r>
              <a:rPr lang="en-US" altLang="zh-CN" dirty="0">
                <a:ea typeface="黑体" panose="02010609060101010101" pitchFamily="49" charset="-122"/>
              </a:rPr>
              <a:t>6 </a:t>
            </a:r>
            <a:r>
              <a:rPr lang="zh-CN" altLang="en-US" dirty="0">
                <a:ea typeface="黑体" panose="02010609060101010101" pitchFamily="49" charset="-122"/>
              </a:rPr>
              <a:t>个人</a:t>
            </a:r>
            <a:r>
              <a:rPr lang="en-US" altLang="zh-CN" dirty="0">
                <a:ea typeface="黑体" panose="02010609060101010101" pitchFamily="49" charset="-122"/>
              </a:rPr>
              <a:t>A</a:t>
            </a:r>
            <a:r>
              <a:rPr lang="zh-CN" altLang="en-US" dirty="0">
                <a:ea typeface="黑体" panose="02010609060101010101" pitchFamily="49" charset="-122"/>
              </a:rPr>
              <a:t>，</a:t>
            </a:r>
            <a:r>
              <a:rPr lang="en-US" altLang="zh-CN" dirty="0">
                <a:ea typeface="黑体" panose="02010609060101010101" pitchFamily="49" charset="-122"/>
              </a:rPr>
              <a:t>B</a:t>
            </a:r>
            <a:r>
              <a:rPr lang="zh-CN" altLang="en-US" dirty="0">
                <a:ea typeface="黑体" panose="02010609060101010101" pitchFamily="49" charset="-122"/>
              </a:rPr>
              <a:t>，</a:t>
            </a:r>
            <a:r>
              <a:rPr lang="en-US" altLang="zh-CN" dirty="0">
                <a:ea typeface="黑体" panose="02010609060101010101" pitchFamily="49" charset="-122"/>
              </a:rPr>
              <a:t>C</a:t>
            </a:r>
            <a:r>
              <a:rPr lang="zh-CN" altLang="en-US" dirty="0">
                <a:ea typeface="黑体" panose="02010609060101010101" pitchFamily="49" charset="-122"/>
              </a:rPr>
              <a:t>，</a:t>
            </a:r>
            <a:r>
              <a:rPr lang="en-US" altLang="zh-CN" dirty="0">
                <a:ea typeface="黑体" panose="02010609060101010101" pitchFamily="49" charset="-122"/>
              </a:rPr>
              <a:t>D</a:t>
            </a:r>
            <a:r>
              <a:rPr lang="zh-CN" altLang="en-US" dirty="0">
                <a:ea typeface="黑体" panose="02010609060101010101" pitchFamily="49" charset="-122"/>
              </a:rPr>
              <a:t>，</a:t>
            </a:r>
            <a:r>
              <a:rPr lang="en-US" altLang="zh-CN" dirty="0">
                <a:ea typeface="黑体" panose="02010609060101010101" pitchFamily="49" charset="-122"/>
              </a:rPr>
              <a:t>E</a:t>
            </a:r>
            <a:r>
              <a:rPr lang="zh-CN" altLang="en-US" dirty="0">
                <a:ea typeface="黑体" panose="02010609060101010101" pitchFamily="49" charset="-122"/>
              </a:rPr>
              <a:t>，</a:t>
            </a:r>
            <a:r>
              <a:rPr lang="en-US" altLang="zh-CN" dirty="0">
                <a:ea typeface="黑体" panose="02010609060101010101" pitchFamily="49" charset="-122"/>
              </a:rPr>
              <a:t>F</a:t>
            </a:r>
          </a:p>
          <a:p>
            <a:pPr lvl="1"/>
            <a:r>
              <a:rPr lang="zh-CN" altLang="en-US" dirty="0">
                <a:ea typeface="黑体" panose="02010609060101010101" pitchFamily="49" charset="-122"/>
              </a:rPr>
              <a:t>枚举每个人的可能性：让 </a:t>
            </a:r>
            <a:r>
              <a:rPr lang="en-US" altLang="zh-CN" dirty="0">
                <a:ea typeface="黑体" panose="02010609060101010101" pitchFamily="49" charset="-122"/>
              </a:rPr>
              <a:t>0 </a:t>
            </a:r>
            <a:r>
              <a:rPr lang="zh-CN" altLang="en-US" dirty="0">
                <a:ea typeface="黑体" panose="02010609060101010101" pitchFamily="49" charset="-122"/>
              </a:rPr>
              <a:t>表示不是罪犯，让 </a:t>
            </a:r>
            <a:r>
              <a:rPr lang="en-US" altLang="zh-CN" dirty="0">
                <a:ea typeface="黑体" panose="02010609060101010101" pitchFamily="49" charset="-122"/>
              </a:rPr>
              <a:t>1 </a:t>
            </a:r>
            <a:r>
              <a:rPr lang="zh-CN" altLang="en-US" dirty="0">
                <a:ea typeface="黑体" panose="02010609060101010101" pitchFamily="49" charset="-122"/>
              </a:rPr>
              <a:t>表示是罪犯</a:t>
            </a:r>
          </a:p>
        </p:txBody>
      </p:sp>
      <p:graphicFrame>
        <p:nvGraphicFramePr>
          <p:cNvPr id="8" name="Group 2">
            <a:extLst>
              <a:ext uri="{FF2B5EF4-FFF2-40B4-BE49-F238E27FC236}">
                <a16:creationId xmlns:a16="http://schemas.microsoft.com/office/drawing/2014/main" id="{D94062A6-0BAE-4E25-9D08-A6CC095D98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1283918"/>
              </p:ext>
            </p:extLst>
          </p:nvPr>
        </p:nvGraphicFramePr>
        <p:xfrm>
          <a:off x="1249396" y="3656749"/>
          <a:ext cx="6408712" cy="3028260"/>
        </p:xfrm>
        <a:graphic>
          <a:graphicData uri="http://schemas.openxmlformats.org/drawingml/2006/table">
            <a:tbl>
              <a:tblPr/>
              <a:tblGrid>
                <a:gridCol w="1068118">
                  <a:extLst>
                    <a:ext uri="{9D8B030D-6E8A-4147-A177-3AD203B41FA5}">
                      <a16:colId xmlns:a16="http://schemas.microsoft.com/office/drawing/2014/main" val="204833181"/>
                    </a:ext>
                  </a:extLst>
                </a:gridCol>
                <a:gridCol w="1068119">
                  <a:extLst>
                    <a:ext uri="{9D8B030D-6E8A-4147-A177-3AD203B41FA5}">
                      <a16:colId xmlns:a16="http://schemas.microsoft.com/office/drawing/2014/main" val="2412642397"/>
                    </a:ext>
                  </a:extLst>
                </a:gridCol>
                <a:gridCol w="1069392">
                  <a:extLst>
                    <a:ext uri="{9D8B030D-6E8A-4147-A177-3AD203B41FA5}">
                      <a16:colId xmlns:a16="http://schemas.microsoft.com/office/drawing/2014/main" val="1299711610"/>
                    </a:ext>
                  </a:extLst>
                </a:gridCol>
                <a:gridCol w="1066846">
                  <a:extLst>
                    <a:ext uri="{9D8B030D-6E8A-4147-A177-3AD203B41FA5}">
                      <a16:colId xmlns:a16="http://schemas.microsoft.com/office/drawing/2014/main" val="3077491989"/>
                    </a:ext>
                  </a:extLst>
                </a:gridCol>
                <a:gridCol w="1068118">
                  <a:extLst>
                    <a:ext uri="{9D8B030D-6E8A-4147-A177-3AD203B41FA5}">
                      <a16:colId xmlns:a16="http://schemas.microsoft.com/office/drawing/2014/main" val="287929727"/>
                    </a:ext>
                  </a:extLst>
                </a:gridCol>
                <a:gridCol w="1068119">
                  <a:extLst>
                    <a:ext uri="{9D8B030D-6E8A-4147-A177-3AD203B41FA5}">
                      <a16:colId xmlns:a16="http://schemas.microsoft.com/office/drawing/2014/main" val="3053156374"/>
                    </a:ext>
                  </a:extLst>
                </a:gridCol>
              </a:tblGrid>
              <a:tr h="5047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B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C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F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373997"/>
                  </a:ext>
                </a:extLst>
              </a:tr>
              <a:tr h="5047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525613"/>
                  </a:ext>
                </a:extLst>
              </a:tr>
              <a:tr h="5047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7146137"/>
                  </a:ext>
                </a:extLst>
              </a:tr>
              <a:tr h="5047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08297"/>
                  </a:ext>
                </a:extLst>
              </a:tr>
              <a:tr h="5047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……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……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……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2672144"/>
                  </a:ext>
                </a:extLst>
              </a:tr>
              <a:tr h="5047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319832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1487711"/>
            <a:ext cx="8280000" cy="4764163"/>
          </a:xfrm>
        </p:spPr>
        <p:txBody>
          <a:bodyPr>
            <a:normAutofit/>
          </a:bodyPr>
          <a:lstStyle/>
          <a:p>
            <a:r>
              <a:rPr lang="zh-CN" altLang="en-US" dirty="0"/>
              <a:t>枚举什么？</a:t>
            </a:r>
            <a:r>
              <a:rPr lang="en-US" altLang="zh-CN" dirty="0"/>
              <a:t>——</a:t>
            </a:r>
            <a:r>
              <a:rPr lang="zh-CN" altLang="en-US" dirty="0"/>
              <a:t>组合</a:t>
            </a:r>
            <a:endParaRPr lang="en-US" altLang="zh-CN" dirty="0"/>
          </a:p>
          <a:p>
            <a:pPr lvl="1"/>
            <a:r>
              <a:rPr lang="en-US" altLang="zh-CN" dirty="0">
                <a:ea typeface="黑体" panose="02010609060101010101" pitchFamily="49" charset="-122"/>
              </a:rPr>
              <a:t>6</a:t>
            </a:r>
            <a:r>
              <a:rPr lang="zh-CN" altLang="en-US" dirty="0">
                <a:ea typeface="黑体" panose="02010609060101010101" pitchFamily="49" charset="-122"/>
              </a:rPr>
              <a:t>个人每个人都有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黑体" panose="02010609060101010101" pitchFamily="49" charset="-122"/>
              </a:rPr>
              <a:t>作案</a:t>
            </a:r>
            <a:r>
              <a:rPr lang="zh-CN" altLang="en-US" dirty="0">
                <a:ea typeface="黑体" panose="02010609060101010101" pitchFamily="49" charset="-122"/>
              </a:rPr>
              <a:t>或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黑体" panose="02010609060101010101" pitchFamily="49" charset="-122"/>
              </a:rPr>
              <a:t>不作案</a:t>
            </a:r>
            <a:r>
              <a:rPr lang="zh-CN" altLang="en-US" dirty="0">
                <a:ea typeface="黑体" panose="02010609060101010101" pitchFamily="49" charset="-122"/>
              </a:rPr>
              <a:t>两种可能，故有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2</a:t>
            </a:r>
            <a:r>
              <a:rPr lang="en-US" altLang="zh-CN" baseline="30000" dirty="0">
                <a:solidFill>
                  <a:srgbClr val="FF0000"/>
                </a:solidFill>
                <a:ea typeface="黑体" panose="02010609060101010101" pitchFamily="49" charset="-122"/>
              </a:rPr>
              <a:t>6</a:t>
            </a:r>
            <a:r>
              <a:rPr lang="zh-CN" altLang="en-US" dirty="0">
                <a:ea typeface="黑体" panose="02010609060101010101" pitchFamily="49" charset="-122"/>
              </a:rPr>
              <a:t>种组合，从这些组合中挑出符合</a:t>
            </a:r>
            <a:r>
              <a:rPr lang="en-US" altLang="zh-CN" dirty="0">
                <a:ea typeface="黑体" panose="02010609060101010101" pitchFamily="49" charset="-122"/>
              </a:rPr>
              <a:t>6</a:t>
            </a:r>
            <a:r>
              <a:rPr lang="zh-CN" altLang="en-US" dirty="0">
                <a:ea typeface="黑体" panose="02010609060101010101" pitchFamily="49" charset="-122"/>
              </a:rPr>
              <a:t>条分析的作案者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ea typeface="黑体" panose="02010609060101010101" pitchFamily="49" charset="-122"/>
              </a:rPr>
              <a:t>定义 </a:t>
            </a:r>
            <a:r>
              <a:rPr lang="en-US" altLang="zh-CN" dirty="0">
                <a:ea typeface="黑体" panose="02010609060101010101" pitchFamily="49" charset="-122"/>
              </a:rPr>
              <a:t>6 </a:t>
            </a:r>
            <a:r>
              <a:rPr lang="zh-CN" altLang="en-US" dirty="0">
                <a:ea typeface="黑体" panose="02010609060101010101" pitchFamily="49" charset="-122"/>
              </a:rPr>
              <a:t>个整数变量，分别表示 </a:t>
            </a:r>
            <a:r>
              <a:rPr lang="en-US" altLang="zh-CN" dirty="0">
                <a:ea typeface="黑体" panose="02010609060101010101" pitchFamily="49" charset="-122"/>
              </a:rPr>
              <a:t>6 </a:t>
            </a:r>
            <a:r>
              <a:rPr lang="zh-CN" altLang="en-US" dirty="0">
                <a:ea typeface="黑体" panose="02010609060101010101" pitchFamily="49" charset="-122"/>
              </a:rPr>
              <a:t>个人</a:t>
            </a:r>
            <a:r>
              <a:rPr lang="en-US" altLang="zh-CN" dirty="0">
                <a:ea typeface="黑体" panose="02010609060101010101" pitchFamily="49" charset="-122"/>
              </a:rPr>
              <a:t>A</a:t>
            </a:r>
            <a:r>
              <a:rPr lang="zh-CN" altLang="en-US" dirty="0">
                <a:ea typeface="黑体" panose="02010609060101010101" pitchFamily="49" charset="-122"/>
              </a:rPr>
              <a:t>，</a:t>
            </a:r>
            <a:r>
              <a:rPr lang="en-US" altLang="zh-CN" dirty="0">
                <a:ea typeface="黑体" panose="02010609060101010101" pitchFamily="49" charset="-122"/>
              </a:rPr>
              <a:t>B</a:t>
            </a:r>
            <a:r>
              <a:rPr lang="zh-CN" altLang="en-US" dirty="0">
                <a:ea typeface="黑体" panose="02010609060101010101" pitchFamily="49" charset="-122"/>
              </a:rPr>
              <a:t>，</a:t>
            </a:r>
            <a:r>
              <a:rPr lang="en-US" altLang="zh-CN" dirty="0">
                <a:ea typeface="黑体" panose="02010609060101010101" pitchFamily="49" charset="-122"/>
              </a:rPr>
              <a:t>C</a:t>
            </a:r>
            <a:r>
              <a:rPr lang="zh-CN" altLang="en-US" dirty="0">
                <a:ea typeface="黑体" panose="02010609060101010101" pitchFamily="49" charset="-122"/>
              </a:rPr>
              <a:t>，</a:t>
            </a:r>
            <a:r>
              <a:rPr lang="en-US" altLang="zh-CN" dirty="0">
                <a:ea typeface="黑体" panose="02010609060101010101" pitchFamily="49" charset="-122"/>
              </a:rPr>
              <a:t>D</a:t>
            </a:r>
            <a:r>
              <a:rPr lang="zh-CN" altLang="en-US" dirty="0">
                <a:ea typeface="黑体" panose="02010609060101010101" pitchFamily="49" charset="-122"/>
              </a:rPr>
              <a:t>，</a:t>
            </a:r>
            <a:r>
              <a:rPr lang="en-US" altLang="zh-CN" dirty="0">
                <a:ea typeface="黑体" panose="02010609060101010101" pitchFamily="49" charset="-122"/>
              </a:rPr>
              <a:t>E</a:t>
            </a:r>
            <a:r>
              <a:rPr lang="zh-CN" altLang="en-US" dirty="0">
                <a:ea typeface="黑体" panose="02010609060101010101" pitchFamily="49" charset="-122"/>
              </a:rPr>
              <a:t>，</a:t>
            </a:r>
            <a:r>
              <a:rPr lang="en-US" altLang="zh-CN" dirty="0">
                <a:ea typeface="黑体" panose="02010609060101010101" pitchFamily="49" charset="-122"/>
              </a:rPr>
              <a:t>F</a:t>
            </a:r>
          </a:p>
          <a:p>
            <a:pPr lvl="1"/>
            <a:r>
              <a:rPr lang="zh-CN" altLang="en-US" dirty="0">
                <a:ea typeface="黑体" panose="02010609060101010101" pitchFamily="49" charset="-122"/>
              </a:rPr>
              <a:t>枚举每个人的可能性：让 </a:t>
            </a:r>
            <a:r>
              <a:rPr lang="en-US" altLang="zh-CN" dirty="0">
                <a:ea typeface="黑体" panose="02010609060101010101" pitchFamily="49" charset="-122"/>
              </a:rPr>
              <a:t>0 </a:t>
            </a:r>
            <a:r>
              <a:rPr lang="zh-CN" altLang="en-US" dirty="0">
                <a:ea typeface="黑体" panose="02010609060101010101" pitchFamily="49" charset="-122"/>
              </a:rPr>
              <a:t>表示不是罪犯，让 </a:t>
            </a:r>
            <a:r>
              <a:rPr lang="en-US" altLang="zh-CN" dirty="0">
                <a:ea typeface="黑体" panose="02010609060101010101" pitchFamily="49" charset="-122"/>
              </a:rPr>
              <a:t>1 </a:t>
            </a:r>
            <a:r>
              <a:rPr lang="zh-CN" altLang="en-US" dirty="0">
                <a:ea typeface="黑体" panose="02010609060101010101" pitchFamily="49" charset="-122"/>
              </a:rPr>
              <a:t>表示是罪犯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如何枚举？</a:t>
            </a:r>
          </a:p>
        </p:txBody>
      </p:sp>
      <p:graphicFrame>
        <p:nvGraphicFramePr>
          <p:cNvPr id="4" name="Group 2">
            <a:extLst>
              <a:ext uri="{FF2B5EF4-FFF2-40B4-BE49-F238E27FC236}">
                <a16:creationId xmlns:a16="http://schemas.microsoft.com/office/drawing/2014/main" id="{B7EC4E35-C4F5-44D7-915F-A050610038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0291409"/>
              </p:ext>
            </p:extLst>
          </p:nvPr>
        </p:nvGraphicFramePr>
        <p:xfrm>
          <a:off x="1342837" y="3429000"/>
          <a:ext cx="6408712" cy="3028260"/>
        </p:xfrm>
        <a:graphic>
          <a:graphicData uri="http://schemas.openxmlformats.org/drawingml/2006/table">
            <a:tbl>
              <a:tblPr/>
              <a:tblGrid>
                <a:gridCol w="1068118">
                  <a:extLst>
                    <a:ext uri="{9D8B030D-6E8A-4147-A177-3AD203B41FA5}">
                      <a16:colId xmlns:a16="http://schemas.microsoft.com/office/drawing/2014/main" val="204833181"/>
                    </a:ext>
                  </a:extLst>
                </a:gridCol>
                <a:gridCol w="1068119">
                  <a:extLst>
                    <a:ext uri="{9D8B030D-6E8A-4147-A177-3AD203B41FA5}">
                      <a16:colId xmlns:a16="http://schemas.microsoft.com/office/drawing/2014/main" val="2412642397"/>
                    </a:ext>
                  </a:extLst>
                </a:gridCol>
                <a:gridCol w="1069392">
                  <a:extLst>
                    <a:ext uri="{9D8B030D-6E8A-4147-A177-3AD203B41FA5}">
                      <a16:colId xmlns:a16="http://schemas.microsoft.com/office/drawing/2014/main" val="1299711610"/>
                    </a:ext>
                  </a:extLst>
                </a:gridCol>
                <a:gridCol w="1066846">
                  <a:extLst>
                    <a:ext uri="{9D8B030D-6E8A-4147-A177-3AD203B41FA5}">
                      <a16:colId xmlns:a16="http://schemas.microsoft.com/office/drawing/2014/main" val="3077491989"/>
                    </a:ext>
                  </a:extLst>
                </a:gridCol>
                <a:gridCol w="1068118">
                  <a:extLst>
                    <a:ext uri="{9D8B030D-6E8A-4147-A177-3AD203B41FA5}">
                      <a16:colId xmlns:a16="http://schemas.microsoft.com/office/drawing/2014/main" val="287929727"/>
                    </a:ext>
                  </a:extLst>
                </a:gridCol>
                <a:gridCol w="1068119">
                  <a:extLst>
                    <a:ext uri="{9D8B030D-6E8A-4147-A177-3AD203B41FA5}">
                      <a16:colId xmlns:a16="http://schemas.microsoft.com/office/drawing/2014/main" val="3053156374"/>
                    </a:ext>
                  </a:extLst>
                </a:gridCol>
              </a:tblGrid>
              <a:tr h="5047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B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C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F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373997"/>
                  </a:ext>
                </a:extLst>
              </a:tr>
              <a:tr h="5047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525613"/>
                  </a:ext>
                </a:extLst>
              </a:tr>
              <a:tr h="5047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7146137"/>
                  </a:ext>
                </a:extLst>
              </a:tr>
              <a:tr h="5047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08297"/>
                  </a:ext>
                </a:extLst>
              </a:tr>
              <a:tr h="5047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……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……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……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2672144"/>
                  </a:ext>
                </a:extLst>
              </a:tr>
              <a:tr h="5047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3198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1649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E1DA02E-999C-41E0-8DCD-F41A7729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706D868-C638-40C7-8E9B-EF352DD0AEF0}"/>
              </a:ext>
            </a:extLst>
          </p:cNvPr>
          <p:cNvSpPr txBox="1">
            <a:spLocks/>
          </p:cNvSpPr>
          <p:nvPr/>
        </p:nvSpPr>
        <p:spPr>
          <a:xfrm>
            <a:off x="695325" y="1770856"/>
            <a:ext cx="7499350" cy="3316287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4"/>
              </a:buClr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88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304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en-US" dirty="0">
              <a:ea typeface="华文中宋" panose="02010600040101010101" pitchFamily="2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其他：能否沿用上例的单循环语句</a:t>
            </a:r>
            <a:endParaRPr lang="en-US" altLang="zh-CN" dirty="0"/>
          </a:p>
          <a:p>
            <a:pPr lvl="1">
              <a:spcAft>
                <a:spcPts val="1200"/>
              </a:spcAft>
            </a:pPr>
            <a:r>
              <a:rPr lang="en-US" altLang="zh-CN" dirty="0">
                <a:solidFill>
                  <a:srgbClr val="770028"/>
                </a:solidFill>
                <a:latin typeface="CourierNewPSMT"/>
              </a:rPr>
              <a:t>for(k=0;</a:t>
            </a:r>
            <a:r>
              <a:rPr lang="zh-CN" altLang="en-US" dirty="0">
                <a:solidFill>
                  <a:srgbClr val="770028"/>
                </a:solidFill>
                <a:latin typeface="CourierNewPSMT"/>
              </a:rPr>
              <a:t> </a:t>
            </a:r>
            <a:r>
              <a:rPr lang="en-US" altLang="zh-CN" dirty="0">
                <a:solidFill>
                  <a:srgbClr val="770028"/>
                </a:solidFill>
                <a:latin typeface="CourierNewPSMT"/>
              </a:rPr>
              <a:t>k&lt;4;</a:t>
            </a:r>
            <a:r>
              <a:rPr lang="zh-CN" altLang="en-US" dirty="0">
                <a:solidFill>
                  <a:srgbClr val="770028"/>
                </a:solidFill>
                <a:latin typeface="CourierNewPSMT"/>
              </a:rPr>
              <a:t> </a:t>
            </a:r>
            <a:r>
              <a:rPr lang="en-US" altLang="zh-CN" dirty="0">
                <a:solidFill>
                  <a:srgbClr val="770028"/>
                </a:solidFill>
                <a:latin typeface="CourierNewPSMT"/>
              </a:rPr>
              <a:t>k++)</a:t>
            </a:r>
            <a:endParaRPr lang="en-US" altLang="en-US" dirty="0">
              <a:ea typeface="华文中宋" panose="02010600040101010101" pitchFamily="2" charset="-122"/>
            </a:endParaRPr>
          </a:p>
          <a:p>
            <a:endParaRPr lang="en-US" altLang="zh-CN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2A06C5E-207D-47E0-85F2-EB31B5DC4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70856"/>
            <a:ext cx="81010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ts val="1200"/>
              </a:spcAft>
              <a:buFont typeface="Wingdings 2" panose="05020102010507070707" pitchFamily="18" charset="2"/>
              <a:buNone/>
            </a:pPr>
            <a:r>
              <a:rPr lang="zh-CN" altLang="en-US" sz="5400" dirty="0">
                <a:solidFill>
                  <a:srgbClr val="0000CC"/>
                </a:solidFill>
                <a:latin typeface="Gill Sans MT" panose="020B0502020104020203" pitchFamily="34" charset="0"/>
                <a:ea typeface="华文中宋" panose="02010600040101010101" pitchFamily="2" charset="-122"/>
              </a:rPr>
              <a:t>循环嵌套</a:t>
            </a:r>
            <a:endParaRPr lang="en-US" altLang="zh-CN" sz="5400" dirty="0">
              <a:solidFill>
                <a:srgbClr val="0000CC"/>
              </a:solidFill>
              <a:latin typeface="Gill Sans MT" panose="020B0502020104020203" pitchFamily="34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32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3793-19F7-4D3B-B701-612D37C32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/>
              <a:t>考虑下面的例子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p:sp>
        <p:nvSpPr>
          <p:cNvPr id="50178" name="Content Placeholder 2">
            <a:extLst>
              <a:ext uri="{FF2B5EF4-FFF2-40B4-BE49-F238E27FC236}">
                <a16:creationId xmlns:a16="http://schemas.microsoft.com/office/drawing/2014/main" id="{41512CED-0BD6-497C-BB89-65FCC1240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编一个程序输出下面所有的排列数</a:t>
            </a:r>
            <a:endParaRPr lang="en-US" altLang="zh-CN" dirty="0"/>
          </a:p>
          <a:p>
            <a:pPr lvl="1"/>
            <a:r>
              <a:rPr lang="en-US" altLang="zh-CN" dirty="0"/>
              <a:t>000000</a:t>
            </a:r>
          </a:p>
          <a:p>
            <a:pPr lvl="1"/>
            <a:r>
              <a:rPr lang="en-US" altLang="zh-CN" dirty="0"/>
              <a:t>000001</a:t>
            </a:r>
          </a:p>
          <a:p>
            <a:pPr lvl="1"/>
            <a:r>
              <a:rPr lang="en-US" altLang="zh-CN" dirty="0"/>
              <a:t>000010</a:t>
            </a:r>
          </a:p>
          <a:p>
            <a:pPr lvl="1"/>
            <a:r>
              <a:rPr lang="en-US" altLang="zh-CN" dirty="0"/>
              <a:t>000011</a:t>
            </a:r>
          </a:p>
          <a:p>
            <a:pPr lvl="1"/>
            <a:r>
              <a:rPr lang="en-US" altLang="zh-CN" dirty="0"/>
              <a:t>……</a:t>
            </a:r>
          </a:p>
          <a:p>
            <a:pPr lvl="1"/>
            <a:r>
              <a:rPr lang="en-US" altLang="zh-CN" dirty="0"/>
              <a:t>111111</a:t>
            </a:r>
            <a:endParaRPr lang="en-US" altLang="en-US" dirty="0">
              <a:ea typeface="华文中宋" panose="02010600040101010101" pitchFamily="2" charset="-122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B65BF0F8-FD62-47CE-B0AF-5C6297ADB4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489"/>
          <a:stretch/>
        </p:blipFill>
        <p:spPr>
          <a:xfrm>
            <a:off x="2858936" y="2305323"/>
            <a:ext cx="5647391" cy="36623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62" name="Object 2">
            <a:extLst>
              <a:ext uri="{FF2B5EF4-FFF2-40B4-BE49-F238E27FC236}">
                <a16:creationId xmlns:a16="http://schemas.microsoft.com/office/drawing/2014/main" id="{00F46693-97F7-451E-9B65-C878B581FA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872107"/>
              </p:ext>
            </p:extLst>
          </p:nvPr>
        </p:nvGraphicFramePr>
        <p:xfrm>
          <a:off x="604783" y="224173"/>
          <a:ext cx="8237592" cy="6409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Picture" r:id="rId3" imgW="5029200" imgH="4781520" progId="Word.Picture.8">
                  <p:embed/>
                </p:oleObj>
              </mc:Choice>
              <mc:Fallback>
                <p:oleObj name="Picture" r:id="rId3" imgW="5029200" imgH="4781520" progId="Word.Picture.8">
                  <p:embed/>
                  <p:pic>
                    <p:nvPicPr>
                      <p:cNvPr id="450562" name="Object 2">
                        <a:extLst>
                          <a:ext uri="{FF2B5EF4-FFF2-40B4-BE49-F238E27FC236}">
                            <a16:creationId xmlns:a16="http://schemas.microsoft.com/office/drawing/2014/main" id="{00F46693-97F7-451E-9B65-C878B581FA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783" y="224173"/>
                        <a:ext cx="8237592" cy="6409654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5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705833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>
            <a:extLst>
              <a:ext uri="{FF2B5EF4-FFF2-40B4-BE49-F238E27FC236}">
                <a16:creationId xmlns:a16="http://schemas.microsoft.com/office/drawing/2014/main" id="{B9C59EA9-8F95-4B14-8541-37D38ADCE8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示例：谁做的好事</a:t>
            </a:r>
            <a:endParaRPr lang="zh-CN" altLang="en-US" sz="4000" dirty="0"/>
          </a:p>
        </p:txBody>
      </p:sp>
      <p:sp>
        <p:nvSpPr>
          <p:cNvPr id="360451" name="Rectangle 3">
            <a:extLst>
              <a:ext uri="{FF2B5EF4-FFF2-40B4-BE49-F238E27FC236}">
                <a16:creationId xmlns:a16="http://schemas.microsoft.com/office/drawing/2014/main" id="{660DCA4D-E09F-4405-93D4-4A97D149CD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3505" y="1403685"/>
            <a:ext cx="7543800" cy="31765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人大附中有四位同学中的一位做了好事，不留名，表扬信来了之后，校长问这四位是谁做的好事。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000" dirty="0"/>
              <a:t>		A</a:t>
            </a:r>
            <a:r>
              <a:rPr lang="zh-CN" altLang="en-US" sz="2000" dirty="0"/>
              <a:t>说：不是我。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000" dirty="0"/>
              <a:t>		B</a:t>
            </a:r>
            <a:r>
              <a:rPr lang="zh-CN" altLang="en-US" sz="2000" dirty="0"/>
              <a:t>说：是</a:t>
            </a:r>
            <a:r>
              <a:rPr lang="en-US" altLang="zh-CN" sz="2000" dirty="0"/>
              <a:t>C</a:t>
            </a:r>
            <a:r>
              <a:rPr lang="zh-CN" altLang="en-US" sz="2000" dirty="0"/>
              <a:t>。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000" dirty="0"/>
              <a:t>		C</a:t>
            </a:r>
            <a:r>
              <a:rPr lang="zh-CN" altLang="en-US" sz="2000" dirty="0"/>
              <a:t>说：是</a:t>
            </a:r>
            <a:r>
              <a:rPr lang="en-US" altLang="zh-CN" sz="2000" dirty="0"/>
              <a:t>D</a:t>
            </a:r>
            <a:r>
              <a:rPr lang="zh-CN" altLang="en-US" sz="2000" dirty="0"/>
              <a:t>。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000" dirty="0"/>
              <a:t>		D</a:t>
            </a:r>
            <a:r>
              <a:rPr lang="zh-CN" altLang="en-US" sz="2000" dirty="0"/>
              <a:t>说：他胡说。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		已知三个人说的是真话，一个人说的是假话。现在要根据这些信息，找出做了好事的人。</a:t>
            </a:r>
          </a:p>
        </p:txBody>
      </p:sp>
      <p:sp>
        <p:nvSpPr>
          <p:cNvPr id="360452" name="Rectangle 4">
            <a:extLst>
              <a:ext uri="{FF2B5EF4-FFF2-40B4-BE49-F238E27FC236}">
                <a16:creationId xmlns:a16="http://schemas.microsoft.com/office/drawing/2014/main" id="{3397FA99-6245-4F00-963C-632822893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000" y="4735178"/>
            <a:ext cx="8137525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="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3600" b="0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如何通过逻辑思维与判断解这类问题</a:t>
            </a:r>
            <a:r>
              <a:rPr lang="en-US" altLang="zh-CN" sz="3600" b="0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5536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C794F0A-3EA0-40B0-8A7C-9D8771E56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8280000" cy="277863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参考代码：</a:t>
            </a:r>
            <a:endParaRPr 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E99B5B-9053-4012-A254-A319D0027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" y="709863"/>
            <a:ext cx="6963747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576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4CA2C1-28B9-4095-9ACE-B048270A5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173"/>
            <a:ext cx="9144000" cy="6657654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85CC94B4-F2C0-4BE1-BFDA-207A7856A9DD}"/>
              </a:ext>
            </a:extLst>
          </p:cNvPr>
          <p:cNvGrpSpPr/>
          <p:nvPr/>
        </p:nvGrpSpPr>
        <p:grpSpPr>
          <a:xfrm>
            <a:off x="5670549" y="4892962"/>
            <a:ext cx="3400426" cy="1123950"/>
            <a:chOff x="5670549" y="4892962"/>
            <a:chExt cx="3400426" cy="1123950"/>
          </a:xfrm>
        </p:grpSpPr>
        <p:sp>
          <p:nvSpPr>
            <p:cNvPr id="2" name="右大括号 1">
              <a:extLst>
                <a:ext uri="{FF2B5EF4-FFF2-40B4-BE49-F238E27FC236}">
                  <a16:creationId xmlns:a16="http://schemas.microsoft.com/office/drawing/2014/main" id="{69538570-978B-4914-A3A7-8BCC053FEB76}"/>
                </a:ext>
              </a:extLst>
            </p:cNvPr>
            <p:cNvSpPr/>
            <p:nvPr/>
          </p:nvSpPr>
          <p:spPr>
            <a:xfrm>
              <a:off x="5670549" y="4892962"/>
              <a:ext cx="314325" cy="112395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A88A2A5D-02C9-46CB-A3ED-95B268B3CE8D}"/>
                </a:ext>
              </a:extLst>
            </p:cNvPr>
            <p:cNvSpPr txBox="1"/>
            <p:nvPr/>
          </p:nvSpPr>
          <p:spPr>
            <a:xfrm>
              <a:off x="6057899" y="5162550"/>
              <a:ext cx="30130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此处可以忽略，用分支语句输出即可；有兴趣的看后面</a:t>
              </a:r>
              <a:r>
                <a:rPr lang="en-US" altLang="zh-CN" sz="1600" dirty="0"/>
                <a:t>2</a:t>
              </a:r>
              <a:r>
                <a:rPr lang="zh-CN" altLang="en-US" sz="1600" dirty="0"/>
                <a:t>页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233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Text Box 2">
            <a:extLst>
              <a:ext uri="{FF2B5EF4-FFF2-40B4-BE49-F238E27FC236}">
                <a16:creationId xmlns:a16="http://schemas.microsoft.com/office/drawing/2014/main" id="{1FA7F4F1-84B8-4157-B67E-1A64D075C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5888"/>
            <a:ext cx="8785225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 dirty="0">
                <a:ea typeface="黑体" panose="02010609060101010101" pitchFamily="49" charset="-122"/>
              </a:rPr>
              <a:t>	设计输出信息：</a:t>
            </a:r>
          </a:p>
          <a:p>
            <a:pPr>
              <a:spcBef>
                <a:spcPct val="50000"/>
              </a:spcBef>
            </a:pPr>
            <a:r>
              <a:rPr kumimoji="1" lang="zh-CN" altLang="en-US" sz="2800" b="1" dirty="0">
                <a:ea typeface="黑体" panose="02010609060101010101" pitchFamily="49" charset="-122"/>
              </a:rPr>
              <a:t>	为了输出每个人是否为罪犯的信息，程序中定义了一个二维数组。</a:t>
            </a:r>
          </a:p>
          <a:p>
            <a:pPr>
              <a:spcBef>
                <a:spcPct val="50000"/>
              </a:spcBef>
            </a:pPr>
            <a:r>
              <a:rPr kumimoji="1" lang="zh-CN" altLang="en-US" sz="2800" b="1" dirty="0">
                <a:ea typeface="黑体" panose="02010609060101010101" pitchFamily="49" charset="-122"/>
              </a:rPr>
              <a:t>		</a:t>
            </a:r>
            <a:r>
              <a:rPr kumimoji="1" lang="en-US" altLang="zh-CN" sz="2800" b="1" dirty="0">
                <a:ea typeface="黑体" panose="02010609060101010101" pitchFamily="49" charset="-122"/>
              </a:rPr>
              <a:t>char info[2][9]={</a:t>
            </a:r>
            <a:r>
              <a:rPr kumimoji="1" lang="zh-CN" altLang="en-US" sz="2800" b="1" dirty="0">
                <a:ea typeface="黑体" panose="02010609060101010101" pitchFamily="49" charset="-122"/>
              </a:rPr>
              <a:t>“不是罪犯”，“是罪犯”</a:t>
            </a:r>
            <a:r>
              <a:rPr kumimoji="1" lang="en-US" altLang="zh-CN" sz="2800" b="1" dirty="0">
                <a:ea typeface="黑体" panose="02010609060101010101" pitchFamily="49" charset="-122"/>
              </a:rPr>
              <a:t>}</a:t>
            </a:r>
            <a:r>
              <a:rPr kumimoji="1" lang="zh-CN" altLang="en-US" sz="2800" b="1" dirty="0">
                <a:ea typeface="黑体" panose="02010609060101010101" pitchFamily="49" charset="-122"/>
              </a:rPr>
              <a:t>；</a:t>
            </a:r>
          </a:p>
        </p:txBody>
      </p:sp>
      <p:sp>
        <p:nvSpPr>
          <p:cNvPr id="505859" name="Text Box 3">
            <a:extLst>
              <a:ext uri="{FF2B5EF4-FFF2-40B4-BE49-F238E27FC236}">
                <a16:creationId xmlns:a16="http://schemas.microsoft.com/office/drawing/2014/main" id="{2E0481A1-C546-4ADB-A3C9-0C0FB945A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2852738"/>
            <a:ext cx="172878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有两个字串</a:t>
            </a:r>
          </a:p>
        </p:txBody>
      </p:sp>
      <p:sp>
        <p:nvSpPr>
          <p:cNvPr id="505860" name="Text Box 4">
            <a:extLst>
              <a:ext uri="{FF2B5EF4-FFF2-40B4-BE49-F238E27FC236}">
                <a16:creationId xmlns:a16="http://schemas.microsoft.com/office/drawing/2014/main" id="{51410CFF-F08C-42C0-9DE0-92D5A614C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2852738"/>
            <a:ext cx="41052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每串最多有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9</a:t>
            </a: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－</a:t>
            </a:r>
            <a:r>
              <a:rPr lang="en-US" altLang="zh-CN" sz="2400">
                <a:latin typeface="Tahoma" panose="020B060403050404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个英文字符</a:t>
            </a:r>
          </a:p>
        </p:txBody>
      </p:sp>
      <p:sp>
        <p:nvSpPr>
          <p:cNvPr id="505861" name="Line 5">
            <a:extLst>
              <a:ext uri="{FF2B5EF4-FFF2-40B4-BE49-F238E27FC236}">
                <a16:creationId xmlns:a16="http://schemas.microsoft.com/office/drawing/2014/main" id="{DCA9CA40-5BCA-4376-A256-977965A402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1051" y="2311400"/>
            <a:ext cx="432718" cy="541337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5862" name="Line 6">
            <a:extLst>
              <a:ext uri="{FF2B5EF4-FFF2-40B4-BE49-F238E27FC236}">
                <a16:creationId xmlns:a16="http://schemas.microsoft.com/office/drawing/2014/main" id="{621C1498-690C-43E2-BB74-286EC8C0B42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16238" y="2344738"/>
            <a:ext cx="2160587" cy="5080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05863" name="Group 7">
            <a:extLst>
              <a:ext uri="{FF2B5EF4-FFF2-40B4-BE49-F238E27FC236}">
                <a16:creationId xmlns:a16="http://schemas.microsoft.com/office/drawing/2014/main" id="{AD9F0D32-5D3F-4F89-8224-EB63DC08F16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87450" y="3860800"/>
          <a:ext cx="6119813" cy="1117600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2686652111"/>
                    </a:ext>
                  </a:extLst>
                </a:gridCol>
                <a:gridCol w="1366838">
                  <a:extLst>
                    <a:ext uri="{9D8B030D-6E8A-4147-A177-3AD203B41FA5}">
                      <a16:colId xmlns:a16="http://schemas.microsoft.com/office/drawing/2014/main" val="4261530081"/>
                    </a:ext>
                  </a:extLst>
                </a:gridCol>
                <a:gridCol w="1296987">
                  <a:extLst>
                    <a:ext uri="{9D8B030D-6E8A-4147-A177-3AD203B41FA5}">
                      <a16:colId xmlns:a16="http://schemas.microsoft.com/office/drawing/2014/main" val="1215253539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1523290861"/>
                    </a:ext>
                  </a:extLst>
                </a:gridCol>
                <a:gridCol w="652463">
                  <a:extLst>
                    <a:ext uri="{9D8B030D-6E8A-4147-A177-3AD203B41FA5}">
                      <a16:colId xmlns:a16="http://schemas.microsoft.com/office/drawing/2014/main" val="2588468655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1724517251"/>
                    </a:ext>
                  </a:extLst>
                </a:gridCol>
              </a:tblGrid>
              <a:tr h="561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是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罪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420306"/>
                  </a:ext>
                </a:extLst>
              </a:tr>
              <a:tr h="555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罪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47931"/>
                  </a:ext>
                </a:extLst>
              </a:tr>
            </a:tbl>
          </a:graphicData>
        </a:graphic>
      </p:graphicFrame>
      <p:graphicFrame>
        <p:nvGraphicFramePr>
          <p:cNvPr id="505885" name="Group 29">
            <a:extLst>
              <a:ext uri="{FF2B5EF4-FFF2-40B4-BE49-F238E27FC236}">
                <a16:creationId xmlns:a16="http://schemas.microsoft.com/office/drawing/2014/main" id="{20F94BC0-1ECD-4728-91C0-9B0F163D0A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87450" y="5229225"/>
          <a:ext cx="6096000" cy="518160"/>
        </p:xfrm>
        <a:graphic>
          <a:graphicData uri="http://schemas.openxmlformats.org/drawingml/2006/table">
            <a:tbl>
              <a:tblPr/>
              <a:tblGrid>
                <a:gridCol w="677863">
                  <a:extLst>
                    <a:ext uri="{9D8B030D-6E8A-4147-A177-3AD203B41FA5}">
                      <a16:colId xmlns:a16="http://schemas.microsoft.com/office/drawing/2014/main" val="1193812053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539983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759977375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436696811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475939096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921136818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1371650512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3110411620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140325473"/>
                    </a:ext>
                  </a:extLst>
                </a:gridCol>
              </a:tblGrid>
              <a:tr h="447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270805"/>
                  </a:ext>
                </a:extLst>
              </a:tr>
            </a:tbl>
          </a:graphicData>
        </a:graphic>
      </p:graphicFrame>
      <p:sp>
        <p:nvSpPr>
          <p:cNvPr id="505923" name="Text Box 67">
            <a:extLst>
              <a:ext uri="{FF2B5EF4-FFF2-40B4-BE49-F238E27FC236}">
                <a16:creationId xmlns:a16="http://schemas.microsoft.com/office/drawing/2014/main" id="{7FFD7985-A32B-48CB-92F5-9E24622F7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4076700"/>
            <a:ext cx="11874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info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数组名</a:t>
            </a:r>
          </a:p>
        </p:txBody>
      </p:sp>
      <p:graphicFrame>
        <p:nvGraphicFramePr>
          <p:cNvPr id="505924" name="Group 68">
            <a:extLst>
              <a:ext uri="{FF2B5EF4-FFF2-40B4-BE49-F238E27FC236}">
                <a16:creationId xmlns:a16="http://schemas.microsoft.com/office/drawing/2014/main" id="{225BB73F-44CA-41E9-A17A-1371B9FAC40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3850" y="3932238"/>
          <a:ext cx="454025" cy="1064260"/>
        </p:xfrm>
        <a:graphic>
          <a:graphicData uri="http://schemas.openxmlformats.org/drawingml/2006/table">
            <a:tbl>
              <a:tblPr/>
              <a:tblGrid>
                <a:gridCol w="454025">
                  <a:extLst>
                    <a:ext uri="{9D8B030D-6E8A-4147-A177-3AD203B41FA5}">
                      <a16:colId xmlns:a16="http://schemas.microsoft.com/office/drawing/2014/main" val="303743261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079833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556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8684351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>
            <a:extLst>
              <a:ext uri="{FF2B5EF4-FFF2-40B4-BE49-F238E27FC236}">
                <a16:creationId xmlns:a16="http://schemas.microsoft.com/office/drawing/2014/main" id="{BBC7BA61-66DC-4A35-889A-9903B655F0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229600" cy="539908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char</a:t>
            </a:r>
            <a:r>
              <a:rPr lang="zh-CN" altLang="en-US" dirty="0"/>
              <a:t>表示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info</a:t>
            </a:r>
            <a:r>
              <a:rPr lang="en-US" altLang="zh-CN" dirty="0"/>
              <a:t> </a:t>
            </a:r>
            <a:r>
              <a:rPr lang="zh-CN" altLang="en-US" dirty="0"/>
              <a:t>数组的元素为字符，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[2]</a:t>
            </a:r>
            <a:r>
              <a:rPr lang="zh-CN" altLang="en-US" dirty="0"/>
              <a:t>为下标，表示有两个字符串，每个字符串最多有</a:t>
            </a:r>
            <a:r>
              <a:rPr lang="en-US" altLang="zh-CN" dirty="0"/>
              <a:t>9</a:t>
            </a:r>
            <a:r>
              <a:rPr lang="zh-CN" altLang="en-US" dirty="0"/>
              <a:t>个字符。</a:t>
            </a:r>
          </a:p>
          <a:p>
            <a:r>
              <a:rPr lang="zh-CN" altLang="en-US" dirty="0"/>
              <a:t>英文字符占一个字节，而汉字占两个字节，故四个汉字要占 </a:t>
            </a:r>
            <a:r>
              <a:rPr lang="en-US" altLang="zh-CN" dirty="0"/>
              <a:t>8 </a:t>
            </a:r>
            <a:r>
              <a:rPr lang="zh-CN" altLang="en-US" dirty="0"/>
              <a:t>个英文字符的地方。</a:t>
            </a:r>
          </a:p>
          <a:p>
            <a:r>
              <a:rPr lang="zh-CN" altLang="en-US" dirty="0"/>
              <a:t>每一字串后面自动跟一个空字符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‘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\0’</a:t>
            </a:r>
          </a:p>
          <a:p>
            <a:r>
              <a:rPr lang="zh-CN" altLang="en-US" dirty="0"/>
              <a:t>即：</a:t>
            </a:r>
          </a:p>
          <a:p>
            <a:pPr lvl="1"/>
            <a:r>
              <a:rPr lang="zh-CN" altLang="en-US" dirty="0"/>
              <a:t>第 </a:t>
            </a:r>
            <a:r>
              <a:rPr lang="en-US" altLang="zh-CN" dirty="0"/>
              <a:t>0 </a:t>
            </a:r>
            <a:r>
              <a:rPr lang="zh-CN" altLang="en-US" dirty="0"/>
              <a:t>号字符串 </a:t>
            </a:r>
            <a:r>
              <a:rPr lang="en-US" altLang="zh-CN" dirty="0"/>
              <a:t>info[0] </a:t>
            </a:r>
            <a:r>
              <a:rPr lang="zh-CN" altLang="en-US" dirty="0"/>
              <a:t>的内容为“不是罪犯”。</a:t>
            </a:r>
          </a:p>
          <a:p>
            <a:pPr lvl="1"/>
            <a:r>
              <a:rPr lang="zh-CN" altLang="en-US" dirty="0"/>
              <a:t>第 </a:t>
            </a:r>
            <a:r>
              <a:rPr lang="en-US" altLang="zh-CN" dirty="0"/>
              <a:t>1 </a:t>
            </a:r>
            <a:r>
              <a:rPr lang="zh-CN" altLang="en-US" dirty="0"/>
              <a:t>号字符串 </a:t>
            </a:r>
            <a:r>
              <a:rPr lang="en-US" altLang="zh-CN" dirty="0"/>
              <a:t>info[1] </a:t>
            </a:r>
            <a:r>
              <a:rPr lang="zh-CN" altLang="en-US" dirty="0"/>
              <a:t>的内容为“是罪犯”。</a:t>
            </a:r>
          </a:p>
          <a:p>
            <a:r>
              <a:rPr lang="zh-CN" altLang="en-US" dirty="0"/>
              <a:t>在输出时用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&lt;&lt;“ A: ”&lt;&lt; info[A]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如果</a:t>
            </a:r>
            <a:r>
              <a:rPr lang="en-US" altLang="zh-CN" dirty="0"/>
              <a:t>A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，则输出 </a:t>
            </a:r>
            <a:r>
              <a:rPr lang="en-US" altLang="zh-CN" dirty="0"/>
              <a:t>A:</a:t>
            </a:r>
            <a:r>
              <a:rPr lang="zh-CN" altLang="en-US" dirty="0"/>
              <a:t>不是罪犯</a:t>
            </a:r>
            <a:br>
              <a:rPr lang="zh-CN" altLang="en-US" dirty="0"/>
            </a:br>
            <a:r>
              <a:rPr lang="en-US" altLang="zh-CN" dirty="0"/>
              <a:t>	</a:t>
            </a:r>
            <a:r>
              <a:rPr lang="zh-CN" altLang="en-US" dirty="0"/>
              <a:t>如果</a:t>
            </a:r>
            <a:r>
              <a:rPr lang="en-US" altLang="zh-CN" dirty="0"/>
              <a:t>A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，则输出 </a:t>
            </a:r>
            <a:r>
              <a:rPr lang="en-US" altLang="zh-CN" dirty="0"/>
              <a:t>A:</a:t>
            </a:r>
            <a:r>
              <a:rPr lang="zh-CN" altLang="en-US" dirty="0"/>
              <a:t>是罪犯</a:t>
            </a:r>
          </a:p>
        </p:txBody>
      </p:sp>
    </p:spTree>
    <p:extLst>
      <p:ext uri="{BB962C8B-B14F-4D97-AF65-F5344CB8AC3E}">
        <p14:creationId xmlns:p14="http://schemas.microsoft.com/office/powerpoint/2010/main" val="1127344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F4A774-8435-4259-8DBF-CD0E3834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思路小节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p:sp>
        <p:nvSpPr>
          <p:cNvPr id="52226" name="Content Placeholder 4">
            <a:extLst>
              <a:ext uri="{FF2B5EF4-FFF2-40B4-BE49-F238E27FC236}">
                <a16:creationId xmlns:a16="http://schemas.microsoft.com/office/drawing/2014/main" id="{F881EA91-F7FE-43A6-84CF-0EAAD30F0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枚举思想 </a:t>
            </a:r>
            <a:endParaRPr lang="en-US" altLang="zh-CN"/>
          </a:p>
          <a:p>
            <a:pPr lvl="1"/>
            <a:r>
              <a:rPr lang="zh-CN" altLang="en-US">
                <a:solidFill>
                  <a:schemeClr val="tx1"/>
                </a:solidFill>
              </a:rPr>
              <a:t>完备考虑</a:t>
            </a:r>
            <a:r>
              <a:rPr lang="zh-CN" altLang="en-US"/>
              <a:t>所有</a:t>
            </a:r>
            <a:r>
              <a:rPr lang="zh-CN" altLang="en-US">
                <a:solidFill>
                  <a:schemeClr val="tx1"/>
                </a:solidFill>
              </a:rPr>
              <a:t>可能性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体现在代码中</a:t>
            </a:r>
            <a:r>
              <a:rPr lang="en-US" altLang="zh-CN">
                <a:solidFill>
                  <a:schemeClr val="tx1"/>
                </a:solidFill>
              </a:rPr>
              <a:t>) </a:t>
            </a: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逐一处理 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使用循环语句</a:t>
            </a:r>
            <a:r>
              <a:rPr lang="en-US" altLang="zh-CN">
                <a:solidFill>
                  <a:schemeClr val="tx1"/>
                </a:solidFill>
              </a:rPr>
              <a:t>) </a:t>
            </a:r>
          </a:p>
          <a:p>
            <a:r>
              <a:rPr lang="zh-CN" altLang="en-US"/>
              <a:t>自然语言描述</a:t>
            </a:r>
            <a:r>
              <a:rPr lang="en-US" altLang="zh-CN"/>
              <a:t>--&gt;</a:t>
            </a:r>
            <a:r>
              <a:rPr lang="zh-CN" altLang="en-US"/>
              <a:t>数学语言描述</a:t>
            </a:r>
            <a:endParaRPr lang="en-US" altLang="zh-CN"/>
          </a:p>
          <a:p>
            <a:pPr lvl="1"/>
            <a:r>
              <a:rPr lang="zh-CN" altLang="en-US">
                <a:solidFill>
                  <a:schemeClr val="tx1"/>
                </a:solidFill>
              </a:rPr>
              <a:t>以实现其“</a:t>
            </a:r>
            <a:r>
              <a:rPr lang="zh-CN" altLang="en-US"/>
              <a:t>可计算性</a:t>
            </a:r>
            <a:r>
              <a:rPr lang="zh-CN" altLang="en-US">
                <a:solidFill>
                  <a:schemeClr val="tx1"/>
                </a:solidFill>
              </a:rPr>
              <a:t>”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关系表达式与逻辑表达式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/>
              <a:t>数学语言表达</a:t>
            </a:r>
            <a:r>
              <a:rPr lang="en-US" altLang="zh-CN"/>
              <a:t>--&gt;</a:t>
            </a:r>
            <a:r>
              <a:rPr lang="zh-CN" altLang="en-US"/>
              <a:t>程序语言表达</a:t>
            </a:r>
            <a:endParaRPr lang="en-US" altLang="zh-CN"/>
          </a:p>
          <a:p>
            <a:pPr lvl="1"/>
            <a:r>
              <a:rPr lang="zh-CN" altLang="en-US">
                <a:solidFill>
                  <a:schemeClr val="tx1"/>
                </a:solidFill>
              </a:rPr>
              <a:t>满足其“</a:t>
            </a:r>
            <a:r>
              <a:rPr lang="zh-CN" altLang="en-US"/>
              <a:t>可行性</a:t>
            </a:r>
            <a:r>
              <a:rPr lang="zh-CN" altLang="en-US">
                <a:solidFill>
                  <a:schemeClr val="tx1"/>
                </a:solidFill>
              </a:rPr>
              <a:t>”</a:t>
            </a:r>
            <a:r>
              <a:rPr lang="en-US" altLang="zh-CN">
                <a:solidFill>
                  <a:schemeClr val="tx1"/>
                </a:solidFill>
              </a:rPr>
              <a:t>,</a:t>
            </a:r>
            <a:r>
              <a:rPr lang="zh-CN" altLang="en-US">
                <a:solidFill>
                  <a:schemeClr val="tx1"/>
                </a:solidFill>
              </a:rPr>
              <a:t>变成可执行的程序</a:t>
            </a:r>
            <a:endParaRPr lang="en-US" altLang="en-US">
              <a:solidFill>
                <a:schemeClr val="tx1"/>
              </a:solidFill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58720-FD6C-47F4-A704-8E99A794A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编程思考题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ABD3D9C3-CE95-4E45-BDC9-D8EA2850F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447800"/>
            <a:ext cx="8280400" cy="4703763"/>
          </a:xfrm>
        </p:spPr>
        <p:txBody>
          <a:bodyPr>
            <a:normAutofit/>
          </a:bodyPr>
          <a:lstStyle/>
          <a:p>
            <a:r>
              <a:rPr lang="zh-CN" altLang="en-US" dirty="0"/>
              <a:t>百钱买百鸡</a:t>
            </a:r>
            <a:endParaRPr lang="en-US" altLang="zh-CN" dirty="0"/>
          </a:p>
          <a:p>
            <a:pPr indent="0">
              <a:buNone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公元前五世纪，我国古代数学家张丘建在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算经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》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一书中提出了“百鸡问题”：鸡翁一值钱五，鸡母一值钱三，鸡雏三值钱一。百钱买百鸡，问鸡翁、母、雏各几何？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indent="0">
              <a:buNone/>
            </a:pP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zh-CN" altLang="en-US" dirty="0"/>
              <a:t>解题的基本思路：用变量</a:t>
            </a:r>
            <a:r>
              <a:rPr lang="en-US" altLang="zh-CN" dirty="0" err="1"/>
              <a:t>n_cocks</a:t>
            </a:r>
            <a:r>
              <a:rPr lang="zh-CN" altLang="en-US" dirty="0"/>
              <a:t>，</a:t>
            </a:r>
            <a:r>
              <a:rPr lang="en-US" altLang="zh-CN" dirty="0" err="1"/>
              <a:t>n_hens</a:t>
            </a:r>
            <a:r>
              <a:rPr lang="zh-CN" altLang="en-US" dirty="0"/>
              <a:t>，</a:t>
            </a:r>
            <a:r>
              <a:rPr lang="en-US" altLang="zh-CN" dirty="0" err="1"/>
              <a:t>n_chicks</a:t>
            </a:r>
            <a:r>
              <a:rPr lang="zh-CN" altLang="en-US" dirty="0"/>
              <a:t>分别表示鸡翁、母鸡、雏鸡的数量</a:t>
            </a:r>
          </a:p>
          <a:p>
            <a:pPr lvl="2"/>
            <a:r>
              <a:rPr lang="en-US" altLang="zh-CN" dirty="0" err="1"/>
              <a:t>n_cocks</a:t>
            </a:r>
            <a:r>
              <a:rPr lang="en-US" altLang="zh-CN" dirty="0"/>
              <a:t> + </a:t>
            </a:r>
            <a:r>
              <a:rPr lang="en-US" altLang="zh-CN" dirty="0" err="1"/>
              <a:t>n_hens</a:t>
            </a:r>
            <a:r>
              <a:rPr lang="en-US" altLang="zh-CN" dirty="0"/>
              <a:t> + </a:t>
            </a:r>
            <a:r>
              <a:rPr lang="en-US" altLang="zh-CN" dirty="0" err="1"/>
              <a:t>n_chicks</a:t>
            </a:r>
            <a:r>
              <a:rPr lang="en-US" altLang="zh-CN" dirty="0"/>
              <a:t> = 100</a:t>
            </a:r>
            <a:r>
              <a:rPr lang="zh-CN" altLang="en-US" dirty="0"/>
              <a:t>（百鸡）</a:t>
            </a:r>
            <a:endParaRPr lang="en-US" altLang="zh-CN" dirty="0"/>
          </a:p>
          <a:p>
            <a:pPr lvl="2"/>
            <a:r>
              <a:rPr lang="en-US" altLang="zh-CN" dirty="0"/>
              <a:t>5 * </a:t>
            </a:r>
            <a:r>
              <a:rPr lang="en-US" altLang="zh-CN" dirty="0" err="1"/>
              <a:t>n_cocks</a:t>
            </a:r>
            <a:r>
              <a:rPr lang="en-US" altLang="zh-CN" dirty="0"/>
              <a:t> + 3 * </a:t>
            </a:r>
            <a:r>
              <a:rPr lang="en-US" altLang="zh-CN" dirty="0" err="1"/>
              <a:t>n_hens</a:t>
            </a:r>
            <a:r>
              <a:rPr lang="en-US" altLang="zh-CN" dirty="0"/>
              <a:t> + </a:t>
            </a:r>
            <a:r>
              <a:rPr lang="en-US" altLang="zh-CN" dirty="0" err="1"/>
              <a:t>n_chicks</a:t>
            </a:r>
            <a:r>
              <a:rPr lang="en-US" altLang="zh-CN" dirty="0"/>
              <a:t> / 3 = 100</a:t>
            </a:r>
            <a:r>
              <a:rPr lang="zh-CN" altLang="en-US" dirty="0"/>
              <a:t>（百钱）</a:t>
            </a:r>
            <a:endParaRPr lang="en-US" altLang="zh-CN" dirty="0">
              <a:ea typeface="黑体" panose="02010609060101010101" pitchFamily="49" charset="-122"/>
            </a:endParaRPr>
          </a:p>
          <a:p>
            <a:pPr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5614BD0-F535-46AA-9B41-D1C03B091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讲义中所有代码，练习</a:t>
            </a:r>
          </a:p>
          <a:p>
            <a:endParaRPr lang="en-US" dirty="0"/>
          </a:p>
          <a:p>
            <a:r>
              <a:rPr lang="en-US" altLang="zh-CN" dirty="0"/>
              <a:t>YOJ:  </a:t>
            </a:r>
            <a:r>
              <a:rPr lang="zh-CN" altLang="en-US" dirty="0"/>
              <a:t>上机练习</a:t>
            </a:r>
            <a:r>
              <a:rPr lang="en-US" altLang="zh-CN"/>
              <a:t>03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B9AC818-8FC0-4153-B078-7B7E7FC8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课后任务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63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F986A76-0418-4897-9A6A-6C7240860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人的解法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如何利用计算机求解？</a:t>
            </a:r>
            <a:endParaRPr lang="en-US" altLang="zh-CN" dirty="0"/>
          </a:p>
          <a:p>
            <a:pPr lvl="1"/>
            <a:r>
              <a:rPr lang="zh-CN" altLang="en-US" dirty="0"/>
              <a:t>通用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便于实现</a:t>
            </a:r>
            <a:endParaRPr lang="en-US" altLang="zh-CN" dirty="0"/>
          </a:p>
          <a:p>
            <a:pPr lvl="1"/>
            <a:endParaRPr 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EC93F7C-9FC1-4800-8AC7-4EE0E5D1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解题思路</a:t>
            </a:r>
            <a:endParaRPr 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5E244FB-86F2-4808-8849-BFB35FDC97B3}"/>
              </a:ext>
            </a:extLst>
          </p:cNvPr>
          <p:cNvGrpSpPr/>
          <p:nvPr/>
        </p:nvGrpSpPr>
        <p:grpSpPr>
          <a:xfrm>
            <a:off x="4199346" y="4122639"/>
            <a:ext cx="3416320" cy="1195923"/>
            <a:chOff x="4199346" y="4122639"/>
            <a:chExt cx="3416320" cy="1195923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CD8CEB6-F160-492B-84D9-E7313DFD474F}"/>
                </a:ext>
              </a:extLst>
            </p:cNvPr>
            <p:cNvSpPr/>
            <p:nvPr/>
          </p:nvSpPr>
          <p:spPr>
            <a:xfrm>
              <a:off x="4831249" y="4122639"/>
              <a:ext cx="1877437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4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枚举法</a:t>
              </a:r>
              <a:endParaRPr lang="en-US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C7BDDDE-D684-417C-A9FE-5F34230C5D6E}"/>
                </a:ext>
              </a:extLst>
            </p:cNvPr>
            <p:cNvSpPr/>
            <p:nvPr/>
          </p:nvSpPr>
          <p:spPr>
            <a:xfrm>
              <a:off x="4199346" y="4949230"/>
              <a:ext cx="3416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从问题可能的解出发，逐一验证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217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666669B-8037-47BD-8A00-332E54027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ax + by = 0 </a:t>
            </a:r>
            <a:r>
              <a:rPr lang="zh-CN" altLang="en-US" dirty="0"/>
              <a:t>的整数解</a:t>
            </a:r>
            <a:endParaRPr lang="en-US" altLang="zh-CN" dirty="0"/>
          </a:p>
          <a:p>
            <a:pPr lvl="1"/>
            <a:r>
              <a:rPr lang="en-US" altLang="zh-CN" dirty="0"/>
              <a:t>x, y</a:t>
            </a:r>
            <a:r>
              <a:rPr lang="zh-CN" altLang="en-US" dirty="0"/>
              <a:t>为不大于</a:t>
            </a:r>
            <a:r>
              <a:rPr lang="en-US" altLang="zh-CN" dirty="0"/>
              <a:t>100</a:t>
            </a:r>
            <a:r>
              <a:rPr lang="zh-CN" altLang="en-US" dirty="0"/>
              <a:t>的正整数</a:t>
            </a:r>
            <a:endParaRPr lang="en-US" dirty="0"/>
          </a:p>
          <a:p>
            <a:r>
              <a:rPr lang="zh-CN" altLang="en-US" dirty="0"/>
              <a:t>思路：</a:t>
            </a:r>
            <a:endParaRPr lang="en-US" altLang="zh-CN" dirty="0"/>
          </a:p>
          <a:p>
            <a:pPr lvl="1"/>
            <a:r>
              <a:rPr lang="zh-CN" altLang="en-US" dirty="0"/>
              <a:t>枚举所有可能</a:t>
            </a:r>
            <a:r>
              <a:rPr lang="en-US" altLang="zh-CN" dirty="0"/>
              <a:t>(x, y)</a:t>
            </a:r>
            <a:r>
              <a:rPr lang="zh-CN" altLang="en-US" dirty="0"/>
              <a:t>的组合</a:t>
            </a:r>
            <a:endParaRPr lang="en-US" altLang="zh-CN" dirty="0"/>
          </a:p>
          <a:p>
            <a:pPr lvl="2"/>
            <a:r>
              <a:rPr lang="zh-CN" altLang="en-US" dirty="0"/>
              <a:t>循环结构</a:t>
            </a:r>
            <a:endParaRPr lang="en-US" altLang="zh-CN" dirty="0"/>
          </a:p>
          <a:p>
            <a:pPr lvl="1"/>
            <a:r>
              <a:rPr lang="zh-CN" altLang="en-US" dirty="0"/>
              <a:t>验证每个可能的解是否符合条件</a:t>
            </a:r>
            <a:endParaRPr lang="en-US" altLang="zh-CN" dirty="0"/>
          </a:p>
          <a:p>
            <a:pPr lvl="2"/>
            <a:r>
              <a:rPr lang="zh-CN" altLang="en-US" dirty="0"/>
              <a:t>分支结构</a:t>
            </a:r>
            <a:endParaRPr lang="en-US" dirty="0"/>
          </a:p>
          <a:p>
            <a:r>
              <a:rPr lang="zh-CN" altLang="en-US" dirty="0"/>
              <a:t>画出</a:t>
            </a:r>
            <a:r>
              <a:rPr lang="en-US" altLang="zh-CN" dirty="0"/>
              <a:t>NS</a:t>
            </a:r>
            <a:r>
              <a:rPr lang="zh-CN" altLang="en-US" dirty="0"/>
              <a:t>图</a:t>
            </a:r>
            <a:endParaRPr lang="en-US" altLang="zh-CN" dirty="0"/>
          </a:p>
          <a:p>
            <a:r>
              <a:rPr lang="zh-CN" altLang="en-US" dirty="0"/>
              <a:t>代码</a:t>
            </a:r>
            <a:endParaRPr 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7C7230E-5EEE-4967-B8F8-87B4FAAE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枚举法举例</a:t>
            </a:r>
            <a:endParaRPr 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5D4B301-0EE0-49A2-96A1-7697918E4C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74993" y="1151444"/>
          <a:ext cx="1598196" cy="47883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9098">
                  <a:extLst>
                    <a:ext uri="{9D8B030D-6E8A-4147-A177-3AD203B41FA5}">
                      <a16:colId xmlns:a16="http://schemas.microsoft.com/office/drawing/2014/main" val="615062838"/>
                    </a:ext>
                  </a:extLst>
                </a:gridCol>
                <a:gridCol w="799098">
                  <a:extLst>
                    <a:ext uri="{9D8B030D-6E8A-4147-A177-3AD203B41FA5}">
                      <a16:colId xmlns:a16="http://schemas.microsoft.com/office/drawing/2014/main" val="117336251"/>
                    </a:ext>
                  </a:extLst>
                </a:gridCol>
              </a:tblGrid>
              <a:tr h="36833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dirty="0">
                          <a:solidFill>
                            <a:srgbClr val="0000FF"/>
                          </a:solidFill>
                        </a:rPr>
                        <a:t>x</a:t>
                      </a:r>
                      <a:endParaRPr lang="en-US" b="1" i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dirty="0">
                          <a:solidFill>
                            <a:srgbClr val="0000FF"/>
                          </a:solidFill>
                        </a:rPr>
                        <a:t>y</a:t>
                      </a:r>
                      <a:endParaRPr lang="en-US" b="1" i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817606"/>
                  </a:ext>
                </a:extLst>
              </a:tr>
              <a:tr h="36833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097326"/>
                  </a:ext>
                </a:extLst>
              </a:tr>
              <a:tr h="36833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353405"/>
                  </a:ext>
                </a:extLst>
              </a:tr>
              <a:tr h="36833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988799"/>
                  </a:ext>
                </a:extLst>
              </a:tr>
              <a:tr h="36833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……</a:t>
                      </a:r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……</a:t>
                      </a:r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165433"/>
                  </a:ext>
                </a:extLst>
              </a:tr>
              <a:tr h="36833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926350"/>
                  </a:ext>
                </a:extLst>
              </a:tr>
              <a:tr h="36833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36132"/>
                  </a:ext>
                </a:extLst>
              </a:tr>
              <a:tr h="36833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047338"/>
                  </a:ext>
                </a:extLst>
              </a:tr>
              <a:tr h="36833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947979"/>
                  </a:ext>
                </a:extLst>
              </a:tr>
              <a:tr h="36833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……</a:t>
                      </a:r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……</a:t>
                      </a:r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637265"/>
                  </a:ext>
                </a:extLst>
              </a:tr>
              <a:tr h="36833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034017"/>
                  </a:ext>
                </a:extLst>
              </a:tr>
              <a:tr h="36833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……</a:t>
                      </a:r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……</a:t>
                      </a:r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923754"/>
                  </a:ext>
                </a:extLst>
              </a:tr>
              <a:tr h="36833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471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322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8F53603-7AE6-4702-98CD-4DD08E0B6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LCM</a:t>
            </a:r>
            <a:r>
              <a:rPr lang="zh-CN" altLang="en-US" dirty="0"/>
              <a:t>求解的算法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枚举：依次枚举可能的解</a:t>
            </a:r>
            <a:endParaRPr 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4A59DC0-4FBD-41DC-B62E-8F5F3B069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枚举法举例</a:t>
            </a:r>
            <a:r>
              <a:rPr lang="en-US" altLang="zh-CN" dirty="0"/>
              <a:t>——</a:t>
            </a:r>
            <a:r>
              <a:rPr lang="zh-CN" altLang="en-US" dirty="0"/>
              <a:t>最小公倍数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6056FC-4ADE-47F4-B67F-423547EA4776}"/>
              </a:ext>
            </a:extLst>
          </p:cNvPr>
          <p:cNvSpPr/>
          <p:nvPr/>
        </p:nvSpPr>
        <p:spPr>
          <a:xfrm>
            <a:off x="1167063" y="2599315"/>
            <a:ext cx="5943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0600" lvl="1" indent="-533400">
              <a:lnSpc>
                <a:spcPct val="90000"/>
              </a:lnSpc>
            </a:pPr>
            <a:r>
              <a:rPr lang="zh-CN" altLang="en-US" sz="2000" dirty="0">
                <a:solidFill>
                  <a:srgbClr val="0000FF"/>
                </a:solidFill>
              </a:rPr>
              <a:t>假定有</a:t>
            </a:r>
            <a:r>
              <a:rPr lang="en-US" altLang="zh-CN" sz="2000" dirty="0">
                <a:solidFill>
                  <a:srgbClr val="0000FF"/>
                </a:solidFill>
              </a:rPr>
              <a:t>x ,y </a:t>
            </a:r>
            <a:r>
              <a:rPr lang="zh-CN" altLang="en-US" sz="2000" dirty="0">
                <a:solidFill>
                  <a:srgbClr val="0000FF"/>
                </a:solidFill>
              </a:rPr>
              <a:t>且 </a:t>
            </a:r>
            <a:r>
              <a:rPr lang="en-US" altLang="zh-CN" sz="2000" dirty="0">
                <a:solidFill>
                  <a:srgbClr val="0000FF"/>
                </a:solidFill>
              </a:rPr>
              <a:t>x &gt; y</a:t>
            </a:r>
            <a:r>
              <a:rPr lang="zh-CN" altLang="en-US" sz="2000" dirty="0">
                <a:solidFill>
                  <a:srgbClr val="0000FF"/>
                </a:solidFill>
              </a:rPr>
              <a:t>，设最小公倍数为 </a:t>
            </a:r>
            <a:r>
              <a:rPr lang="en-US" altLang="zh-CN" sz="2000" dirty="0">
                <a:solidFill>
                  <a:srgbClr val="0000FF"/>
                </a:solidFill>
              </a:rPr>
              <a:t>z</a:t>
            </a:r>
            <a:r>
              <a:rPr lang="zh-CN" altLang="en-US" sz="2000" dirty="0">
                <a:solidFill>
                  <a:srgbClr val="0000FF"/>
                </a:solidFill>
              </a:rPr>
              <a:t>，则：</a:t>
            </a:r>
          </a:p>
          <a:p>
            <a:pPr marL="1355725" lvl="2" indent="-533400">
              <a:lnSpc>
                <a:spcPct val="90000"/>
              </a:lnSpc>
              <a:buFont typeface="Gill Sans MT" panose="020B0502020104020203" pitchFamily="34" charset="0"/>
              <a:buAutoNum type="arabicParenR"/>
            </a:pPr>
            <a:r>
              <a:rPr lang="en-US" altLang="zh-CN" sz="2000" dirty="0">
                <a:solidFill>
                  <a:srgbClr val="0000FF"/>
                </a:solidFill>
              </a:rPr>
              <a:t>z </a:t>
            </a:r>
            <a:r>
              <a:rPr lang="zh-CN" altLang="en-US" sz="2000" dirty="0">
                <a:solidFill>
                  <a:srgbClr val="0000FF"/>
                </a:solidFill>
              </a:rPr>
              <a:t>一定会 </a:t>
            </a:r>
            <a:r>
              <a:rPr lang="en-US" altLang="zh-CN" sz="2000" dirty="0">
                <a:solidFill>
                  <a:srgbClr val="0000FF"/>
                </a:solidFill>
              </a:rPr>
              <a:t>&gt;= x</a:t>
            </a:r>
          </a:p>
          <a:p>
            <a:pPr marL="1355725" lvl="2" indent="-533400">
              <a:lnSpc>
                <a:spcPct val="90000"/>
              </a:lnSpc>
              <a:buFont typeface="Gill Sans MT" panose="020B0502020104020203" pitchFamily="34" charset="0"/>
              <a:buAutoNum type="arabicParenR"/>
            </a:pPr>
            <a:r>
              <a:rPr lang="en-US" altLang="zh-CN" sz="2000" dirty="0">
                <a:solidFill>
                  <a:srgbClr val="0000FF"/>
                </a:solidFill>
              </a:rPr>
              <a:t>z = k x ,   k= 1, 2, 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…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marL="1355725" lvl="2" indent="-533400">
              <a:lnSpc>
                <a:spcPct val="90000"/>
              </a:lnSpc>
              <a:buFont typeface="Gill Sans MT" panose="020B0502020104020203" pitchFamily="34" charset="0"/>
              <a:buAutoNum type="arabicParenR"/>
            </a:pPr>
            <a:r>
              <a:rPr lang="en-US" altLang="zh-CN" sz="2000" dirty="0">
                <a:solidFill>
                  <a:srgbClr val="0000FF"/>
                </a:solidFill>
              </a:rPr>
              <a:t>z </a:t>
            </a:r>
            <a:r>
              <a:rPr lang="zh-CN" altLang="en-US" sz="2000" dirty="0">
                <a:solidFill>
                  <a:srgbClr val="0000FF"/>
                </a:solidFill>
              </a:rPr>
              <a:t>一定会被 </a:t>
            </a:r>
            <a:r>
              <a:rPr lang="en-US" altLang="zh-CN" sz="2000" dirty="0">
                <a:solidFill>
                  <a:srgbClr val="0000FF"/>
                </a:solidFill>
              </a:rPr>
              <a:t>y </a:t>
            </a:r>
            <a:r>
              <a:rPr lang="zh-CN" altLang="en-US" sz="2000" dirty="0">
                <a:solidFill>
                  <a:srgbClr val="0000FF"/>
                </a:solidFill>
              </a:rPr>
              <a:t>整除</a:t>
            </a:r>
          </a:p>
        </p:txBody>
      </p:sp>
    </p:spTree>
    <p:extLst>
      <p:ext uri="{BB962C8B-B14F-4D97-AF65-F5344CB8AC3E}">
        <p14:creationId xmlns:p14="http://schemas.microsoft.com/office/powerpoint/2010/main" val="3565119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EB9DCFE-5910-4CCB-88FB-AB47D6720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枚举可能的解</a:t>
            </a:r>
            <a:endParaRPr lang="en-US" altLang="zh-CN" dirty="0"/>
          </a:p>
          <a:p>
            <a:pPr lvl="1"/>
            <a:r>
              <a:rPr lang="zh-CN" altLang="en-US" dirty="0"/>
              <a:t>如何枚举</a:t>
            </a:r>
            <a:r>
              <a:rPr lang="en-US" altLang="zh-CN" dirty="0"/>
              <a:t>?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验证条件</a:t>
            </a:r>
            <a:endParaRPr lang="en-US" altLang="zh-CN" dirty="0"/>
          </a:p>
          <a:p>
            <a:pPr lvl="1"/>
            <a:r>
              <a:rPr lang="zh-CN" altLang="en-US" dirty="0"/>
              <a:t>如何对同学说的话建模</a:t>
            </a:r>
            <a:endParaRPr lang="en-US" altLang="zh-CN" dirty="0"/>
          </a:p>
          <a:p>
            <a:pPr lvl="1"/>
            <a:r>
              <a:rPr lang="zh-CN" altLang="en-US" dirty="0"/>
              <a:t>如何表达“三人说真话，一人说假话”</a:t>
            </a:r>
            <a:endParaRPr 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93D63E1-A459-4092-8FF6-2C84E57C1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任务“做好事的人”</a:t>
            </a:r>
            <a:r>
              <a:rPr lang="en-US" altLang="zh-CN" dirty="0"/>
              <a:t>——</a:t>
            </a:r>
            <a:r>
              <a:rPr lang="zh-CN" altLang="en-US" dirty="0"/>
              <a:t>枚举法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32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C4BEA64-3104-40BA-99F4-56473DAAE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有且只有一人做好事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其中之一</a:t>
            </a:r>
            <a:endParaRPr lang="en-US" dirty="0"/>
          </a:p>
          <a:p>
            <a:endParaRPr lang="en-US" dirty="0"/>
          </a:p>
          <a:p>
            <a:pPr lvl="1"/>
            <a:r>
              <a:rPr lang="zh-CN" altLang="en-US" dirty="0"/>
              <a:t>声明变量</a:t>
            </a:r>
            <a:r>
              <a:rPr lang="en-US" altLang="zh-CN" dirty="0" err="1"/>
              <a:t>thisman</a:t>
            </a:r>
            <a:r>
              <a:rPr lang="zh-CN" altLang="en-US" dirty="0"/>
              <a:t>表示做好事的人，定义为字符类型</a:t>
            </a:r>
            <a:endParaRPr 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961CB95-125C-403C-B958-E55E7DCBD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如何枚举答案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B73A0D-195F-47CC-B690-F24E291EF263}"/>
              </a:ext>
            </a:extLst>
          </p:cNvPr>
          <p:cNvSpPr/>
          <p:nvPr/>
        </p:nvSpPr>
        <p:spPr>
          <a:xfrm>
            <a:off x="711802" y="3665379"/>
            <a:ext cx="74155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Tx/>
              <a:buNone/>
            </a:pPr>
            <a:r>
              <a:rPr lang="en-US" altLang="zh-CN" sz="2400" b="1" i="1" dirty="0">
                <a:solidFill>
                  <a:srgbClr val="FF0000"/>
                </a:solidFill>
              </a:rPr>
              <a:t>char </a:t>
            </a:r>
            <a:r>
              <a:rPr lang="en-US" altLang="zh-CN" sz="2400" b="1" i="1" dirty="0" err="1">
                <a:solidFill>
                  <a:srgbClr val="FF0000"/>
                </a:solidFill>
              </a:rPr>
              <a:t>thisman</a:t>
            </a:r>
            <a:r>
              <a:rPr lang="en-US" altLang="zh-CN" sz="2400" b="1" i="1" dirty="0">
                <a:solidFill>
                  <a:srgbClr val="FF0000"/>
                </a:solidFill>
              </a:rPr>
              <a:t>=</a:t>
            </a:r>
            <a:r>
              <a:rPr lang="en-US" altLang="zh-CN" sz="2400" b="1" i="1" dirty="0">
                <a:solidFill>
                  <a:srgbClr val="FF0000"/>
                </a:solidFill>
                <a:latin typeface="Arial" panose="020B0604020202020204" pitchFamily="34" charset="0"/>
              </a:rPr>
              <a:t>‘’</a:t>
            </a:r>
            <a:r>
              <a:rPr lang="en-US" altLang="zh-CN" sz="2400" b="1" i="1" dirty="0">
                <a:solidFill>
                  <a:srgbClr val="FF0000"/>
                </a:solidFill>
              </a:rPr>
              <a:t>;  // </a:t>
            </a:r>
            <a:r>
              <a:rPr lang="zh-CN" altLang="en-US" sz="2400" b="1" i="1" dirty="0">
                <a:solidFill>
                  <a:srgbClr val="FF0000"/>
                </a:solidFill>
              </a:rPr>
              <a:t>定义字符变量并初始化为空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5A7CD5-ED32-4B6A-B9FE-FC4CDF80BFF6}"/>
              </a:ext>
            </a:extLst>
          </p:cNvPr>
          <p:cNvSpPr/>
          <p:nvPr/>
        </p:nvSpPr>
        <p:spPr>
          <a:xfrm>
            <a:off x="1295400" y="4168954"/>
            <a:ext cx="5486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400" dirty="0"/>
              <a:t>枚举</a:t>
            </a:r>
            <a:r>
              <a:rPr lang="en-US" altLang="zh-CN" sz="2400" dirty="0" err="1"/>
              <a:t>thisman</a:t>
            </a:r>
            <a:r>
              <a:rPr lang="zh-CN" altLang="en-US" sz="2400" dirty="0"/>
              <a:t>，依次取值为</a:t>
            </a:r>
            <a:r>
              <a:rPr lang="en-US" dirty="0"/>
              <a:t>'A', 'B', 'C', 'D' 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A115363-1484-4821-8C8D-1612CD422DA9}"/>
              </a:ext>
            </a:extLst>
          </p:cNvPr>
          <p:cNvSpPr/>
          <p:nvPr/>
        </p:nvSpPr>
        <p:spPr>
          <a:xfrm>
            <a:off x="4511566" y="4654648"/>
            <a:ext cx="2270234" cy="477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Tx/>
              <a:buNone/>
            </a:pPr>
            <a:r>
              <a:rPr lang="zh-CN" altLang="en-US" sz="2400" b="1" i="1" dirty="0">
                <a:solidFill>
                  <a:srgbClr val="0000FF"/>
                </a:solidFill>
              </a:rPr>
              <a:t>如何实现？</a:t>
            </a:r>
          </a:p>
        </p:txBody>
      </p:sp>
    </p:spTree>
    <p:extLst>
      <p:ext uri="{BB962C8B-B14F-4D97-AF65-F5344CB8AC3E}">
        <p14:creationId xmlns:p14="http://schemas.microsoft.com/office/powerpoint/2010/main" val="1599497048"/>
      </p:ext>
    </p:extLst>
  </p:cSld>
  <p:clrMapOvr>
    <a:masterClrMapping/>
  </p:clrMapOvr>
</p:sld>
</file>

<file path=ppt/theme/theme1.xml><?xml version="1.0" encoding="utf-8"?>
<a:theme xmlns:a="http://schemas.openxmlformats.org/drawingml/2006/main" name="课程PPT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雅黑-Calibri">
      <a:majorFont>
        <a:latin typeface="Calibri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PPT模板" id="{351F00F9-9781-4493-A8BE-AE75F947CCD5}" vid="{D9AAA92C-2A04-455B-AC88-7D4E4CA3D87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27155</TotalTime>
  <Words>2975</Words>
  <Application>Microsoft Office PowerPoint</Application>
  <PresentationFormat>全屏显示(4:3)</PresentationFormat>
  <Paragraphs>567</Paragraphs>
  <Slides>46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65" baseType="lpstr">
      <vt:lpstr>CourierNewPSMT</vt:lpstr>
      <vt:lpstr>等线</vt:lpstr>
      <vt:lpstr>黑体</vt:lpstr>
      <vt:lpstr>华文中宋</vt:lpstr>
      <vt:lpstr>楷体</vt:lpstr>
      <vt:lpstr>隶书</vt:lpstr>
      <vt:lpstr>宋体</vt:lpstr>
      <vt:lpstr>微软雅黑</vt:lpstr>
      <vt:lpstr>微软雅黑 Light</vt:lpstr>
      <vt:lpstr>Arial</vt:lpstr>
      <vt:lpstr>Calibri</vt:lpstr>
      <vt:lpstr>Calibri Light</vt:lpstr>
      <vt:lpstr>Gill Sans MT</vt:lpstr>
      <vt:lpstr>Tahoma</vt:lpstr>
      <vt:lpstr>Times New Roman</vt:lpstr>
      <vt:lpstr>Wingdings</vt:lpstr>
      <vt:lpstr>Wingdings 2</vt:lpstr>
      <vt:lpstr>课程PPT模板</vt:lpstr>
      <vt:lpstr>Picture</vt:lpstr>
      <vt:lpstr>4. 逻辑思维与计算机解题</vt:lpstr>
      <vt:lpstr>上节内容回顾</vt:lpstr>
      <vt:lpstr>本讲内容</vt:lpstr>
      <vt:lpstr>示例：谁做的好事</vt:lpstr>
      <vt:lpstr>解题思路</vt:lpstr>
      <vt:lpstr>枚举法举例</vt:lpstr>
      <vt:lpstr>枚举法举例——最小公倍数</vt:lpstr>
      <vt:lpstr>任务“做好事的人”——枚举法</vt:lpstr>
      <vt:lpstr>如何枚举答案</vt:lpstr>
      <vt:lpstr>字符型变量的存储</vt:lpstr>
      <vt:lpstr>如何对同学说的话建模</vt:lpstr>
      <vt:lpstr>利用关系表达式将四个人所说的话表示成</vt:lpstr>
      <vt:lpstr>4种状态的形式化表示</vt:lpstr>
      <vt:lpstr>PowerPoint 演示文稿</vt:lpstr>
      <vt:lpstr>PowerPoint 演示文稿</vt:lpstr>
      <vt:lpstr>PowerPoint 演示文稿</vt:lpstr>
      <vt:lpstr>枚举法</vt:lpstr>
      <vt:lpstr>谁做的好事-算法描述</vt:lpstr>
      <vt:lpstr>PowerPoint 演示文稿</vt:lpstr>
      <vt:lpstr>示例代码：</vt:lpstr>
      <vt:lpstr>思考：</vt:lpstr>
      <vt:lpstr>逻辑思维与计算机解题</vt:lpstr>
      <vt:lpstr>示例2：找出作案人</vt:lpstr>
      <vt:lpstr>解题思路 - 「道」</vt:lpstr>
      <vt:lpstr>解题思路</vt:lpstr>
      <vt:lpstr>回顾高中「排列组合」知识</vt:lpstr>
      <vt:lpstr>变量设计</vt:lpstr>
      <vt:lpstr>案情-&gt;表达式</vt:lpstr>
      <vt:lpstr>对案情逐一建模 (1)</vt:lpstr>
      <vt:lpstr>对案情逐一建模 (2)</vt:lpstr>
      <vt:lpstr>对案情逐一建模 (3)</vt:lpstr>
      <vt:lpstr>对案情逐一建模 (4)</vt:lpstr>
      <vt:lpstr>PowerPoint 演示文稿</vt:lpstr>
      <vt:lpstr>案情建模</vt:lpstr>
      <vt:lpstr>万事俱备，只欠……</vt:lpstr>
      <vt:lpstr>如何枚举？</vt:lpstr>
      <vt:lpstr>代码实现</vt:lpstr>
      <vt:lpstr>考虑下面的例子</vt:lpstr>
      <vt:lpstr>PowerPoint 演示文稿</vt:lpstr>
      <vt:lpstr>参考代码：</vt:lpstr>
      <vt:lpstr>PowerPoint 演示文稿</vt:lpstr>
      <vt:lpstr>PowerPoint 演示文稿</vt:lpstr>
      <vt:lpstr>PowerPoint 演示文稿</vt:lpstr>
      <vt:lpstr>思路小节</vt:lpstr>
      <vt:lpstr>编程思考题</vt:lpstr>
      <vt:lpstr>课后任务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 I</dc:title>
  <dc:creator>sun hui</dc:creator>
  <cp:lastModifiedBy>Hui Sun</cp:lastModifiedBy>
  <cp:revision>707</cp:revision>
  <dcterms:created xsi:type="dcterms:W3CDTF">2020-10-14T02:47:39Z</dcterms:created>
  <dcterms:modified xsi:type="dcterms:W3CDTF">2024-09-30T01:05:05Z</dcterms:modified>
</cp:coreProperties>
</file>