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tags/tag1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80"/>
  </p:notesMasterIdLst>
  <p:handoutMasterIdLst>
    <p:handoutMasterId r:id="rId81"/>
  </p:handoutMasterIdLst>
  <p:sldIdLst>
    <p:sldId id="1092" r:id="rId2"/>
    <p:sldId id="977" r:id="rId3"/>
    <p:sldId id="970" r:id="rId4"/>
    <p:sldId id="1105" r:id="rId5"/>
    <p:sldId id="978" r:id="rId6"/>
    <p:sldId id="979" r:id="rId7"/>
    <p:sldId id="1008" r:id="rId8"/>
    <p:sldId id="1009" r:id="rId9"/>
    <p:sldId id="983" r:id="rId10"/>
    <p:sldId id="440" r:id="rId11"/>
    <p:sldId id="482" r:id="rId12"/>
    <p:sldId id="984" r:id="rId13"/>
    <p:sldId id="985" r:id="rId14"/>
    <p:sldId id="671" r:id="rId15"/>
    <p:sldId id="1026" r:id="rId16"/>
    <p:sldId id="993" r:id="rId17"/>
    <p:sldId id="1109" r:id="rId18"/>
    <p:sldId id="994" r:id="rId19"/>
    <p:sldId id="783" r:id="rId20"/>
    <p:sldId id="784" r:id="rId21"/>
    <p:sldId id="1013" r:id="rId22"/>
    <p:sldId id="1028" r:id="rId23"/>
    <p:sldId id="1031" r:id="rId24"/>
    <p:sldId id="1014" r:id="rId25"/>
    <p:sldId id="1020" r:id="rId26"/>
    <p:sldId id="1021" r:id="rId27"/>
    <p:sldId id="1022" r:id="rId28"/>
    <p:sldId id="444" r:id="rId29"/>
    <p:sldId id="1023" r:id="rId30"/>
    <p:sldId id="1001" r:id="rId31"/>
    <p:sldId id="723" r:id="rId32"/>
    <p:sldId id="724" r:id="rId33"/>
    <p:sldId id="446" r:id="rId34"/>
    <p:sldId id="1006" r:id="rId35"/>
    <p:sldId id="728" r:id="rId36"/>
    <p:sldId id="729" r:id="rId37"/>
    <p:sldId id="1041" r:id="rId38"/>
    <p:sldId id="673" r:id="rId39"/>
    <p:sldId id="675" r:id="rId40"/>
    <p:sldId id="713" r:id="rId41"/>
    <p:sldId id="677" r:id="rId42"/>
    <p:sldId id="1032" r:id="rId43"/>
    <p:sldId id="1033" r:id="rId44"/>
    <p:sldId id="1046" r:id="rId45"/>
    <p:sldId id="1048" r:id="rId46"/>
    <p:sldId id="1047" r:id="rId47"/>
    <p:sldId id="1078" r:id="rId48"/>
    <p:sldId id="1096" r:id="rId49"/>
    <p:sldId id="1079" r:id="rId50"/>
    <p:sldId id="1082" r:id="rId51"/>
    <p:sldId id="1081" r:id="rId52"/>
    <p:sldId id="1086" r:id="rId53"/>
    <p:sldId id="1087" r:id="rId54"/>
    <p:sldId id="1098" r:id="rId55"/>
    <p:sldId id="1088" r:id="rId56"/>
    <p:sldId id="1090" r:id="rId57"/>
    <p:sldId id="1091" r:id="rId58"/>
    <p:sldId id="1099" r:id="rId59"/>
    <p:sldId id="1093" r:id="rId60"/>
    <p:sldId id="1094" r:id="rId61"/>
    <p:sldId id="1100" r:id="rId62"/>
    <p:sldId id="1106" r:id="rId63"/>
    <p:sldId id="476" r:id="rId64"/>
    <p:sldId id="494" r:id="rId65"/>
    <p:sldId id="477" r:id="rId66"/>
    <p:sldId id="1107" r:id="rId67"/>
    <p:sldId id="471" r:id="rId68"/>
    <p:sldId id="1108" r:id="rId69"/>
    <p:sldId id="759" r:id="rId70"/>
    <p:sldId id="748" r:id="rId71"/>
    <p:sldId id="750" r:id="rId72"/>
    <p:sldId id="751" r:id="rId73"/>
    <p:sldId id="488" r:id="rId74"/>
    <p:sldId id="533" r:id="rId75"/>
    <p:sldId id="753" r:id="rId76"/>
    <p:sldId id="1110" r:id="rId77"/>
    <p:sldId id="529" r:id="rId78"/>
    <p:sldId id="1104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6700E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8" autoAdjust="0"/>
    <p:restoredTop sz="81552" autoAdjust="0"/>
  </p:normalViewPr>
  <p:slideViewPr>
    <p:cSldViewPr snapToGrid="0">
      <p:cViewPr varScale="1">
        <p:scale>
          <a:sx n="95" d="100"/>
          <a:sy n="95" d="100"/>
        </p:scale>
        <p:origin x="259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5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32C656-B4F5-496D-8363-88252277A6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DD45AE-3D94-4FB0-AA1E-B100A0A7E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63B7C-F87A-4992-9D16-F63F1FA43DB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871C8D-3D58-472B-A2FE-61A2020D09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A5F050-4848-4F76-95CF-FC4B8004A1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5AF18-CFCB-48CD-B900-85FE7393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12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6F8E1-D84A-44BD-AFC6-9B54380022B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4B8F7-AA39-458F-B195-A32598CB2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36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B8F7-AA39-458F-B195-A32598CB25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4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B8F7-AA39-458F-B195-A32598CB259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73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B8F7-AA39-458F-B195-A32598CB259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06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B8F7-AA39-458F-B195-A32598CB2594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B8F7-AA39-458F-B195-A32598CB25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13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B8F7-AA39-458F-B195-A32598CB25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56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B8F7-AA39-458F-B195-A32598CB25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06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B8F7-AA39-458F-B195-A32598CB25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73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B8F7-AA39-458F-B195-A32598CB259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71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B8F7-AA39-458F-B195-A32598CB259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86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B8F7-AA39-458F-B195-A32598CB259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6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B8F7-AA39-458F-B195-A32598CB259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63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>
            <a:extLst>
              <a:ext uri="{FF2B5EF4-FFF2-40B4-BE49-F238E27FC236}">
                <a16:creationId xmlns:a16="http://schemas.microsoft.com/office/drawing/2014/main" id="{7F2607A3-F1BE-4A25-B299-97AFEB1FFB62}"/>
              </a:ext>
            </a:extLst>
          </p:cNvPr>
          <p:cNvSpPr/>
          <p:nvPr/>
        </p:nvSpPr>
        <p:spPr>
          <a:xfrm>
            <a:off x="8177483" y="5910463"/>
            <a:ext cx="504000" cy="50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9AF04BF-0727-495F-A094-608DA21B68DA}"/>
              </a:ext>
            </a:extLst>
          </p:cNvPr>
          <p:cNvSpPr/>
          <p:nvPr/>
        </p:nvSpPr>
        <p:spPr>
          <a:xfrm>
            <a:off x="7414927" y="813765"/>
            <a:ext cx="742237" cy="7422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4515F67-C18F-4CB9-B75C-1ECF0FA29872}"/>
              </a:ext>
            </a:extLst>
          </p:cNvPr>
          <p:cNvSpPr/>
          <p:nvPr/>
        </p:nvSpPr>
        <p:spPr>
          <a:xfrm>
            <a:off x="-2459620" y="610564"/>
            <a:ext cx="5400000" cy="540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874" y="3811522"/>
            <a:ext cx="5429250" cy="1655762"/>
          </a:xfrm>
        </p:spPr>
        <p:txBody>
          <a:bodyPr/>
          <a:lstStyle>
            <a:lvl1pPr marL="0" indent="0" algn="l">
              <a:buNone/>
              <a:defRPr sz="2400" baseline="0">
                <a:latin typeface="Calibri" panose="020F0502020204030204" pitchFamily="34" charset="0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8875" y="2063685"/>
            <a:ext cx="6606253" cy="1655763"/>
          </a:xfrm>
        </p:spPr>
        <p:txBody>
          <a:bodyPr anchor="b">
            <a:normAutofit/>
          </a:bodyPr>
          <a:lstStyle>
            <a:lvl1pPr algn="l">
              <a:defRPr sz="54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弧形 3">
            <a:extLst>
              <a:ext uri="{FF2B5EF4-FFF2-40B4-BE49-F238E27FC236}">
                <a16:creationId xmlns:a16="http://schemas.microsoft.com/office/drawing/2014/main" id="{02941345-94C4-47EE-8B6E-05F86F564B00}"/>
              </a:ext>
            </a:extLst>
          </p:cNvPr>
          <p:cNvSpPr/>
          <p:nvPr userDrawn="1"/>
        </p:nvSpPr>
        <p:spPr>
          <a:xfrm>
            <a:off x="-1790184" y="-1709103"/>
            <a:ext cx="3960000" cy="3883419"/>
          </a:xfrm>
          <a:prstGeom prst="arc">
            <a:avLst>
              <a:gd name="adj1" fmla="val 21064148"/>
              <a:gd name="adj2" fmla="val 5986293"/>
            </a:avLst>
          </a:prstGeom>
          <a:noFill/>
          <a:ln w="635000"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0980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，致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9AFFAC0-5E2A-4A96-AA84-E25CC8564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8875" y="2155125"/>
            <a:ext cx="6606253" cy="1655763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圆: 空心 8">
            <a:extLst>
              <a:ext uri="{FF2B5EF4-FFF2-40B4-BE49-F238E27FC236}">
                <a16:creationId xmlns:a16="http://schemas.microsoft.com/office/drawing/2014/main" id="{74B02844-8C02-465F-B7DB-AB02B28F9A23}"/>
              </a:ext>
            </a:extLst>
          </p:cNvPr>
          <p:cNvSpPr/>
          <p:nvPr/>
        </p:nvSpPr>
        <p:spPr>
          <a:xfrm>
            <a:off x="8088487" y="5873868"/>
            <a:ext cx="720000" cy="720000"/>
          </a:xfrm>
          <a:prstGeom prst="donut">
            <a:avLst>
              <a:gd name="adj" fmla="val 2415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36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7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762CE59C-CF32-4C0B-98F6-36A6A0274684}" type="datetime1">
              <a:rPr lang="en-US" altLang="zh-CN" smtClean="0"/>
              <a:t>10/14/2024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6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1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751EAF42-C692-4271-8CB7-3D9B314629A6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3547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1DBE8-CEA6-48DA-8F06-44190DA2A0F8}" type="datetime1">
              <a:rPr lang="en-US" altLang="zh-CN" smtClean="0"/>
              <a:t>10/14/2024</a:t>
            </a:fld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DC657-BB46-4EF7-9D66-BFB8C6F8FE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3900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4BB7B08C-476B-453C-A456-BBBEDE316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98FF996F-5749-4F72-B666-6C9FA0480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11201D-BD5C-462E-91B7-D4A479357667}" type="datetime1">
              <a:rPr lang="en-US" altLang="zh-CN" smtClean="0"/>
              <a:t>10/14/2024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3DB18C6B-DC8F-4DBC-B85E-ECCDDD73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A67072D-AB20-4646-AE33-0C01DB2B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E995F9-82BC-4AFC-8E20-89426A466BF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1697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134B0723-877F-4CEB-B3F0-9557CA8C7B76}"/>
              </a:ext>
            </a:extLst>
          </p:cNvPr>
          <p:cNvSpPr/>
          <p:nvPr/>
        </p:nvSpPr>
        <p:spPr>
          <a:xfrm>
            <a:off x="1014414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AC5154D5-11EE-423D-9CB9-FE44E555273A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014414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2EFB004E-FFA4-4999-88DD-E0F997AEE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D064A42-05FC-484D-98E8-9F09568243FA}" type="datetime1">
              <a:rPr lang="en-US" altLang="zh-CN" smtClean="0"/>
              <a:t>10/14/2024</a:t>
            </a:fld>
            <a:endParaRPr lang="zh-CN" alt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CD099190-8FB3-415D-AF42-45E5EC4D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35DA594-928A-4B93-BFF1-D1D998117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2C4C4-4215-4352-B597-B2750E65EF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541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9AFFAC0-5E2A-4A96-AA84-E25CC8564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471" y="2155124"/>
            <a:ext cx="6711517" cy="1655763"/>
          </a:xfrm>
        </p:spPr>
        <p:txBody>
          <a:bodyPr anchor="t">
            <a:normAutofit/>
          </a:bodyPr>
          <a:lstStyle>
            <a:lvl1pPr algn="l">
              <a:defRPr sz="54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圆: 空心 8">
            <a:extLst>
              <a:ext uri="{FF2B5EF4-FFF2-40B4-BE49-F238E27FC236}">
                <a16:creationId xmlns:a16="http://schemas.microsoft.com/office/drawing/2014/main" id="{74B02844-8C02-465F-B7DB-AB02B28F9A23}"/>
              </a:ext>
            </a:extLst>
          </p:cNvPr>
          <p:cNvSpPr/>
          <p:nvPr/>
        </p:nvSpPr>
        <p:spPr>
          <a:xfrm>
            <a:off x="685564" y="2155124"/>
            <a:ext cx="544750" cy="558709"/>
          </a:xfrm>
          <a:prstGeom prst="donut">
            <a:avLst>
              <a:gd name="adj" fmla="val 3476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39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293" y="431999"/>
            <a:ext cx="8152708" cy="935161"/>
          </a:xfrm>
        </p:spPr>
        <p:txBody>
          <a:bodyPr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9292" y="1615736"/>
            <a:ext cx="8152707" cy="4710344"/>
          </a:xfrm>
        </p:spPr>
        <p:txBody>
          <a:bodyPr anchor="t">
            <a:normAutofit/>
          </a:bodyPr>
          <a:lstStyle>
            <a:lvl1pPr marL="514350" indent="-514350">
              <a:lnSpc>
                <a:spcPct val="114000"/>
              </a:lnSpc>
              <a:buFont typeface="+mj-lt"/>
              <a:buAutoNum type="arabicPeriod"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783000" indent="-457200">
              <a:buFont typeface="+mj-lt"/>
              <a:buAutoNum type="arabicPeriod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369800" indent="-457200">
              <a:buFont typeface="+mj-lt"/>
              <a:buAutoNum type="arabicPeriod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目录项目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834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30387" cy="899650"/>
          </a:xfrm>
        </p:spPr>
        <p:txBody>
          <a:bodyPr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535837"/>
            <a:ext cx="8280000" cy="476416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/>
            </a:lvl1pPr>
            <a:lvl2pPr marL="740700" indent="-342900">
              <a:buFont typeface="Wingdings" panose="05000000000000000000" pitchFamily="2" charset="2"/>
              <a:buChar char="§"/>
              <a:defRPr sz="2000"/>
            </a:lvl2pPr>
            <a:lvl3pPr marL="1198350" indent="-285750">
              <a:buFont typeface="Wingdings" panose="05000000000000000000" pitchFamily="2" charset="2"/>
              <a:buChar char="§"/>
              <a:defRPr sz="1800"/>
            </a:lvl3pPr>
            <a:lvl4pPr marL="1657350" indent="-285750">
              <a:buFont typeface="Wingdings" panose="05000000000000000000" pitchFamily="2" charset="2"/>
              <a:buChar char="§"/>
              <a:defRPr sz="1600"/>
            </a:lvl4pPr>
            <a:lvl5pPr marL="2114550" indent="-28575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1260000"/>
            <a:ext cx="4082850" cy="5040000"/>
          </a:xfrm>
        </p:spPr>
        <p:txBody>
          <a:bodyPr/>
          <a:lstStyle>
            <a:lvl1pPr marL="36000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60000"/>
            <a:ext cx="4082850" cy="5040000"/>
          </a:xfrm>
        </p:spPr>
        <p:txBody>
          <a:bodyPr/>
          <a:lstStyle>
            <a:lvl1pPr marL="36000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188000"/>
            <a:ext cx="406618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00" y="2037716"/>
            <a:ext cx="4066182" cy="43882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88000"/>
            <a:ext cx="408285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37716"/>
            <a:ext cx="4082850" cy="438828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F911216-E732-4C6D-8C7E-F389B9C2C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683692"/>
          </a:xfrm>
        </p:spPr>
        <p:txBody>
          <a:bodyPr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49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6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54133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4343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617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541337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4343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711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8866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447062"/>
            <a:ext cx="8280000" cy="4705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68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7" r:id="rId11"/>
    <p:sldLayoutId id="2147483800" r:id="rId12"/>
    <p:sldLayoutId id="2147483801" r:id="rId13"/>
    <p:sldLayoutId id="2147483802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4"/>
        </a:buClr>
        <a:buFontTx/>
        <a:buBlip>
          <a:blip r:embed="rId16"/>
        </a:buBlip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85800" indent="-288000" algn="l" defTabSz="914400" rtl="0" eaLnBrk="1" latinLnBrk="0" hangingPunct="1">
        <a:lnSpc>
          <a:spcPct val="100000"/>
        </a:lnSpc>
        <a:spcBef>
          <a:spcPts val="500"/>
        </a:spcBef>
        <a:buClr>
          <a:schemeClr val="accent4"/>
        </a:buClr>
        <a:buFontTx/>
        <a:buBlip>
          <a:blip r:embed="rId16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30400" algn="l" defTabSz="914400" rtl="0" eaLnBrk="1" latinLnBrk="0" hangingPunct="1">
        <a:lnSpc>
          <a:spcPct val="100000"/>
        </a:lnSpc>
        <a:spcBef>
          <a:spcPts val="500"/>
        </a:spcBef>
        <a:buClr>
          <a:schemeClr val="accent4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4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4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slideLayout" Target="../slideLayouts/slideLayout4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6DE7729-5D2F-46D3-930B-9C449DB6B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8873" y="1773237"/>
            <a:ext cx="7875127" cy="1655763"/>
          </a:xfrm>
        </p:spPr>
        <p:txBody>
          <a:bodyPr>
            <a:norm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 数据的组织</a:t>
            </a:r>
            <a:br>
              <a:rPr lang="en-US" altLang="zh-CN" dirty="0"/>
            </a:br>
            <a:r>
              <a:rPr lang="en-US" altLang="zh-CN" dirty="0"/>
              <a:t>			</a:t>
            </a:r>
            <a:r>
              <a:rPr lang="en-US" altLang="zh-CN" sz="3200" dirty="0"/>
              <a:t>——</a:t>
            </a:r>
            <a:r>
              <a:rPr lang="zh-CN" altLang="en-US" sz="3200" dirty="0"/>
              <a:t>数组与自定义类型</a:t>
            </a:r>
            <a:endParaRPr lang="en-US" dirty="0"/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F07B39B9-5EF9-4834-BF4A-340DF754A0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44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一维数组的初始化</a:t>
            </a:r>
          </a:p>
        </p:txBody>
      </p:sp>
      <p:sp>
        <p:nvSpPr>
          <p:cNvPr id="6" name="MH_Desc_1"/>
          <p:cNvSpPr/>
          <p:nvPr>
            <p:custDataLst>
              <p:tags r:id="rId1"/>
            </p:custDataLst>
          </p:nvPr>
        </p:nvSpPr>
        <p:spPr>
          <a:xfrm>
            <a:off x="35496" y="1449704"/>
            <a:ext cx="9073008" cy="427870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 cmpd="sng" algn="ctr">
            <a:solidFill>
              <a:srgbClr val="E84C22"/>
            </a:solidFill>
            <a:prstDash val="solid"/>
            <a:bevel/>
          </a:ln>
          <a:effectLst/>
        </p:spPr>
        <p:txBody>
          <a:bodyPr lIns="72000" tIns="72000" rIns="72000" bIns="72000" anchor="t">
            <a:no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(1)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在定义数组时对全部数组元素赋予初值。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将数组中各元素的初值顺序放在一对花括号内，数据间用逗号分隔。花括号内的数据就称为“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初始化列表</a:t>
            </a: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”。</a:t>
            </a: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(2)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可以只给数组中的一部分元素赋值。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定义</a:t>
            </a:r>
            <a:r>
              <a: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a</a:t>
            </a: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数组有</a:t>
            </a:r>
            <a:r>
              <a: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10</a:t>
            </a: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个元素，但花括号内只提供</a:t>
            </a:r>
            <a:r>
              <a: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5</a:t>
            </a: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个初值，这表示只给前面</a:t>
            </a:r>
            <a:r>
              <a: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5</a:t>
            </a: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个元素赋初值，系统自动给后</a:t>
            </a:r>
            <a:r>
              <a: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5</a:t>
            </a: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个</a:t>
            </a:r>
            <a:br>
              <a: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</a:b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元素赋初值为</a:t>
            </a:r>
            <a:r>
              <a: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0</a:t>
            </a: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。</a:t>
            </a: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(3)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给数组中全部元素赋初值为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0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。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(4)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在对全部数组元素赋初值时，由于数据的个数已经确定，因此可以不指定数组长度。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但是，如果数组长度与提供初值的个数不相同，则方括号中的数组长度不能省略。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94180" y="1828602"/>
            <a:ext cx="3157268" cy="389127"/>
          </a:xfrm>
          <a:prstGeom prst="roundRect">
            <a:avLst>
              <a:gd name="adj" fmla="val 10716"/>
            </a:avLst>
          </a:prstGeom>
          <a:solidFill>
            <a:sysClr val="window" lastClr="FFFFFF"/>
          </a:solidFill>
          <a:ln w="12700" cap="flat" cmpd="sng" algn="ctr">
            <a:solidFill>
              <a:srgbClr val="E84C22"/>
            </a:solidFill>
            <a:prstDash val="solid"/>
            <a:miter lim="800000"/>
          </a:ln>
          <a:effectLst/>
        </p:spPr>
        <p:txBody>
          <a:bodyPr lIns="180000" rtlCol="0" anchor="t"/>
          <a:lstStyle/>
          <a:p>
            <a:pPr marL="0" marR="0" lvl="0" indent="0" defTabSz="363538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int a[10]={0,1,2,3,4,5,6,7,8,9};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4180" y="2889377"/>
            <a:ext cx="3157268" cy="389127"/>
          </a:xfrm>
          <a:prstGeom prst="roundRect">
            <a:avLst>
              <a:gd name="adj" fmla="val 10716"/>
            </a:avLst>
          </a:prstGeom>
          <a:solidFill>
            <a:sysClr val="window" lastClr="FFFFFF"/>
          </a:solidFill>
          <a:ln w="12700" cap="flat" cmpd="sng" algn="ctr">
            <a:solidFill>
              <a:srgbClr val="E84C22"/>
            </a:solidFill>
            <a:prstDash val="solid"/>
            <a:miter lim="800000"/>
          </a:ln>
          <a:effectLst/>
        </p:spPr>
        <p:txBody>
          <a:bodyPr lIns="180000" rtlCol="0" anchor="t"/>
          <a:lstStyle/>
          <a:p>
            <a:pPr marL="0" marR="0" lvl="0" indent="0" defTabSz="363538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int a[10]={0,1,2,3,4};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94180" y="4204437"/>
            <a:ext cx="3269410" cy="389127"/>
          </a:xfrm>
          <a:prstGeom prst="roundRect">
            <a:avLst>
              <a:gd name="adj" fmla="val 10716"/>
            </a:avLst>
          </a:prstGeom>
          <a:solidFill>
            <a:sysClr val="window" lastClr="FFFFFF"/>
          </a:solidFill>
          <a:ln w="12700" cap="flat" cmpd="sng" algn="ctr">
            <a:solidFill>
              <a:srgbClr val="E84C22"/>
            </a:solidFill>
            <a:prstDash val="solid"/>
            <a:miter lim="800000"/>
          </a:ln>
          <a:effectLst/>
        </p:spPr>
        <p:txBody>
          <a:bodyPr lIns="180000" rtlCol="0" anchor="t"/>
          <a:lstStyle/>
          <a:p>
            <a:pPr marL="0" marR="0" lvl="0" indent="0" defTabSz="363538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int a[10]={0, 0, 0, 0, 0, 0, 0, 0, 0, 0};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08980" y="4204436"/>
            <a:ext cx="4527516" cy="389127"/>
          </a:xfrm>
          <a:prstGeom prst="roundRect">
            <a:avLst>
              <a:gd name="adj" fmla="val 10716"/>
            </a:avLst>
          </a:prstGeom>
          <a:solidFill>
            <a:sysClr val="window" lastClr="FFFFFF"/>
          </a:solidFill>
          <a:ln w="12700" cap="flat" cmpd="sng" algn="ctr">
            <a:solidFill>
              <a:srgbClr val="E84C22"/>
            </a:solidFill>
            <a:prstDash val="solid"/>
            <a:miter lim="800000"/>
          </a:ln>
          <a:effectLst/>
        </p:spPr>
        <p:txBody>
          <a:bodyPr lIns="180000" rtlCol="0" anchor="t"/>
          <a:lstStyle/>
          <a:p>
            <a:pPr marL="0" marR="0" lvl="0" indent="0" defTabSz="363538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int a[10]={0};	</a:t>
            </a:r>
            <a:r>
              <a: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//</a:t>
            </a: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未赋值的部分元素自动设定为</a:t>
            </a:r>
            <a:r>
              <a: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0</a:t>
            </a:r>
          </a:p>
        </p:txBody>
      </p:sp>
      <p:sp>
        <p:nvSpPr>
          <p:cNvPr id="11" name="文本框 3"/>
          <p:cNvSpPr txBox="1"/>
          <p:nvPr/>
        </p:nvSpPr>
        <p:spPr>
          <a:xfrm>
            <a:off x="3810240" y="4224231"/>
            <a:ext cx="552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prstClr val="black"/>
                </a:solidFill>
                <a:latin typeface="等线"/>
                <a:ea typeface="等线"/>
              </a:rPr>
              <a:t>或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94180" y="4972462"/>
            <a:ext cx="3269410" cy="389127"/>
          </a:xfrm>
          <a:prstGeom prst="roundRect">
            <a:avLst>
              <a:gd name="adj" fmla="val 10716"/>
            </a:avLst>
          </a:prstGeom>
          <a:solidFill>
            <a:sysClr val="window" lastClr="FFFFFF"/>
          </a:solidFill>
          <a:ln w="12700" cap="flat" cmpd="sng" algn="ctr">
            <a:solidFill>
              <a:srgbClr val="E84C22"/>
            </a:solidFill>
            <a:prstDash val="solid"/>
            <a:miter lim="800000"/>
          </a:ln>
          <a:effectLst/>
        </p:spPr>
        <p:txBody>
          <a:bodyPr lIns="180000" rtlCol="0" anchor="t"/>
          <a:lstStyle/>
          <a:p>
            <a:pPr marL="0" marR="0" lvl="0" indent="0" defTabSz="363538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int a[5]={1,2,3,4,5};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508979" y="4972461"/>
            <a:ext cx="2855343" cy="389127"/>
          </a:xfrm>
          <a:prstGeom prst="roundRect">
            <a:avLst>
              <a:gd name="adj" fmla="val 10716"/>
            </a:avLst>
          </a:prstGeom>
          <a:solidFill>
            <a:sysClr val="window" lastClr="FFFFFF"/>
          </a:solidFill>
          <a:ln w="12700" cap="flat" cmpd="sng" algn="ctr">
            <a:solidFill>
              <a:srgbClr val="E84C22"/>
            </a:solidFill>
            <a:prstDash val="solid"/>
            <a:miter lim="800000"/>
          </a:ln>
          <a:effectLst/>
        </p:spPr>
        <p:txBody>
          <a:bodyPr lIns="180000" rtlCol="0" anchor="t"/>
          <a:lstStyle/>
          <a:p>
            <a:pPr marL="0" marR="0" lvl="0" indent="0" defTabSz="363538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int a[ ]={1,2,3,4,5};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14" name="文本框 21"/>
          <p:cNvSpPr txBox="1"/>
          <p:nvPr/>
        </p:nvSpPr>
        <p:spPr>
          <a:xfrm>
            <a:off x="3810240" y="4992256"/>
            <a:ext cx="552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prstClr val="black"/>
                </a:solidFill>
                <a:latin typeface="等线"/>
                <a:ea typeface="等线"/>
              </a:rPr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1439708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一维数组的存储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43950" y="1440774"/>
            <a:ext cx="6415454" cy="4076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E84C22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C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84C22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语言中，一维数组在内存中是一块连续的区域，按下标大小依次存储。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52635" y="2321955"/>
            <a:ext cx="1365830" cy="436863"/>
          </a:xfrm>
          <a:prstGeom prst="roundRect">
            <a:avLst>
              <a:gd name="adj" fmla="val 4451"/>
            </a:avLst>
          </a:prstGeom>
          <a:solidFill>
            <a:sysClr val="window" lastClr="FFFFFF"/>
          </a:solidFill>
          <a:ln w="12700" cap="flat" cmpd="sng" algn="ctr">
            <a:solidFill>
              <a:srgbClr val="E84C22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float a[4]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727363" y="2315288"/>
            <a:ext cx="3924757" cy="465640"/>
            <a:chOff x="2743115" y="2029768"/>
            <a:chExt cx="3924757" cy="497169"/>
          </a:xfrm>
        </p:grpSpPr>
        <p:sp>
          <p:nvSpPr>
            <p:cNvPr id="11" name="文本框 8"/>
            <p:cNvSpPr txBox="1"/>
            <p:nvPr/>
          </p:nvSpPr>
          <p:spPr>
            <a:xfrm>
              <a:off x="2992687" y="2029768"/>
              <a:ext cx="3675185" cy="497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/>
                </a:rPr>
                <a:t>a</a:t>
              </a:r>
              <a:r>
                <a:rPr kumimoji="0" lang="en-US" altLang="zh-CN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/>
                </a:rPr>
                <a:t>0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/>
                </a:rPr>
                <a:t>	 a</a:t>
              </a:r>
              <a:r>
                <a:rPr kumimoji="0" lang="en-US" altLang="zh-CN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/>
                </a:rPr>
                <a:t>1 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/>
                </a:rPr>
                <a:t>	 a</a:t>
              </a:r>
              <a:r>
                <a:rPr kumimoji="0" lang="en-US" altLang="zh-CN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/>
                </a:rPr>
                <a:t>2 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/>
                </a:rPr>
                <a:t>	 a</a:t>
              </a:r>
              <a:r>
                <a:rPr kumimoji="0" lang="en-US" altLang="zh-CN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/>
                </a:rPr>
                <a:t>3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2743115" y="2179112"/>
              <a:ext cx="905693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E84C22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>
            <a:xfrm>
              <a:off x="3585773" y="2179112"/>
              <a:ext cx="942265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E84C22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>
            <a:xfrm>
              <a:off x="4166066" y="2179112"/>
              <a:ext cx="1116000" cy="0"/>
            </a:xfrm>
            <a:prstGeom prst="line">
              <a:avLst/>
            </a:prstGeom>
            <a:noFill/>
            <a:ln w="6350" cap="flat" cmpd="sng" algn="ctr">
              <a:solidFill>
                <a:srgbClr val="E84C22"/>
              </a:solidFill>
              <a:prstDash val="solid"/>
              <a:miter lim="800000"/>
            </a:ln>
            <a:effectLst/>
          </p:spPr>
        </p:cxnSp>
      </p:grpSp>
      <p:graphicFrame>
        <p:nvGraphicFramePr>
          <p:cNvPr id="30" name="表格 29"/>
          <p:cNvGraphicFramePr>
            <a:graphicFrameLocks noGrp="1"/>
          </p:cNvGraphicFramePr>
          <p:nvPr>
            <p:extLst/>
          </p:nvPr>
        </p:nvGraphicFramePr>
        <p:xfrm>
          <a:off x="6329815" y="2201467"/>
          <a:ext cx="1355911" cy="1385280"/>
        </p:xfrm>
        <a:graphic>
          <a:graphicData uri="http://schemas.openxmlformats.org/drawingml/2006/table">
            <a:tbl>
              <a:tblPr/>
              <a:tblGrid>
                <a:gridCol w="1355911">
                  <a:extLst>
                    <a:ext uri="{9D8B030D-6E8A-4147-A177-3AD203B41FA5}">
                      <a16:colId xmlns:a16="http://schemas.microsoft.com/office/drawing/2014/main" val="2282059265"/>
                    </a:ext>
                  </a:extLst>
                </a:gridCol>
              </a:tblGrid>
              <a:tr h="23676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/>
                        <a:t>a[0]</a:t>
                      </a:r>
                      <a:endParaRPr lang="zh-CN" altLang="en-US" sz="1800" dirty="0"/>
                    </a:p>
                  </a:txBody>
                  <a:tcPr marT="36000" marB="36000" anchor="ctr">
                    <a:lnL w="12700" cmpd="sng">
                      <a:noFill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4C2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462297"/>
                  </a:ext>
                </a:extLst>
              </a:tr>
              <a:tr h="23676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/>
                        <a:t>a[1]</a:t>
                      </a:r>
                      <a:endParaRPr lang="zh-CN" altLang="en-US" sz="1800" dirty="0"/>
                    </a:p>
                  </a:txBody>
                  <a:tcPr marT="36000" marB="36000" anchor="ctr">
                    <a:lnL w="12700" cmpd="sng">
                      <a:noFill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4C2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489686"/>
                  </a:ext>
                </a:extLst>
              </a:tr>
              <a:tr h="23676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/>
                        <a:t>a[2]</a:t>
                      </a:r>
                      <a:endParaRPr lang="zh-CN" altLang="en-US" sz="1800" dirty="0"/>
                    </a:p>
                  </a:txBody>
                  <a:tcPr marT="36000" marB="36000" anchor="ctr">
                    <a:lnL w="12700" cmpd="sng">
                      <a:noFill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4C2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94688"/>
                  </a:ext>
                </a:extLst>
              </a:tr>
              <a:tr h="23676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/>
                        <a:t>a[3]</a:t>
                      </a:r>
                      <a:endParaRPr lang="zh-CN" altLang="en-US" sz="1800" dirty="0"/>
                    </a:p>
                  </a:txBody>
                  <a:tcPr marT="36000" marB="36000" anchor="ctr">
                    <a:lnL w="12700" cmpd="sng">
                      <a:noFill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4C2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113513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137655"/>
              </p:ext>
            </p:extLst>
          </p:nvPr>
        </p:nvGraphicFramePr>
        <p:xfrm>
          <a:off x="5349363" y="2208187"/>
          <a:ext cx="1355911" cy="1378560"/>
        </p:xfrm>
        <a:graphic>
          <a:graphicData uri="http://schemas.openxmlformats.org/drawingml/2006/table">
            <a:tbl>
              <a:tblPr/>
              <a:tblGrid>
                <a:gridCol w="1355911">
                  <a:extLst>
                    <a:ext uri="{9D8B030D-6E8A-4147-A177-3AD203B41FA5}">
                      <a16:colId xmlns:a16="http://schemas.microsoft.com/office/drawing/2014/main" val="759482392"/>
                    </a:ext>
                  </a:extLst>
                </a:gridCol>
              </a:tblGrid>
              <a:tr h="23676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2000</a:t>
                      </a:r>
                      <a:endParaRPr lang="zh-CN" altLang="en-US" sz="1600" dirty="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259747"/>
                  </a:ext>
                </a:extLst>
              </a:tr>
              <a:tr h="23676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2004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036191"/>
                  </a:ext>
                </a:extLst>
              </a:tr>
              <a:tr h="23676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2008</a:t>
                      </a:r>
                      <a:endParaRPr lang="zh-CN" altLang="en-US" sz="1600" dirty="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082972"/>
                  </a:ext>
                </a:extLst>
              </a:tr>
              <a:tr h="23676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2012</a:t>
                      </a:r>
                      <a:endParaRPr lang="zh-CN" altLang="en-US" sz="1600" dirty="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457960"/>
                  </a:ext>
                </a:extLst>
              </a:tr>
            </a:tbl>
          </a:graphicData>
        </a:graphic>
      </p:graphicFrame>
      <p:cxnSp>
        <p:nvCxnSpPr>
          <p:cNvPr id="37" name="直接箭头连接符 36"/>
          <p:cNvCxnSpPr/>
          <p:nvPr/>
        </p:nvCxnSpPr>
        <p:spPr>
          <a:xfrm>
            <a:off x="4133791" y="2455200"/>
            <a:ext cx="942265" cy="0"/>
          </a:xfrm>
          <a:prstGeom prst="straightConnector1">
            <a:avLst/>
          </a:prstGeom>
          <a:noFill/>
          <a:ln w="6350" cap="flat" cmpd="sng" algn="ctr">
            <a:solidFill>
              <a:srgbClr val="E84C22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8" name="圆角矩形 37"/>
          <p:cNvSpPr/>
          <p:nvPr/>
        </p:nvSpPr>
        <p:spPr>
          <a:xfrm>
            <a:off x="851456" y="3127002"/>
            <a:ext cx="4059325" cy="3312368"/>
          </a:xfrm>
          <a:prstGeom prst="roundRect">
            <a:avLst>
              <a:gd name="adj" fmla="val 1628"/>
            </a:avLst>
          </a:prstGeom>
          <a:solidFill>
            <a:sysClr val="window" lastClr="FFFFFF"/>
          </a:solidFill>
          <a:ln w="12700" cap="flat" cmpd="sng" algn="ctr">
            <a:solidFill>
              <a:srgbClr val="E84C22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228600" marR="0" lvl="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Tx/>
              <a:buFont typeface="+mj-lt"/>
              <a:buAutoNum type="arabicPeriod"/>
              <a:tabLst/>
              <a:defRPr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#include&lt;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stdio.h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 marL="228600" marR="0" lvl="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Tx/>
              <a:buFont typeface="+mj-lt"/>
              <a:buAutoNum type="arabicPeriod"/>
              <a:tabLst/>
              <a:defRPr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main()</a:t>
            </a:r>
          </a:p>
          <a:p>
            <a:pPr marL="228600" marR="0" lvl="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Tx/>
              <a:buFont typeface="+mj-lt"/>
              <a:buAutoNum type="arabicPeriod"/>
              <a:tabLst/>
              <a:defRPr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1200" dirty="0"/>
              <a:t>     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n = 5, m = 0, l = 0;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 int arr1[5];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 int arr2[n];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 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("%d", &amp;m);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 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arr3[m];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 int arr4[l];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 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("%d", &amp;l);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 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("%d %d %d %d\n", 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(arr1), 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(arr2), 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(arr3), 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(arr4));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676" y="5345830"/>
            <a:ext cx="2085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5138147" y="5326041"/>
            <a:ext cx="877163" cy="8794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输入：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输出：</a:t>
            </a:r>
          </a:p>
        </p:txBody>
      </p:sp>
    </p:spTree>
    <p:extLst>
      <p:ext uri="{BB962C8B-B14F-4D97-AF65-F5344CB8AC3E}">
        <p14:creationId xmlns:p14="http://schemas.microsoft.com/office/powerpoint/2010/main" val="789152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>
            <a:extLst>
              <a:ext uri="{FF2B5EF4-FFF2-40B4-BE49-F238E27FC236}">
                <a16:creationId xmlns:a16="http://schemas.microsoft.com/office/drawing/2014/main" id="{DCEFDB49-FE15-4F50-A3FE-90912C3B77B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数组元素的访问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44A7F44B-DCD4-41A2-93AA-4BF256B2F4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2000" y="1541974"/>
            <a:ext cx="8280000" cy="4764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访问一维数组中元素的形式：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			</a:t>
            </a:r>
            <a:r>
              <a:rPr lang="zh-CN" altLang="en-US" sz="2800" dirty="0">
                <a:solidFill>
                  <a:srgbClr val="0070C0"/>
                </a:solidFill>
              </a:rPr>
              <a:t>数组名</a:t>
            </a:r>
            <a:r>
              <a:rPr lang="en-US" altLang="zh-CN" sz="2800" dirty="0">
                <a:solidFill>
                  <a:srgbClr val="0070C0"/>
                </a:solidFill>
              </a:rPr>
              <a:t>[</a:t>
            </a:r>
            <a:r>
              <a:rPr lang="zh-CN" altLang="en-US" sz="2800" dirty="0">
                <a:solidFill>
                  <a:srgbClr val="0070C0"/>
                </a:solidFill>
              </a:rPr>
              <a:t>下标</a:t>
            </a:r>
            <a:r>
              <a:rPr lang="en-US" altLang="zh-CN" sz="2800" dirty="0">
                <a:solidFill>
                  <a:srgbClr val="0070C0"/>
                </a:solidFill>
              </a:rPr>
              <a:t>]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例如：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a[0] = a[1] + a[2] 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其中：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下标写在一个方括号中；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引用时下标不能超界，否则编译程序检查不出错误，但执行时出现不可知结果。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>
            <a:extLst>
              <a:ext uri="{FF2B5EF4-FFF2-40B4-BE49-F238E27FC236}">
                <a16:creationId xmlns:a16="http://schemas.microsoft.com/office/drawing/2014/main" id="{D40683F2-B818-45AF-B34E-44AC972CBEB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一维数组的访问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D2BD08A8-7D8C-4923-8A02-BD756C35E1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urier New" panose="02070309020205020404" pitchFamily="49" charset="0"/>
              </a:rPr>
              <a:t>/* List A of n integer elements has already been set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int </a:t>
            </a:r>
            <a:r>
              <a:rPr lang="en-US" altLang="zh-CN" dirty="0" err="1">
                <a:latin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for (</a:t>
            </a:r>
            <a:r>
              <a:rPr lang="en-US" altLang="zh-CN" dirty="0" err="1">
                <a:latin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</a:rPr>
              <a:t>=0;i&lt;</a:t>
            </a:r>
            <a:r>
              <a:rPr lang="en-US" altLang="zh-CN" dirty="0" err="1">
                <a:latin typeface="Courier New" panose="02070309020205020404" pitchFamily="49" charset="0"/>
              </a:rPr>
              <a:t>n;i</a:t>
            </a:r>
            <a:r>
              <a:rPr lang="en-US" altLang="zh-CN" dirty="0">
                <a:latin typeface="Courier New" panose="02070309020205020404" pitchFamily="49" charset="0"/>
              </a:rPr>
              <a:t>++)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		</a:t>
            </a:r>
            <a:r>
              <a:rPr lang="en-US" altLang="zh-CN" dirty="0" err="1">
                <a:latin typeface="Courier New" panose="02070309020205020404" pitchFamily="49" charset="0"/>
              </a:rPr>
              <a:t>printf</a:t>
            </a:r>
            <a:r>
              <a:rPr lang="en-US" altLang="zh-CN" dirty="0">
                <a:latin typeface="Courier New" panose="02070309020205020404" pitchFamily="49" charset="0"/>
              </a:rPr>
              <a:t>(“%d “, A[</a:t>
            </a:r>
            <a:r>
              <a:rPr lang="en-US" altLang="zh-CN" dirty="0" err="1">
                <a:latin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</a:rPr>
              <a:t>]);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err="1">
                <a:latin typeface="Courier New" panose="02070309020205020404" pitchFamily="49" charset="0"/>
              </a:rPr>
              <a:t>printf</a:t>
            </a:r>
            <a:r>
              <a:rPr lang="en-US" altLang="zh-CN" dirty="0">
                <a:latin typeface="Courier New" panose="02070309020205020404" pitchFamily="49" charset="0"/>
              </a:rPr>
              <a:t>(“\n”);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>
            <a:extLst>
              <a:ext uri="{FF2B5EF4-FFF2-40B4-BE49-F238E27FC236}">
                <a16:creationId xmlns:a16="http://schemas.microsoft.com/office/drawing/2014/main" id="{D8AA3327-6E1B-455A-A04E-1D9C59658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78" y="1071694"/>
            <a:ext cx="4162687" cy="553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buClr>
                <a:schemeClr val="tx2"/>
              </a:buClr>
              <a:buSzPct val="75000"/>
            </a:pPr>
            <a:r>
              <a:rPr kumimoji="1"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1.       </a:t>
            </a:r>
            <a:r>
              <a:rPr kumimoji="1" lang="zh-CN" altLang="en-US" sz="1600" dirty="0">
                <a:ea typeface="黑体" panose="02010609060101010101" pitchFamily="49" charset="-122"/>
              </a:rPr>
              <a:t>#</a:t>
            </a:r>
            <a:r>
              <a:rPr kumimoji="1" lang="en-US" altLang="zh-CN" sz="1600" dirty="0">
                <a:ea typeface="黑体" panose="02010609060101010101" pitchFamily="49" charset="-122"/>
              </a:rPr>
              <a:t>include &lt;iostream&gt;</a:t>
            </a:r>
          </a:p>
          <a:p>
            <a:pPr marL="457200" lvl="1" indent="0">
              <a:buClr>
                <a:schemeClr val="tx2"/>
              </a:buClr>
              <a:buSzPct val="75000"/>
            </a:pPr>
            <a:r>
              <a:rPr kumimoji="1" lang="en-US" altLang="zh-CN" sz="1600" dirty="0">
                <a:ea typeface="黑体" panose="02010609060101010101" pitchFamily="49" charset="-122"/>
              </a:rPr>
              <a:t>         using namespace std;</a:t>
            </a:r>
          </a:p>
          <a:p>
            <a:pPr marL="457200" lvl="1" indent="0">
              <a:buClr>
                <a:schemeClr val="tx2"/>
              </a:buClr>
              <a:buSzPct val="75000"/>
            </a:pPr>
            <a:r>
              <a:rPr kumimoji="1" lang="en-US" altLang="zh-CN" sz="1600" dirty="0">
                <a:ea typeface="黑体" panose="02010609060101010101" pitchFamily="49" charset="-122"/>
              </a:rPr>
              <a:t>	</a:t>
            </a:r>
            <a:r>
              <a:rPr kumimoji="1" lang="en-US" altLang="zh-CN" sz="1600" dirty="0" err="1"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ea typeface="黑体" panose="02010609060101010101" pitchFamily="49" charset="-122"/>
              </a:rPr>
              <a:t> main()</a:t>
            </a:r>
          </a:p>
          <a:p>
            <a:pPr marL="457200" lvl="1" indent="0">
              <a:buClr>
                <a:schemeClr val="tx2"/>
              </a:buClr>
              <a:buSzPct val="75000"/>
            </a:pPr>
            <a:r>
              <a:rPr kumimoji="1" lang="en-US" altLang="zh-CN" sz="1600" dirty="0">
                <a:ea typeface="黑体" panose="02010609060101010101" pitchFamily="49" charset="-122"/>
              </a:rPr>
              <a:t>	{</a:t>
            </a:r>
          </a:p>
          <a:p>
            <a:pPr marL="457200" lvl="1" indent="0">
              <a:buClr>
                <a:schemeClr val="tx2"/>
              </a:buClr>
              <a:buSzPct val="75000"/>
            </a:pPr>
            <a:r>
              <a:rPr kumimoji="1" lang="en-US" altLang="zh-CN" sz="1600" dirty="0">
                <a:ea typeface="黑体" panose="02010609060101010101" pitchFamily="49" charset="-122"/>
              </a:rPr>
              <a:t>		</a:t>
            </a:r>
            <a:r>
              <a:rPr kumimoji="1" lang="en-US" altLang="zh-CN" sz="1600" dirty="0" err="1"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ea typeface="黑体" panose="02010609060101010101" pitchFamily="49" charset="-122"/>
              </a:rPr>
              <a:t> a[4];	</a:t>
            </a:r>
            <a:r>
              <a:rPr kumimoji="1"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kumimoji="1"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声明项</a:t>
            </a:r>
          </a:p>
          <a:p>
            <a:pPr marL="457200" lvl="1" indent="0">
              <a:buClr>
                <a:schemeClr val="tx2"/>
              </a:buClr>
              <a:buSzPct val="75000"/>
            </a:pPr>
            <a:r>
              <a:rPr kumimoji="1" lang="en-US" altLang="zh-CN" sz="1600" dirty="0">
                <a:ea typeface="黑体" panose="02010609060101010101" pitchFamily="49" charset="-122"/>
              </a:rPr>
              <a:t>		</a:t>
            </a:r>
            <a:r>
              <a:rPr kumimoji="1" lang="en-US" altLang="zh-CN" sz="1600" dirty="0" err="1">
                <a:ea typeface="黑体" panose="02010609060101010101" pitchFamily="49" charset="-122"/>
              </a:rPr>
              <a:t>cout</a:t>
            </a:r>
            <a:r>
              <a:rPr kumimoji="1" lang="en-US" altLang="zh-CN" sz="1600" dirty="0">
                <a:ea typeface="黑体" panose="02010609060101010101" pitchFamily="49" charset="-122"/>
              </a:rPr>
              <a:t> &lt;&lt; a[0] &lt;&lt; </a:t>
            </a:r>
            <a:r>
              <a:rPr kumimoji="1" lang="en-US" altLang="zh-CN" sz="1600" dirty="0" err="1">
                <a:ea typeface="黑体" panose="02010609060101010101" pitchFamily="49" charset="-122"/>
              </a:rPr>
              <a:t>endl</a:t>
            </a:r>
            <a:r>
              <a:rPr kumimoji="1" lang="en-US" altLang="zh-CN" sz="1600" dirty="0">
                <a:ea typeface="黑体" panose="02010609060101010101" pitchFamily="49" charset="-122"/>
              </a:rPr>
              <a:t>;</a:t>
            </a:r>
          </a:p>
          <a:p>
            <a:pPr marL="457200" lvl="1" indent="0">
              <a:buClr>
                <a:schemeClr val="tx2"/>
              </a:buClr>
              <a:buSzPct val="75000"/>
            </a:pPr>
            <a:r>
              <a:rPr kumimoji="1" lang="en-US" altLang="zh-CN" sz="1600" dirty="0">
                <a:ea typeface="黑体" panose="02010609060101010101" pitchFamily="49" charset="-122"/>
              </a:rPr>
              <a:t>		</a:t>
            </a:r>
            <a:r>
              <a:rPr kumimoji="1" lang="en-US" altLang="zh-CN" sz="1600" dirty="0" err="1">
                <a:ea typeface="黑体" panose="02010609060101010101" pitchFamily="49" charset="-122"/>
              </a:rPr>
              <a:t>cout</a:t>
            </a:r>
            <a:r>
              <a:rPr kumimoji="1" lang="en-US" altLang="zh-CN" sz="1600" dirty="0">
                <a:ea typeface="黑体" panose="02010609060101010101" pitchFamily="49" charset="-122"/>
              </a:rPr>
              <a:t> &lt;&lt; a[1] &lt;&lt; </a:t>
            </a:r>
            <a:r>
              <a:rPr kumimoji="1" lang="en-US" altLang="zh-CN" sz="1600" dirty="0" err="1">
                <a:ea typeface="黑体" panose="02010609060101010101" pitchFamily="49" charset="-122"/>
              </a:rPr>
              <a:t>endl</a:t>
            </a:r>
            <a:r>
              <a:rPr kumimoji="1" lang="en-US" altLang="zh-CN" sz="1600" dirty="0">
                <a:ea typeface="黑体" panose="02010609060101010101" pitchFamily="49" charset="-122"/>
              </a:rPr>
              <a:t>;</a:t>
            </a:r>
          </a:p>
          <a:p>
            <a:pPr marL="457200" lvl="1" indent="0">
              <a:buClr>
                <a:schemeClr val="tx2"/>
              </a:buClr>
              <a:buSzPct val="75000"/>
            </a:pPr>
            <a:r>
              <a:rPr kumimoji="1" lang="en-US" altLang="zh-CN" sz="1600" dirty="0">
                <a:ea typeface="黑体" panose="02010609060101010101" pitchFamily="49" charset="-122"/>
              </a:rPr>
              <a:t>		</a:t>
            </a:r>
            <a:r>
              <a:rPr kumimoji="1" lang="en-US" altLang="zh-CN" sz="1600" dirty="0" err="1">
                <a:ea typeface="黑体" panose="02010609060101010101" pitchFamily="49" charset="-122"/>
              </a:rPr>
              <a:t>cout</a:t>
            </a:r>
            <a:r>
              <a:rPr kumimoji="1" lang="en-US" altLang="zh-CN" sz="1600" dirty="0">
                <a:ea typeface="黑体" panose="02010609060101010101" pitchFamily="49" charset="-122"/>
              </a:rPr>
              <a:t> &lt;&lt; a[2] &lt;&lt; </a:t>
            </a:r>
            <a:r>
              <a:rPr kumimoji="1" lang="en-US" altLang="zh-CN" sz="1600" dirty="0" err="1">
                <a:ea typeface="黑体" panose="02010609060101010101" pitchFamily="49" charset="-122"/>
              </a:rPr>
              <a:t>endl</a:t>
            </a:r>
            <a:r>
              <a:rPr kumimoji="1" lang="en-US" altLang="zh-CN" sz="1600" dirty="0">
                <a:ea typeface="黑体" panose="02010609060101010101" pitchFamily="49" charset="-122"/>
              </a:rPr>
              <a:t>;</a:t>
            </a:r>
          </a:p>
          <a:p>
            <a:pPr marL="457200" lvl="1" indent="0">
              <a:buClr>
                <a:schemeClr val="tx2"/>
              </a:buClr>
              <a:buSzPct val="75000"/>
            </a:pPr>
            <a:r>
              <a:rPr kumimoji="1" lang="en-US" altLang="zh-CN" sz="1600" dirty="0">
                <a:ea typeface="黑体" panose="02010609060101010101" pitchFamily="49" charset="-122"/>
              </a:rPr>
              <a:t>		</a:t>
            </a:r>
            <a:r>
              <a:rPr kumimoji="1" lang="en-US" altLang="zh-CN" sz="1600" dirty="0" err="1">
                <a:ea typeface="黑体" panose="02010609060101010101" pitchFamily="49" charset="-122"/>
              </a:rPr>
              <a:t>cout</a:t>
            </a:r>
            <a:r>
              <a:rPr kumimoji="1" lang="en-US" altLang="zh-CN" sz="1600" dirty="0">
                <a:ea typeface="黑体" panose="02010609060101010101" pitchFamily="49" charset="-122"/>
              </a:rPr>
              <a:t> &lt;&lt; a[3] &lt;&lt; </a:t>
            </a:r>
            <a:r>
              <a:rPr kumimoji="1" lang="en-US" altLang="zh-CN" sz="1600" dirty="0" err="1">
                <a:ea typeface="黑体" panose="02010609060101010101" pitchFamily="49" charset="-122"/>
              </a:rPr>
              <a:t>endl</a:t>
            </a:r>
            <a:r>
              <a:rPr kumimoji="1" lang="en-US" altLang="zh-CN" sz="1600" dirty="0">
                <a:ea typeface="黑体" panose="02010609060101010101" pitchFamily="49" charset="-122"/>
              </a:rPr>
              <a:t>;</a:t>
            </a:r>
          </a:p>
          <a:p>
            <a:pPr marL="457200" lvl="1" indent="0">
              <a:buClr>
                <a:schemeClr val="tx2"/>
              </a:buClr>
              <a:buSzPct val="75000"/>
            </a:pPr>
            <a:r>
              <a:rPr kumimoji="1" lang="en-US" altLang="zh-CN" sz="1600" dirty="0">
                <a:ea typeface="黑体" panose="02010609060101010101" pitchFamily="49" charset="-122"/>
              </a:rPr>
              <a:t>		return 0;</a:t>
            </a:r>
          </a:p>
          <a:p>
            <a:pPr marL="457200" lvl="1" indent="0">
              <a:buClr>
                <a:schemeClr val="tx2"/>
              </a:buClr>
              <a:buSzPct val="75000"/>
            </a:pPr>
            <a:r>
              <a:rPr kumimoji="1" lang="en-US" altLang="zh-CN" sz="1600" dirty="0">
                <a:ea typeface="黑体" panose="02010609060101010101" pitchFamily="49" charset="-122"/>
              </a:rPr>
              <a:t>	}</a:t>
            </a:r>
          </a:p>
          <a:p>
            <a:pPr marL="0" indent="0">
              <a:buClr>
                <a:schemeClr val="tx2"/>
              </a:buClr>
              <a:buSzPct val="75000"/>
            </a:pPr>
            <a:r>
              <a:rPr kumimoji="1"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2.其他不变，改变声明项为</a:t>
            </a:r>
          </a:p>
          <a:p>
            <a:pPr marL="457200" lvl="1" indent="0">
              <a:buClr>
                <a:schemeClr val="tx2"/>
              </a:buClr>
              <a:buSzPct val="75000"/>
            </a:pPr>
            <a:r>
              <a:rPr kumimoji="1" lang="zh-CN" altLang="en-US" sz="1600" dirty="0">
                <a:ea typeface="黑体" panose="02010609060101010101" pitchFamily="49" charset="-122"/>
              </a:rPr>
              <a:t>	</a:t>
            </a:r>
            <a:r>
              <a:rPr kumimoji="1" lang="en-US" altLang="zh-CN" sz="1600" dirty="0">
                <a:ea typeface="黑体" panose="02010609060101010101" pitchFamily="49" charset="-122"/>
              </a:rPr>
              <a:t>int a[4] = { 0, 1, 2, 3 };</a:t>
            </a:r>
          </a:p>
          <a:p>
            <a:pPr marL="0" indent="0">
              <a:buClr>
                <a:schemeClr val="tx2"/>
              </a:buClr>
              <a:buSzPct val="75000"/>
            </a:pPr>
            <a:r>
              <a:rPr kumimoji="1"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kumimoji="1"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其他不变，改变声明项为</a:t>
            </a:r>
          </a:p>
          <a:p>
            <a:pPr marL="457200" lvl="1" indent="0">
              <a:buClr>
                <a:schemeClr val="tx2"/>
              </a:buClr>
              <a:buSzPct val="75000"/>
            </a:pPr>
            <a:r>
              <a:rPr kumimoji="1" lang="zh-CN" altLang="en-US" sz="1600" dirty="0">
                <a:ea typeface="黑体" panose="02010609060101010101" pitchFamily="49" charset="-122"/>
              </a:rPr>
              <a:t>	</a:t>
            </a:r>
            <a:r>
              <a:rPr kumimoji="1" lang="en-US" altLang="zh-CN" sz="1600" dirty="0">
                <a:ea typeface="黑体" panose="02010609060101010101" pitchFamily="49" charset="-122"/>
              </a:rPr>
              <a:t>int a[4] = { 3, 8 };</a:t>
            </a:r>
          </a:p>
          <a:p>
            <a:pPr marL="457200" lvl="1" indent="0">
              <a:buClr>
                <a:schemeClr val="tx2"/>
              </a:buClr>
              <a:buSzPct val="75000"/>
            </a:pPr>
            <a:endParaRPr kumimoji="1" lang="en-US" altLang="zh-CN" sz="1600" dirty="0">
              <a:ea typeface="黑体" panose="02010609060101010101" pitchFamily="49" charset="-122"/>
            </a:endParaRPr>
          </a:p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endParaRPr kumimoji="1"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5011" name="Text Box 3">
            <a:extLst>
              <a:ext uri="{FF2B5EF4-FFF2-40B4-BE49-F238E27FC236}">
                <a16:creationId xmlns:a16="http://schemas.microsoft.com/office/drawing/2014/main" id="{5A364A67-23D8-4CC2-8680-BF7B748F9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839" y="376989"/>
            <a:ext cx="3733800" cy="519113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kumimoji="1" lang="zh-CN" altLang="en-US" sz="2800" b="1" dirty="0">
              <a:ea typeface="黑体" panose="02010609060101010101" pitchFamily="49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0739195-C376-40FC-A559-A02BCB4F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0" y="9440"/>
            <a:ext cx="8280000" cy="886662"/>
          </a:xfrm>
        </p:spPr>
        <p:txBody>
          <a:bodyPr>
            <a:normAutofit/>
          </a:bodyPr>
          <a:lstStyle/>
          <a:p>
            <a:r>
              <a:rPr kumimoji="1" lang="zh-CN" altLang="en-US" sz="3200" dirty="0">
                <a:ea typeface="黑体" panose="02010609060101010101" pitchFamily="49" charset="-122"/>
              </a:rPr>
              <a:t>课后练习：请自己上机尝试</a:t>
            </a:r>
            <a:endParaRPr 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8FAD49-B78F-4A94-BDB5-5F867B0E9DC1}"/>
              </a:ext>
            </a:extLst>
          </p:cNvPr>
          <p:cNvSpPr/>
          <p:nvPr/>
        </p:nvSpPr>
        <p:spPr>
          <a:xfrm>
            <a:off x="4815639" y="1071694"/>
            <a:ext cx="375402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  <a:buSzPct val="75000"/>
            </a:pPr>
            <a:r>
              <a:rPr kumimoji="1"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4.其他不变，改变声明项为</a:t>
            </a:r>
          </a:p>
          <a:p>
            <a:pPr lvl="1">
              <a:buClr>
                <a:schemeClr val="tx2"/>
              </a:buClr>
              <a:buSzPct val="75000"/>
            </a:pPr>
            <a:r>
              <a:rPr kumimoji="1" lang="zh-CN" altLang="en-US" sz="1600" dirty="0">
                <a:ea typeface="黑体" panose="02010609060101010101" pitchFamily="49" charset="-122"/>
              </a:rPr>
              <a:t>	</a:t>
            </a:r>
            <a:r>
              <a:rPr kumimoji="1" lang="en-US" altLang="zh-CN" sz="1600" dirty="0">
                <a:ea typeface="黑体" panose="02010609060101010101" pitchFamily="49" charset="-122"/>
              </a:rPr>
              <a:t>int a[4] = { 2, 4, 6, 8, 10 };</a:t>
            </a:r>
            <a:endParaRPr kumimoji="1"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Clr>
                <a:schemeClr val="tx2"/>
              </a:buClr>
              <a:buSzPct val="75000"/>
            </a:pPr>
            <a:endParaRPr kumimoji="1"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>
                <a:schemeClr val="tx2"/>
              </a:buClr>
              <a:buSzPct val="75000"/>
            </a:pPr>
            <a:r>
              <a:rPr kumimoji="1"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5.其他不变，改变声明项为</a:t>
            </a:r>
          </a:p>
          <a:p>
            <a:pPr lvl="1">
              <a:buClr>
                <a:schemeClr val="tx2"/>
              </a:buClr>
              <a:buSzPct val="75000"/>
            </a:pPr>
            <a:r>
              <a:rPr kumimoji="1" lang="zh-CN" altLang="en-US" sz="1600" dirty="0">
                <a:ea typeface="黑体" panose="02010609060101010101" pitchFamily="49" charset="-122"/>
              </a:rPr>
              <a:t>	</a:t>
            </a:r>
            <a:r>
              <a:rPr kumimoji="1" lang="en-US" altLang="zh-CN" sz="1600" dirty="0">
                <a:ea typeface="黑体" panose="02010609060101010101" pitchFamily="49" charset="-122"/>
              </a:rPr>
              <a:t>int a[4] = { 2, 4, 6, d };</a:t>
            </a:r>
          </a:p>
          <a:p>
            <a:pPr lvl="1">
              <a:buClr>
                <a:schemeClr val="tx2"/>
              </a:buClr>
              <a:buSzPct val="75000"/>
            </a:pPr>
            <a:endParaRPr kumimoji="1"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>
                <a:schemeClr val="tx2"/>
              </a:buClr>
              <a:buSzPct val="75000"/>
            </a:pPr>
            <a:r>
              <a:rPr kumimoji="1"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6.其他不变，改变声明项为</a:t>
            </a:r>
          </a:p>
          <a:p>
            <a:pPr lvl="1">
              <a:buClr>
                <a:schemeClr val="tx2"/>
              </a:buClr>
              <a:buSzPct val="75000"/>
            </a:pPr>
            <a:r>
              <a:rPr kumimoji="1" lang="zh-CN" altLang="en-US" sz="1600" dirty="0">
                <a:ea typeface="黑体" panose="02010609060101010101" pitchFamily="49" charset="-122"/>
              </a:rPr>
              <a:t>          </a:t>
            </a:r>
            <a:r>
              <a:rPr kumimoji="1" lang="en-US" altLang="zh-CN" sz="1600" dirty="0">
                <a:ea typeface="黑体" panose="02010609060101010101" pitchFamily="49" charset="-122"/>
              </a:rPr>
              <a:t>int d;</a:t>
            </a:r>
          </a:p>
          <a:p>
            <a:pPr lvl="1">
              <a:buClr>
                <a:schemeClr val="tx2"/>
              </a:buClr>
              <a:buSzPct val="75000"/>
            </a:pPr>
            <a:r>
              <a:rPr kumimoji="1" lang="zh-CN" altLang="en-US" sz="1600" dirty="0">
                <a:ea typeface="黑体" panose="02010609060101010101" pitchFamily="49" charset="-122"/>
              </a:rPr>
              <a:t>	</a:t>
            </a:r>
            <a:r>
              <a:rPr kumimoji="1" lang="en-US" altLang="zh-CN" sz="1600" dirty="0">
                <a:ea typeface="黑体" panose="02010609060101010101" pitchFamily="49" charset="-122"/>
              </a:rPr>
              <a:t>int a[4] = { 2, 4, 6, d };</a:t>
            </a:r>
            <a:endParaRPr kumimoji="1"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Clr>
                <a:schemeClr val="tx2"/>
              </a:buClr>
              <a:buSzPct val="75000"/>
            </a:pPr>
            <a:endParaRPr kumimoji="1"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>
                <a:schemeClr val="tx2"/>
              </a:buClr>
              <a:buSzPct val="75000"/>
            </a:pPr>
            <a:r>
              <a:rPr kumimoji="1"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7.其他不变，改变声明项为</a:t>
            </a:r>
          </a:p>
          <a:p>
            <a:pPr lvl="1">
              <a:buClr>
                <a:schemeClr val="tx2"/>
              </a:buClr>
              <a:buSzPct val="75000"/>
            </a:pPr>
            <a:r>
              <a:rPr kumimoji="1" lang="zh-CN" altLang="en-US" sz="1600" dirty="0">
                <a:ea typeface="黑体" panose="02010609060101010101" pitchFamily="49" charset="-122"/>
              </a:rPr>
              <a:t>	</a:t>
            </a:r>
            <a:r>
              <a:rPr kumimoji="1" lang="en-US" altLang="zh-CN" sz="1600" dirty="0">
                <a:ea typeface="黑体" panose="02010609060101010101" pitchFamily="49" charset="-122"/>
              </a:rPr>
              <a:t>int n=4;</a:t>
            </a:r>
          </a:p>
          <a:p>
            <a:pPr lvl="1">
              <a:buClr>
                <a:schemeClr val="tx2"/>
              </a:buClr>
              <a:buSzPct val="75000"/>
            </a:pPr>
            <a:r>
              <a:rPr kumimoji="1" lang="en-US" altLang="zh-CN" sz="1600" dirty="0">
                <a:ea typeface="黑体" panose="02010609060101010101" pitchFamily="49" charset="-122"/>
              </a:rPr>
              <a:t>	int a[n] = { 0, 1, 2, 3 };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5F3EBA-1EB2-40C9-8EC1-E73BD1372697}"/>
              </a:ext>
            </a:extLst>
          </p:cNvPr>
          <p:cNvSpPr/>
          <p:nvPr/>
        </p:nvSpPr>
        <p:spPr>
          <a:xfrm>
            <a:off x="4516765" y="5473656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ea typeface="黑体" panose="02010609060101010101" pitchFamily="49" charset="-122"/>
              </a:rPr>
              <a:t>观察程序的运行结果？思考为什么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95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5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5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1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5517ED1-093F-4153-BD86-CF0D039EA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如何给数组赋值</a:t>
            </a:r>
            <a:endParaRPr lang="en-US" altLang="zh-CN" dirty="0"/>
          </a:p>
          <a:p>
            <a:pPr lvl="1"/>
            <a:r>
              <a:rPr lang="zh-CN" altLang="en-US" dirty="0"/>
              <a:t>给数组的某个元素赋值</a:t>
            </a:r>
            <a:endParaRPr lang="en-US" altLang="zh-CN" dirty="0"/>
          </a:p>
          <a:p>
            <a:pPr lvl="2"/>
            <a:r>
              <a:rPr lang="en-US" altLang="zh-CN" dirty="0"/>
              <a:t>a[0] = 10</a:t>
            </a:r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给数组中的所有元素赋值</a:t>
            </a:r>
            <a:endParaRPr lang="en-US" altLang="zh-CN" dirty="0"/>
          </a:p>
          <a:p>
            <a:pPr lvl="2"/>
            <a:r>
              <a:rPr lang="zh-CN" altLang="en-US" dirty="0"/>
              <a:t>依次给每个元素赋值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数组的复制如何做</a:t>
            </a:r>
            <a:endParaRPr lang="en-US" altLang="zh-CN" dirty="0"/>
          </a:p>
          <a:p>
            <a:pPr lvl="2"/>
            <a:r>
              <a:rPr lang="zh-CN" altLang="en-US" dirty="0"/>
              <a:t>整体赋值？？？</a:t>
            </a:r>
            <a:r>
              <a:rPr lang="en-US" altLang="zh-CN" dirty="0">
                <a:solidFill>
                  <a:srgbClr val="FF0000"/>
                </a:solidFill>
              </a:rPr>
              <a:t>NO</a:t>
            </a:r>
            <a:r>
              <a:rPr lang="zh-CN" altLang="en-US" dirty="0">
                <a:solidFill>
                  <a:srgbClr val="FF0000"/>
                </a:solidFill>
              </a:rPr>
              <a:t>！</a:t>
            </a:r>
            <a:endParaRPr lang="en-US" altLang="zh-CN" dirty="0">
              <a:solidFill>
                <a:srgbClr val="FF0000"/>
              </a:solidFill>
            </a:endParaRPr>
          </a:p>
          <a:p>
            <a:pPr lvl="3"/>
            <a:r>
              <a:rPr lang="zh-CN" altLang="en-US" dirty="0"/>
              <a:t>赋值操作符 </a:t>
            </a:r>
            <a:r>
              <a:rPr lang="en-US" altLang="zh-CN" dirty="0"/>
              <a:t>= </a:t>
            </a:r>
            <a:r>
              <a:rPr lang="zh-CN" altLang="en-US" dirty="0"/>
              <a:t>不能对数组变量进行操作</a:t>
            </a:r>
            <a:endParaRPr lang="en-US" dirty="0"/>
          </a:p>
          <a:p>
            <a:pPr lvl="2"/>
            <a:r>
              <a:rPr lang="zh-CN" altLang="en-US" dirty="0"/>
              <a:t>用循环来实现</a:t>
            </a:r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FAABEC-168F-4E02-8E63-13F0FE95E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课后巩固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6F148A-3F25-4C4D-995C-D95519734D8A}"/>
              </a:ext>
            </a:extLst>
          </p:cNvPr>
          <p:cNvSpPr/>
          <p:nvPr/>
        </p:nvSpPr>
        <p:spPr>
          <a:xfrm>
            <a:off x="5410201" y="609600"/>
            <a:ext cx="352425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std;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   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[N];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++)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N -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&gt;=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--)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E1B2C8-9101-4782-B8F5-EE0905E24DC7}"/>
              </a:ext>
            </a:extLst>
          </p:cNvPr>
          <p:cNvSpPr/>
          <p:nvPr/>
        </p:nvSpPr>
        <p:spPr>
          <a:xfrm>
            <a:off x="3562350" y="5410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(i = 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 i &lt; N; i ++)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ary2[i] = ary1[i];</a:t>
            </a:r>
            <a:endParaRPr lang="nn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26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AC8B9-FF38-4893-A4C4-B248847D6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数组的应用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AF4E8D-3CCD-4113-B24B-545935C93E63}"/>
              </a:ext>
            </a:extLst>
          </p:cNvPr>
          <p:cNvSpPr/>
          <p:nvPr/>
        </p:nvSpPr>
        <p:spPr>
          <a:xfrm>
            <a:off x="432000" y="2043316"/>
            <a:ext cx="8591087" cy="25545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#define MONTHS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342900" indent="-342900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0" indent="-342900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days[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MONTHS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{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28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342900" indent="-342900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index,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nMonth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nMonth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"Month %d has %2d days.\n\n"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nMonth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days[nMonth-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marL="342900" indent="-342900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7DE19B-A71C-4151-9664-F84761263A3C}"/>
              </a:ext>
            </a:extLst>
          </p:cNvPr>
          <p:cNvSpPr/>
          <p:nvPr/>
        </p:nvSpPr>
        <p:spPr>
          <a:xfrm>
            <a:off x="3054288" y="4717953"/>
            <a:ext cx="2566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5-1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：输出某个月天数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58256-D085-4B28-8789-543CBAC4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教室排课问题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A30AE-CE58-4584-AC1E-4C22BA36F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if (a == b || a == c || a == d || b == c || b == d || c == d ) continue;</a:t>
            </a:r>
          </a:p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用数组保存</a:t>
            </a:r>
            <a:r>
              <a:rPr lang="en-US" altLang="zh-CN" dirty="0"/>
              <a:t>8</a:t>
            </a:r>
            <a:r>
              <a:rPr lang="zh-CN" altLang="en-US" dirty="0"/>
              <a:t>间教室的容量</a:t>
            </a:r>
            <a:endParaRPr lang="en-US" altLang="zh-CN" dirty="0"/>
          </a:p>
          <a:p>
            <a:pPr lvl="2"/>
            <a:r>
              <a:rPr lang="en-US" dirty="0"/>
              <a:t>int rooms[] = {0, 120, 40, 85, 50, 100, 140, 70, 100};</a:t>
            </a:r>
          </a:p>
          <a:p>
            <a:pPr lvl="1"/>
            <a:r>
              <a:rPr lang="zh-CN" altLang="en-US" dirty="0"/>
              <a:t>判断</a:t>
            </a:r>
            <a:r>
              <a:rPr lang="en-US" altLang="zh-CN" dirty="0"/>
              <a:t>a</a:t>
            </a:r>
            <a:r>
              <a:rPr lang="zh-CN" altLang="en-US" dirty="0"/>
              <a:t>班教室的容量与</a:t>
            </a:r>
            <a:r>
              <a:rPr lang="en-US" altLang="zh-CN" dirty="0"/>
              <a:t>a</a:t>
            </a:r>
            <a:r>
              <a:rPr lang="zh-CN" altLang="en-US" dirty="0"/>
              <a:t>班人数的关系</a:t>
            </a:r>
            <a:endParaRPr lang="en-US" altLang="zh-CN" dirty="0"/>
          </a:p>
          <a:p>
            <a:pPr lvl="2"/>
            <a:r>
              <a:rPr lang="en-US" dirty="0"/>
              <a:t>rooms[a]</a:t>
            </a:r>
            <a:r>
              <a:rPr lang="zh-CN" altLang="en-US" dirty="0"/>
              <a:t>表示分给</a:t>
            </a:r>
            <a:r>
              <a:rPr lang="en-US" altLang="zh-CN" dirty="0"/>
              <a:t>a</a:t>
            </a:r>
            <a:r>
              <a:rPr lang="zh-CN" altLang="en-US" dirty="0"/>
              <a:t>班的教室的容量</a:t>
            </a:r>
            <a:endParaRPr lang="en-US" altLang="zh-CN" dirty="0"/>
          </a:p>
          <a:p>
            <a:pPr lvl="2"/>
            <a:r>
              <a:rPr lang="en-US" altLang="zh-CN" dirty="0" err="1"/>
              <a:t>numa</a:t>
            </a:r>
            <a:r>
              <a:rPr lang="zh-CN" altLang="en-US" dirty="0"/>
              <a:t>表示</a:t>
            </a:r>
            <a:r>
              <a:rPr lang="en-US" altLang="zh-CN" dirty="0"/>
              <a:t>a</a:t>
            </a:r>
            <a:r>
              <a:rPr lang="zh-CN" altLang="en-US" dirty="0"/>
              <a:t>班的人数</a:t>
            </a:r>
            <a:endParaRPr lang="en-US" altLang="zh-CN" dirty="0"/>
          </a:p>
          <a:p>
            <a:pPr lvl="2"/>
            <a:r>
              <a:rPr lang="zh-CN" altLang="en-US" dirty="0"/>
              <a:t>即要求：</a:t>
            </a:r>
            <a:r>
              <a:rPr lang="en-US" dirty="0">
                <a:solidFill>
                  <a:srgbClr val="FF0000"/>
                </a:solidFill>
              </a:rPr>
              <a:t>rooms[a] &gt;= </a:t>
            </a:r>
            <a:r>
              <a:rPr lang="en-US" dirty="0" err="1">
                <a:solidFill>
                  <a:srgbClr val="FF0000"/>
                </a:solidFill>
              </a:rPr>
              <a:t>numa</a:t>
            </a:r>
            <a:endParaRPr lang="en-US" dirty="0">
              <a:solidFill>
                <a:srgbClr val="FF0000"/>
              </a:solidFill>
            </a:endParaRPr>
          </a:p>
          <a:p>
            <a:pPr marL="912600" lvl="2" indent="0">
              <a:buNone/>
            </a:pPr>
            <a:r>
              <a:rPr lang="en-US" dirty="0"/>
              <a:t> 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注意：题目要求无解时输出</a:t>
            </a:r>
            <a:r>
              <a:rPr lang="en-US" altLang="zh-CN" dirty="0"/>
              <a:t>-1</a:t>
            </a:r>
          </a:p>
          <a:p>
            <a:pPr marL="912600" lvl="2" indent="0">
              <a:buNone/>
            </a:pP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503817-092F-4C11-ABAC-214D5B3C69A8}"/>
              </a:ext>
            </a:extLst>
          </p:cNvPr>
          <p:cNvSpPr/>
          <p:nvPr/>
        </p:nvSpPr>
        <p:spPr>
          <a:xfrm>
            <a:off x="3665158" y="202330"/>
            <a:ext cx="5652654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( a = </a:t>
            </a:r>
            <a:r>
              <a:rPr lang="en-US" sz="10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a &lt;= </a:t>
            </a:r>
            <a:r>
              <a:rPr lang="en-US" sz="105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a ++)    //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表示分给</a:t>
            </a:r>
            <a:r>
              <a:rPr lang="en-US" altLang="zh-CN" sz="105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班的教室编号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(b = </a:t>
            </a:r>
            <a:r>
              <a:rPr lang="en-US" sz="10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b &lt;= </a:t>
            </a:r>
            <a:r>
              <a:rPr lang="en-US" sz="105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b ++)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(c = </a:t>
            </a:r>
            <a:r>
              <a:rPr lang="en-US" sz="10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c &lt;= </a:t>
            </a:r>
            <a:r>
              <a:rPr lang="en-US" sz="105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c ++)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(d = </a:t>
            </a:r>
            <a:r>
              <a:rPr lang="en-US" sz="10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d &lt;= </a:t>
            </a:r>
            <a:r>
              <a:rPr lang="en-US" sz="105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d ++)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{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1.</a:t>
            </a:r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保证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</a:t>
            </a:r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</a:t>
            </a:r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c,</a:t>
            </a:r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互不相等；</a:t>
            </a:r>
            <a:endParaRPr lang="en-US" altLang="zh-CN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2. a</a:t>
            </a:r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教室的容量</a:t>
            </a:r>
            <a:r>
              <a: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A</a:t>
            </a:r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班的人数</a:t>
            </a:r>
            <a:r>
              <a: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 c, d</a:t>
            </a:r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类似要求</a:t>
            </a:r>
            <a:endParaRPr lang="en-US" altLang="zh-CN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 3. </a:t>
            </a:r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上述</a:t>
            </a:r>
            <a:r>
              <a:rPr lang="en-US" altLang="zh-C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点满足的，当前的</a:t>
            </a:r>
            <a:r>
              <a:rPr lang="en-US" altLang="zh-CN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a,b,c,d</a:t>
            </a:r>
            <a:r>
              <a:rPr lang="zh-CN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是一组解</a:t>
            </a: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</a:t>
            </a:r>
          </a:p>
          <a:p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84F15B-3339-48EC-89B1-2EB8D46F998F}"/>
              </a:ext>
            </a:extLst>
          </p:cNvPr>
          <p:cNvSpPr/>
          <p:nvPr/>
        </p:nvSpPr>
        <p:spPr>
          <a:xfrm>
            <a:off x="5567834" y="3839787"/>
            <a:ext cx="712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Why?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EDCBB3-594C-4F1D-9B3A-010A04C3EA4C}"/>
              </a:ext>
            </a:extLst>
          </p:cNvPr>
          <p:cNvSpPr/>
          <p:nvPr/>
        </p:nvSpPr>
        <p:spPr>
          <a:xfrm>
            <a:off x="897545" y="5045164"/>
            <a:ext cx="77648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(rooms[a] 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numa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|| rooms[b] &lt; numb || rooms[c] 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numc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|| rooms[d] 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numd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6B2304-FD6A-4DF4-942B-21649BDCADFA}"/>
              </a:ext>
            </a:extLst>
          </p:cNvPr>
          <p:cNvSpPr/>
          <p:nvPr/>
        </p:nvSpPr>
        <p:spPr>
          <a:xfrm>
            <a:off x="6107862" y="597354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课后作业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88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8ED720D-642D-4A33-A083-10D5A98F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5-2</a:t>
            </a:r>
            <a:r>
              <a:rPr lang="zh-CN" altLang="en-US" dirty="0"/>
              <a:t>：哪只羊最重？</a:t>
            </a:r>
            <a:endParaRPr 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066DCC1-FA1C-4048-9C7E-BE2FA723C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中秋佳节，有贵客来到草原，主人要从羊群中选一只肥羊宴请宾客，当然要选最重者。</a:t>
            </a:r>
            <a:endParaRPr lang="en-US" altLang="zh-CN" dirty="0"/>
          </a:p>
          <a:p>
            <a:pPr lvl="1"/>
            <a:r>
              <a:rPr lang="zh-CN" altLang="en-US" dirty="0"/>
              <a:t>需要记录每只羊的重量，如果有成千上万只羊，不可能用一般变量来记录</a:t>
            </a:r>
            <a:endParaRPr lang="en-US" altLang="zh-CN" dirty="0"/>
          </a:p>
          <a:p>
            <a:pPr lvl="1"/>
            <a:r>
              <a:rPr lang="zh-CN" altLang="en-US" dirty="0"/>
              <a:t>可以用带有下标的变量，也就是</a:t>
            </a:r>
            <a:r>
              <a:rPr lang="zh-CN" altLang="en-US" dirty="0">
                <a:solidFill>
                  <a:srgbClr val="FF0000"/>
                </a:solidFill>
              </a:rPr>
              <a:t>数组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将羊的重量读入存放到数组中</a:t>
            </a:r>
            <a:endParaRPr lang="en-US" altLang="zh-CN" dirty="0"/>
          </a:p>
          <a:p>
            <a:pPr lvl="2"/>
            <a:r>
              <a:rPr lang="zh-CN" altLang="en-US" dirty="0"/>
              <a:t>从键盘输入</a:t>
            </a:r>
            <a:r>
              <a:rPr lang="en-US" altLang="zh-CN" dirty="0"/>
              <a:t>10</a:t>
            </a:r>
            <a:r>
              <a:rPr lang="zh-CN" altLang="en-US" dirty="0"/>
              <a:t>只羊的重量存放到一个名为</a:t>
            </a:r>
            <a:r>
              <a:rPr lang="en-US" altLang="zh-CN" dirty="0"/>
              <a:t>sheep</a:t>
            </a:r>
            <a:r>
              <a:rPr lang="zh-CN" altLang="en-US" dirty="0"/>
              <a:t>的数组中</a:t>
            </a:r>
            <a:endParaRPr lang="en-US" altLang="zh-CN" dirty="0"/>
          </a:p>
          <a:p>
            <a:pPr lvl="1"/>
            <a:r>
              <a:rPr lang="zh-CN" altLang="en-US" dirty="0"/>
              <a:t>声明一个变量保存最大的重量，不断更新之</a:t>
            </a:r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14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763713" y="300038"/>
          <a:ext cx="6648450" cy="636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4" name="Picture" r:id="rId3" imgW="3228840" imgH="3390840" progId="Word.Picture.8">
                  <p:embed/>
                </p:oleObj>
              </mc:Choice>
              <mc:Fallback>
                <p:oleObj name="Picture" r:id="rId3" imgW="3228840" imgH="3390840" progId="Word.Picture.8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00038"/>
                        <a:ext cx="6648450" cy="636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>
            <a:extLst>
              <a:ext uri="{FF2B5EF4-FFF2-40B4-BE49-F238E27FC236}">
                <a16:creationId xmlns:a16="http://schemas.microsoft.com/office/drawing/2014/main" id="{85CE0130-8292-47AE-9938-0C6447B0F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6605" y="2309812"/>
            <a:ext cx="677108" cy="2238375"/>
          </a:xfrm>
          <a:prstGeom prst="rect">
            <a:avLst/>
          </a:prstGeom>
          <a:noFill/>
          <a:ln>
            <a:noFill/>
          </a:ln>
          <a:effectLst/>
        </p:spPr>
        <p:txBody>
          <a:bodyPr vert="eaVert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3200" b="1" dirty="0">
                <a:ea typeface="黑体" panose="02010609060101010101" pitchFamily="49" charset="-122"/>
              </a:rPr>
              <a:t>程 序 框 图</a:t>
            </a:r>
          </a:p>
        </p:txBody>
      </p:sp>
    </p:spTree>
    <p:extLst>
      <p:ext uri="{BB962C8B-B14F-4D97-AF65-F5344CB8AC3E}">
        <p14:creationId xmlns:p14="http://schemas.microsoft.com/office/powerpoint/2010/main" val="160963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3CDF-8FAF-49B3-8F0D-568E289F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内容提要</a:t>
            </a:r>
            <a:endParaRPr lang="en-US" dirty="0"/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BC90641E-281F-426B-A95C-58F7B12F5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  <a:endParaRPr lang="en-US" altLang="zh-CN" dirty="0"/>
          </a:p>
          <a:p>
            <a:pPr lvl="1"/>
            <a:r>
              <a:rPr lang="zh-CN" altLang="en-US" dirty="0"/>
              <a:t>一维数组概念、定义和初始化</a:t>
            </a:r>
            <a:endParaRPr lang="en-US" altLang="zh-CN" dirty="0"/>
          </a:p>
          <a:p>
            <a:pPr lvl="1"/>
            <a:r>
              <a:rPr lang="zh-CN" altLang="en-US" dirty="0"/>
              <a:t>二维数组与多维数组</a:t>
            </a:r>
            <a:endParaRPr lang="en-US" altLang="zh-CN" dirty="0"/>
          </a:p>
          <a:p>
            <a:pPr lvl="1"/>
            <a:r>
              <a:rPr lang="zh-CN" altLang="en-US" dirty="0"/>
              <a:t>筛法求素数</a:t>
            </a:r>
            <a:endParaRPr lang="en-US" altLang="zh-CN" dirty="0"/>
          </a:p>
          <a:p>
            <a:r>
              <a:rPr lang="zh-CN" altLang="en-US" dirty="0">
                <a:ea typeface="华文中宋" panose="02010600040101010101" pitchFamily="2" charset="-122"/>
              </a:rPr>
              <a:t>字符数组与字符串</a:t>
            </a:r>
            <a:endParaRPr lang="en-US" altLang="zh-CN" dirty="0">
              <a:ea typeface="华文中宋" panose="02010600040101010101" pitchFamily="2" charset="-122"/>
            </a:endParaRPr>
          </a:p>
          <a:p>
            <a:r>
              <a:rPr lang="zh-CN" altLang="en-US" dirty="0">
                <a:ea typeface="华文中宋" panose="02010600040101010101" pitchFamily="2" charset="-122"/>
              </a:rPr>
              <a:t>自定义数据类型</a:t>
            </a:r>
            <a:endParaRPr lang="en-US" altLang="zh-CN" dirty="0"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ea typeface="华文中宋" panose="02010600040101010101" pitchFamily="2" charset="-122"/>
              </a:rPr>
              <a:t>枚举类型</a:t>
            </a:r>
            <a:endParaRPr lang="en-US" altLang="zh-CN" dirty="0"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ea typeface="华文中宋" panose="02010600040101010101" pitchFamily="2" charset="-122"/>
              </a:rPr>
              <a:t>结构体</a:t>
            </a:r>
            <a:endParaRPr lang="en-US" altLang="zh-CN" dirty="0"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ea typeface="华文中宋" panose="02010600040101010101" pitchFamily="2" charset="-122"/>
              </a:rPr>
              <a:t>共用体</a:t>
            </a:r>
            <a:endParaRPr lang="en-US" altLang="zh-CN" dirty="0"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ea typeface="华文中宋" panose="02010600040101010101" pitchFamily="2" charset="-122"/>
              </a:rPr>
              <a:t>用</a:t>
            </a:r>
            <a:r>
              <a:rPr lang="en-US" altLang="zh-CN" dirty="0">
                <a:ea typeface="华文中宋" panose="02010600040101010101" pitchFamily="2" charset="-122"/>
              </a:rPr>
              <a:t>typedef</a:t>
            </a:r>
            <a:r>
              <a:rPr lang="zh-CN" altLang="en-US" dirty="0">
                <a:ea typeface="华文中宋" panose="02010600040101010101" pitchFamily="2" charset="-122"/>
              </a:rPr>
              <a:t>定义新类型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772400" cy="545726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代码（最重的羊）</a:t>
            </a:r>
            <a:endParaRPr lang="en-US" sz="3200" dirty="0"/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9" y="1258958"/>
            <a:ext cx="9016462" cy="4702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6352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>
            <a:extLst>
              <a:ext uri="{FF2B5EF4-FFF2-40B4-BE49-F238E27FC236}">
                <a16:creationId xmlns:a16="http://schemas.microsoft.com/office/drawing/2014/main" id="{A4168A3A-91E5-498A-8F78-84B05760BB5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课堂</a:t>
            </a:r>
            <a:r>
              <a:rPr lang="zh-CN" altLang="en-US" dirty="0">
                <a:cs typeface="+mj-cs"/>
              </a:rPr>
              <a:t>练习</a:t>
            </a:r>
          </a:p>
        </p:txBody>
      </p:sp>
      <p:sp>
        <p:nvSpPr>
          <p:cNvPr id="729091" name="Rectangle 3">
            <a:extLst>
              <a:ext uri="{FF2B5EF4-FFF2-40B4-BE49-F238E27FC236}">
                <a16:creationId xmlns:a16="http://schemas.microsoft.com/office/drawing/2014/main" id="{BD7C626B-5B91-4602-AC5F-100B16495D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 dirty="0"/>
              <a:t>给定一组整数，找到其中最小的整数，并按照输入的</a:t>
            </a:r>
            <a:r>
              <a:rPr kumimoji="0" lang="zh-CN" altLang="en-US" dirty="0">
                <a:solidFill>
                  <a:srgbClr val="C00000"/>
                </a:solidFill>
              </a:rPr>
              <a:t>逆序</a:t>
            </a:r>
            <a:r>
              <a:rPr kumimoji="0" lang="zh-CN" altLang="en-US" dirty="0"/>
              <a:t>输出这组整数</a:t>
            </a:r>
          </a:p>
          <a:p>
            <a:pPr eaLnBrk="1" hangingPunct="1"/>
            <a:endParaRPr kumimoji="0" lang="zh-CN" altLang="en-US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求</a:t>
            </a:r>
            <a:r>
              <a:rPr kumimoji="0" lang="en-US" altLang="zh-CN" dirty="0"/>
              <a:t>Fibonacci</a:t>
            </a:r>
            <a:r>
              <a:rPr kumimoji="0" lang="zh-CN" altLang="en-US" dirty="0"/>
              <a:t>数列的第</a:t>
            </a:r>
            <a:r>
              <a:rPr kumimoji="0" lang="en-US" altLang="zh-CN" dirty="0"/>
              <a:t>n</a:t>
            </a:r>
            <a:r>
              <a:rPr kumimoji="0" lang="zh-CN" altLang="en-US" dirty="0"/>
              <a:t>项</a:t>
            </a:r>
            <a:endParaRPr kumimoji="0" lang="en-US" altLang="zh-CN" dirty="0"/>
          </a:p>
          <a:p>
            <a:pPr lvl="1"/>
            <a:r>
              <a:rPr lang="zh-CN" altLang="en-US" dirty="0"/>
              <a:t>不使用数组</a:t>
            </a:r>
          </a:p>
          <a:p>
            <a:pPr lvl="1"/>
            <a:r>
              <a:rPr lang="zh-CN" altLang="en-US" dirty="0"/>
              <a:t>用数组的方式来处理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7693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练习：开发一个随机点名程序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输入数据：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第一行</a:t>
            </a:r>
            <a:r>
              <a:rPr lang="en-US" altLang="zh-CN" dirty="0">
                <a:solidFill>
                  <a:schemeClr val="tx1"/>
                </a:solidFill>
              </a:rPr>
              <a:t>n m</a:t>
            </a:r>
          </a:p>
          <a:p>
            <a:pPr lvl="2"/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是学生总数</a:t>
            </a:r>
            <a:endParaRPr lang="en-US" altLang="zh-CN" dirty="0">
              <a:solidFill>
                <a:schemeClr val="tx1"/>
              </a:solidFill>
            </a:endParaRPr>
          </a:p>
          <a:p>
            <a:pPr lvl="2"/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是要随机选择的个数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随后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行是每个学生的信息</a:t>
            </a:r>
            <a:endParaRPr lang="en-US" altLang="zh-CN" dirty="0">
              <a:solidFill>
                <a:schemeClr val="tx1"/>
              </a:solidFill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</a:rPr>
              <a:t>每行两个数值</a:t>
            </a:r>
            <a:r>
              <a:rPr lang="en-US" altLang="zh-CN" dirty="0">
                <a:solidFill>
                  <a:schemeClr val="tx1"/>
                </a:solidFill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</a:rPr>
              <a:t>sno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/>
              <a:t>分别代表学生所在班级和学号</a:t>
            </a:r>
            <a:endParaRPr lang="en-US" altLang="zh-CN" dirty="0"/>
          </a:p>
          <a:p>
            <a:pPr lvl="2"/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输出数据：随机选择的</a:t>
            </a:r>
            <a:r>
              <a:rPr lang="en-US" altLang="zh-CN" dirty="0"/>
              <a:t>m</a:t>
            </a:r>
            <a:r>
              <a:rPr lang="zh-CN" altLang="en-US" dirty="0"/>
              <a:t>个学生学号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7612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29997" y="152390"/>
            <a:ext cx="8230387" cy="899650"/>
          </a:xfrm>
        </p:spPr>
        <p:txBody>
          <a:bodyPr/>
          <a:lstStyle/>
          <a:p>
            <a:r>
              <a:rPr lang="zh-CN" altLang="en-US" dirty="0"/>
              <a:t>练习：开发一个随机点名程序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1535837"/>
            <a:ext cx="8432390" cy="5000989"/>
          </a:xfrm>
        </p:spPr>
        <p:txBody>
          <a:bodyPr>
            <a:normAutofit fontScale="70000" lnSpcReduction="20000"/>
          </a:bodyPr>
          <a:lstStyle/>
          <a:p>
            <a:pPr marL="519113" indent="-457200">
              <a:buFont typeface="+mj-lt"/>
              <a:buAutoNum type="arabicPeriod"/>
            </a:pPr>
            <a:r>
              <a:rPr lang="en-US" altLang="zh-CN" sz="1800" dirty="0"/>
              <a:t>#include &lt;</a:t>
            </a:r>
            <a:r>
              <a:rPr lang="en-US" altLang="zh-CN" sz="1800" dirty="0" err="1"/>
              <a:t>stdio.h</a:t>
            </a:r>
            <a:r>
              <a:rPr lang="en-US" altLang="zh-CN" sz="1800" dirty="0"/>
              <a:t>&gt;</a:t>
            </a:r>
          </a:p>
          <a:p>
            <a:pPr marL="519113" indent="-457200">
              <a:buFont typeface="+mj-lt"/>
              <a:buAutoNum type="arabicPeriod"/>
            </a:pPr>
            <a:r>
              <a:rPr lang="en-US" altLang="zh-CN" sz="1800" dirty="0"/>
              <a:t>#include &lt;</a:t>
            </a:r>
            <a:r>
              <a:rPr lang="en-US" altLang="zh-CN" sz="1800" dirty="0" err="1"/>
              <a:t>stdlib.h</a:t>
            </a:r>
            <a:r>
              <a:rPr lang="en-US" altLang="zh-CN" sz="1800" dirty="0"/>
              <a:t>&gt;</a:t>
            </a:r>
          </a:p>
          <a:p>
            <a:pPr marL="519113" indent="-457200">
              <a:buFont typeface="+mj-lt"/>
              <a:buAutoNum type="arabicPeriod"/>
            </a:pPr>
            <a:r>
              <a:rPr lang="en-US" altLang="zh-CN" sz="1800" dirty="0"/>
              <a:t>#include &lt;</a:t>
            </a:r>
            <a:r>
              <a:rPr lang="en-US" altLang="zh-CN" sz="1800" dirty="0" err="1"/>
              <a:t>time.h</a:t>
            </a:r>
            <a:r>
              <a:rPr lang="en-US" altLang="zh-CN" sz="1800" dirty="0"/>
              <a:t>&gt;</a:t>
            </a:r>
          </a:p>
          <a:p>
            <a:pPr marL="519113" indent="-457200">
              <a:buFont typeface="+mj-lt"/>
              <a:buAutoNum type="arabicPeriod"/>
            </a:pPr>
            <a:r>
              <a:rPr lang="en-US" altLang="zh-CN" sz="1800" dirty="0"/>
              <a:t>#define </a:t>
            </a:r>
            <a:r>
              <a:rPr lang="en-US" altLang="zh-CN" sz="1800" dirty="0">
                <a:solidFill>
                  <a:srgbClr val="FF0000"/>
                </a:solidFill>
              </a:rPr>
              <a:t>MAX_SIZE</a:t>
            </a:r>
            <a:r>
              <a:rPr lang="en-US" altLang="zh-CN" sz="1800" dirty="0"/>
              <a:t> 180</a:t>
            </a:r>
          </a:p>
          <a:p>
            <a:pPr marL="519113" indent="-457200">
              <a:buFont typeface="+mj-lt"/>
              <a:buAutoNum type="arabicPeriod"/>
            </a:pPr>
            <a:r>
              <a:rPr lang="en-US" altLang="zh-CN" sz="1800" dirty="0" err="1"/>
              <a:t>int</a:t>
            </a:r>
            <a:r>
              <a:rPr lang="en-US" altLang="zh-CN" sz="1800" dirty="0"/>
              <a:t> main() {</a:t>
            </a:r>
          </a:p>
          <a:p>
            <a:pPr marL="519113" indent="-457200">
              <a:buFont typeface="+mj-lt"/>
              <a:buAutoNum type="arabicPeriod"/>
            </a:pPr>
            <a:r>
              <a:rPr lang="en-US" altLang="zh-CN" sz="1800" dirty="0"/>
              <a:t>    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 n, m, </a:t>
            </a:r>
            <a:r>
              <a:rPr lang="en-US" altLang="zh-CN" sz="1800" dirty="0" err="1"/>
              <a:t>i</a:t>
            </a:r>
            <a:r>
              <a:rPr lang="en-US" altLang="zh-CN" sz="1800" dirty="0"/>
              <a:t>, j;                                            //n</a:t>
            </a:r>
            <a:r>
              <a:rPr lang="zh-CN" altLang="en-US" sz="1800" dirty="0"/>
              <a:t>是数组的实际使用量</a:t>
            </a:r>
            <a:endParaRPr lang="en-US" altLang="zh-CN" sz="1800" dirty="0"/>
          </a:p>
          <a:p>
            <a:pPr marL="519113" indent="-457200">
              <a:buFont typeface="+mj-lt"/>
              <a:buAutoNum type="arabicPeriod"/>
            </a:pPr>
            <a:r>
              <a:rPr lang="en-US" altLang="zh-CN" sz="1800" dirty="0"/>
              <a:t>    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 </a:t>
            </a:r>
            <a:r>
              <a:rPr lang="en-US" altLang="zh-CN" sz="1800" dirty="0" err="1"/>
              <a:t>sno</a:t>
            </a:r>
            <a:r>
              <a:rPr lang="en-US" altLang="zh-CN" sz="1800" dirty="0"/>
              <a:t>[</a:t>
            </a:r>
            <a:r>
              <a:rPr lang="en-US" altLang="zh-CN" sz="1800" dirty="0">
                <a:solidFill>
                  <a:srgbClr val="FF0000"/>
                </a:solidFill>
              </a:rPr>
              <a:t>MAX_SIZE</a:t>
            </a:r>
            <a:r>
              <a:rPr lang="en-US" altLang="zh-CN" sz="1800" dirty="0"/>
              <a:t>], class[</a:t>
            </a:r>
            <a:r>
              <a:rPr lang="en-US" altLang="zh-CN" sz="1800" dirty="0">
                <a:solidFill>
                  <a:srgbClr val="FF0000"/>
                </a:solidFill>
              </a:rPr>
              <a:t>MAX_SIZE</a:t>
            </a:r>
            <a:r>
              <a:rPr lang="en-US" altLang="zh-CN" sz="1800" dirty="0"/>
              <a:t>];   //MAX_SIZE</a:t>
            </a:r>
            <a:r>
              <a:rPr lang="zh-CN" altLang="en-US" sz="1800" dirty="0"/>
              <a:t>是数组的最大容量</a:t>
            </a:r>
            <a:endParaRPr lang="en-US" altLang="zh-CN" sz="1800" dirty="0"/>
          </a:p>
          <a:p>
            <a:pPr marL="519113" indent="-457200">
              <a:buFont typeface="+mj-lt"/>
              <a:buAutoNum type="arabicPeriod"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scanf</a:t>
            </a:r>
            <a:r>
              <a:rPr lang="en-US" altLang="zh-CN" sz="1800" dirty="0"/>
              <a:t>("%d %d", &amp;n, &amp;m);</a:t>
            </a:r>
          </a:p>
          <a:p>
            <a:pPr marL="519113" indent="-457200">
              <a:buFont typeface="+mj-lt"/>
              <a:buAutoNum type="arabicPeriod"/>
            </a:pPr>
            <a:r>
              <a:rPr lang="en-US" altLang="zh-CN" sz="1800" dirty="0"/>
              <a:t>    for (</a:t>
            </a:r>
            <a:r>
              <a:rPr lang="en-US" altLang="zh-CN" sz="1800" dirty="0" err="1">
                <a:solidFill>
                  <a:srgbClr val="FF0000"/>
                </a:solidFill>
              </a:rPr>
              <a:t>i</a:t>
            </a:r>
            <a:r>
              <a:rPr lang="en-US" altLang="zh-CN" sz="1800" dirty="0">
                <a:solidFill>
                  <a:srgbClr val="FF0000"/>
                </a:solidFill>
              </a:rPr>
              <a:t> = 0</a:t>
            </a:r>
            <a:r>
              <a:rPr lang="en-US" altLang="zh-CN" sz="1800" dirty="0"/>
              <a:t>; </a:t>
            </a:r>
            <a:r>
              <a:rPr lang="en-US" altLang="zh-CN" sz="1800" dirty="0" err="1">
                <a:solidFill>
                  <a:srgbClr val="FF0000"/>
                </a:solidFill>
              </a:rPr>
              <a:t>i</a:t>
            </a:r>
            <a:r>
              <a:rPr lang="en-US" altLang="zh-CN" sz="1800" dirty="0">
                <a:solidFill>
                  <a:srgbClr val="FF0000"/>
                </a:solidFill>
              </a:rPr>
              <a:t> &lt;= n-1</a:t>
            </a:r>
            <a:r>
              <a:rPr lang="en-US" altLang="zh-CN" sz="1800" dirty="0"/>
              <a:t>; </a:t>
            </a:r>
            <a:r>
              <a:rPr lang="en-US" altLang="zh-CN" sz="1800" dirty="0" err="1"/>
              <a:t>i</a:t>
            </a:r>
            <a:r>
              <a:rPr lang="en-US" altLang="zh-CN" sz="1800" dirty="0"/>
              <a:t>++) </a:t>
            </a:r>
          </a:p>
          <a:p>
            <a:pPr marL="519113" indent="-457200">
              <a:buFont typeface="+mj-lt"/>
              <a:buAutoNum type="arabicPeriod"/>
            </a:pPr>
            <a:r>
              <a:rPr lang="en-US" altLang="zh-CN" sz="1800" dirty="0"/>
              <a:t>        </a:t>
            </a:r>
            <a:r>
              <a:rPr lang="en-US" altLang="zh-CN" sz="1800" dirty="0" err="1"/>
              <a:t>scanf</a:t>
            </a:r>
            <a:r>
              <a:rPr lang="en-US" altLang="zh-CN" sz="1800" dirty="0"/>
              <a:t>("%d %d", </a:t>
            </a:r>
            <a:r>
              <a:rPr lang="en-US" altLang="zh-CN" sz="1800" dirty="0">
                <a:solidFill>
                  <a:srgbClr val="FF0000"/>
                </a:solidFill>
              </a:rPr>
              <a:t>&amp;class[</a:t>
            </a:r>
            <a:r>
              <a:rPr lang="en-US" altLang="zh-CN" sz="1800" dirty="0" err="1">
                <a:solidFill>
                  <a:srgbClr val="FF0000"/>
                </a:solidFill>
              </a:rPr>
              <a:t>i</a:t>
            </a:r>
            <a:r>
              <a:rPr lang="en-US" altLang="zh-CN" sz="1800" dirty="0">
                <a:solidFill>
                  <a:srgbClr val="FF0000"/>
                </a:solidFill>
              </a:rPr>
              <a:t>]</a:t>
            </a:r>
            <a:r>
              <a:rPr lang="en-US" altLang="zh-CN" sz="1800" dirty="0"/>
              <a:t>, </a:t>
            </a:r>
            <a:r>
              <a:rPr lang="en-US" altLang="zh-CN" sz="1800" dirty="0" err="1">
                <a:solidFill>
                  <a:srgbClr val="FF0000"/>
                </a:solidFill>
              </a:rPr>
              <a:t>sno</a:t>
            </a:r>
            <a:r>
              <a:rPr lang="en-US" altLang="zh-CN" sz="1800" dirty="0">
                <a:solidFill>
                  <a:srgbClr val="FF0000"/>
                </a:solidFill>
              </a:rPr>
              <a:t>[</a:t>
            </a:r>
            <a:r>
              <a:rPr lang="en-US" altLang="zh-CN" sz="1800" dirty="0" err="1">
                <a:solidFill>
                  <a:srgbClr val="FF0000"/>
                </a:solidFill>
              </a:rPr>
              <a:t>i</a:t>
            </a:r>
            <a:r>
              <a:rPr lang="en-US" altLang="zh-CN" sz="1800" dirty="0">
                <a:solidFill>
                  <a:srgbClr val="FF0000"/>
                </a:solidFill>
              </a:rPr>
              <a:t>]</a:t>
            </a:r>
            <a:r>
              <a:rPr lang="en-US" altLang="zh-CN" sz="1800" dirty="0"/>
              <a:t>);   </a:t>
            </a:r>
          </a:p>
          <a:p>
            <a:pPr marL="519113" indent="-457200">
              <a:buFont typeface="+mj-lt"/>
              <a:buAutoNum type="arabicPeriod"/>
            </a:pPr>
            <a:r>
              <a:rPr lang="en-US" altLang="zh-CN" sz="1800" dirty="0"/>
              <a:t>    </a:t>
            </a:r>
            <a:r>
              <a:rPr lang="en-US" altLang="zh-CN" sz="1800" dirty="0" err="1">
                <a:solidFill>
                  <a:srgbClr val="00B050"/>
                </a:solidFill>
              </a:rPr>
              <a:t>srand</a:t>
            </a:r>
            <a:r>
              <a:rPr lang="en-US" altLang="zh-CN" sz="1800" dirty="0">
                <a:solidFill>
                  <a:srgbClr val="00B050"/>
                </a:solidFill>
              </a:rPr>
              <a:t>(time(NULL));       </a:t>
            </a:r>
            <a:r>
              <a:rPr lang="en-US" altLang="zh-CN" sz="1800" dirty="0"/>
              <a:t>//</a:t>
            </a:r>
            <a:r>
              <a:rPr lang="zh-CN" altLang="en-US" sz="1800" dirty="0"/>
              <a:t>初始化随机数生成器</a:t>
            </a:r>
            <a:endParaRPr lang="en-US" altLang="zh-CN" sz="1800" dirty="0"/>
          </a:p>
          <a:p>
            <a:pPr marL="519113" indent="-457200">
              <a:buFont typeface="+mj-lt"/>
              <a:buAutoNum type="arabicPeriod"/>
            </a:pPr>
            <a:r>
              <a:rPr lang="en-US" altLang="zh-CN" sz="1800" dirty="0"/>
              <a:t>    for 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 = 0; </a:t>
            </a:r>
            <a:r>
              <a:rPr lang="en-US" altLang="zh-CN" sz="1800" dirty="0" err="1"/>
              <a:t>i</a:t>
            </a:r>
            <a:r>
              <a:rPr lang="en-US" altLang="zh-CN" sz="1800" dirty="0"/>
              <a:t> &lt; m; </a:t>
            </a:r>
            <a:r>
              <a:rPr lang="en-US" altLang="zh-CN" sz="1800" dirty="0" err="1"/>
              <a:t>i</a:t>
            </a:r>
            <a:r>
              <a:rPr lang="en-US" altLang="zh-CN" sz="1800" dirty="0"/>
              <a:t>++) {</a:t>
            </a:r>
          </a:p>
          <a:p>
            <a:pPr marL="519113" indent="-457200">
              <a:buFont typeface="+mj-lt"/>
              <a:buAutoNum type="arabicPeriod"/>
            </a:pPr>
            <a:r>
              <a:rPr lang="en-US" altLang="zh-CN" sz="1800" dirty="0"/>
              <a:t>        j = </a:t>
            </a:r>
            <a:r>
              <a:rPr lang="en-US" altLang="zh-CN" sz="1800" dirty="0">
                <a:solidFill>
                  <a:srgbClr val="00B050"/>
                </a:solidFill>
              </a:rPr>
              <a:t>rand()</a:t>
            </a:r>
            <a:r>
              <a:rPr lang="en-US" altLang="zh-CN" sz="1800" dirty="0"/>
              <a:t> % n;           //</a:t>
            </a:r>
            <a:r>
              <a:rPr lang="zh-CN" altLang="en-US" sz="1800" dirty="0"/>
              <a:t>生成</a:t>
            </a:r>
            <a:r>
              <a:rPr lang="en-US" altLang="zh-CN" sz="1800" dirty="0"/>
              <a:t>[0, n)</a:t>
            </a:r>
            <a:r>
              <a:rPr lang="zh-CN" altLang="en-US" sz="1800" dirty="0"/>
              <a:t>的随机数</a:t>
            </a:r>
            <a:endParaRPr lang="en-US" altLang="zh-CN" sz="1800" dirty="0"/>
          </a:p>
          <a:p>
            <a:pPr marL="519113" indent="-457200">
              <a:buFont typeface="+mj-lt"/>
              <a:buAutoNum type="arabicPeriod"/>
            </a:pPr>
            <a:r>
              <a:rPr lang="en-US" altLang="zh-CN" sz="1800" dirty="0"/>
              <a:t>        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("Lucky guy %d: %d %d\n", </a:t>
            </a:r>
            <a:r>
              <a:rPr lang="en-US" altLang="zh-CN" sz="1800" dirty="0" err="1"/>
              <a:t>i</a:t>
            </a:r>
            <a:r>
              <a:rPr lang="en-US" altLang="zh-CN" sz="1800" dirty="0"/>
              <a:t>, class[j], </a:t>
            </a:r>
            <a:r>
              <a:rPr lang="en-US" altLang="zh-CN" sz="1800" dirty="0" err="1"/>
              <a:t>sno</a:t>
            </a:r>
            <a:r>
              <a:rPr lang="en-US" altLang="zh-CN" sz="1800" dirty="0"/>
              <a:t>[j]);</a:t>
            </a:r>
          </a:p>
          <a:p>
            <a:pPr marL="519113" indent="-457200">
              <a:buFont typeface="+mj-lt"/>
              <a:buAutoNum type="arabicPeriod"/>
            </a:pPr>
            <a:r>
              <a:rPr lang="en-US" altLang="zh-CN" sz="1800" dirty="0"/>
              <a:t>    }</a:t>
            </a:r>
          </a:p>
          <a:p>
            <a:pPr marL="519113" indent="-457200">
              <a:buFont typeface="+mj-lt"/>
              <a:buAutoNum type="arabicPeriod"/>
            </a:pPr>
            <a:r>
              <a:rPr lang="en-US" altLang="zh-CN" sz="1800" dirty="0"/>
              <a:t>    return 0;</a:t>
            </a:r>
          </a:p>
          <a:p>
            <a:pPr marL="519113" indent="-457200">
              <a:buFont typeface="+mj-lt"/>
              <a:buAutoNum type="arabicPeriod"/>
            </a:pPr>
            <a:r>
              <a:rPr lang="en-US" altLang="zh-CN" sz="1800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692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A264115-A25C-497A-8193-6347AE31D0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二维数组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20681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00497-D424-4F0A-BC4A-EFA743AD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学生成绩统计</a:t>
            </a:r>
            <a:endParaRPr lang="en-US" dirty="0"/>
          </a:p>
        </p:txBody>
      </p:sp>
      <p:sp>
        <p:nvSpPr>
          <p:cNvPr id="2050" name="Content Placeholder 2">
            <a:extLst>
              <a:ext uri="{FF2B5EF4-FFF2-40B4-BE49-F238E27FC236}">
                <a16:creationId xmlns:a16="http://schemas.microsoft.com/office/drawing/2014/main" id="{551964A2-B534-4165-B037-6BBFBF56D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有</a:t>
            </a:r>
            <a:r>
              <a:rPr lang="en-US" altLang="zh-CN" sz="2800"/>
              <a:t>n</a:t>
            </a:r>
            <a:r>
              <a:rPr lang="zh-CN" altLang="en-US" sz="2800"/>
              <a:t>个学生，每个学生学</a:t>
            </a:r>
            <a:r>
              <a:rPr lang="en-US" altLang="zh-CN" sz="2800"/>
              <a:t>m</a:t>
            </a:r>
            <a:r>
              <a:rPr lang="zh-CN" altLang="en-US" sz="2800"/>
              <a:t>门课，已知所有学生的各门课的成绩，分别求每门课的平均成绩和每个学生的平均成绩。设各学生成绩如下：</a:t>
            </a:r>
            <a:endParaRPr lang="en-US" altLang="en-US" sz="2800">
              <a:ea typeface="华文中宋" panose="02010600040101010101" pitchFamily="2" charset="-122"/>
            </a:endParaRPr>
          </a:p>
        </p:txBody>
      </p:sp>
      <p:graphicFrame>
        <p:nvGraphicFramePr>
          <p:cNvPr id="2053" name="Object 4">
            <a:extLst>
              <a:ext uri="{FF2B5EF4-FFF2-40B4-BE49-F238E27FC236}">
                <a16:creationId xmlns:a16="http://schemas.microsoft.com/office/drawing/2014/main" id="{C7F25D25-C236-4E38-9453-60CD1F2067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219274"/>
              </p:ext>
            </p:extLst>
          </p:nvPr>
        </p:nvGraphicFramePr>
        <p:xfrm>
          <a:off x="1543064" y="3210590"/>
          <a:ext cx="6308725" cy="294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2" name="文档" r:id="rId3" imgW="6259068" imgH="3378708" progId="Word.Document.8">
                  <p:embed/>
                </p:oleObj>
              </mc:Choice>
              <mc:Fallback>
                <p:oleObj name="文档" r:id="rId3" imgW="6259068" imgH="3378708" progId="Word.Document.8">
                  <p:embed/>
                  <p:pic>
                    <p:nvPicPr>
                      <p:cNvPr id="2053" name="Object 4">
                        <a:extLst>
                          <a:ext uri="{FF2B5EF4-FFF2-40B4-BE49-F238E27FC236}">
                            <a16:creationId xmlns:a16="http://schemas.microsoft.com/office/drawing/2014/main" id="{C7F25D25-C236-4E38-9453-60CD1F2067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64" y="3210590"/>
                        <a:ext cx="6308725" cy="29416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9103506-B71F-45DC-99D2-094D8DBF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z="4400">
                <a:effectLst>
                  <a:outerShdw blurRad="38100" dist="38100" dir="2700000" algn="tl">
                    <a:srgbClr val="C0C0C0"/>
                  </a:outerShdw>
                </a:effectLst>
              </a:rPr>
              <a:t>二维数组的概念及其定义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39938" name="Content Placeholder 6">
            <a:extLst>
              <a:ext uri="{FF2B5EF4-FFF2-40B4-BE49-F238E27FC236}">
                <a16:creationId xmlns:a16="http://schemas.microsoft.com/office/drawing/2014/main" id="{77CB1B3E-FFD4-424C-A8AF-B11F095C3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当一维数组的每个元素是一个一维数组时，就构成了二维数组。</a:t>
            </a:r>
            <a:endParaRPr lang="en-US" altLang="zh-CN"/>
          </a:p>
          <a:p>
            <a:r>
              <a:rPr lang="zh-CN" altLang="en-US"/>
              <a:t>二维数组与数学中的矩阵概念相对应。</a:t>
            </a:r>
            <a:endParaRPr lang="en-US" altLang="en-US">
              <a:ea typeface="华文中宋" panose="02010600040101010101" pitchFamily="2" charset="-122"/>
            </a:endParaRPr>
          </a:p>
        </p:txBody>
      </p:sp>
      <p:grpSp>
        <p:nvGrpSpPr>
          <p:cNvPr id="39941" name="Group 4">
            <a:extLst>
              <a:ext uri="{FF2B5EF4-FFF2-40B4-BE49-F238E27FC236}">
                <a16:creationId xmlns:a16="http://schemas.microsoft.com/office/drawing/2014/main" id="{C62ED242-C4C4-4109-ACC5-D0C51F08876E}"/>
              </a:ext>
            </a:extLst>
          </p:cNvPr>
          <p:cNvGrpSpPr>
            <a:grpSpLocks/>
          </p:cNvGrpSpPr>
          <p:nvPr/>
        </p:nvGrpSpPr>
        <p:grpSpPr bwMode="auto">
          <a:xfrm>
            <a:off x="1186087" y="3522663"/>
            <a:ext cx="7261225" cy="2209800"/>
            <a:chOff x="606" y="2352"/>
            <a:chExt cx="4574" cy="1392"/>
          </a:xfrm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48358668-5126-4C92-A146-243D255B8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" y="2370"/>
              <a:ext cx="816" cy="1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F3D5FF86-8115-4402-B1B0-559DA2F45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" y="270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EA71861B-A573-4772-B5A1-6C0DD21318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" y="304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B79E3289-D456-4944-8541-0655AFD4D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" y="2370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400" dirty="0">
                  <a:latin typeface="Times New Roman" charset="0"/>
                </a:rPr>
                <a:t>age[0]</a:t>
              </a:r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86C5DF16-428B-464B-A17A-25CD67846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" y="2706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latin typeface="Times New Roman" charset="0"/>
                </a:rPr>
                <a:t>age[1]</a:t>
              </a:r>
            </a:p>
          </p:txBody>
        </p:sp>
        <p:sp>
          <p:nvSpPr>
            <p:cNvPr id="14" name="Text Box 10">
              <a:extLst>
                <a:ext uri="{FF2B5EF4-FFF2-40B4-BE49-F238E27FC236}">
                  <a16:creationId xmlns:a16="http://schemas.microsoft.com/office/drawing/2014/main" id="{899B61CE-A99B-4F2C-8CC1-EFE2826B9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" y="304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latin typeface="Times New Roman" charset="0"/>
                </a:rPr>
                <a:t>age[2]</a:t>
              </a:r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DE96799B-549D-4C8F-B1B9-748AA7F68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370"/>
              <a:ext cx="1584" cy="1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16" name="Line 12">
              <a:extLst>
                <a:ext uri="{FF2B5EF4-FFF2-40B4-BE49-F238E27FC236}">
                  <a16:creationId xmlns:a16="http://schemas.microsoft.com/office/drawing/2014/main" id="{57B0B8CA-4E64-4594-AA27-68843AD239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70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17" name="Line 13">
              <a:extLst>
                <a:ext uri="{FF2B5EF4-FFF2-40B4-BE49-F238E27FC236}">
                  <a16:creationId xmlns:a16="http://schemas.microsoft.com/office/drawing/2014/main" id="{96F5B925-07DB-4426-AE82-42B59F882F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04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18" name="Text Box 14">
              <a:extLst>
                <a:ext uri="{FF2B5EF4-FFF2-40B4-BE49-F238E27FC236}">
                  <a16:creationId xmlns:a16="http://schemas.microsoft.com/office/drawing/2014/main" id="{14B8325D-0338-4252-8530-91523B63C9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370"/>
              <a:ext cx="1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sz="2400" dirty="0">
                  <a:latin typeface="Times New Roman" charset="0"/>
                </a:rPr>
                <a:t>17 19 20 18 21 </a:t>
              </a:r>
              <a:endParaRPr kumimoji="1" lang="en-US" altLang="zh-CN" sz="2400" dirty="0">
                <a:latin typeface="Times New Roman" charset="0"/>
              </a:endParaRPr>
            </a:p>
          </p:txBody>
        </p:sp>
        <p:sp>
          <p:nvSpPr>
            <p:cNvPr id="19" name="Text Box 15">
              <a:extLst>
                <a:ext uri="{FF2B5EF4-FFF2-40B4-BE49-F238E27FC236}">
                  <a16:creationId xmlns:a16="http://schemas.microsoft.com/office/drawing/2014/main" id="{374830D7-8D44-42E9-B8F7-94986F0D19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06"/>
              <a:ext cx="1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sz="2400">
                  <a:latin typeface="Times New Roman" charset="0"/>
                </a:rPr>
                <a:t>23 16 18 19 22 </a:t>
              </a:r>
              <a:endParaRPr kumimoji="1" lang="en-US" altLang="zh-CN" sz="2400">
                <a:latin typeface="Times New Roman" charset="0"/>
              </a:endParaRPr>
            </a:p>
          </p:txBody>
        </p:sp>
        <p:sp>
          <p:nvSpPr>
            <p:cNvPr id="20" name="Text Box 16">
              <a:extLst>
                <a:ext uri="{FF2B5EF4-FFF2-40B4-BE49-F238E27FC236}">
                  <a16:creationId xmlns:a16="http://schemas.microsoft.com/office/drawing/2014/main" id="{5D0F940D-A933-458F-B080-B40D47BDF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090"/>
              <a:ext cx="1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sz="2400">
                  <a:latin typeface="Times New Roman" charset="0"/>
                </a:rPr>
                <a:t>21 23 20 16 18 </a:t>
              </a:r>
              <a:endParaRPr kumimoji="1" lang="en-US" altLang="zh-CN" sz="2400">
                <a:latin typeface="Times New Roman" charset="0"/>
              </a:endParaRPr>
            </a:p>
          </p:txBody>
        </p:sp>
        <p:sp>
          <p:nvSpPr>
            <p:cNvPr id="21" name="AutoShape 17">
              <a:extLst>
                <a:ext uri="{FF2B5EF4-FFF2-40B4-BE49-F238E27FC236}">
                  <a16:creationId xmlns:a16="http://schemas.microsoft.com/office/drawing/2014/main" id="{4DAFDE3B-0447-487E-B667-06BD7C059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" y="2400"/>
              <a:ext cx="96" cy="912"/>
            </a:xfrm>
            <a:prstGeom prst="leftBracket">
              <a:avLst>
                <a:gd name="adj" fmla="val 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2" name="AutoShape 18">
              <a:extLst>
                <a:ext uri="{FF2B5EF4-FFF2-40B4-BE49-F238E27FC236}">
                  <a16:creationId xmlns:a16="http://schemas.microsoft.com/office/drawing/2014/main" id="{823F4E48-3A04-469A-913A-559236C2C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2" y="2400"/>
              <a:ext cx="48" cy="912"/>
            </a:xfrm>
            <a:prstGeom prst="rightBracket">
              <a:avLst>
                <a:gd name="adj" fmla="val 1134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3" name="Text Box 19">
              <a:extLst>
                <a:ext uri="{FF2B5EF4-FFF2-40B4-BE49-F238E27FC236}">
                  <a16:creationId xmlns:a16="http://schemas.microsoft.com/office/drawing/2014/main" id="{A0090B5D-4331-4028-8689-54CA343299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6" y="2352"/>
              <a:ext cx="1344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sz="2400" dirty="0">
                  <a:latin typeface="Times New Roman" charset="0"/>
                </a:rPr>
                <a:t>17 19 20 18 21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sz="2400" dirty="0">
                  <a:latin typeface="Times New Roman" charset="0"/>
                </a:rPr>
                <a:t>23 16 18 19 22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sz="2400" dirty="0">
                  <a:latin typeface="Times New Roman" charset="0"/>
                </a:rPr>
                <a:t>21 23 20 16 18</a:t>
              </a:r>
              <a:endParaRPr kumimoji="1" lang="en-US" altLang="zh-CN" sz="2400" dirty="0">
                <a:latin typeface="Times New Roman" charset="0"/>
              </a:endParaRPr>
            </a:p>
          </p:txBody>
        </p:sp>
        <p:sp>
          <p:nvSpPr>
            <p:cNvPr id="24" name="AutoShape 20">
              <a:extLst>
                <a:ext uri="{FF2B5EF4-FFF2-40B4-BE49-F238E27FC236}">
                  <a16:creationId xmlns:a16="http://schemas.microsoft.com/office/drawing/2014/main" id="{35DB7E9A-307A-46CB-9D5D-64C826E4C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2514"/>
              <a:ext cx="181" cy="9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5" name="AutoShape 21">
              <a:extLst>
                <a:ext uri="{FF2B5EF4-FFF2-40B4-BE49-F238E27FC236}">
                  <a16:creationId xmlns:a16="http://schemas.microsoft.com/office/drawing/2014/main" id="{5D4E2EAA-AC18-4D5C-8A4D-0117103DC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2802"/>
              <a:ext cx="181" cy="9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6" name="AutoShape 22">
              <a:extLst>
                <a:ext uri="{FF2B5EF4-FFF2-40B4-BE49-F238E27FC236}">
                  <a16:creationId xmlns:a16="http://schemas.microsoft.com/office/drawing/2014/main" id="{DB062D41-D4A7-41B0-B2CC-999F78FDC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3138"/>
              <a:ext cx="181" cy="9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7" name="AutoShape 23">
              <a:extLst>
                <a:ext uri="{FF2B5EF4-FFF2-40B4-BE49-F238E27FC236}">
                  <a16:creationId xmlns:a16="http://schemas.microsoft.com/office/drawing/2014/main" id="{D552D85B-6F8D-48A8-8832-12EF7C537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8" y="2466"/>
              <a:ext cx="188" cy="816"/>
            </a:xfrm>
            <a:prstGeom prst="rightArrowCallout">
              <a:avLst>
                <a:gd name="adj1" fmla="val 62323"/>
                <a:gd name="adj2" fmla="val 62322"/>
                <a:gd name="adj3" fmla="val 16667"/>
                <a:gd name="adj4" fmla="val 45391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28" name="Text Box 24">
              <a:extLst>
                <a:ext uri="{FF2B5EF4-FFF2-40B4-BE49-F238E27FC236}">
                  <a16:creationId xmlns:a16="http://schemas.microsoft.com/office/drawing/2014/main" id="{1DB0742F-4A46-4970-9CBA-B1CF14005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" y="3456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一维数组</a:t>
              </a:r>
            </a:p>
          </p:txBody>
        </p:sp>
        <p:sp>
          <p:nvSpPr>
            <p:cNvPr id="29" name="Text Box 25">
              <a:extLst>
                <a:ext uri="{FF2B5EF4-FFF2-40B4-BE49-F238E27FC236}">
                  <a16:creationId xmlns:a16="http://schemas.microsoft.com/office/drawing/2014/main" id="{19EF8E62-98E6-4E4D-8E80-60D6233E5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456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二维数组</a:t>
              </a:r>
            </a:p>
          </p:txBody>
        </p:sp>
        <p:sp>
          <p:nvSpPr>
            <p:cNvPr id="30" name="Text Box 26">
              <a:extLst>
                <a:ext uri="{FF2B5EF4-FFF2-40B4-BE49-F238E27FC236}">
                  <a16:creationId xmlns:a16="http://schemas.microsoft.com/office/drawing/2014/main" id="{C91512E1-A934-46B9-AE91-0C2E4FAB8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9" y="3408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矩阵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AF12-1D39-4A52-A71C-5D43623A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z="4400">
                <a:effectLst>
                  <a:outerShdw blurRad="38100" dist="38100" dir="2700000" algn="tl">
                    <a:srgbClr val="C0C0C0"/>
                  </a:outerShdw>
                </a:effectLst>
              </a:rPr>
              <a:t>二维数组的定义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5561EE23-B1DE-45A6-976B-FBF5B5188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定义方式</a:t>
            </a:r>
            <a:endParaRPr lang="en-US" altLang="zh-CN" dirty="0"/>
          </a:p>
          <a:p>
            <a:pPr lvl="1"/>
            <a:r>
              <a:rPr lang="zh-CN" altLang="en-US" dirty="0"/>
              <a:t>类型标识符  数组名</a:t>
            </a:r>
            <a:r>
              <a:rPr lang="en-US" altLang="zh-CN" dirty="0"/>
              <a:t>[ </a:t>
            </a:r>
            <a:r>
              <a:rPr lang="zh-CN" altLang="en-US" dirty="0"/>
              <a:t>常量表达式</a:t>
            </a:r>
            <a:r>
              <a:rPr lang="en-US" altLang="zh-CN" dirty="0"/>
              <a:t>1 ] [ </a:t>
            </a:r>
            <a:r>
              <a:rPr lang="zh-CN" altLang="en-US" dirty="0"/>
              <a:t>常量表达式</a:t>
            </a:r>
            <a:r>
              <a:rPr lang="en-US" altLang="zh-CN" dirty="0"/>
              <a:t>2]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其中：</a:t>
            </a:r>
          </a:p>
          <a:p>
            <a:pPr lvl="2"/>
            <a:r>
              <a:rPr lang="zh-CN" altLang="en-US" dirty="0"/>
              <a:t>类型标识符：数组中每个元素的数据类型。可以是</a:t>
            </a:r>
            <a:r>
              <a:rPr lang="en-US" altLang="zh-CN" dirty="0"/>
              <a:t>C</a:t>
            </a:r>
            <a:r>
              <a:rPr lang="zh-CN" altLang="en-US" dirty="0"/>
              <a:t>语言中所有的数据类型。</a:t>
            </a:r>
          </a:p>
          <a:p>
            <a:pPr lvl="2"/>
            <a:r>
              <a:rPr lang="zh-CN" altLang="en-US" dirty="0"/>
              <a:t>数组名：合法的标识符，数组名就是变量名。</a:t>
            </a:r>
          </a:p>
          <a:p>
            <a:pPr lvl="2"/>
            <a:r>
              <a:rPr lang="zh-CN" altLang="en-US" dirty="0"/>
              <a:t>常量表达式</a:t>
            </a:r>
            <a:r>
              <a:rPr lang="en-US" altLang="zh-CN" dirty="0"/>
              <a:t>1</a:t>
            </a:r>
            <a:r>
              <a:rPr lang="zh-CN" altLang="en-US" dirty="0"/>
              <a:t>：又称行下标，指出二维数组中一维数组元素的个数。</a:t>
            </a:r>
          </a:p>
          <a:p>
            <a:pPr lvl="2"/>
            <a:r>
              <a:rPr lang="zh-CN" altLang="en-US" dirty="0"/>
              <a:t>常量表达式</a:t>
            </a:r>
            <a:r>
              <a:rPr lang="en-US" altLang="zh-CN" dirty="0"/>
              <a:t>2</a:t>
            </a:r>
            <a:r>
              <a:rPr lang="zh-CN" altLang="en-US"/>
              <a:t>：又称列下标，表明每个一维数组中的元素个数。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二维数组的存储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5496" y="1556792"/>
            <a:ext cx="6415454" cy="407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E84C22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C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84C22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语言中，二维数组中元素排列的顺序是按行存放的。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52635" y="2321955"/>
            <a:ext cx="1365830" cy="436863"/>
          </a:xfrm>
          <a:prstGeom prst="roundRect">
            <a:avLst>
              <a:gd name="adj" fmla="val 4451"/>
            </a:avLst>
          </a:prstGeom>
          <a:solidFill>
            <a:sysClr val="window" lastClr="FFFFFF"/>
          </a:solidFill>
          <a:ln w="12700" cap="flat" cmpd="sng" algn="ctr">
            <a:solidFill>
              <a:srgbClr val="E84C22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float a[3][4]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2635" y="4365426"/>
            <a:ext cx="5528988" cy="2087910"/>
            <a:chOff x="10187984" y="4266795"/>
            <a:chExt cx="5528988" cy="2087910"/>
          </a:xfrm>
        </p:grpSpPr>
        <p:sp>
          <p:nvSpPr>
            <p:cNvPr id="7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等线"/>
                  <a:ea typeface="等线"/>
                  <a:cs typeface="+mn-cs"/>
                </a:rPr>
                <a:t>注意</a:t>
              </a:r>
            </a:p>
          </p:txBody>
        </p:sp>
        <p:sp>
          <p:nvSpPr>
            <p:cNvPr id="8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85" y="4266795"/>
              <a:ext cx="4754287" cy="2087910"/>
            </a:xfrm>
            <a:prstGeom prst="rect">
              <a:avLst/>
            </a:prstGeom>
            <a:solidFill>
              <a:srgbClr val="FEFFFF"/>
            </a:solidFill>
            <a:ln w="9525" cap="flat" cmpd="sng" algn="ctr">
              <a:solidFill>
                <a:srgbClr val="B2B2B2"/>
              </a:solidFill>
              <a:prstDash val="solid"/>
              <a:miter lim="800000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 lIns="72000" tIns="72000" rIns="72000" bIns="72000" anchor="t">
              <a:noAutofit/>
            </a:bodyPr>
            <a:lstStyle/>
            <a:p>
              <a:pPr marL="285750" marR="0" lvl="0" indent="-28575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等线"/>
                  <a:ea typeface="等线"/>
                  <a:cs typeface="+mn-cs"/>
                </a:rPr>
                <a:t>用</a:t>
              </a:r>
              <a:r>
                <a: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等线"/>
                  <a:ea typeface="等线"/>
                  <a:cs typeface="+mn-cs"/>
                </a:rPr>
                <a:t>矩阵形式</a:t>
              </a:r>
              <a:r>
                <a: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等线"/>
                  <a:ea typeface="等线"/>
                  <a:cs typeface="+mn-cs"/>
                </a:rPr>
                <a:t>（如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等线"/>
                  <a:ea typeface="等线"/>
                  <a:cs typeface="+mn-cs"/>
                </a:rPr>
                <a:t>3</a:t>
              </a:r>
              <a:r>
                <a: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等线"/>
                  <a:ea typeface="等线"/>
                  <a:cs typeface="+mn-cs"/>
                </a:rPr>
                <a:t>行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等线"/>
                  <a:ea typeface="等线"/>
                  <a:cs typeface="+mn-cs"/>
                </a:rPr>
                <a:t>4</a:t>
              </a:r>
              <a:r>
                <a: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等线"/>
                  <a:ea typeface="等线"/>
                  <a:cs typeface="+mn-cs"/>
                </a:rPr>
                <a:t>列形式）表示二维数组，是</a:t>
              </a:r>
              <a:r>
                <a: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等线"/>
                  <a:ea typeface="等线"/>
                  <a:cs typeface="+mn-cs"/>
                </a:rPr>
                <a:t>逻辑</a:t>
              </a:r>
              <a:r>
                <a: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等线"/>
                  <a:ea typeface="等线"/>
                  <a:cs typeface="+mn-cs"/>
                </a:rPr>
                <a:t>上的概念，能形象地表示出行列关系。而在</a:t>
              </a:r>
              <a:r>
                <a: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等线"/>
                  <a:ea typeface="等线"/>
                  <a:cs typeface="+mn-cs"/>
                </a:rPr>
                <a:t>内存</a:t>
              </a:r>
              <a:r>
                <a: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等线"/>
                  <a:ea typeface="等线"/>
                  <a:cs typeface="+mn-cs"/>
                </a:rPr>
                <a:t>中，各元素是连续存放的，不是二维的，是</a:t>
              </a:r>
              <a:r>
                <a:rPr kumimoji="0" lang="zh-CN" altLang="en-US" sz="1600" b="1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等线"/>
                  <a:ea typeface="等线"/>
                  <a:cs typeface="+mn-cs"/>
                </a:rPr>
                <a:t>线性</a:t>
              </a:r>
              <a:r>
                <a: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等线"/>
                  <a:ea typeface="等线"/>
                  <a:cs typeface="+mn-cs"/>
                </a:rPr>
                <a:t>的。</a:t>
              </a:r>
            </a:p>
          </p:txBody>
        </p:sp>
        <p:sp>
          <p:nvSpPr>
            <p:cNvPr id="9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5415347" y="6053080"/>
              <a:ext cx="301625" cy="301625"/>
            </a:xfrm>
            <a:prstGeom prst="rtTriangle">
              <a:avLst/>
            </a:prstGeom>
            <a:solidFill>
              <a:srgbClr val="B2B2B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220009" y="2204864"/>
            <a:ext cx="3924757" cy="1772786"/>
            <a:chOff x="2743115" y="2029768"/>
            <a:chExt cx="3924757" cy="1892826"/>
          </a:xfrm>
        </p:grpSpPr>
        <p:sp>
          <p:nvSpPr>
            <p:cNvPr id="11" name="文本框 8"/>
            <p:cNvSpPr txBox="1"/>
            <p:nvPr/>
          </p:nvSpPr>
          <p:spPr>
            <a:xfrm>
              <a:off x="2992687" y="2029768"/>
              <a:ext cx="3675185" cy="1892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/>
                </a:rPr>
                <a:t>a</a:t>
              </a:r>
              <a:r>
                <a:rPr kumimoji="0" lang="en-US" altLang="zh-CN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/>
                </a:rPr>
                <a:t>00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/>
                </a:rPr>
                <a:t>	 a</a:t>
              </a:r>
              <a:r>
                <a:rPr kumimoji="0" lang="en-US" altLang="zh-CN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/>
                </a:rPr>
                <a:t>01 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/>
                </a:rPr>
                <a:t>	 a</a:t>
              </a:r>
              <a:r>
                <a:rPr kumimoji="0" lang="en-US" altLang="zh-CN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/>
                </a:rPr>
                <a:t>02 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/>
                </a:rPr>
                <a:t>	 a</a:t>
              </a:r>
              <a:r>
                <a:rPr kumimoji="0" lang="en-US" altLang="zh-CN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/>
                </a:rPr>
                <a:t>03</a:t>
              </a: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</a:endParaRP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/>
                </a:rPr>
                <a:t>a</a:t>
              </a:r>
              <a:r>
                <a:rPr kumimoji="0" lang="en-US" altLang="zh-CN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/>
                </a:rPr>
                <a:t>10	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/>
                </a:rPr>
                <a:t> a</a:t>
              </a:r>
              <a:r>
                <a:rPr kumimoji="0" lang="en-US" altLang="zh-CN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/>
                </a:rPr>
                <a:t>11	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/>
                </a:rPr>
                <a:t> a</a:t>
              </a:r>
              <a:r>
                <a:rPr kumimoji="0" lang="en-US" altLang="zh-CN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/>
                </a:rPr>
                <a:t>12	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/>
                </a:rPr>
                <a:t> a</a:t>
              </a:r>
              <a:r>
                <a:rPr kumimoji="0" lang="en-US" altLang="zh-CN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/>
                </a:rPr>
                <a:t>13</a:t>
              </a: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</a:endParaRP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/>
                </a:rPr>
                <a:t>a</a:t>
              </a:r>
              <a:r>
                <a:rPr kumimoji="0" lang="en-US" altLang="zh-CN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/>
                </a:rPr>
                <a:t>20	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/>
                </a:rPr>
                <a:t> a</a:t>
              </a:r>
              <a:r>
                <a:rPr kumimoji="0" lang="en-US" altLang="zh-CN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/>
                </a:rPr>
                <a:t>21	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/>
                </a:rPr>
                <a:t> a</a:t>
              </a:r>
              <a:r>
                <a:rPr kumimoji="0" lang="en-US" altLang="zh-CN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/>
                </a:rPr>
                <a:t>22	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/>
                </a:rPr>
                <a:t> a</a:t>
              </a:r>
              <a:r>
                <a:rPr kumimoji="0" lang="en-US" altLang="zh-CN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/>
                </a:rPr>
                <a:t>23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2743115" y="2179112"/>
              <a:ext cx="905693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E84C22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>
            <a:xfrm>
              <a:off x="3585773" y="2179112"/>
              <a:ext cx="942265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E84C22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>
            <a:xfrm>
              <a:off x="4166066" y="2179112"/>
              <a:ext cx="2032511" cy="0"/>
            </a:xfrm>
            <a:prstGeom prst="line">
              <a:avLst/>
            </a:prstGeom>
            <a:noFill/>
            <a:ln w="6350" cap="flat" cmpd="sng" algn="ctr">
              <a:solidFill>
                <a:srgbClr val="E84C22"/>
              </a:solidFill>
              <a:prstDash val="solid"/>
              <a:miter lim="800000"/>
            </a:ln>
            <a:effectLst/>
          </p:spPr>
        </p:cxnSp>
        <p:grpSp>
          <p:nvGrpSpPr>
            <p:cNvPr id="15" name="组合 14"/>
            <p:cNvGrpSpPr/>
            <p:nvPr/>
          </p:nvGrpSpPr>
          <p:grpSpPr>
            <a:xfrm>
              <a:off x="5911428" y="2144022"/>
              <a:ext cx="574003" cy="430087"/>
              <a:chOff x="5911428" y="2144022"/>
              <a:chExt cx="574003" cy="430087"/>
            </a:xfrm>
          </p:grpSpPr>
          <p:sp>
            <p:nvSpPr>
              <p:cNvPr id="28" name="弧形 27"/>
              <p:cNvSpPr/>
              <p:nvPr/>
            </p:nvSpPr>
            <p:spPr>
              <a:xfrm>
                <a:off x="5911428" y="2174186"/>
                <a:ext cx="572899" cy="399923"/>
              </a:xfrm>
              <a:prstGeom prst="arc">
                <a:avLst/>
              </a:prstGeom>
              <a:noFill/>
              <a:ln w="6350" cap="flat" cmpd="sng" algn="ctr">
                <a:solidFill>
                  <a:srgbClr val="E84C2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/>
                  <a:cs typeface="+mn-cs"/>
                </a:endParaRPr>
              </a:p>
            </p:txBody>
          </p:sp>
          <p:sp>
            <p:nvSpPr>
              <p:cNvPr id="29" name="弧形 28"/>
              <p:cNvSpPr/>
              <p:nvPr/>
            </p:nvSpPr>
            <p:spPr>
              <a:xfrm flipV="1">
                <a:off x="5912827" y="2144022"/>
                <a:ext cx="572604" cy="403532"/>
              </a:xfrm>
              <a:prstGeom prst="arc">
                <a:avLst/>
              </a:prstGeom>
              <a:noFill/>
              <a:ln w="6350" cap="flat" cmpd="sng" algn="ctr">
                <a:solidFill>
                  <a:srgbClr val="E84C2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/>
                  <a:cs typeface="+mn-cs"/>
                </a:endParaRPr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3068515" y="2543832"/>
              <a:ext cx="3192955" cy="0"/>
            </a:xfrm>
            <a:prstGeom prst="line">
              <a:avLst/>
            </a:prstGeom>
            <a:noFill/>
            <a:ln w="6350" cap="flat" cmpd="sng" algn="ctr">
              <a:solidFill>
                <a:srgbClr val="E84C22"/>
              </a:solidFill>
              <a:prstDash val="solid"/>
              <a:miter lim="800000"/>
            </a:ln>
            <a:effectLst/>
          </p:spPr>
        </p:cxnSp>
        <p:sp>
          <p:nvSpPr>
            <p:cNvPr id="17" name="弧形 16"/>
            <p:cNvSpPr/>
            <p:nvPr/>
          </p:nvSpPr>
          <p:spPr>
            <a:xfrm flipH="1">
              <a:off x="2743815" y="2543832"/>
              <a:ext cx="649399" cy="388242"/>
            </a:xfrm>
            <a:prstGeom prst="arc">
              <a:avLst/>
            </a:prstGeom>
            <a:noFill/>
            <a:ln w="6350" cap="flat" cmpd="sng" algn="ctr">
              <a:solidFill>
                <a:srgbClr val="E84C2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  <p:sp>
          <p:nvSpPr>
            <p:cNvPr id="18" name="弧形 17"/>
            <p:cNvSpPr/>
            <p:nvPr/>
          </p:nvSpPr>
          <p:spPr>
            <a:xfrm flipH="1" flipV="1">
              <a:off x="2743815" y="2538346"/>
              <a:ext cx="648000" cy="388800"/>
            </a:xfrm>
            <a:prstGeom prst="arc">
              <a:avLst/>
            </a:prstGeom>
            <a:noFill/>
            <a:ln w="6350" cap="flat" cmpd="sng" algn="ctr">
              <a:solidFill>
                <a:srgbClr val="E84C2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3067815" y="2927146"/>
              <a:ext cx="3192955" cy="0"/>
            </a:xfrm>
            <a:prstGeom prst="line">
              <a:avLst/>
            </a:prstGeom>
            <a:noFill/>
            <a:ln w="6350" cap="flat" cmpd="sng" algn="ctr">
              <a:solidFill>
                <a:srgbClr val="E84C22"/>
              </a:solidFill>
              <a:prstDash val="solid"/>
              <a:miter lim="800000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>
            <a:xfrm>
              <a:off x="3101668" y="2927146"/>
              <a:ext cx="580293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E84C22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21" name="组合 20"/>
            <p:cNvGrpSpPr/>
            <p:nvPr/>
          </p:nvGrpSpPr>
          <p:grpSpPr>
            <a:xfrm>
              <a:off x="5967889" y="2906929"/>
              <a:ext cx="573599" cy="411312"/>
              <a:chOff x="5911832" y="2153410"/>
              <a:chExt cx="573599" cy="411312"/>
            </a:xfrm>
          </p:grpSpPr>
          <p:sp>
            <p:nvSpPr>
              <p:cNvPr id="26" name="弧形 25"/>
              <p:cNvSpPr/>
              <p:nvPr/>
            </p:nvSpPr>
            <p:spPr>
              <a:xfrm>
                <a:off x="5911832" y="2171447"/>
                <a:ext cx="572495" cy="393275"/>
              </a:xfrm>
              <a:prstGeom prst="arc">
                <a:avLst/>
              </a:prstGeom>
              <a:noFill/>
              <a:ln w="6350" cap="flat" cmpd="sng" algn="ctr">
                <a:solidFill>
                  <a:srgbClr val="E84C2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/>
                  <a:cs typeface="+mn-cs"/>
                </a:endParaRPr>
              </a:p>
            </p:txBody>
          </p:sp>
          <p:sp>
            <p:nvSpPr>
              <p:cNvPr id="27" name="弧形 26"/>
              <p:cNvSpPr/>
              <p:nvPr/>
            </p:nvSpPr>
            <p:spPr>
              <a:xfrm flipV="1">
                <a:off x="5913931" y="2153410"/>
                <a:ext cx="571500" cy="388800"/>
              </a:xfrm>
              <a:prstGeom prst="arc">
                <a:avLst/>
              </a:prstGeom>
              <a:noFill/>
              <a:ln w="6350" cap="flat" cmpd="sng" algn="ctr">
                <a:solidFill>
                  <a:srgbClr val="E84C2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/>
                  <a:cs typeface="+mn-cs"/>
                </a:endParaRPr>
              </a:p>
            </p:txBody>
          </p:sp>
        </p:grpSp>
        <p:cxnSp>
          <p:nvCxnSpPr>
            <p:cNvPr id="22" name="直接连接符 21"/>
            <p:cNvCxnSpPr/>
            <p:nvPr/>
          </p:nvCxnSpPr>
          <p:spPr>
            <a:xfrm>
              <a:off x="3067815" y="3295171"/>
              <a:ext cx="3192955" cy="0"/>
            </a:xfrm>
            <a:prstGeom prst="line">
              <a:avLst/>
            </a:prstGeom>
            <a:noFill/>
            <a:ln w="6350" cap="flat" cmpd="sng" algn="ctr">
              <a:solidFill>
                <a:srgbClr val="E84C22"/>
              </a:solidFill>
              <a:prstDash val="solid"/>
              <a:miter lim="800000"/>
            </a:ln>
            <a:effectLst/>
          </p:spPr>
        </p:cxnSp>
        <p:sp>
          <p:nvSpPr>
            <p:cNvPr id="23" name="弧形 22"/>
            <p:cNvSpPr/>
            <p:nvPr/>
          </p:nvSpPr>
          <p:spPr>
            <a:xfrm flipH="1">
              <a:off x="2743115" y="3295171"/>
              <a:ext cx="649399" cy="388242"/>
            </a:xfrm>
            <a:prstGeom prst="arc">
              <a:avLst/>
            </a:prstGeom>
            <a:noFill/>
            <a:ln w="6350" cap="flat" cmpd="sng" algn="ctr">
              <a:solidFill>
                <a:srgbClr val="E84C2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  <p:sp>
          <p:nvSpPr>
            <p:cNvPr id="24" name="弧形 23"/>
            <p:cNvSpPr/>
            <p:nvPr/>
          </p:nvSpPr>
          <p:spPr>
            <a:xfrm flipH="1" flipV="1">
              <a:off x="2743115" y="3289685"/>
              <a:ext cx="648000" cy="388800"/>
            </a:xfrm>
            <a:prstGeom prst="arc">
              <a:avLst/>
            </a:prstGeom>
            <a:noFill/>
            <a:ln w="6350" cap="flat" cmpd="sng" algn="ctr">
              <a:solidFill>
                <a:srgbClr val="E84C2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3068515" y="3678485"/>
              <a:ext cx="3471869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E84C22"/>
              </a:solidFill>
              <a:prstDash val="solid"/>
              <a:miter lim="800000"/>
              <a:tailEnd type="triangle"/>
            </a:ln>
            <a:effectLst/>
          </p:spPr>
        </p:cxnSp>
      </p:grpSp>
      <p:graphicFrame>
        <p:nvGraphicFramePr>
          <p:cNvPr id="30" name="表格 29"/>
          <p:cNvGraphicFramePr>
            <a:graphicFrameLocks noGrp="1"/>
          </p:cNvGraphicFramePr>
          <p:nvPr>
            <p:extLst/>
          </p:nvPr>
        </p:nvGraphicFramePr>
        <p:xfrm>
          <a:off x="7337927" y="2023195"/>
          <a:ext cx="1355911" cy="4155840"/>
        </p:xfrm>
        <a:graphic>
          <a:graphicData uri="http://schemas.openxmlformats.org/drawingml/2006/table">
            <a:tbl>
              <a:tblPr/>
              <a:tblGrid>
                <a:gridCol w="1355911">
                  <a:extLst>
                    <a:ext uri="{9D8B030D-6E8A-4147-A177-3AD203B41FA5}">
                      <a16:colId xmlns:a16="http://schemas.microsoft.com/office/drawing/2014/main" val="2282059265"/>
                    </a:ext>
                  </a:extLst>
                </a:gridCol>
              </a:tblGrid>
              <a:tr h="23676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/>
                        <a:t>a[0][0]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4C2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462297"/>
                  </a:ext>
                </a:extLst>
              </a:tr>
              <a:tr h="23676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/>
                        <a:t>a[0][1]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4C2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489686"/>
                  </a:ext>
                </a:extLst>
              </a:tr>
              <a:tr h="23676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/>
                        <a:t>a[0][2]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4C2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94688"/>
                  </a:ext>
                </a:extLst>
              </a:tr>
              <a:tr h="23676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/>
                        <a:t>a[0][3]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4C2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113513"/>
                  </a:ext>
                </a:extLst>
              </a:tr>
              <a:tr h="23676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/>
                        <a:t>a[1][0]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4C2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101542"/>
                  </a:ext>
                </a:extLst>
              </a:tr>
              <a:tr h="23676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/>
                        <a:t>a[1][1]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4C2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823769"/>
                  </a:ext>
                </a:extLst>
              </a:tr>
              <a:tr h="23676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/>
                        <a:t>a[1][2]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4C2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85856"/>
                  </a:ext>
                </a:extLst>
              </a:tr>
              <a:tr h="23676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/>
                        <a:t>a[1][3]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4C2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057671"/>
                  </a:ext>
                </a:extLst>
              </a:tr>
              <a:tr h="23676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/>
                        <a:t>a[2][0]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4C2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288504"/>
                  </a:ext>
                </a:extLst>
              </a:tr>
              <a:tr h="23676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/>
                        <a:t>a[2][1]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4C2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190726"/>
                  </a:ext>
                </a:extLst>
              </a:tr>
              <a:tr h="23676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/>
                        <a:t>a[2][2]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4C2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080838"/>
                  </a:ext>
                </a:extLst>
              </a:tr>
              <a:tr h="23676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/>
                        <a:t>a[2][3]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4C2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808904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/>
          </p:nvPr>
        </p:nvGraphicFramePr>
        <p:xfrm>
          <a:off x="6372200" y="1844824"/>
          <a:ext cx="1355911" cy="4135680"/>
        </p:xfrm>
        <a:graphic>
          <a:graphicData uri="http://schemas.openxmlformats.org/drawingml/2006/table">
            <a:tbl>
              <a:tblPr/>
              <a:tblGrid>
                <a:gridCol w="1355911">
                  <a:extLst>
                    <a:ext uri="{9D8B030D-6E8A-4147-A177-3AD203B41FA5}">
                      <a16:colId xmlns:a16="http://schemas.microsoft.com/office/drawing/2014/main" val="759482392"/>
                    </a:ext>
                  </a:extLst>
                </a:gridCol>
              </a:tblGrid>
              <a:tr h="23676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2000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259747"/>
                  </a:ext>
                </a:extLst>
              </a:tr>
              <a:tr h="23676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2004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036191"/>
                  </a:ext>
                </a:extLst>
              </a:tr>
              <a:tr h="23676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2008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082972"/>
                  </a:ext>
                </a:extLst>
              </a:tr>
              <a:tr h="23676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2012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457960"/>
                  </a:ext>
                </a:extLst>
              </a:tr>
              <a:tr h="23676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2016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728401"/>
                  </a:ext>
                </a:extLst>
              </a:tr>
              <a:tr h="23676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2020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9037"/>
                  </a:ext>
                </a:extLst>
              </a:tr>
              <a:tr h="23676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2024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58727"/>
                  </a:ext>
                </a:extLst>
              </a:tr>
              <a:tr h="23676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2028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78342"/>
                  </a:ext>
                </a:extLst>
              </a:tr>
              <a:tr h="23676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2032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837276"/>
                  </a:ext>
                </a:extLst>
              </a:tr>
              <a:tr h="23676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2036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656266"/>
                  </a:ext>
                </a:extLst>
              </a:tr>
              <a:tr h="23676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2040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777325"/>
                  </a:ext>
                </a:extLst>
              </a:tr>
              <a:tr h="236764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/>
                        <a:t>2044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09978"/>
                  </a:ext>
                </a:extLst>
              </a:tr>
            </a:tbl>
          </a:graphicData>
        </a:graphic>
      </p:graphicFrame>
      <p:sp>
        <p:nvSpPr>
          <p:cNvPr id="32" name="右大括号 31"/>
          <p:cNvSpPr/>
          <p:nvPr/>
        </p:nvSpPr>
        <p:spPr>
          <a:xfrm>
            <a:off x="8675444" y="2023195"/>
            <a:ext cx="185982" cy="1376000"/>
          </a:xfrm>
          <a:prstGeom prst="rightBrace">
            <a:avLst/>
          </a:prstGeom>
          <a:noFill/>
          <a:ln w="6350" cap="flat" cmpd="sng" algn="ctr">
            <a:solidFill>
              <a:srgbClr val="E84C2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33" name="右大括号 32"/>
          <p:cNvSpPr/>
          <p:nvPr/>
        </p:nvSpPr>
        <p:spPr>
          <a:xfrm>
            <a:off x="8698029" y="3399195"/>
            <a:ext cx="185982" cy="1376000"/>
          </a:xfrm>
          <a:prstGeom prst="rightBrace">
            <a:avLst/>
          </a:prstGeom>
          <a:noFill/>
          <a:ln w="6350" cap="flat" cmpd="sng" algn="ctr">
            <a:solidFill>
              <a:srgbClr val="E84C2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34" name="右大括号 33"/>
          <p:cNvSpPr/>
          <p:nvPr/>
        </p:nvSpPr>
        <p:spPr>
          <a:xfrm>
            <a:off x="8698029" y="4798087"/>
            <a:ext cx="185982" cy="1376000"/>
          </a:xfrm>
          <a:prstGeom prst="rightBrace">
            <a:avLst/>
          </a:prstGeom>
          <a:noFill/>
          <a:ln w="6350" cap="flat" cmpd="sng" algn="ctr">
            <a:solidFill>
              <a:srgbClr val="E84C2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6189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EBDB-4BFE-4498-B8AD-E5D685A1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多维数组的定义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57D8FF94-FF79-462D-9652-58EF3AD16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331651"/>
            <a:ext cx="8280000" cy="4968350"/>
          </a:xfrm>
        </p:spPr>
        <p:txBody>
          <a:bodyPr/>
          <a:lstStyle/>
          <a:p>
            <a:r>
              <a:rPr lang="zh-CN" altLang="en-US" dirty="0"/>
              <a:t>二维数组的每一个元素又是相同的类型的一维数，就构成了三维数组，</a:t>
            </a:r>
            <a:r>
              <a:rPr lang="en-US" altLang="zh-CN" dirty="0">
                <a:latin typeface="Arial" panose="020B0604020202020204" pitchFamily="34" charset="0"/>
              </a:rPr>
              <a:t>……</a:t>
            </a:r>
            <a:r>
              <a:rPr lang="zh-CN" altLang="en-US" dirty="0"/>
              <a:t>依此类推，就可构成四维或更高维数组</a:t>
            </a:r>
            <a:endParaRPr lang="en-US" altLang="zh-CN" dirty="0"/>
          </a:p>
          <a:p>
            <a:r>
              <a:rPr lang="zh-CN" altLang="en-US" dirty="0"/>
              <a:t>定义一个</a:t>
            </a:r>
            <a:r>
              <a:rPr lang="en-US" altLang="zh-CN" dirty="0"/>
              <a:t>n</a:t>
            </a:r>
            <a:r>
              <a:rPr lang="zh-CN" altLang="en-US" dirty="0"/>
              <a:t>维数组：</a:t>
            </a:r>
            <a:endParaRPr lang="en-US" altLang="zh-CN" dirty="0"/>
          </a:p>
          <a:p>
            <a:endParaRPr lang="en-US" altLang="en-US" dirty="0">
              <a:ea typeface="华文中宋" panose="02010600040101010101" pitchFamily="2" charset="-122"/>
            </a:endParaRPr>
          </a:p>
          <a:p>
            <a:r>
              <a:rPr lang="zh-CN" altLang="en-US" dirty="0">
                <a:ea typeface="华文中宋" panose="02010600040101010101" pitchFamily="2" charset="-122"/>
              </a:rPr>
              <a:t>例如：声明一个三维数组</a:t>
            </a:r>
            <a:endParaRPr lang="en-US" altLang="zh-CN" dirty="0">
              <a:ea typeface="华文中宋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dirty="0"/>
              <a:t>	int a[2][3][2];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1800" dirty="0"/>
              <a:t>12</a:t>
            </a:r>
            <a:r>
              <a:rPr lang="zh-CN" altLang="en-US" sz="1800" dirty="0"/>
              <a:t>个元素在内存中排列顺序如右图：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>
              <a:ea typeface="华文中宋" panose="02010600040101010101" pitchFamily="2" charset="-122"/>
            </a:endParaRPr>
          </a:p>
          <a:p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CC9D1041-D375-4B4F-A80D-1BF6F78D3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387" y="2543658"/>
            <a:ext cx="78216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FF3300"/>
                </a:solidFill>
              </a:rPr>
              <a:t>类型标识符 数组名</a:t>
            </a:r>
            <a:r>
              <a:rPr lang="en-US" altLang="zh-CN" sz="2000" b="1" dirty="0">
                <a:solidFill>
                  <a:srgbClr val="FF3300"/>
                </a:solidFill>
              </a:rPr>
              <a:t>[</a:t>
            </a:r>
            <a:r>
              <a:rPr lang="zh-CN" altLang="en-US" sz="2000" b="1" dirty="0">
                <a:solidFill>
                  <a:srgbClr val="FF3300"/>
                </a:solidFill>
              </a:rPr>
              <a:t>常量表达式</a:t>
            </a:r>
            <a:r>
              <a:rPr lang="en-US" altLang="zh-CN" sz="2000" b="1" dirty="0">
                <a:solidFill>
                  <a:srgbClr val="FF3300"/>
                </a:solidFill>
              </a:rPr>
              <a:t>1] [</a:t>
            </a:r>
            <a:r>
              <a:rPr lang="zh-CN" altLang="en-US" sz="2000" b="1" dirty="0">
                <a:solidFill>
                  <a:srgbClr val="FF3300"/>
                </a:solidFill>
              </a:rPr>
              <a:t>常量表达式</a:t>
            </a:r>
            <a:r>
              <a:rPr lang="en-US" altLang="zh-CN" sz="2000" b="1" dirty="0">
                <a:solidFill>
                  <a:srgbClr val="FF3300"/>
                </a:solidFill>
              </a:rPr>
              <a:t>2] ……[</a:t>
            </a:r>
            <a:r>
              <a:rPr lang="zh-CN" altLang="en-US" sz="2000" b="1" dirty="0">
                <a:solidFill>
                  <a:srgbClr val="FF3300"/>
                </a:solidFill>
              </a:rPr>
              <a:t>常量表达式</a:t>
            </a:r>
            <a:r>
              <a:rPr lang="en-US" altLang="zh-CN" sz="2000" b="1" dirty="0">
                <a:solidFill>
                  <a:srgbClr val="FF3300"/>
                </a:solidFill>
              </a:rPr>
              <a:t>n]</a:t>
            </a:r>
          </a:p>
          <a:p>
            <a:endParaRPr lang="en-US" altLang="zh-CN" sz="1600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904A348-20BD-4EA7-AB2F-8BC4F5869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9948" y="3086997"/>
            <a:ext cx="1325160" cy="35762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10000"/>
              </a:spcBef>
              <a:spcAft>
                <a:spcPct val="10000"/>
              </a:spcAft>
              <a:defRPr/>
            </a:pPr>
            <a:r>
              <a:rPr kumimoji="1" lang="en-US" altLang="zh-CN" b="1" dirty="0">
                <a:latin typeface="Times New Roman" charset="0"/>
                <a:ea typeface="宋体" charset="0"/>
                <a:cs typeface="宋体" charset="0"/>
              </a:rPr>
              <a:t>a[</a:t>
            </a:r>
            <a:r>
              <a:rPr kumimoji="1" lang="en-US" altLang="zh-CN" b="1" dirty="0">
                <a:solidFill>
                  <a:srgbClr val="FF3300"/>
                </a:solidFill>
                <a:latin typeface="Times New Roman" charset="0"/>
                <a:ea typeface="宋体" charset="0"/>
                <a:cs typeface="宋体" charset="0"/>
              </a:rPr>
              <a:t>0</a:t>
            </a:r>
            <a:r>
              <a:rPr kumimoji="1" lang="en-US" altLang="zh-CN" b="1" dirty="0">
                <a:latin typeface="Times New Roman" charset="0"/>
                <a:ea typeface="宋体" charset="0"/>
                <a:cs typeface="宋体" charset="0"/>
              </a:rPr>
              <a:t>][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charset="0"/>
                <a:ea typeface="宋体" charset="0"/>
                <a:cs typeface="宋体" charset="0"/>
              </a:rPr>
              <a:t>0</a:t>
            </a:r>
            <a:r>
              <a:rPr kumimoji="1" lang="en-US" altLang="zh-CN" b="1" dirty="0">
                <a:latin typeface="Times New Roman" charset="0"/>
                <a:ea typeface="宋体" charset="0"/>
                <a:cs typeface="宋体" charset="0"/>
              </a:rPr>
              <a:t>][0]</a:t>
            </a:r>
          </a:p>
          <a:p>
            <a:pPr algn="ctr">
              <a:spcBef>
                <a:spcPct val="10000"/>
              </a:spcBef>
              <a:spcAft>
                <a:spcPct val="10000"/>
              </a:spcAft>
              <a:defRPr/>
            </a:pPr>
            <a:r>
              <a:rPr kumimoji="1" lang="en-US" altLang="zh-CN" b="1" dirty="0">
                <a:latin typeface="Times New Roman" charset="0"/>
                <a:ea typeface="宋体" charset="0"/>
                <a:cs typeface="宋体" charset="0"/>
              </a:rPr>
              <a:t>a[</a:t>
            </a:r>
            <a:r>
              <a:rPr kumimoji="1" lang="en-US" altLang="zh-CN" b="1" dirty="0">
                <a:solidFill>
                  <a:srgbClr val="FF3300"/>
                </a:solidFill>
                <a:latin typeface="Times New Roman" charset="0"/>
                <a:ea typeface="宋体" charset="0"/>
                <a:cs typeface="宋体" charset="0"/>
              </a:rPr>
              <a:t>0</a:t>
            </a:r>
            <a:r>
              <a:rPr kumimoji="1" lang="en-US" altLang="zh-CN" b="1" dirty="0">
                <a:latin typeface="Times New Roman" charset="0"/>
                <a:ea typeface="宋体" charset="0"/>
                <a:cs typeface="宋体" charset="0"/>
              </a:rPr>
              <a:t>][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charset="0"/>
                <a:ea typeface="宋体" charset="0"/>
                <a:cs typeface="宋体" charset="0"/>
              </a:rPr>
              <a:t>0</a:t>
            </a:r>
            <a:r>
              <a:rPr kumimoji="1" lang="en-US" altLang="zh-CN" b="1" dirty="0">
                <a:latin typeface="Times New Roman" charset="0"/>
                <a:ea typeface="宋体" charset="0"/>
                <a:cs typeface="宋体" charset="0"/>
              </a:rPr>
              <a:t>][1]</a:t>
            </a:r>
          </a:p>
          <a:p>
            <a:pPr algn="ctr">
              <a:spcBef>
                <a:spcPct val="10000"/>
              </a:spcBef>
              <a:spcAft>
                <a:spcPct val="10000"/>
              </a:spcAft>
              <a:defRPr/>
            </a:pPr>
            <a:r>
              <a:rPr kumimoji="1" lang="en-US" altLang="zh-CN" b="1" dirty="0">
                <a:latin typeface="Times New Roman" charset="0"/>
                <a:ea typeface="宋体" charset="0"/>
                <a:cs typeface="宋体" charset="0"/>
              </a:rPr>
              <a:t>a[</a:t>
            </a:r>
            <a:r>
              <a:rPr kumimoji="1" lang="en-US" altLang="zh-CN" b="1" dirty="0">
                <a:solidFill>
                  <a:srgbClr val="FF3300"/>
                </a:solidFill>
                <a:latin typeface="Times New Roman" charset="0"/>
                <a:ea typeface="宋体" charset="0"/>
                <a:cs typeface="宋体" charset="0"/>
              </a:rPr>
              <a:t>0</a:t>
            </a:r>
            <a:r>
              <a:rPr kumimoji="1" lang="en-US" altLang="zh-CN" b="1" dirty="0">
                <a:latin typeface="Times New Roman" charset="0"/>
                <a:ea typeface="宋体" charset="0"/>
                <a:cs typeface="宋体" charset="0"/>
              </a:rPr>
              <a:t>][</a:t>
            </a:r>
            <a:r>
              <a:rPr kumimoji="1" lang="en-US" altLang="zh-CN" b="1" dirty="0">
                <a:solidFill>
                  <a:srgbClr val="66FF33"/>
                </a:solidFill>
                <a:latin typeface="Times New Roman" charset="0"/>
                <a:ea typeface="宋体" charset="0"/>
                <a:cs typeface="宋体" charset="0"/>
              </a:rPr>
              <a:t>1</a:t>
            </a:r>
            <a:r>
              <a:rPr kumimoji="1" lang="en-US" altLang="zh-CN" b="1" dirty="0">
                <a:latin typeface="Times New Roman" charset="0"/>
                <a:ea typeface="宋体" charset="0"/>
                <a:cs typeface="宋体" charset="0"/>
              </a:rPr>
              <a:t>][0]</a:t>
            </a:r>
          </a:p>
          <a:p>
            <a:pPr algn="ctr">
              <a:spcBef>
                <a:spcPct val="10000"/>
              </a:spcBef>
              <a:spcAft>
                <a:spcPct val="10000"/>
              </a:spcAft>
              <a:defRPr/>
            </a:pPr>
            <a:r>
              <a:rPr kumimoji="1" lang="en-US" altLang="zh-CN" b="1" dirty="0">
                <a:latin typeface="Times New Roman" charset="0"/>
                <a:ea typeface="宋体" charset="0"/>
                <a:cs typeface="宋体" charset="0"/>
              </a:rPr>
              <a:t>a[</a:t>
            </a:r>
            <a:r>
              <a:rPr kumimoji="1" lang="en-US" altLang="zh-CN" b="1" dirty="0">
                <a:solidFill>
                  <a:srgbClr val="FF3300"/>
                </a:solidFill>
                <a:latin typeface="Times New Roman" charset="0"/>
                <a:ea typeface="宋体" charset="0"/>
                <a:cs typeface="宋体" charset="0"/>
              </a:rPr>
              <a:t>0</a:t>
            </a:r>
            <a:r>
              <a:rPr kumimoji="1" lang="en-US" altLang="zh-CN" b="1" dirty="0">
                <a:latin typeface="Times New Roman" charset="0"/>
                <a:ea typeface="宋体" charset="0"/>
                <a:cs typeface="宋体" charset="0"/>
              </a:rPr>
              <a:t>][</a:t>
            </a:r>
            <a:r>
              <a:rPr kumimoji="1" lang="en-US" altLang="zh-CN" b="1" dirty="0">
                <a:solidFill>
                  <a:srgbClr val="66FF33"/>
                </a:solidFill>
                <a:latin typeface="Times New Roman" charset="0"/>
                <a:ea typeface="宋体" charset="0"/>
                <a:cs typeface="宋体" charset="0"/>
              </a:rPr>
              <a:t>1</a:t>
            </a:r>
            <a:r>
              <a:rPr kumimoji="1" lang="en-US" altLang="zh-CN" b="1" dirty="0">
                <a:latin typeface="Times New Roman" charset="0"/>
                <a:ea typeface="宋体" charset="0"/>
                <a:cs typeface="宋体" charset="0"/>
              </a:rPr>
              <a:t>][1]</a:t>
            </a:r>
          </a:p>
          <a:p>
            <a:pPr algn="ctr">
              <a:spcBef>
                <a:spcPct val="10000"/>
              </a:spcBef>
              <a:spcAft>
                <a:spcPct val="10000"/>
              </a:spcAft>
              <a:defRPr/>
            </a:pPr>
            <a:r>
              <a:rPr kumimoji="1" lang="en-US" altLang="zh-CN" b="1" dirty="0">
                <a:latin typeface="Times New Roman" charset="0"/>
                <a:ea typeface="宋体" charset="0"/>
                <a:cs typeface="宋体" charset="0"/>
              </a:rPr>
              <a:t>a[</a:t>
            </a:r>
            <a:r>
              <a:rPr kumimoji="1" lang="en-US" altLang="zh-CN" b="1" dirty="0">
                <a:solidFill>
                  <a:srgbClr val="FF3300"/>
                </a:solidFill>
                <a:latin typeface="Times New Roman" charset="0"/>
                <a:ea typeface="宋体" charset="0"/>
                <a:cs typeface="宋体" charset="0"/>
              </a:rPr>
              <a:t>0</a:t>
            </a:r>
            <a:r>
              <a:rPr kumimoji="1" lang="en-US" altLang="zh-CN" b="1" dirty="0">
                <a:latin typeface="Times New Roman" charset="0"/>
                <a:ea typeface="宋体" charset="0"/>
                <a:cs typeface="宋体" charset="0"/>
              </a:rPr>
              <a:t>][</a:t>
            </a:r>
            <a:r>
              <a:rPr kumimoji="1" lang="en-US" altLang="zh-CN" b="1" dirty="0">
                <a:solidFill>
                  <a:srgbClr val="00FFFF"/>
                </a:solidFill>
                <a:latin typeface="Times New Roman" charset="0"/>
                <a:ea typeface="宋体" charset="0"/>
                <a:cs typeface="宋体" charset="0"/>
              </a:rPr>
              <a:t>2</a:t>
            </a:r>
            <a:r>
              <a:rPr kumimoji="1" lang="en-US" altLang="zh-CN" b="1" dirty="0">
                <a:latin typeface="Times New Roman" charset="0"/>
                <a:ea typeface="宋体" charset="0"/>
                <a:cs typeface="宋体" charset="0"/>
              </a:rPr>
              <a:t>][0]</a:t>
            </a:r>
          </a:p>
          <a:p>
            <a:pPr algn="ctr">
              <a:spcBef>
                <a:spcPct val="10000"/>
              </a:spcBef>
              <a:spcAft>
                <a:spcPct val="10000"/>
              </a:spcAft>
              <a:defRPr/>
            </a:pPr>
            <a:r>
              <a:rPr kumimoji="1" lang="en-US" altLang="zh-CN" b="1" dirty="0">
                <a:latin typeface="Times New Roman" charset="0"/>
                <a:ea typeface="宋体" charset="0"/>
                <a:cs typeface="宋体" charset="0"/>
              </a:rPr>
              <a:t>a[</a:t>
            </a:r>
            <a:r>
              <a:rPr kumimoji="1" lang="en-US" altLang="zh-CN" b="1" dirty="0">
                <a:solidFill>
                  <a:srgbClr val="FF3300"/>
                </a:solidFill>
                <a:latin typeface="Times New Roman" charset="0"/>
                <a:ea typeface="宋体" charset="0"/>
                <a:cs typeface="宋体" charset="0"/>
              </a:rPr>
              <a:t>0</a:t>
            </a:r>
            <a:r>
              <a:rPr kumimoji="1" lang="en-US" altLang="zh-CN" b="1" dirty="0">
                <a:latin typeface="Times New Roman" charset="0"/>
                <a:ea typeface="宋体" charset="0"/>
                <a:cs typeface="宋体" charset="0"/>
              </a:rPr>
              <a:t>][</a:t>
            </a:r>
            <a:r>
              <a:rPr kumimoji="1" lang="en-US" altLang="zh-CN" b="1" dirty="0">
                <a:solidFill>
                  <a:srgbClr val="00FFFF"/>
                </a:solidFill>
                <a:latin typeface="Times New Roman" charset="0"/>
                <a:ea typeface="宋体" charset="0"/>
                <a:cs typeface="宋体" charset="0"/>
              </a:rPr>
              <a:t>2</a:t>
            </a:r>
            <a:r>
              <a:rPr kumimoji="1" lang="en-US" altLang="zh-CN" b="1" dirty="0">
                <a:latin typeface="Times New Roman" charset="0"/>
                <a:ea typeface="宋体" charset="0"/>
                <a:cs typeface="宋体" charset="0"/>
              </a:rPr>
              <a:t>][1]</a:t>
            </a:r>
          </a:p>
          <a:p>
            <a:pPr algn="ctr">
              <a:spcBef>
                <a:spcPct val="10000"/>
              </a:spcBef>
              <a:spcAft>
                <a:spcPct val="10000"/>
              </a:spcAft>
              <a:defRPr/>
            </a:pPr>
            <a:r>
              <a:rPr kumimoji="1" lang="en-US" altLang="zh-CN" b="1" dirty="0">
                <a:latin typeface="Times New Roman" charset="0"/>
                <a:ea typeface="宋体" charset="0"/>
                <a:cs typeface="宋体" charset="0"/>
              </a:rPr>
              <a:t>a[</a:t>
            </a:r>
            <a:r>
              <a:rPr kumimoji="1" lang="en-US" altLang="zh-CN" b="1" dirty="0">
                <a:solidFill>
                  <a:schemeClr val="bg2"/>
                </a:solidFill>
                <a:latin typeface="Times New Roman" charset="0"/>
                <a:ea typeface="宋体" charset="0"/>
                <a:cs typeface="宋体" charset="0"/>
              </a:rPr>
              <a:t>1</a:t>
            </a:r>
            <a:r>
              <a:rPr kumimoji="1" lang="en-US" altLang="zh-CN" b="1" dirty="0">
                <a:latin typeface="Times New Roman" charset="0"/>
                <a:ea typeface="宋体" charset="0"/>
                <a:cs typeface="宋体" charset="0"/>
              </a:rPr>
              <a:t>][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charset="0"/>
                <a:ea typeface="宋体" charset="0"/>
                <a:cs typeface="宋体" charset="0"/>
              </a:rPr>
              <a:t>0</a:t>
            </a:r>
            <a:r>
              <a:rPr kumimoji="1" lang="en-US" altLang="zh-CN" b="1" dirty="0">
                <a:latin typeface="Times New Roman" charset="0"/>
                <a:ea typeface="宋体" charset="0"/>
                <a:cs typeface="宋体" charset="0"/>
              </a:rPr>
              <a:t>][0]</a:t>
            </a:r>
          </a:p>
          <a:p>
            <a:pPr algn="ctr">
              <a:spcBef>
                <a:spcPct val="10000"/>
              </a:spcBef>
              <a:spcAft>
                <a:spcPct val="10000"/>
              </a:spcAft>
              <a:defRPr/>
            </a:pPr>
            <a:r>
              <a:rPr kumimoji="1" lang="en-US" altLang="zh-CN" b="1" dirty="0">
                <a:latin typeface="Times New Roman" charset="0"/>
                <a:ea typeface="宋体" charset="0"/>
                <a:cs typeface="宋体" charset="0"/>
              </a:rPr>
              <a:t>a[</a:t>
            </a:r>
            <a:r>
              <a:rPr kumimoji="1" lang="en-US" altLang="zh-CN" b="1" dirty="0">
                <a:solidFill>
                  <a:schemeClr val="bg2"/>
                </a:solidFill>
                <a:latin typeface="Times New Roman" charset="0"/>
                <a:ea typeface="宋体" charset="0"/>
                <a:cs typeface="宋体" charset="0"/>
              </a:rPr>
              <a:t>1</a:t>
            </a:r>
            <a:r>
              <a:rPr kumimoji="1" lang="en-US" altLang="zh-CN" b="1" dirty="0">
                <a:latin typeface="Times New Roman" charset="0"/>
                <a:ea typeface="宋体" charset="0"/>
                <a:cs typeface="宋体" charset="0"/>
              </a:rPr>
              <a:t>][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charset="0"/>
                <a:ea typeface="宋体" charset="0"/>
                <a:cs typeface="宋体" charset="0"/>
              </a:rPr>
              <a:t>0</a:t>
            </a:r>
            <a:r>
              <a:rPr kumimoji="1" lang="en-US" altLang="zh-CN" b="1" dirty="0">
                <a:latin typeface="Times New Roman" charset="0"/>
                <a:ea typeface="宋体" charset="0"/>
                <a:cs typeface="宋体" charset="0"/>
              </a:rPr>
              <a:t>][1]</a:t>
            </a:r>
          </a:p>
          <a:p>
            <a:pPr algn="ctr">
              <a:spcBef>
                <a:spcPct val="10000"/>
              </a:spcBef>
              <a:spcAft>
                <a:spcPct val="10000"/>
              </a:spcAft>
              <a:defRPr/>
            </a:pPr>
            <a:r>
              <a:rPr kumimoji="1" lang="en-US" altLang="zh-CN" b="1" dirty="0">
                <a:latin typeface="Times New Roman" charset="0"/>
                <a:ea typeface="宋体" charset="0"/>
                <a:cs typeface="宋体" charset="0"/>
              </a:rPr>
              <a:t>a[</a:t>
            </a:r>
            <a:r>
              <a:rPr kumimoji="1" lang="en-US" altLang="zh-CN" b="1" dirty="0">
                <a:solidFill>
                  <a:schemeClr val="bg2"/>
                </a:solidFill>
                <a:latin typeface="Times New Roman" charset="0"/>
                <a:ea typeface="宋体" charset="0"/>
                <a:cs typeface="宋体" charset="0"/>
              </a:rPr>
              <a:t>1</a:t>
            </a:r>
            <a:r>
              <a:rPr kumimoji="1" lang="en-US" altLang="zh-CN" b="1" dirty="0">
                <a:latin typeface="Times New Roman" charset="0"/>
                <a:ea typeface="宋体" charset="0"/>
                <a:cs typeface="宋体" charset="0"/>
              </a:rPr>
              <a:t>][</a:t>
            </a:r>
            <a:r>
              <a:rPr kumimoji="1" lang="en-US" altLang="zh-CN" b="1" dirty="0">
                <a:solidFill>
                  <a:srgbClr val="66FF33"/>
                </a:solidFill>
                <a:latin typeface="Times New Roman" charset="0"/>
                <a:ea typeface="宋体" charset="0"/>
                <a:cs typeface="宋体" charset="0"/>
              </a:rPr>
              <a:t>1</a:t>
            </a:r>
            <a:r>
              <a:rPr kumimoji="1" lang="en-US" altLang="zh-CN" b="1" dirty="0">
                <a:latin typeface="Times New Roman" charset="0"/>
                <a:ea typeface="宋体" charset="0"/>
                <a:cs typeface="宋体" charset="0"/>
              </a:rPr>
              <a:t>][0]</a:t>
            </a:r>
          </a:p>
          <a:p>
            <a:pPr algn="ctr">
              <a:spcBef>
                <a:spcPct val="10000"/>
              </a:spcBef>
              <a:spcAft>
                <a:spcPct val="10000"/>
              </a:spcAft>
              <a:defRPr/>
            </a:pPr>
            <a:r>
              <a:rPr kumimoji="1" lang="en-US" altLang="zh-CN" b="1" dirty="0">
                <a:latin typeface="Times New Roman" charset="0"/>
                <a:ea typeface="宋体" charset="0"/>
                <a:cs typeface="宋体" charset="0"/>
              </a:rPr>
              <a:t>a[</a:t>
            </a:r>
            <a:r>
              <a:rPr kumimoji="1" lang="en-US" altLang="zh-CN" b="1" dirty="0">
                <a:solidFill>
                  <a:schemeClr val="bg2"/>
                </a:solidFill>
                <a:latin typeface="Times New Roman" charset="0"/>
                <a:ea typeface="宋体" charset="0"/>
                <a:cs typeface="宋体" charset="0"/>
              </a:rPr>
              <a:t>1</a:t>
            </a:r>
            <a:r>
              <a:rPr kumimoji="1" lang="en-US" altLang="zh-CN" b="1" dirty="0">
                <a:latin typeface="Times New Roman" charset="0"/>
                <a:ea typeface="宋体" charset="0"/>
                <a:cs typeface="宋体" charset="0"/>
              </a:rPr>
              <a:t>][</a:t>
            </a:r>
            <a:r>
              <a:rPr kumimoji="1" lang="en-US" altLang="zh-CN" b="1" dirty="0">
                <a:solidFill>
                  <a:srgbClr val="66FF33"/>
                </a:solidFill>
                <a:latin typeface="Times New Roman" charset="0"/>
                <a:ea typeface="宋体" charset="0"/>
                <a:cs typeface="宋体" charset="0"/>
              </a:rPr>
              <a:t>1</a:t>
            </a:r>
            <a:r>
              <a:rPr kumimoji="1" lang="en-US" altLang="zh-CN" b="1" dirty="0">
                <a:latin typeface="Times New Roman" charset="0"/>
                <a:ea typeface="宋体" charset="0"/>
                <a:cs typeface="宋体" charset="0"/>
              </a:rPr>
              <a:t>][1]</a:t>
            </a:r>
          </a:p>
          <a:p>
            <a:pPr algn="ctr">
              <a:spcBef>
                <a:spcPct val="10000"/>
              </a:spcBef>
              <a:spcAft>
                <a:spcPct val="10000"/>
              </a:spcAft>
              <a:defRPr/>
            </a:pPr>
            <a:r>
              <a:rPr kumimoji="1" lang="en-US" altLang="zh-CN" b="1" dirty="0">
                <a:latin typeface="Times New Roman" charset="0"/>
                <a:ea typeface="宋体" charset="0"/>
                <a:cs typeface="宋体" charset="0"/>
              </a:rPr>
              <a:t>a[</a:t>
            </a:r>
            <a:r>
              <a:rPr kumimoji="1" lang="en-US" altLang="zh-CN" b="1" dirty="0">
                <a:solidFill>
                  <a:schemeClr val="bg2"/>
                </a:solidFill>
                <a:latin typeface="Times New Roman" charset="0"/>
                <a:ea typeface="宋体" charset="0"/>
                <a:cs typeface="宋体" charset="0"/>
              </a:rPr>
              <a:t>1</a:t>
            </a:r>
            <a:r>
              <a:rPr kumimoji="1" lang="en-US" altLang="zh-CN" b="1" dirty="0">
                <a:latin typeface="Times New Roman" charset="0"/>
                <a:ea typeface="宋体" charset="0"/>
                <a:cs typeface="宋体" charset="0"/>
              </a:rPr>
              <a:t>][</a:t>
            </a:r>
            <a:r>
              <a:rPr kumimoji="1" lang="en-US" altLang="zh-CN" b="1" dirty="0">
                <a:solidFill>
                  <a:srgbClr val="00FFFF"/>
                </a:solidFill>
                <a:latin typeface="Times New Roman" charset="0"/>
                <a:ea typeface="宋体" charset="0"/>
                <a:cs typeface="宋体" charset="0"/>
              </a:rPr>
              <a:t>2</a:t>
            </a:r>
            <a:r>
              <a:rPr kumimoji="1" lang="en-US" altLang="zh-CN" b="1" dirty="0">
                <a:latin typeface="Times New Roman" charset="0"/>
                <a:ea typeface="宋体" charset="0"/>
                <a:cs typeface="宋体" charset="0"/>
              </a:rPr>
              <a:t>][0]</a:t>
            </a:r>
          </a:p>
          <a:p>
            <a:pPr algn="ctr">
              <a:spcBef>
                <a:spcPct val="10000"/>
              </a:spcBef>
              <a:spcAft>
                <a:spcPct val="10000"/>
              </a:spcAft>
              <a:defRPr/>
            </a:pPr>
            <a:r>
              <a:rPr kumimoji="1" lang="en-US" altLang="zh-CN" b="1" dirty="0">
                <a:latin typeface="Times New Roman" charset="0"/>
                <a:ea typeface="宋体" charset="0"/>
                <a:cs typeface="宋体" charset="0"/>
              </a:rPr>
              <a:t>a[</a:t>
            </a:r>
            <a:r>
              <a:rPr kumimoji="1" lang="en-US" altLang="zh-CN" b="1" dirty="0">
                <a:solidFill>
                  <a:schemeClr val="bg2"/>
                </a:solidFill>
                <a:latin typeface="Times New Roman" charset="0"/>
                <a:ea typeface="宋体" charset="0"/>
                <a:cs typeface="宋体" charset="0"/>
              </a:rPr>
              <a:t>1</a:t>
            </a:r>
            <a:r>
              <a:rPr kumimoji="1" lang="en-US" altLang="zh-CN" b="1" dirty="0">
                <a:latin typeface="Times New Roman" charset="0"/>
                <a:ea typeface="宋体" charset="0"/>
                <a:cs typeface="宋体" charset="0"/>
              </a:rPr>
              <a:t>][</a:t>
            </a:r>
            <a:r>
              <a:rPr kumimoji="1" lang="en-US" altLang="zh-CN" b="1" dirty="0">
                <a:solidFill>
                  <a:srgbClr val="00FFFF"/>
                </a:solidFill>
                <a:latin typeface="Times New Roman" charset="0"/>
                <a:ea typeface="宋体" charset="0"/>
                <a:cs typeface="宋体" charset="0"/>
              </a:rPr>
              <a:t>2</a:t>
            </a:r>
            <a:r>
              <a:rPr kumimoji="1" lang="en-US" altLang="zh-CN" b="1" dirty="0">
                <a:latin typeface="Times New Roman" charset="0"/>
                <a:ea typeface="宋体" charset="0"/>
                <a:cs typeface="宋体" charset="0"/>
              </a:rPr>
              <a:t>][1]</a:t>
            </a:r>
            <a:endParaRPr kumimoji="1" lang="en-US" altLang="zh-CN" sz="2400" dirty="0">
              <a:latin typeface="Times New Roman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58720-FD6C-47F4-A704-8E99A794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引子：教室排课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04BA2A95-9179-4CE5-AA7B-C22A96454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假设有</a:t>
            </a:r>
            <a:r>
              <a:rPr lang="en-US" altLang="zh-CN" sz="2800" dirty="0"/>
              <a:t>8</a:t>
            </a:r>
            <a:r>
              <a:rPr lang="zh-CN" altLang="en-US" sz="2800" dirty="0"/>
              <a:t>间教室，容量分别为</a:t>
            </a:r>
            <a:r>
              <a:rPr lang="en-US" altLang="zh-CN" sz="2800" dirty="0"/>
              <a:t>C1</a:t>
            </a:r>
            <a:r>
              <a:rPr lang="zh-CN" altLang="en-US" sz="2800" dirty="0"/>
              <a:t> </a:t>
            </a:r>
            <a:r>
              <a:rPr lang="en-US" altLang="zh-CN" sz="2800" dirty="0"/>
              <a:t>–</a:t>
            </a:r>
            <a:r>
              <a:rPr lang="zh-CN" altLang="en-US" sz="2800" dirty="0"/>
              <a:t> </a:t>
            </a:r>
            <a:r>
              <a:rPr lang="en-US" altLang="zh-CN" sz="2800" dirty="0"/>
              <a:t>C8</a:t>
            </a:r>
            <a:r>
              <a:rPr lang="zh-CN" altLang="en-US" sz="2800" dirty="0"/>
              <a:t>。现考虑四个班级，人数分别为</a:t>
            </a:r>
            <a:r>
              <a:rPr lang="en-US" altLang="zh-CN" sz="2800" dirty="0"/>
              <a:t>N1</a:t>
            </a:r>
            <a:r>
              <a:rPr lang="zh-CN" altLang="en-US" sz="2800" dirty="0"/>
              <a:t> </a:t>
            </a:r>
            <a:r>
              <a:rPr lang="en-US" altLang="zh-CN" sz="2800" dirty="0"/>
              <a:t>–</a:t>
            </a:r>
            <a:r>
              <a:rPr lang="zh-CN" altLang="en-US" sz="2800" dirty="0"/>
              <a:t> </a:t>
            </a:r>
            <a:r>
              <a:rPr lang="en-US" altLang="zh-CN" sz="2800" dirty="0"/>
              <a:t>N4</a:t>
            </a:r>
            <a:r>
              <a:rPr lang="zh-CN" altLang="en-US" sz="2800" dirty="0"/>
              <a:t>。如果班级人数小于等于教室容量，就可以把教室分配给该班级，共有多少种可行的分配方案</a:t>
            </a:r>
            <a:endParaRPr lang="en-US" altLang="zh-CN" dirty="0"/>
          </a:p>
          <a:p>
            <a:r>
              <a:rPr lang="zh-CN" altLang="en-US" dirty="0"/>
              <a:t>解题思路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个班级</a:t>
            </a:r>
            <a:r>
              <a:rPr lang="en-US" altLang="zh-CN" dirty="0"/>
              <a:t>——</a:t>
            </a:r>
            <a:r>
              <a:rPr lang="zh-CN" altLang="en-US" dirty="0"/>
              <a:t>确定教室</a:t>
            </a:r>
            <a:endParaRPr lang="en-US" altLang="zh-CN" dirty="0"/>
          </a:p>
          <a:p>
            <a:pPr lvl="2"/>
            <a:r>
              <a:rPr lang="en-US" altLang="zh-CN" dirty="0"/>
              <a:t>1</a:t>
            </a:r>
            <a:r>
              <a:rPr lang="zh-CN" altLang="en-US" dirty="0"/>
              <a:t>个教室只能分配给一个班级</a:t>
            </a:r>
            <a:endParaRPr lang="en-US" altLang="zh-CN" dirty="0"/>
          </a:p>
          <a:p>
            <a:pPr lvl="2"/>
            <a:r>
              <a:rPr lang="zh-CN" altLang="en-US" dirty="0"/>
              <a:t>教室容量</a:t>
            </a:r>
            <a:r>
              <a:rPr lang="en-US" altLang="zh-CN" dirty="0"/>
              <a:t>&gt;=</a:t>
            </a:r>
            <a:r>
              <a:rPr lang="zh-CN" altLang="en-US" dirty="0"/>
              <a:t>班级人数</a:t>
            </a:r>
            <a:endParaRPr lang="en-US" altLang="zh-CN" dirty="0"/>
          </a:p>
          <a:p>
            <a:pPr lvl="1"/>
            <a:r>
              <a:rPr lang="zh-CN" altLang="en-US" dirty="0"/>
              <a:t>枚举法</a:t>
            </a:r>
            <a:endParaRPr lang="en-US" altLang="zh-CN" dirty="0"/>
          </a:p>
          <a:p>
            <a:pPr marL="397800" lvl="1" indent="0">
              <a:buNone/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4B90ED-78B7-43A5-867D-8BE578AB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236" y="3030919"/>
            <a:ext cx="1247949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54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FF45-BFA7-4953-8584-EF72E01E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计算多维数组中元素位置的公式</a:t>
            </a:r>
            <a:endParaRPr lang="en-US" altLang="en-US" sz="4000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44034" name="Content Placeholder 5">
            <a:extLst>
              <a:ext uri="{FF2B5EF4-FFF2-40B4-BE49-F238E27FC236}">
                <a16:creationId xmlns:a16="http://schemas.microsoft.com/office/drawing/2014/main" id="{F32CC5A3-6282-4068-981F-8E49AD0BE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 err="1"/>
              <a:t>m×n</a:t>
            </a:r>
            <a:r>
              <a:rPr lang="zh-CN" altLang="en-US" dirty="0"/>
              <a:t>的二维数组</a:t>
            </a:r>
            <a:r>
              <a:rPr lang="en-US" altLang="zh-CN" dirty="0"/>
              <a:t>a</a:t>
            </a:r>
            <a:r>
              <a:rPr lang="zh-CN" altLang="en-US" dirty="0"/>
              <a:t>，其中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在数组中的位置为：</a:t>
            </a:r>
          </a:p>
          <a:p>
            <a:pPr>
              <a:buFont typeface="Wingdings 2" panose="05020102010507070707" pitchFamily="18" charset="2"/>
              <a:buNone/>
            </a:pPr>
            <a:r>
              <a:rPr lang="zh-CN" altLang="en-US" dirty="0"/>
              <a:t>			</a:t>
            </a:r>
            <a:r>
              <a:rPr lang="en-US" altLang="zh-CN" dirty="0" err="1"/>
              <a:t>i</a:t>
            </a:r>
            <a:r>
              <a:rPr lang="en-US" altLang="zh-CN" dirty="0"/>
              <a:t> ×n</a:t>
            </a:r>
            <a:r>
              <a:rPr lang="zh-CN" altLang="en-US" dirty="0"/>
              <a:t>＋</a:t>
            </a:r>
            <a:r>
              <a:rPr lang="en-US" altLang="zh-CN" dirty="0"/>
              <a:t>j</a:t>
            </a:r>
            <a:r>
              <a:rPr lang="zh-CN" altLang="en-US" dirty="0"/>
              <a:t>＋</a:t>
            </a:r>
            <a:r>
              <a:rPr lang="en-US" altLang="zh-CN" dirty="0"/>
              <a:t>1</a:t>
            </a:r>
          </a:p>
          <a:p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-US" altLang="zh-CN" dirty="0" err="1"/>
              <a:t>m×n×u</a:t>
            </a:r>
            <a:r>
              <a:rPr lang="zh-CN" altLang="en-US" dirty="0"/>
              <a:t>的三维数组</a:t>
            </a:r>
            <a:r>
              <a:rPr lang="en-US" altLang="zh-CN" dirty="0"/>
              <a:t>a</a:t>
            </a:r>
            <a:r>
              <a:rPr lang="zh-CN" altLang="en-US" dirty="0"/>
              <a:t>，其中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][j][k]</a:t>
            </a:r>
            <a:r>
              <a:rPr lang="zh-CN" altLang="en-US" dirty="0"/>
              <a:t>在数组中的位置为：</a:t>
            </a:r>
          </a:p>
          <a:p>
            <a:pPr>
              <a:buFont typeface="Wingdings 2" panose="05020102010507070707" pitchFamily="18" charset="2"/>
              <a:buNone/>
            </a:pPr>
            <a:r>
              <a:rPr lang="zh-CN" altLang="en-US" dirty="0"/>
              <a:t>			</a:t>
            </a:r>
            <a:r>
              <a:rPr lang="en-US" altLang="zh-CN" dirty="0" err="1"/>
              <a:t>i×n×u</a:t>
            </a:r>
            <a:r>
              <a:rPr lang="zh-CN" altLang="en-US" dirty="0"/>
              <a:t>＋</a:t>
            </a:r>
            <a:r>
              <a:rPr lang="en-US" altLang="zh-CN" dirty="0" err="1"/>
              <a:t>j×u</a:t>
            </a:r>
            <a:r>
              <a:rPr lang="zh-CN" altLang="en-US" dirty="0"/>
              <a:t>＋</a:t>
            </a:r>
            <a:r>
              <a:rPr lang="en-US" altLang="zh-CN" dirty="0"/>
              <a:t>k</a:t>
            </a:r>
            <a:r>
              <a:rPr lang="zh-CN" altLang="en-US" dirty="0"/>
              <a:t>＋</a:t>
            </a:r>
            <a:r>
              <a:rPr lang="en-US" altLang="zh-CN" dirty="0"/>
              <a:t>1</a:t>
            </a:r>
          </a:p>
          <a:p>
            <a:endParaRPr lang="en-US" altLang="en-US" dirty="0"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>
            <a:extLst>
              <a:ext uri="{FF2B5EF4-FFF2-40B4-BE49-F238E27FC236}">
                <a16:creationId xmlns:a16="http://schemas.microsoft.com/office/drawing/2014/main" id="{1207E7D4-0733-4D20-9B2D-E9ACD747459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访问二维数组和多维数组</a:t>
            </a:r>
            <a:endParaRPr lang="zh-CN" altLang="en-US" dirty="0"/>
          </a:p>
        </p:txBody>
      </p:sp>
      <p:sp>
        <p:nvSpPr>
          <p:cNvPr id="720899" name="Rectangle 3">
            <a:extLst>
              <a:ext uri="{FF2B5EF4-FFF2-40B4-BE49-F238E27FC236}">
                <a16:creationId xmlns:a16="http://schemas.microsoft.com/office/drawing/2014/main" id="{367971F5-3056-4859-A08B-C559AAD748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 dirty="0"/>
              <a:t>访问二维数组中元素的形式：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dirty="0"/>
              <a:t>			</a:t>
            </a:r>
            <a:r>
              <a:rPr kumimoji="0" lang="zh-CN" altLang="en-US" b="1" dirty="0">
                <a:solidFill>
                  <a:srgbClr val="FF3300"/>
                </a:solidFill>
              </a:rPr>
              <a:t>数组名</a:t>
            </a:r>
            <a:r>
              <a:rPr kumimoji="0" lang="en-US" altLang="zh-CN" b="1" dirty="0">
                <a:solidFill>
                  <a:srgbClr val="FF3300"/>
                </a:solidFill>
              </a:rPr>
              <a:t>[</a:t>
            </a:r>
            <a:r>
              <a:rPr kumimoji="0" lang="zh-CN" altLang="en-US" b="1" dirty="0">
                <a:solidFill>
                  <a:srgbClr val="FF3300"/>
                </a:solidFill>
              </a:rPr>
              <a:t>下标</a:t>
            </a:r>
            <a:r>
              <a:rPr kumimoji="0" lang="en-US" altLang="zh-CN" b="1" dirty="0">
                <a:solidFill>
                  <a:srgbClr val="FF3300"/>
                </a:solidFill>
              </a:rPr>
              <a:t>][</a:t>
            </a:r>
            <a:r>
              <a:rPr kumimoji="0" lang="zh-CN" altLang="en-US" b="1" dirty="0">
                <a:solidFill>
                  <a:srgbClr val="FF3300"/>
                </a:solidFill>
              </a:rPr>
              <a:t>下标</a:t>
            </a:r>
            <a:r>
              <a:rPr kumimoji="0" lang="en-US" altLang="zh-CN" b="1" dirty="0">
                <a:solidFill>
                  <a:srgbClr val="FF3300"/>
                </a:solidFill>
              </a:rPr>
              <a:t>]</a:t>
            </a:r>
          </a:p>
          <a:p>
            <a:pPr eaLnBrk="1" hangingPunct="1"/>
            <a:r>
              <a:rPr kumimoji="0" lang="zh-CN" altLang="en-US" dirty="0"/>
              <a:t>其中：</a:t>
            </a:r>
          </a:p>
          <a:p>
            <a:pPr lvl="1" eaLnBrk="1" hangingPunct="1"/>
            <a:r>
              <a:rPr kumimoji="0" lang="zh-CN" altLang="en-US" dirty="0"/>
              <a:t>每一个下标写在一个方括号中；</a:t>
            </a:r>
          </a:p>
          <a:p>
            <a:pPr lvl="1" eaLnBrk="1" hangingPunct="1"/>
            <a:r>
              <a:rPr kumimoji="0" lang="zh-CN" altLang="en-US"/>
              <a:t>引用</a:t>
            </a:r>
            <a:r>
              <a:rPr kumimoji="0" lang="zh-CN" altLang="en-US" dirty="0"/>
              <a:t>时下标不能超界，否则编译程序检查不出错误，但执行时出现不可知结果。</a:t>
            </a:r>
          </a:p>
        </p:txBody>
      </p:sp>
    </p:spTree>
    <p:extLst>
      <p:ext uri="{BB962C8B-B14F-4D97-AF65-F5344CB8AC3E}">
        <p14:creationId xmlns:p14="http://schemas.microsoft.com/office/powerpoint/2010/main" val="231870324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>
            <a:extLst>
              <a:ext uri="{FF2B5EF4-FFF2-40B4-BE49-F238E27FC236}">
                <a16:creationId xmlns:a16="http://schemas.microsoft.com/office/drawing/2014/main" id="{35FF007D-A341-4BA9-848B-446952BB8EC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多维数组的遍历</a:t>
            </a:r>
          </a:p>
        </p:txBody>
      </p:sp>
      <p:sp>
        <p:nvSpPr>
          <p:cNvPr id="721923" name="Rectangle 3">
            <a:extLst>
              <a:ext uri="{FF2B5EF4-FFF2-40B4-BE49-F238E27FC236}">
                <a16:creationId xmlns:a16="http://schemas.microsoft.com/office/drawing/2014/main" id="{1034D24F-DB73-4439-8200-A9395EF0F0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 dirty="0"/>
              <a:t>遍历多维数组元素的最好算法就是利用嵌套循环</a:t>
            </a:r>
          </a:p>
          <a:p>
            <a:pPr eaLnBrk="1" hangingPunct="1"/>
            <a:r>
              <a:rPr kumimoji="0" lang="zh-CN" altLang="en-US" dirty="0"/>
              <a:t>一般的结构是：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dirty="0"/>
              <a:t>		</a:t>
            </a:r>
            <a:r>
              <a:rPr kumimoji="0" lang="en-US" altLang="zh-CN" dirty="0"/>
              <a:t>for( </a:t>
            </a:r>
            <a:r>
              <a:rPr kumimoji="0" lang="en-US" altLang="zh-CN" dirty="0" err="1"/>
              <a:t>i</a:t>
            </a:r>
            <a:r>
              <a:rPr kumimoji="0" lang="en-US" altLang="zh-CN" dirty="0"/>
              <a:t> = 0; </a:t>
            </a:r>
            <a:r>
              <a:rPr kumimoji="0" lang="en-US" altLang="zh-CN" dirty="0" err="1"/>
              <a:t>i</a:t>
            </a:r>
            <a:r>
              <a:rPr kumimoji="0" lang="en-US" altLang="zh-CN" dirty="0"/>
              <a:t> &lt;</a:t>
            </a:r>
            <a:r>
              <a:rPr kumimoji="0" lang="en-US" altLang="zh-CN" dirty="0">
                <a:sym typeface="Webdings" panose="05030102010509060703" pitchFamily="18" charset="2"/>
              </a:rPr>
              <a:t></a:t>
            </a:r>
            <a:r>
              <a:rPr kumimoji="0" lang="en-US" altLang="zh-CN" dirty="0"/>
              <a:t>; </a:t>
            </a:r>
            <a:r>
              <a:rPr kumimoji="0" lang="en-US" altLang="zh-CN" dirty="0" err="1"/>
              <a:t>i</a:t>
            </a:r>
            <a:r>
              <a:rPr kumimoji="0" lang="en-US" altLang="zh-CN" dirty="0"/>
              <a:t>++ 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dirty="0"/>
              <a:t>		     for( j = 0; j &lt;</a:t>
            </a:r>
            <a:r>
              <a:rPr kumimoji="0" lang="en-US" altLang="zh-CN" dirty="0">
                <a:sym typeface="Webdings" panose="05030102010509060703" pitchFamily="18" charset="2"/>
              </a:rPr>
              <a:t>; </a:t>
            </a:r>
            <a:r>
              <a:rPr kumimoji="0" lang="en-US" altLang="zh-CN" dirty="0" err="1"/>
              <a:t>j++</a:t>
            </a:r>
            <a:r>
              <a:rPr kumimoji="0" lang="en-US" altLang="zh-CN" dirty="0"/>
              <a:t> 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dirty="0"/>
              <a:t>			  for( k = 0; k &lt;</a:t>
            </a:r>
            <a:r>
              <a:rPr kumimoji="0" lang="en-US" altLang="zh-CN" dirty="0">
                <a:sym typeface="Webdings" panose="05030102010509060703" pitchFamily="18" charset="2"/>
              </a:rPr>
              <a:t></a:t>
            </a:r>
            <a:r>
              <a:rPr kumimoji="0" lang="en-US" altLang="zh-CN" dirty="0"/>
              <a:t>; k++ 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dirty="0"/>
              <a:t>					</a:t>
            </a:r>
            <a:r>
              <a:rPr kumimoji="0" lang="en-US" altLang="zh-CN" b="1" dirty="0">
                <a:sym typeface="MT Extra" panose="05050102010205020202" pitchFamily="18" charset="2"/>
              </a:rPr>
              <a:t></a:t>
            </a:r>
            <a:endParaRPr kumimoji="0" lang="en-US" altLang="zh-CN" dirty="0"/>
          </a:p>
          <a:p>
            <a:pPr eaLnBrk="1" hangingPunct="1"/>
            <a:endParaRPr kumimoji="0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913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4393" y="279265"/>
            <a:ext cx="8280000" cy="886662"/>
          </a:xfrm>
        </p:spPr>
        <p:txBody>
          <a:bodyPr/>
          <a:lstStyle/>
          <a:p>
            <a:r>
              <a:rPr lang="zh-CN" altLang="en-US" dirty="0"/>
              <a:t>二维数组的初始化</a:t>
            </a:r>
          </a:p>
        </p:txBody>
      </p:sp>
      <p:sp>
        <p:nvSpPr>
          <p:cNvPr id="4" name="MH_Desc_1"/>
          <p:cNvSpPr/>
          <p:nvPr>
            <p:custDataLst>
              <p:tags r:id="rId1"/>
            </p:custDataLst>
          </p:nvPr>
        </p:nvSpPr>
        <p:spPr>
          <a:xfrm>
            <a:off x="-9378" y="1747449"/>
            <a:ext cx="9189890" cy="443613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 cmpd="sng" algn="ctr">
            <a:solidFill>
              <a:srgbClr val="E84C22"/>
            </a:solidFill>
            <a:prstDash val="solid"/>
            <a:bevel/>
          </a:ln>
          <a:effectLst/>
        </p:spPr>
        <p:txBody>
          <a:bodyPr lIns="72000" tIns="72000" rIns="72000" bIns="72000" anchor="t">
            <a:no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(1)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分行给二维数组赋初值。（最清楚直观）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(2)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可以将所有数据写在一个花括号内，按数组元素在内存中的排列顺序对各元素赋初值。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(3)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可以对部分元素赋初值。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(4)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如果对全部元素都赋初值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(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即提供全部初始数据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)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，则定义数组时对第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1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维的长度可以不指定，但第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2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维的长度不能省。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在定义时也可以只对部分元素赋初值而省略第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1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维的长度，但应分行赋初值。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9742" y="1247274"/>
            <a:ext cx="8890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等线"/>
                <a:ea typeface="等线"/>
              </a:rPr>
              <a:t>可以用“初始化列表”对二维数组初始化。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10942" y="2079122"/>
            <a:ext cx="3905089" cy="288033"/>
          </a:xfrm>
          <a:prstGeom prst="roundRect">
            <a:avLst>
              <a:gd name="adj" fmla="val 10716"/>
            </a:avLst>
          </a:prstGeom>
          <a:solidFill>
            <a:sysClr val="window" lastClr="FFFFFF"/>
          </a:solidFill>
          <a:ln w="12700" cap="flat" cmpd="sng" algn="ctr">
            <a:solidFill>
              <a:srgbClr val="E84C22"/>
            </a:solidFill>
            <a:prstDash val="solid"/>
            <a:miter lim="800000"/>
          </a:ln>
          <a:effectLst/>
        </p:spPr>
        <p:txBody>
          <a:bodyPr lIns="180000" tIns="0" bIns="0" rtlCol="0" anchor="t"/>
          <a:lstStyle/>
          <a:p>
            <a:pPr marL="0" marR="0" lvl="0" indent="0" defTabSz="363538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int a[3][4]={{1,2,3,4},{5,6,7,8},{9,10,11,12}};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10942" y="2799203"/>
            <a:ext cx="3905090" cy="288000"/>
          </a:xfrm>
          <a:prstGeom prst="roundRect">
            <a:avLst>
              <a:gd name="adj" fmla="val 10716"/>
            </a:avLst>
          </a:prstGeom>
          <a:solidFill>
            <a:sysClr val="window" lastClr="FFFFFF"/>
          </a:solidFill>
          <a:ln w="12700" cap="flat" cmpd="sng" algn="ctr">
            <a:solidFill>
              <a:srgbClr val="E84C22"/>
            </a:solidFill>
            <a:prstDash val="solid"/>
            <a:miter lim="800000"/>
          </a:ln>
          <a:effectLst/>
        </p:spPr>
        <p:txBody>
          <a:bodyPr lIns="180000" tIns="0" bIns="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kern="0" dirty="0">
                <a:solidFill>
                  <a:prstClr val="black"/>
                </a:solidFill>
                <a:latin typeface="等线"/>
                <a:ea typeface="等线"/>
              </a:rPr>
              <a:t>int a[3][4]={1,2,3,4,5,6,7,8,9,10,11,12};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49305" y="3447275"/>
            <a:ext cx="3385734" cy="288000"/>
          </a:xfrm>
          <a:prstGeom prst="roundRect">
            <a:avLst>
              <a:gd name="adj" fmla="val 10716"/>
            </a:avLst>
          </a:prstGeom>
          <a:solidFill>
            <a:sysClr val="window" lastClr="FFFFFF"/>
          </a:solidFill>
          <a:ln w="12700" cap="flat" cmpd="sng" algn="ctr">
            <a:solidFill>
              <a:srgbClr val="E84C22"/>
            </a:solidFill>
            <a:prstDash val="solid"/>
            <a:miter lim="800000"/>
          </a:ln>
          <a:effectLst/>
        </p:spPr>
        <p:txBody>
          <a:bodyPr lIns="180000" tIns="0" bIns="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kern="0" dirty="0">
                <a:solidFill>
                  <a:prstClr val="black"/>
                </a:solidFill>
                <a:latin typeface="等线"/>
                <a:ea typeface="等线"/>
              </a:rPr>
              <a:t>int a[3][4]={{1},{5},{9}};			</a:t>
            </a:r>
            <a:r>
              <a:rPr lang="zh-CN" altLang="en-US" sz="1400" kern="0" dirty="0">
                <a:solidFill>
                  <a:prstClr val="black"/>
                </a:solidFill>
                <a:latin typeface="等线"/>
                <a:ea typeface="等线"/>
              </a:rPr>
              <a:t>①</a:t>
            </a:r>
            <a:endParaRPr lang="en-US" altLang="zh-CN" sz="1400" kern="0" dirty="0">
              <a:solidFill>
                <a:prstClr val="black"/>
              </a:solidFill>
              <a:latin typeface="等线"/>
              <a:ea typeface="等线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9303" y="3807315"/>
            <a:ext cx="3385736" cy="288000"/>
          </a:xfrm>
          <a:prstGeom prst="roundRect">
            <a:avLst>
              <a:gd name="adj" fmla="val 10716"/>
            </a:avLst>
          </a:prstGeom>
          <a:solidFill>
            <a:sysClr val="window" lastClr="FFFFFF"/>
          </a:solidFill>
          <a:ln w="12700" cap="flat" cmpd="sng" algn="ctr">
            <a:solidFill>
              <a:srgbClr val="E84C22"/>
            </a:solidFill>
            <a:prstDash val="solid"/>
            <a:miter lim="800000"/>
          </a:ln>
          <a:effectLst/>
        </p:spPr>
        <p:txBody>
          <a:bodyPr lIns="180000" tIns="0" bIns="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kern="0" dirty="0">
                <a:solidFill>
                  <a:prstClr val="black"/>
                </a:solidFill>
                <a:latin typeface="等线"/>
                <a:ea typeface="等线"/>
              </a:rPr>
              <a:t>int a[3][4]={{1},{0,6},{0,0,11}};		</a:t>
            </a:r>
            <a:r>
              <a:rPr lang="zh-CN" altLang="en-US" sz="1400" kern="0" dirty="0">
                <a:solidFill>
                  <a:prstClr val="black"/>
                </a:solidFill>
                <a:latin typeface="等线"/>
                <a:ea typeface="等线"/>
              </a:rPr>
              <a:t>②</a:t>
            </a:r>
            <a:endParaRPr lang="en-US" altLang="zh-CN" sz="1400" kern="0" dirty="0">
              <a:solidFill>
                <a:prstClr val="black"/>
              </a:solidFill>
              <a:latin typeface="等线"/>
              <a:ea typeface="等线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49303" y="4167355"/>
            <a:ext cx="3385736" cy="288000"/>
          </a:xfrm>
          <a:prstGeom prst="roundRect">
            <a:avLst>
              <a:gd name="adj" fmla="val 10716"/>
            </a:avLst>
          </a:prstGeom>
          <a:solidFill>
            <a:sysClr val="window" lastClr="FFFFFF"/>
          </a:solidFill>
          <a:ln w="12700" cap="flat" cmpd="sng" algn="ctr">
            <a:solidFill>
              <a:srgbClr val="E84C22"/>
            </a:solidFill>
            <a:prstDash val="solid"/>
            <a:miter lim="800000"/>
          </a:ln>
          <a:effectLst/>
        </p:spPr>
        <p:txBody>
          <a:bodyPr lIns="180000" tIns="0" bIns="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kern="0" dirty="0">
                <a:solidFill>
                  <a:prstClr val="black"/>
                </a:solidFill>
                <a:latin typeface="等线"/>
                <a:ea typeface="等线"/>
              </a:rPr>
              <a:t>int a[3][4]={{1},{5,6}};			</a:t>
            </a:r>
            <a:r>
              <a:rPr lang="zh-CN" altLang="en-US" sz="1400" kern="0" dirty="0">
                <a:solidFill>
                  <a:prstClr val="black"/>
                </a:solidFill>
                <a:latin typeface="等线"/>
                <a:ea typeface="等线"/>
              </a:rPr>
              <a:t>③</a:t>
            </a:r>
            <a:endParaRPr lang="en-US" altLang="zh-CN" sz="1400" kern="0" dirty="0">
              <a:solidFill>
                <a:prstClr val="black"/>
              </a:solidFill>
              <a:latin typeface="等线"/>
              <a:ea typeface="等线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51920" y="3342111"/>
            <a:ext cx="1241180" cy="1401308"/>
          </a:xfrm>
          <a:prstGeom prst="rect">
            <a:avLst/>
          </a:prstGeom>
          <a:gradFill rotWithShape="1">
            <a:gsLst>
              <a:gs pos="0">
                <a:srgbClr val="FFBD47">
                  <a:lumMod val="110000"/>
                  <a:satMod val="105000"/>
                  <a:tint val="67000"/>
                </a:srgbClr>
              </a:gs>
              <a:gs pos="50000">
                <a:srgbClr val="FFBD47">
                  <a:lumMod val="105000"/>
                  <a:satMod val="103000"/>
                  <a:tint val="73000"/>
                </a:srgbClr>
              </a:gs>
              <a:gs pos="100000">
                <a:srgbClr val="FFB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BD47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357188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①</a:t>
            </a:r>
            <a:endParaRPr kumimoji="0" lang="en-US" altLang="zh-CN" sz="13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marR="0" lvl="0" indent="0" algn="ctr" defTabSz="357188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1	0	0	0</a:t>
            </a:r>
          </a:p>
          <a:p>
            <a:pPr marL="0" marR="0" lvl="0" indent="0" algn="ctr" defTabSz="357188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5	0	0	0</a:t>
            </a:r>
          </a:p>
          <a:p>
            <a:pPr marL="0" marR="0" lvl="0" indent="0" algn="ctr" defTabSz="357188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9	0	0	0</a:t>
            </a:r>
            <a:endParaRPr kumimoji="0" lang="zh-CN" altLang="en-US" sz="13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02208" y="3342111"/>
            <a:ext cx="1242000" cy="1400400"/>
          </a:xfrm>
          <a:prstGeom prst="rect">
            <a:avLst/>
          </a:prstGeom>
          <a:gradFill rotWithShape="1">
            <a:gsLst>
              <a:gs pos="0">
                <a:srgbClr val="FFBD47">
                  <a:lumMod val="110000"/>
                  <a:satMod val="105000"/>
                  <a:tint val="67000"/>
                </a:srgbClr>
              </a:gs>
              <a:gs pos="50000">
                <a:srgbClr val="FFBD47">
                  <a:lumMod val="105000"/>
                  <a:satMod val="103000"/>
                  <a:tint val="73000"/>
                </a:srgbClr>
              </a:gs>
              <a:gs pos="100000">
                <a:srgbClr val="FFB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BD47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357188">
              <a:lnSpc>
                <a:spcPct val="150000"/>
              </a:lnSpc>
            </a:pPr>
            <a:r>
              <a:rPr lang="zh-CN" altLang="en-US" sz="1300" kern="0" dirty="0">
                <a:solidFill>
                  <a:prstClr val="black"/>
                </a:solidFill>
                <a:latin typeface="等线"/>
                <a:ea typeface="等线"/>
              </a:rPr>
              <a:t>②</a:t>
            </a:r>
            <a:endParaRPr lang="en-US" altLang="zh-CN" sz="1300" kern="0" dirty="0">
              <a:solidFill>
                <a:prstClr val="black"/>
              </a:solidFill>
              <a:latin typeface="等线"/>
              <a:ea typeface="等线"/>
            </a:endParaRPr>
          </a:p>
          <a:p>
            <a:pPr algn="ctr" defTabSz="357188">
              <a:lnSpc>
                <a:spcPct val="150000"/>
              </a:lnSpc>
            </a:pPr>
            <a:r>
              <a:rPr lang="en-US" altLang="zh-CN" sz="1300" kern="0" dirty="0">
                <a:solidFill>
                  <a:prstClr val="black"/>
                </a:solidFill>
                <a:latin typeface="等线"/>
                <a:ea typeface="等线"/>
              </a:rPr>
              <a:t>1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sz="1300" kern="0" dirty="0">
                <a:solidFill>
                  <a:prstClr val="black"/>
                </a:solidFill>
                <a:latin typeface="等线"/>
                <a:ea typeface="等线"/>
              </a:rPr>
              <a:t>0	6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sz="1300" kern="0" dirty="0">
                <a:solidFill>
                  <a:prstClr val="black"/>
                </a:solidFill>
                <a:latin typeface="等线"/>
                <a:ea typeface="等线"/>
              </a:rPr>
              <a:t>0	0	11	0</a:t>
            </a:r>
            <a:endParaRPr lang="zh-CN" altLang="en-US" sz="1300" kern="0" dirty="0">
              <a:solidFill>
                <a:prstClr val="black"/>
              </a:solidFill>
              <a:latin typeface="等线"/>
              <a:ea typeface="等线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16216" y="3337931"/>
            <a:ext cx="1242000" cy="1400400"/>
          </a:xfrm>
          <a:prstGeom prst="rect">
            <a:avLst/>
          </a:prstGeom>
          <a:gradFill rotWithShape="1">
            <a:gsLst>
              <a:gs pos="0">
                <a:srgbClr val="FFBD47">
                  <a:lumMod val="110000"/>
                  <a:satMod val="105000"/>
                  <a:tint val="67000"/>
                </a:srgbClr>
              </a:gs>
              <a:gs pos="50000">
                <a:srgbClr val="FFBD47">
                  <a:lumMod val="105000"/>
                  <a:satMod val="103000"/>
                  <a:tint val="73000"/>
                </a:srgbClr>
              </a:gs>
              <a:gs pos="100000">
                <a:srgbClr val="FFB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BD47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357188">
              <a:lnSpc>
                <a:spcPct val="150000"/>
              </a:lnSpc>
            </a:pPr>
            <a:r>
              <a:rPr lang="zh-CN" altLang="en-US" sz="1300" kern="0" dirty="0">
                <a:solidFill>
                  <a:prstClr val="black"/>
                </a:solidFill>
                <a:latin typeface="等线"/>
                <a:ea typeface="等线"/>
              </a:rPr>
              <a:t>③</a:t>
            </a:r>
            <a:endParaRPr lang="en-US" altLang="zh-CN" sz="1300" kern="0" dirty="0">
              <a:solidFill>
                <a:prstClr val="black"/>
              </a:solidFill>
              <a:latin typeface="等线"/>
              <a:ea typeface="等线"/>
            </a:endParaRPr>
          </a:p>
          <a:p>
            <a:pPr algn="ctr" defTabSz="357188">
              <a:lnSpc>
                <a:spcPct val="150000"/>
              </a:lnSpc>
            </a:pPr>
            <a:r>
              <a:rPr lang="en-US" altLang="zh-CN" sz="1300" kern="0" dirty="0">
                <a:solidFill>
                  <a:prstClr val="black"/>
                </a:solidFill>
                <a:latin typeface="等线"/>
                <a:ea typeface="等线"/>
              </a:rPr>
              <a:t>1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sz="1300" kern="0" dirty="0">
                <a:solidFill>
                  <a:prstClr val="black"/>
                </a:solidFill>
                <a:latin typeface="等线"/>
                <a:ea typeface="等线"/>
              </a:rPr>
              <a:t>5	6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sz="1300" kern="0" dirty="0">
                <a:solidFill>
                  <a:prstClr val="black"/>
                </a:solidFill>
                <a:latin typeface="等线"/>
                <a:ea typeface="等线"/>
              </a:rPr>
              <a:t>0	0	0	0</a:t>
            </a:r>
            <a:endParaRPr lang="zh-CN" altLang="en-US" sz="1300" kern="0" dirty="0">
              <a:solidFill>
                <a:prstClr val="black"/>
              </a:solidFill>
              <a:latin typeface="等线"/>
              <a:ea typeface="等线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49303" y="4527395"/>
            <a:ext cx="3385736" cy="288000"/>
          </a:xfrm>
          <a:prstGeom prst="roundRect">
            <a:avLst>
              <a:gd name="adj" fmla="val 10716"/>
            </a:avLst>
          </a:prstGeom>
          <a:solidFill>
            <a:sysClr val="window" lastClr="FFFFFF"/>
          </a:solidFill>
          <a:ln w="12700" cap="flat" cmpd="sng" algn="ctr">
            <a:solidFill>
              <a:srgbClr val="E84C22"/>
            </a:solidFill>
            <a:prstDash val="solid"/>
            <a:miter lim="800000"/>
          </a:ln>
          <a:effectLst/>
        </p:spPr>
        <p:txBody>
          <a:bodyPr lIns="180000" tIns="0" bIns="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kern="0" dirty="0">
                <a:solidFill>
                  <a:prstClr val="black"/>
                </a:solidFill>
                <a:latin typeface="等线"/>
                <a:ea typeface="等线"/>
              </a:rPr>
              <a:t>int a[3][4]={{1},{},{9}};			</a:t>
            </a:r>
            <a:r>
              <a:rPr lang="zh-CN" altLang="en-US" sz="1400" kern="0" dirty="0">
                <a:solidFill>
                  <a:prstClr val="black"/>
                </a:solidFill>
                <a:latin typeface="等线"/>
                <a:ea typeface="等线"/>
              </a:rPr>
              <a:t>④</a:t>
            </a:r>
            <a:endParaRPr lang="en-US" altLang="zh-CN" sz="1400" kern="0" dirty="0">
              <a:solidFill>
                <a:prstClr val="black"/>
              </a:solidFill>
              <a:latin typeface="等线"/>
              <a:ea typeface="等线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866504" y="3342111"/>
            <a:ext cx="1242000" cy="1400400"/>
          </a:xfrm>
          <a:prstGeom prst="rect">
            <a:avLst/>
          </a:prstGeom>
          <a:gradFill rotWithShape="1">
            <a:gsLst>
              <a:gs pos="0">
                <a:srgbClr val="FFBD47">
                  <a:lumMod val="110000"/>
                  <a:satMod val="105000"/>
                  <a:tint val="67000"/>
                </a:srgbClr>
              </a:gs>
              <a:gs pos="50000">
                <a:srgbClr val="FFBD47">
                  <a:lumMod val="105000"/>
                  <a:satMod val="103000"/>
                  <a:tint val="73000"/>
                </a:srgbClr>
              </a:gs>
              <a:gs pos="100000">
                <a:srgbClr val="FFB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BD47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357188">
              <a:lnSpc>
                <a:spcPct val="150000"/>
              </a:lnSpc>
            </a:pPr>
            <a:r>
              <a:rPr lang="zh-CN" altLang="en-US" sz="1300" kern="0" dirty="0">
                <a:solidFill>
                  <a:prstClr val="black"/>
                </a:solidFill>
                <a:latin typeface="等线"/>
                <a:ea typeface="等线"/>
              </a:rPr>
              <a:t>④</a:t>
            </a:r>
            <a:endParaRPr lang="en-US" altLang="zh-CN" sz="1300" kern="0" dirty="0">
              <a:solidFill>
                <a:prstClr val="black"/>
              </a:solidFill>
              <a:latin typeface="等线"/>
              <a:ea typeface="等线"/>
            </a:endParaRPr>
          </a:p>
          <a:p>
            <a:pPr algn="ctr" defTabSz="357188">
              <a:lnSpc>
                <a:spcPct val="150000"/>
              </a:lnSpc>
            </a:pPr>
            <a:r>
              <a:rPr lang="en-US" altLang="zh-CN" sz="1300" kern="0" dirty="0">
                <a:solidFill>
                  <a:prstClr val="black"/>
                </a:solidFill>
                <a:latin typeface="等线"/>
                <a:ea typeface="等线"/>
              </a:rPr>
              <a:t>1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sz="1300" kern="0" dirty="0">
                <a:solidFill>
                  <a:prstClr val="black"/>
                </a:solidFill>
                <a:latin typeface="等线"/>
                <a:ea typeface="等线"/>
              </a:rPr>
              <a:t>0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sz="1300" kern="0" dirty="0">
                <a:solidFill>
                  <a:prstClr val="black"/>
                </a:solidFill>
                <a:latin typeface="等线"/>
                <a:ea typeface="等线"/>
              </a:rPr>
              <a:t>9	0	0	0</a:t>
            </a:r>
            <a:endParaRPr lang="zh-CN" altLang="en-US" sz="1300" kern="0" dirty="0">
              <a:solidFill>
                <a:prstClr val="black"/>
              </a:solidFill>
              <a:latin typeface="等线"/>
              <a:ea typeface="等线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49305" y="5098498"/>
            <a:ext cx="3905090" cy="288000"/>
          </a:xfrm>
          <a:prstGeom prst="roundRect">
            <a:avLst>
              <a:gd name="adj" fmla="val 10716"/>
            </a:avLst>
          </a:prstGeom>
          <a:solidFill>
            <a:sysClr val="window" lastClr="FFFFFF"/>
          </a:solidFill>
          <a:ln w="12700" cap="flat" cmpd="sng" algn="ctr">
            <a:solidFill>
              <a:srgbClr val="E84C22"/>
            </a:solidFill>
            <a:prstDash val="solid"/>
            <a:miter lim="800000"/>
          </a:ln>
          <a:effectLst/>
        </p:spPr>
        <p:txBody>
          <a:bodyPr lIns="180000" tIns="0" bIns="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kern="0" dirty="0">
                <a:solidFill>
                  <a:prstClr val="black"/>
                </a:solidFill>
                <a:latin typeface="等线"/>
                <a:ea typeface="等线"/>
              </a:rPr>
              <a:t>int a[3][4]={1,2,3,4,5,6,7,8,9,10,11,12};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23"/>
              <p:cNvSpPr txBox="1"/>
              <p:nvPr/>
            </p:nvSpPr>
            <p:spPr>
              <a:xfrm>
                <a:off x="3980922" y="4959443"/>
                <a:ext cx="10893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smtClean="0">
                          <a:solidFill>
                            <a:srgbClr val="E84C22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zh-CN" altLang="en-US" sz="2800" b="1" dirty="0">
                  <a:solidFill>
                    <a:srgbClr val="E84C22"/>
                  </a:solidFill>
                  <a:latin typeface="等线"/>
                  <a:ea typeface="等线"/>
                </a:endParaRPr>
              </a:p>
            </p:txBody>
          </p:sp>
        </mc:Choice>
        <mc:Fallback xmlns="">
          <p:sp>
            <p:nvSpPr>
              <p:cNvPr id="17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922" y="4959443"/>
                <a:ext cx="108937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圆角矩形 17"/>
          <p:cNvSpPr/>
          <p:nvPr/>
        </p:nvSpPr>
        <p:spPr>
          <a:xfrm>
            <a:off x="4796820" y="5103459"/>
            <a:ext cx="3905090" cy="288000"/>
          </a:xfrm>
          <a:prstGeom prst="roundRect">
            <a:avLst>
              <a:gd name="adj" fmla="val 10716"/>
            </a:avLst>
          </a:prstGeom>
          <a:solidFill>
            <a:sysClr val="window" lastClr="FFFFFF"/>
          </a:solidFill>
          <a:ln w="12700" cap="flat" cmpd="sng" algn="ctr">
            <a:solidFill>
              <a:srgbClr val="E84C22"/>
            </a:solidFill>
            <a:prstDash val="solid"/>
            <a:miter lim="800000"/>
          </a:ln>
          <a:effectLst/>
        </p:spPr>
        <p:txBody>
          <a:bodyPr lIns="180000" tIns="0" bIns="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kern="0" dirty="0">
                <a:solidFill>
                  <a:prstClr val="black"/>
                </a:solidFill>
                <a:latin typeface="等线"/>
                <a:ea typeface="等线"/>
              </a:rPr>
              <a:t>int a[][4]={1,2,3,4,5,6,7,8,9,10,11,12};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349303" y="5823571"/>
            <a:ext cx="3905090" cy="288000"/>
          </a:xfrm>
          <a:prstGeom prst="roundRect">
            <a:avLst>
              <a:gd name="adj" fmla="val 10716"/>
            </a:avLst>
          </a:prstGeom>
          <a:solidFill>
            <a:sysClr val="window" lastClr="FFFFFF"/>
          </a:solidFill>
          <a:ln w="12700" cap="flat" cmpd="sng" algn="ctr">
            <a:solidFill>
              <a:srgbClr val="E84C22"/>
            </a:solidFill>
            <a:prstDash val="solid"/>
            <a:miter lim="800000"/>
          </a:ln>
          <a:effectLst/>
        </p:spPr>
        <p:txBody>
          <a:bodyPr lIns="180000" tIns="0" bIns="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kern="0" dirty="0">
                <a:solidFill>
                  <a:prstClr val="black"/>
                </a:solidFill>
                <a:latin typeface="等线"/>
                <a:ea typeface="等线"/>
              </a:rPr>
              <a:t>int a[][4]={{0,0,3},{},{0,10}};</a:t>
            </a:r>
          </a:p>
        </p:txBody>
      </p:sp>
    </p:spTree>
    <p:extLst>
      <p:ext uri="{BB962C8B-B14F-4D97-AF65-F5344CB8AC3E}">
        <p14:creationId xmlns:p14="http://schemas.microsoft.com/office/powerpoint/2010/main" val="22536644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8AE18-8740-48DA-882E-9F032D0CC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三维数组的初始化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7FA0E225-53F3-4772-ACB8-F7F519E8F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1535837"/>
            <a:ext cx="8612609" cy="4764163"/>
          </a:xfrm>
        </p:spPr>
        <p:txBody>
          <a:bodyPr>
            <a:normAutofit/>
          </a:bodyPr>
          <a:lstStyle/>
          <a:p>
            <a:r>
              <a:rPr lang="zh-CN" altLang="en-US" dirty="0"/>
              <a:t>例：</a:t>
            </a:r>
          </a:p>
          <a:p>
            <a:pPr>
              <a:buFont typeface="Wingdings 2" panose="05020102010507070707" pitchFamily="18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int a[2][3][4]={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		{{  1,  2,  3,  4},{  5,  6,  7,  8},{ 9, 10,11,12}}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		{{13,14,15,16},{17,18,19,20},{21,22,23,24}}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	};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或</a:t>
            </a:r>
          </a:p>
          <a:p>
            <a:pPr>
              <a:buFont typeface="Wingdings 2" panose="05020102010507070707" pitchFamily="18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int</a:t>
            </a:r>
            <a:r>
              <a:rPr lang="zh-CN" altLang="en-US" dirty="0"/>
              <a:t> </a:t>
            </a:r>
            <a:r>
              <a:rPr lang="en-US" altLang="zh-CN" dirty="0"/>
              <a:t>a[2][3][4]={1,2,3,4,5,6,7,8,9,10,11,12,13,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		14,15,16,17,18,19,20,21,22,23,24};</a:t>
            </a:r>
          </a:p>
          <a:p>
            <a:endParaRPr lang="en-US" altLang="en-US" dirty="0"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>
            <a:extLst>
              <a:ext uri="{FF2B5EF4-FFF2-40B4-BE49-F238E27FC236}">
                <a16:creationId xmlns:a16="http://schemas.microsoft.com/office/drawing/2014/main" id="{26DEB93A-0025-4ED4-84A7-8BC3F52A736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Monotype Sorts" charset="2"/>
              <a:buNone/>
            </a:pPr>
            <a:r>
              <a:rPr lang="zh-CN" altLang="en-US" dirty="0"/>
              <a:t>程序举例</a:t>
            </a:r>
          </a:p>
        </p:txBody>
      </p:sp>
      <p:sp>
        <p:nvSpPr>
          <p:cNvPr id="726019" name="Rectangle 3">
            <a:extLst>
              <a:ext uri="{FF2B5EF4-FFF2-40B4-BE49-F238E27FC236}">
                <a16:creationId xmlns:a16="http://schemas.microsoft.com/office/drawing/2014/main" id="{67EBAEFF-3564-4447-9D4C-F484C4D14A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kumimoji="0" lang="zh-CN" altLang="en-US" dirty="0"/>
              <a:t>有n个学生，每个学生学</a:t>
            </a:r>
            <a:r>
              <a:rPr kumimoji="0" lang="en-US" altLang="zh-CN" dirty="0"/>
              <a:t>m</a:t>
            </a:r>
            <a:r>
              <a:rPr kumimoji="0" lang="zh-CN" altLang="en-US" dirty="0"/>
              <a:t>门课，已知所有学生的各门课的成绩，分别求每门课的平均成绩和每个学生的平均成绩。设各学生成绩如下：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8391B8-DC7D-4244-B7D0-5CAB87612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121" y="3178665"/>
            <a:ext cx="5868144" cy="257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0191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>
            <a:extLst>
              <a:ext uri="{FF2B5EF4-FFF2-40B4-BE49-F238E27FC236}">
                <a16:creationId xmlns:a16="http://schemas.microsoft.com/office/drawing/2014/main" id="{37D90B28-E338-474D-8849-F2AAE05A9F8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解题思路</a:t>
            </a:r>
          </a:p>
        </p:txBody>
      </p:sp>
      <p:sp>
        <p:nvSpPr>
          <p:cNvPr id="727043" name="Rectangle 3">
            <a:extLst>
              <a:ext uri="{FF2B5EF4-FFF2-40B4-BE49-F238E27FC236}">
                <a16:creationId xmlns:a16="http://schemas.microsoft.com/office/drawing/2014/main" id="{DC27BFFE-C6C7-4908-9D44-3E4A0C3129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 dirty="0"/>
              <a:t>学生成绩是一张二维表，可按每一行为一个学生的成绩，每一列是一门的成绩，存储成绩表在二维数组中。</a:t>
            </a:r>
          </a:p>
          <a:p>
            <a:pPr lvl="1" eaLnBrk="1" hangingPunct="1"/>
            <a:r>
              <a:rPr kumimoji="0" lang="zh-CN" altLang="en-US" dirty="0"/>
              <a:t>求每门课的平均成绩</a:t>
            </a:r>
          </a:p>
          <a:p>
            <a:pPr lvl="2" eaLnBrk="1" hangingPunct="1"/>
            <a:r>
              <a:rPr kumimoji="0" lang="zh-CN" altLang="en-US" dirty="0"/>
              <a:t>二维数组每列数据之和</a:t>
            </a:r>
            <a:r>
              <a:rPr kumimoji="0" lang="en-US" altLang="zh-CN" dirty="0"/>
              <a:t>/</a:t>
            </a:r>
            <a:r>
              <a:rPr kumimoji="0" lang="zh-CN" altLang="en-US" dirty="0"/>
              <a:t>学生人数</a:t>
            </a:r>
          </a:p>
          <a:p>
            <a:pPr lvl="1" eaLnBrk="1" hangingPunct="1"/>
            <a:endParaRPr kumimoji="0" lang="zh-CN" altLang="en-US" dirty="0"/>
          </a:p>
          <a:p>
            <a:pPr lvl="1" eaLnBrk="1" hangingPunct="1"/>
            <a:r>
              <a:rPr kumimoji="0" lang="zh-CN" altLang="en-US" dirty="0"/>
              <a:t>求每个学生的平均成时：</a:t>
            </a:r>
          </a:p>
          <a:p>
            <a:pPr lvl="2" eaLnBrk="1" hangingPunct="1"/>
            <a:r>
              <a:rPr kumimoji="0" lang="zh-CN" altLang="en-US" dirty="0"/>
              <a:t>二维数组每行数据之和</a:t>
            </a:r>
            <a:r>
              <a:rPr kumimoji="0" lang="en-US" altLang="zh-CN" dirty="0"/>
              <a:t>/</a:t>
            </a:r>
            <a:r>
              <a:rPr kumimoji="0" lang="zh-CN" altLang="en-US" dirty="0"/>
              <a:t>课程数</a:t>
            </a:r>
          </a:p>
        </p:txBody>
      </p:sp>
    </p:spTree>
    <p:extLst>
      <p:ext uri="{BB962C8B-B14F-4D97-AF65-F5344CB8AC3E}">
        <p14:creationId xmlns:p14="http://schemas.microsoft.com/office/powerpoint/2010/main" val="10336348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核心代码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求每门课的平均成绩</a:t>
            </a:r>
            <a:endParaRPr lang="en-US" altLang="zh-CN" dirty="0"/>
          </a:p>
          <a:p>
            <a:pPr marL="302418" lvl="1" indent="0">
              <a:buNone/>
            </a:pPr>
            <a:endParaRPr lang="en-US" altLang="zh-CN" dirty="0"/>
          </a:p>
          <a:p>
            <a:pPr marL="302418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(j = 0; j &lt; m;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02418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sum = 0;</a:t>
            </a:r>
          </a:p>
          <a:p>
            <a:pPr marL="302418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for 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sum += score[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][j];</a:t>
            </a:r>
          </a:p>
          <a:p>
            <a:pPr marL="302418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(“avg of course %d: %0.1f\n”, j, (float)(sum)/n);</a:t>
            </a:r>
          </a:p>
          <a:p>
            <a:pPr marL="302418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求每个学生的平均成绩</a:t>
            </a:r>
          </a:p>
        </p:txBody>
      </p:sp>
    </p:spTree>
    <p:extLst>
      <p:ext uri="{BB962C8B-B14F-4D97-AF65-F5344CB8AC3E}">
        <p14:creationId xmlns:p14="http://schemas.microsoft.com/office/powerpoint/2010/main" val="35055201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>
            <a:extLst>
              <a:ext uri="{FF2B5EF4-FFF2-40B4-BE49-F238E27FC236}">
                <a16:creationId xmlns:a16="http://schemas.microsoft.com/office/drawing/2014/main" id="{B0EDBCD9-D463-4C8E-B81E-F7BA6BE0C5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算法举例：</a:t>
            </a:r>
            <a:r>
              <a:rPr lang="zh-CN" altLang="en-US" sz="3200" dirty="0">
                <a:solidFill>
                  <a:srgbClr val="00B0F0"/>
                </a:solidFill>
              </a:rPr>
              <a:t>筛法</a:t>
            </a:r>
            <a:r>
              <a:rPr lang="zh-CN" altLang="en-US" sz="3200" dirty="0"/>
              <a:t>求素数</a:t>
            </a:r>
          </a:p>
        </p:txBody>
      </p:sp>
      <p:sp>
        <p:nvSpPr>
          <p:cNvPr id="607235" name="Rectangle 3">
            <a:extLst>
              <a:ext uri="{FF2B5EF4-FFF2-40B4-BE49-F238E27FC236}">
                <a16:creationId xmlns:a16="http://schemas.microsoft.com/office/drawing/2014/main" id="{819BBA49-9548-44F4-A936-7B25373684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想象将</a:t>
            </a:r>
            <a:r>
              <a:rPr lang="en-US" altLang="zh-CN" dirty="0"/>
              <a:t>100</a:t>
            </a:r>
            <a:r>
              <a:rPr lang="zh-CN" altLang="en-US" dirty="0"/>
              <a:t>个数看作</a:t>
            </a:r>
            <a:r>
              <a:rPr lang="zh-CN" altLang="en-US" dirty="0">
                <a:solidFill>
                  <a:srgbClr val="00B050"/>
                </a:solidFill>
              </a:rPr>
              <a:t>沙子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小石头</a:t>
            </a:r>
            <a:r>
              <a:rPr lang="zh-CN" altLang="en-US" dirty="0">
                <a:solidFill>
                  <a:srgbClr val="002060"/>
                </a:solidFill>
              </a:rPr>
              <a:t>子</a:t>
            </a:r>
            <a:r>
              <a:rPr lang="zh-CN" altLang="en-US" dirty="0"/>
              <a:t>，让小石头子权称素数；让沙子当作非素数。弄一个筛子，只要将沙子筛走，剩下的就是素数了。</a:t>
            </a:r>
          </a:p>
          <a:p>
            <a:r>
              <a:rPr lang="zh-CN" altLang="en-US" dirty="0"/>
              <a:t>非素数一定是 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 …… </a:t>
            </a:r>
            <a:r>
              <a:rPr lang="zh-CN" altLang="en-US" dirty="0"/>
              <a:t>的倍数。</a:t>
            </a:r>
          </a:p>
          <a:p>
            <a:r>
              <a:rPr lang="zh-CN" altLang="en-US" dirty="0"/>
              <a:t>使用数组，数组下标表示</a:t>
            </a:r>
            <a:r>
              <a:rPr lang="en-US" altLang="zh-CN" dirty="0"/>
              <a:t>100</a:t>
            </a:r>
            <a:r>
              <a:rPr lang="zh-CN" altLang="en-US" dirty="0"/>
              <a:t>以内的数字，数组元素的值作为筛去与否的标志。比如筛去以后让元素值为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endParaRPr lang="en-US" altLang="zh-CN" b="1" i="1" dirty="0"/>
          </a:p>
        </p:txBody>
      </p:sp>
    </p:spTree>
    <p:extLst>
      <p:ext uri="{BB962C8B-B14F-4D97-AF65-F5344CB8AC3E}">
        <p14:creationId xmlns:p14="http://schemas.microsoft.com/office/powerpoint/2010/main" val="2985260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>
            <a:extLst>
              <a:ext uri="{FF2B5EF4-FFF2-40B4-BE49-F238E27FC236}">
                <a16:creationId xmlns:a16="http://schemas.microsoft.com/office/drawing/2014/main" id="{AA2E8132-DC37-459E-BDF1-5CF3FF38A1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方法的依据</a:t>
            </a:r>
          </a:p>
        </p:txBody>
      </p:sp>
      <p:sp>
        <p:nvSpPr>
          <p:cNvPr id="608259" name="Rectangle 3">
            <a:extLst>
              <a:ext uri="{FF2B5EF4-FFF2-40B4-BE49-F238E27FC236}">
                <a16:creationId xmlns:a16="http://schemas.microsoft.com/office/drawing/2014/main" id="{34A661D0-D90E-4F2E-A7BC-84F7244ACB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至</a:t>
            </a:r>
            <a:r>
              <a:rPr lang="en-US" altLang="zh-CN" dirty="0"/>
              <a:t>100</a:t>
            </a:r>
            <a:r>
              <a:rPr lang="zh-CN" altLang="en-US" dirty="0"/>
              <a:t>这些自然数可以分为三类：</a:t>
            </a:r>
          </a:p>
          <a:p>
            <a:pPr lvl="1"/>
            <a:r>
              <a:rPr lang="zh-CN" altLang="en-US" b="1" dirty="0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单位数</a:t>
            </a:r>
            <a:r>
              <a:rPr lang="zh-CN" altLang="en-US" dirty="0"/>
              <a:t>：仅有一个数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b="1" dirty="0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素数</a:t>
            </a:r>
            <a:r>
              <a:rPr lang="zh-CN" altLang="en-US" dirty="0"/>
              <a:t>：是这样一个数，它大于</a:t>
            </a:r>
            <a:r>
              <a:rPr lang="en-US" altLang="zh-CN" dirty="0"/>
              <a:t>1</a:t>
            </a:r>
            <a:r>
              <a:rPr lang="zh-CN" altLang="en-US" dirty="0"/>
              <a:t>，且只有</a:t>
            </a:r>
            <a:r>
              <a:rPr lang="en-US" altLang="zh-CN" dirty="0"/>
              <a:t>1         </a:t>
            </a:r>
            <a:r>
              <a:rPr lang="zh-CN" altLang="en-US" dirty="0"/>
              <a:t>和它自身这样两个正因数。</a:t>
            </a:r>
          </a:p>
          <a:p>
            <a:pPr lvl="1"/>
            <a:r>
              <a:rPr lang="zh-CN" altLang="en-US" b="1" dirty="0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合数</a:t>
            </a:r>
            <a:r>
              <a:rPr lang="zh-CN" altLang="en-US" dirty="0"/>
              <a:t>：除了</a:t>
            </a:r>
            <a:r>
              <a:rPr lang="en-US" altLang="zh-CN" dirty="0"/>
              <a:t>1</a:t>
            </a:r>
            <a:r>
              <a:rPr lang="zh-CN" altLang="en-US" dirty="0"/>
              <a:t>和自身以外，还有其他正因数。</a:t>
            </a:r>
          </a:p>
        </p:txBody>
      </p:sp>
      <p:sp>
        <p:nvSpPr>
          <p:cNvPr id="608260" name="Rectangle 4">
            <a:extLst>
              <a:ext uri="{FF2B5EF4-FFF2-40B4-BE49-F238E27FC236}">
                <a16:creationId xmlns:a16="http://schemas.microsoft.com/office/drawing/2014/main" id="{5743B04C-D27E-4682-9477-97AF0743F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776788"/>
            <a:ext cx="770572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tabLst>
                <a:tab pos="374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8825" indent="-282575">
              <a:tabLst>
                <a:tab pos="374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558925" indent="-228600">
              <a:tabLst>
                <a:tab pos="374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978025" indent="-228600">
              <a:tabLst>
                <a:tab pos="374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397125" indent="-228600">
              <a:tabLst>
                <a:tab pos="374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854325" indent="-228600" fontAlgn="base">
              <a:spcBef>
                <a:spcPct val="0"/>
              </a:spcBef>
              <a:spcAft>
                <a:spcPct val="0"/>
              </a:spcAft>
              <a:tabLst>
                <a:tab pos="374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311525" indent="-228600" fontAlgn="base">
              <a:spcBef>
                <a:spcPct val="0"/>
              </a:spcBef>
              <a:spcAft>
                <a:spcPct val="0"/>
              </a:spcAft>
              <a:tabLst>
                <a:tab pos="374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68725" indent="-228600" fontAlgn="base">
              <a:spcBef>
                <a:spcPct val="0"/>
              </a:spcBef>
              <a:spcAft>
                <a:spcPct val="0"/>
              </a:spcAft>
              <a:tabLst>
                <a:tab pos="374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25925" indent="-228600" fontAlgn="base">
              <a:spcBef>
                <a:spcPct val="0"/>
              </a:spcBef>
              <a:spcAft>
                <a:spcPct val="0"/>
              </a:spcAft>
              <a:tabLst>
                <a:tab pos="3746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kumimoji="1" lang="zh-CN" altLang="en-US" sz="2600" b="1" dirty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1不是素数，除1以外的自然数，当然只有素数与合数。筛法实际上是筛去合数，留下素数。</a:t>
            </a:r>
            <a:r>
              <a:rPr kumimoji="1" lang="zh-CN" altLang="en-US" sz="26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8927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8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8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51959E36-46C1-4F75-9E04-0D4F7D738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枚举算法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BAA91CE-C121-4CAE-B433-54B1B0BBC1EE}"/>
              </a:ext>
            </a:extLst>
          </p:cNvPr>
          <p:cNvSpPr/>
          <p:nvPr/>
        </p:nvSpPr>
        <p:spPr>
          <a:xfrm>
            <a:off x="340067" y="1811976"/>
            <a:ext cx="77383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 a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a &lt;=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a ++)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(b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b &lt;=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b ++)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(c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c &lt;=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c ++)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(d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d &lt;=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d ++)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1.</a:t>
            </a:r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保证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</a:t>
            </a:r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</a:t>
            </a:r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c,</a:t>
            </a:r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互不相等；</a:t>
            </a:r>
            <a:endParaRPr lang="en-US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2. a</a:t>
            </a:r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教室的容量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A</a:t>
            </a:r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班的人数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 c, d</a:t>
            </a:r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类似要求</a:t>
            </a:r>
            <a:endParaRPr lang="en-US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     3. </a:t>
            </a:r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上述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点满足的，当前的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a,b,c,d</a:t>
            </a:r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是一组解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}</a:t>
            </a:r>
          </a:p>
        </p:txBody>
      </p:sp>
    </p:spTree>
    <p:extLst>
      <p:ext uri="{BB962C8B-B14F-4D97-AF65-F5344CB8AC3E}">
        <p14:creationId xmlns:p14="http://schemas.microsoft.com/office/powerpoint/2010/main" val="368106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9B9F-CCC0-4A8A-8219-77AD95DA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效率的考虑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26FEE4-791A-4F11-B888-B0896474B0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zh-CN" altLang="en-US" dirty="0"/>
                  <a:t>令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为合数，</a:t>
                </a:r>
                <a:r>
                  <a:rPr lang="en-US" altLang="zh-CN" dirty="0"/>
                  <a:t>c(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en-US" altLang="zh-CN" dirty="0"/>
                  <a:t>) </a:t>
                </a:r>
                <a:r>
                  <a:rPr lang="zh-CN" altLang="en-US" dirty="0"/>
                  <a:t>为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的最小正因数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只要找到 </a:t>
                </a:r>
                <a:r>
                  <a:rPr lang="en-US" altLang="zh-CN" dirty="0"/>
                  <a:t>c </a:t>
                </a:r>
                <a:r>
                  <a:rPr lang="zh-CN" altLang="en-US" dirty="0"/>
                  <a:t>就可以确认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为合数，将其筛去</a:t>
                </a:r>
                <a:endParaRPr lang="en-US" altLang="zh-CN" dirty="0"/>
              </a:p>
              <a:p>
                <a:r>
                  <a:rPr kumimoji="1" lang="zh-CN" altLang="en-US" b="1" dirty="0">
                    <a:solidFill>
                      <a:srgbClr val="0099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注意：要进行“筛”的1—100的数字是与数组</a:t>
                </a:r>
                <a:r>
                  <a:rPr kumimoji="1" lang="en-US" altLang="zh-CN" b="1" dirty="0">
                    <a:solidFill>
                      <a:srgbClr val="0099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prime[101]</a:t>
                </a:r>
                <a:r>
                  <a:rPr kumimoji="1" lang="zh-CN" altLang="en-US" b="1" dirty="0">
                    <a:solidFill>
                      <a:srgbClr val="0099FF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的下标相对应的，而每个数组元素的取值只有2个：是0或1，分别代表（标志）与下标相对应的数字是素数或不是素数</a:t>
                </a:r>
              </a:p>
              <a:p>
                <a:endParaRPr lang="zh-CN" alt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26FEE4-791A-4F11-B888-B0896474B0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90" t="-4662" r="-1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7946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1155" name="Object 3">
            <a:extLst>
              <a:ext uri="{FF2B5EF4-FFF2-40B4-BE49-F238E27FC236}">
                <a16:creationId xmlns:a16="http://schemas.microsoft.com/office/drawing/2014/main" id="{6AA9B762-EE20-4A68-A267-9B8C513F641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43702" y="429582"/>
          <a:ext cx="6121400" cy="609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Picture" r:id="rId3" imgW="3800520" imgH="4076640" progId="Word.Picture.8">
                  <p:embed/>
                </p:oleObj>
              </mc:Choice>
              <mc:Fallback>
                <p:oleObj name="Picture" r:id="rId3" imgW="3800520" imgH="4076640" progId="Word.Picture.8">
                  <p:embed/>
                  <p:pic>
                    <p:nvPicPr>
                      <p:cNvPr id="561155" name="Object 3">
                        <a:extLst>
                          <a:ext uri="{FF2B5EF4-FFF2-40B4-BE49-F238E27FC236}">
                            <a16:creationId xmlns:a16="http://schemas.microsoft.com/office/drawing/2014/main" id="{6AA9B762-EE20-4A68-A267-9B8C513F64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702" y="429582"/>
                        <a:ext cx="6121400" cy="609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1157" name="Text Box 5">
            <a:extLst>
              <a:ext uri="{FF2B5EF4-FFF2-40B4-BE49-F238E27FC236}">
                <a16:creationId xmlns:a16="http://schemas.microsoft.com/office/drawing/2014/main" id="{804B2260-EF93-4040-B6CE-C30089023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15888"/>
            <a:ext cx="2808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C</a:t>
            </a:r>
            <a:r>
              <a:rPr lang="zh-CN" altLang="en-US">
                <a:solidFill>
                  <a:srgbClr val="FF3300"/>
                </a:solidFill>
              </a:rPr>
              <a:t>是合数，</a:t>
            </a:r>
            <a:r>
              <a:rPr lang="en-US" altLang="zh-CN">
                <a:solidFill>
                  <a:srgbClr val="FF3300"/>
                </a:solidFill>
              </a:rPr>
              <a:t>d</a:t>
            </a:r>
            <a:r>
              <a:rPr lang="zh-CN" altLang="en-US">
                <a:solidFill>
                  <a:srgbClr val="FF3300"/>
                </a:solidFill>
              </a:rPr>
              <a:t>是正因数</a:t>
            </a:r>
          </a:p>
        </p:txBody>
      </p:sp>
      <p:sp>
        <p:nvSpPr>
          <p:cNvPr id="2" name="Rectangle 1"/>
          <p:cNvSpPr/>
          <p:nvPr/>
        </p:nvSpPr>
        <p:spPr>
          <a:xfrm>
            <a:off x="323528" y="168935"/>
            <a:ext cx="1811714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程序框图如下：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E41482D-44BE-4468-BCB7-B8A9E74FF262}"/>
              </a:ext>
            </a:extLst>
          </p:cNvPr>
          <p:cNvSpPr/>
          <p:nvPr/>
        </p:nvSpPr>
        <p:spPr>
          <a:xfrm>
            <a:off x="4117856" y="6564074"/>
            <a:ext cx="3262432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1600" dirty="0">
                <a:solidFill>
                  <a:srgbClr val="C00000"/>
                </a:solidFill>
              </a:rPr>
              <a:t>课后任务：完成筛法求素数的代码</a:t>
            </a:r>
          </a:p>
        </p:txBody>
      </p:sp>
    </p:spTree>
    <p:extLst>
      <p:ext uri="{BB962C8B-B14F-4D97-AF65-F5344CB8AC3E}">
        <p14:creationId xmlns:p14="http://schemas.microsoft.com/office/powerpoint/2010/main" val="343741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7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课后提高：改进的随机点名器（按班级点名）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需求描述：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将学生按班级分组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支持在某个班级内随机选择学生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输入数据：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第一行</a:t>
            </a:r>
            <a:r>
              <a:rPr lang="en-US" altLang="zh-CN" dirty="0">
                <a:solidFill>
                  <a:schemeClr val="tx1"/>
                </a:solidFill>
              </a:rPr>
              <a:t>n m x</a:t>
            </a:r>
          </a:p>
          <a:p>
            <a:pPr lvl="2"/>
            <a:r>
              <a:rPr lang="en-US" altLang="zh-CN" dirty="0"/>
              <a:t>n</a:t>
            </a:r>
            <a:r>
              <a:rPr lang="zh-CN" altLang="en-US" dirty="0"/>
              <a:t>是学生总数</a:t>
            </a:r>
            <a:endParaRPr lang="en-US" altLang="zh-CN" dirty="0"/>
          </a:p>
          <a:p>
            <a:pPr lvl="2"/>
            <a:r>
              <a:rPr lang="en-US" altLang="zh-CN" dirty="0"/>
              <a:t>m</a:t>
            </a:r>
            <a:r>
              <a:rPr lang="zh-CN" altLang="en-US" dirty="0"/>
              <a:t>是要随机选择的个数</a:t>
            </a:r>
            <a:endParaRPr lang="en-US" altLang="zh-CN" dirty="0"/>
          </a:p>
          <a:p>
            <a:pPr lvl="2"/>
            <a:r>
              <a:rPr lang="en-US" altLang="zh-CN" dirty="0"/>
              <a:t>x</a:t>
            </a:r>
            <a:r>
              <a:rPr lang="zh-CN" altLang="en-US" dirty="0"/>
              <a:t>是被选择的班级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随后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行是每个学生的信息</a:t>
            </a:r>
            <a:endParaRPr lang="en-US" altLang="zh-CN" dirty="0">
              <a:solidFill>
                <a:schemeClr val="tx1"/>
              </a:solidFill>
            </a:endParaRPr>
          </a:p>
          <a:p>
            <a:pPr lvl="2"/>
            <a:r>
              <a:rPr lang="zh-CN" altLang="en-US" dirty="0"/>
              <a:t>每行两个数值</a:t>
            </a:r>
            <a:r>
              <a:rPr lang="en-US" altLang="zh-CN" dirty="0"/>
              <a:t>class </a:t>
            </a:r>
            <a:r>
              <a:rPr lang="en-US" altLang="zh-CN" dirty="0" err="1"/>
              <a:t>sno</a:t>
            </a:r>
            <a:r>
              <a:rPr lang="zh-CN" altLang="en-US" dirty="0"/>
              <a:t>，分别代表学生所在班级和学号</a:t>
            </a:r>
            <a:endParaRPr lang="en-US" altLang="zh-CN" dirty="0"/>
          </a:p>
          <a:p>
            <a:r>
              <a:rPr lang="zh-CN" altLang="en-US" dirty="0"/>
              <a:t>输出数据：随机选择的</a:t>
            </a:r>
            <a:r>
              <a:rPr lang="en-US" altLang="zh-CN" dirty="0"/>
              <a:t>x</a:t>
            </a:r>
            <a:r>
              <a:rPr lang="zh-CN" altLang="en-US" dirty="0"/>
              <a:t>班上的</a:t>
            </a:r>
            <a:r>
              <a:rPr lang="en-US" altLang="zh-CN" dirty="0"/>
              <a:t>m</a:t>
            </a:r>
            <a:r>
              <a:rPr lang="zh-CN" altLang="en-US" dirty="0"/>
              <a:t>个学生学号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03304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改进的随机点名器（按班级点名）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程序设计的思想：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定义二维数组</a:t>
            </a:r>
            <a:r>
              <a:rPr lang="en-US" altLang="zh-CN" dirty="0" err="1">
                <a:solidFill>
                  <a:schemeClr val="tx1"/>
                </a:solidFill>
              </a:rPr>
              <a:t>sno</a:t>
            </a:r>
            <a:r>
              <a:rPr lang="en-US" altLang="zh-CN" dirty="0">
                <a:solidFill>
                  <a:schemeClr val="tx1"/>
                </a:solidFill>
              </a:rPr>
              <a:t>[MAX_C][MAX_S]</a:t>
            </a:r>
            <a:r>
              <a:rPr lang="zh-CN" altLang="en-US" dirty="0">
                <a:solidFill>
                  <a:schemeClr val="tx1"/>
                </a:solidFill>
              </a:rPr>
              <a:t>，其中</a:t>
            </a:r>
            <a:r>
              <a:rPr lang="en-US" altLang="zh-CN" dirty="0">
                <a:solidFill>
                  <a:schemeClr val="tx1"/>
                </a:solidFill>
              </a:rPr>
              <a:t>MAX_C</a:t>
            </a:r>
            <a:r>
              <a:rPr lang="zh-CN" altLang="en-US" dirty="0">
                <a:solidFill>
                  <a:schemeClr val="tx1"/>
                </a:solidFill>
              </a:rPr>
              <a:t>代表班级的个数，</a:t>
            </a:r>
            <a:r>
              <a:rPr lang="en-US" altLang="zh-CN" dirty="0">
                <a:solidFill>
                  <a:schemeClr val="tx1"/>
                </a:solidFill>
              </a:rPr>
              <a:t>MAX_S</a:t>
            </a:r>
            <a:r>
              <a:rPr lang="zh-CN" altLang="en-US" dirty="0">
                <a:solidFill>
                  <a:schemeClr val="tx1"/>
                </a:solidFill>
              </a:rPr>
              <a:t>代表每个班级最多允许的学生个数 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不同班级学生的人数不一样，定义数组时只是确保数组的容量足够存放每个班级的学生信息，要确切知道每个班级的学生数，需要再设置一个一维数组</a:t>
            </a:r>
            <a:r>
              <a:rPr lang="en-US" altLang="zh-CN" dirty="0">
                <a:solidFill>
                  <a:schemeClr val="tx1"/>
                </a:solidFill>
              </a:rPr>
              <a:t>count[MAX_C]</a:t>
            </a:r>
            <a:r>
              <a:rPr lang="zh-CN" altLang="en-US" dirty="0">
                <a:solidFill>
                  <a:schemeClr val="tx1"/>
                </a:solidFill>
              </a:rPr>
              <a:t>用于计数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随机选择时只在指定班级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的学生中选择，即选择的区间为</a:t>
            </a:r>
            <a:r>
              <a:rPr lang="en-US" altLang="zh-CN" dirty="0">
                <a:solidFill>
                  <a:schemeClr val="tx1"/>
                </a:solidFill>
              </a:rPr>
              <a:t>[0, count[x])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115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32000" y="432000"/>
            <a:ext cx="7565687" cy="237235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改进的随机点名器（按班级点名）</a:t>
            </a:r>
          </a:p>
        </p:txBody>
      </p:sp>
      <p:sp>
        <p:nvSpPr>
          <p:cNvPr id="6" name="内容占位符 1"/>
          <p:cNvSpPr txBox="1">
            <a:spLocks/>
          </p:cNvSpPr>
          <p:nvPr/>
        </p:nvSpPr>
        <p:spPr bwMode="auto">
          <a:xfrm>
            <a:off x="432000" y="777261"/>
            <a:ext cx="8000034" cy="5648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844" indent="-211931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822" indent="-177404" algn="l" rtl="0" eaLnBrk="0" fontAlgn="base" hangingPunct="0">
              <a:spcBef>
                <a:spcPts val="413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400" kern="12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2pPr>
            <a:lvl3pPr marL="664369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722" indent="-12977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panose="05020102010507070707" pitchFamily="18" charset="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72741" indent="-13692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31570" indent="-13716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89304" indent="-13716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180" indent="-13716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7914" indent="-13716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19113" indent="-457200">
              <a:buFont typeface="+mj-lt"/>
              <a:buAutoNum type="arabicPeriod"/>
            </a:pPr>
            <a:r>
              <a:rPr lang="en-US" altLang="zh-CN" sz="1400" dirty="0"/>
              <a:t>#include 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marL="519113" indent="-457200">
              <a:buFont typeface="+mj-lt"/>
              <a:buAutoNum type="arabicPeriod"/>
            </a:pPr>
            <a:r>
              <a:rPr lang="en-US" altLang="zh-CN" sz="1400" dirty="0"/>
              <a:t>#include &lt;</a:t>
            </a:r>
            <a:r>
              <a:rPr lang="en-US" altLang="zh-CN" sz="1400" dirty="0" err="1"/>
              <a:t>stdlib.h</a:t>
            </a:r>
            <a:r>
              <a:rPr lang="en-US" altLang="zh-CN" sz="1400" dirty="0"/>
              <a:t>&gt;</a:t>
            </a:r>
          </a:p>
          <a:p>
            <a:pPr marL="519113" indent="-457200">
              <a:buFont typeface="+mj-lt"/>
              <a:buAutoNum type="arabicPeriod"/>
            </a:pPr>
            <a:r>
              <a:rPr lang="en-US" altLang="zh-CN" sz="1400" dirty="0"/>
              <a:t>#include &lt;</a:t>
            </a:r>
            <a:r>
              <a:rPr lang="en-US" altLang="zh-CN" sz="1400" dirty="0" err="1"/>
              <a:t>time.h</a:t>
            </a:r>
            <a:r>
              <a:rPr lang="en-US" altLang="zh-CN" sz="1400" dirty="0"/>
              <a:t>&gt;</a:t>
            </a:r>
          </a:p>
          <a:p>
            <a:pPr marL="519113" indent="-457200">
              <a:buFont typeface="+mj-lt"/>
              <a:buAutoNum type="arabicPeriod"/>
            </a:pPr>
            <a:r>
              <a:rPr lang="en-US" altLang="zh-CN" sz="1400" dirty="0"/>
              <a:t>#define </a:t>
            </a:r>
            <a:r>
              <a:rPr lang="en-US" altLang="zh-CN" sz="1400" dirty="0">
                <a:solidFill>
                  <a:srgbClr val="FF0000"/>
                </a:solidFill>
              </a:rPr>
              <a:t>MAX_C</a:t>
            </a:r>
            <a:r>
              <a:rPr lang="en-US" altLang="zh-CN" sz="1400" dirty="0"/>
              <a:t> </a:t>
            </a:r>
            <a:r>
              <a:rPr lang="en-US" altLang="zh-CN" sz="1400" dirty="0">
                <a:solidFill>
                  <a:srgbClr val="FF0000"/>
                </a:solidFill>
              </a:rPr>
              <a:t>7</a:t>
            </a:r>
            <a:r>
              <a:rPr lang="en-US" altLang="zh-CN" sz="1400" dirty="0"/>
              <a:t>       //</a:t>
            </a:r>
            <a:r>
              <a:rPr lang="zh-CN" altLang="en-US" sz="1400" dirty="0"/>
              <a:t>共有多少个班级</a:t>
            </a:r>
            <a:endParaRPr lang="en-US" altLang="zh-CN" sz="1400" dirty="0"/>
          </a:p>
          <a:p>
            <a:pPr marL="519113" indent="-457200">
              <a:buFont typeface="+mj-lt"/>
              <a:buAutoNum type="arabicPeriod"/>
            </a:pPr>
            <a:r>
              <a:rPr lang="en-US" altLang="zh-CN" sz="1400" dirty="0"/>
              <a:t>#define </a:t>
            </a:r>
            <a:r>
              <a:rPr lang="en-US" altLang="zh-CN" sz="1400" dirty="0">
                <a:solidFill>
                  <a:srgbClr val="C00000"/>
                </a:solidFill>
              </a:rPr>
              <a:t>MAX_S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C00000"/>
                </a:solidFill>
              </a:rPr>
              <a:t>40 </a:t>
            </a:r>
            <a:r>
              <a:rPr lang="en-US" altLang="zh-CN" sz="1400" dirty="0"/>
              <a:t>     //</a:t>
            </a:r>
            <a:r>
              <a:rPr lang="zh-CN" altLang="en-US" sz="1400" dirty="0"/>
              <a:t>每个班级最多允许的学生个数 </a:t>
            </a:r>
            <a:endParaRPr lang="en-US" altLang="zh-CN" sz="1400" dirty="0"/>
          </a:p>
          <a:p>
            <a:pPr marL="519113" indent="-457200">
              <a:buFont typeface="+mj-lt"/>
              <a:buAutoNum type="arabicPeriod"/>
            </a:pPr>
            <a:r>
              <a:rPr lang="en-US" altLang="zh-CN" sz="1400" dirty="0" err="1"/>
              <a:t>int</a:t>
            </a:r>
            <a:r>
              <a:rPr lang="en-US" altLang="zh-CN" sz="1400" dirty="0"/>
              <a:t> main() {</a:t>
            </a:r>
          </a:p>
          <a:p>
            <a:pPr marL="519113" indent="-457200">
              <a:buFont typeface="+mj-lt"/>
              <a:buAutoNum type="arabicPeriod"/>
            </a:pPr>
            <a:r>
              <a:rPr lang="en-US" altLang="zh-CN" sz="1400" dirty="0"/>
              <a:t>    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 n, m, x,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, j, class; </a:t>
            </a:r>
          </a:p>
          <a:p>
            <a:pPr marL="519113" indent="-457200">
              <a:buFont typeface="+mj-lt"/>
              <a:buAutoNum type="arabicPeriod"/>
            </a:pPr>
            <a:r>
              <a:rPr lang="en-US" altLang="zh-CN" sz="1400" dirty="0"/>
              <a:t>    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 </a:t>
            </a:r>
            <a:r>
              <a:rPr lang="en-US" altLang="zh-CN" sz="1400" dirty="0" err="1"/>
              <a:t>sno</a:t>
            </a:r>
            <a:r>
              <a:rPr lang="en-US" altLang="zh-CN" sz="1400" dirty="0"/>
              <a:t>[</a:t>
            </a:r>
            <a:r>
              <a:rPr lang="en-US" altLang="zh-CN" sz="1400" dirty="0">
                <a:solidFill>
                  <a:srgbClr val="FF0000"/>
                </a:solidFill>
              </a:rPr>
              <a:t>MAX_C</a:t>
            </a:r>
            <a:r>
              <a:rPr lang="en-US" altLang="zh-CN" sz="1400" dirty="0"/>
              <a:t>][</a:t>
            </a:r>
            <a:r>
              <a:rPr lang="en-US" altLang="zh-CN" sz="1400" dirty="0">
                <a:solidFill>
                  <a:srgbClr val="C00000"/>
                </a:solidFill>
              </a:rPr>
              <a:t>MAX_S</a:t>
            </a:r>
            <a:r>
              <a:rPr lang="en-US" altLang="zh-CN" sz="1400" dirty="0"/>
              <a:t>], count[</a:t>
            </a:r>
            <a:r>
              <a:rPr lang="en-US" altLang="zh-CN" sz="1400" dirty="0">
                <a:solidFill>
                  <a:srgbClr val="FF0000"/>
                </a:solidFill>
              </a:rPr>
              <a:t>MAX_C</a:t>
            </a:r>
            <a:r>
              <a:rPr lang="en-US" altLang="zh-CN" sz="1400" dirty="0"/>
              <a:t>];</a:t>
            </a:r>
          </a:p>
          <a:p>
            <a:pPr marL="519113" indent="-457200">
              <a:buFont typeface="+mj-lt"/>
              <a:buAutoNum type="arabicPeriod"/>
            </a:pPr>
            <a:r>
              <a:rPr lang="en-US" altLang="zh-CN" sz="1400" dirty="0"/>
              <a:t>    for 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0;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 MAX_C;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 count[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 = 0;        //</a:t>
            </a:r>
            <a:r>
              <a:rPr lang="zh-CN" altLang="en-US" sz="1400" dirty="0"/>
              <a:t>清空每个班级的学生计数</a:t>
            </a:r>
            <a:endParaRPr lang="en-US" altLang="zh-CN" sz="1400" dirty="0"/>
          </a:p>
          <a:p>
            <a:pPr marL="519113" indent="-457200">
              <a:buFont typeface="+mj-lt"/>
              <a:buAutoNum type="arabicPeriod"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("%d %d %d", &amp;n, &amp;m, &amp;x);</a:t>
            </a:r>
          </a:p>
          <a:p>
            <a:pPr marL="519113" indent="-457200">
              <a:buFont typeface="+mj-lt"/>
              <a:buAutoNum type="arabicPeriod"/>
            </a:pPr>
            <a:r>
              <a:rPr lang="en-US" altLang="zh-CN" sz="1400" dirty="0"/>
              <a:t>    for (</a:t>
            </a:r>
            <a:r>
              <a:rPr lang="en-US" altLang="zh-CN" sz="1400" dirty="0" err="1">
                <a:solidFill>
                  <a:srgbClr val="FF0000"/>
                </a:solidFill>
              </a:rPr>
              <a:t>i</a:t>
            </a:r>
            <a:r>
              <a:rPr lang="en-US" altLang="zh-CN" sz="1400" dirty="0">
                <a:solidFill>
                  <a:srgbClr val="FF0000"/>
                </a:solidFill>
              </a:rPr>
              <a:t> = 0</a:t>
            </a:r>
            <a:r>
              <a:rPr lang="en-US" altLang="zh-CN" sz="1400" dirty="0"/>
              <a:t>; </a:t>
            </a:r>
            <a:r>
              <a:rPr lang="en-US" altLang="zh-CN" sz="1400" dirty="0" err="1">
                <a:solidFill>
                  <a:srgbClr val="FF0000"/>
                </a:solidFill>
              </a:rPr>
              <a:t>i</a:t>
            </a:r>
            <a:r>
              <a:rPr lang="en-US" altLang="zh-CN" sz="1400" dirty="0">
                <a:solidFill>
                  <a:srgbClr val="FF0000"/>
                </a:solidFill>
              </a:rPr>
              <a:t> &lt;= n-1</a:t>
            </a:r>
            <a:r>
              <a:rPr lang="en-US" altLang="zh-CN" sz="1400" dirty="0"/>
              <a:t>; 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 {</a:t>
            </a:r>
          </a:p>
          <a:p>
            <a:pPr marL="519113" indent="-457200">
              <a:buFont typeface="+mj-lt"/>
              <a:buAutoNum type="arabicPeriod"/>
            </a:pPr>
            <a:r>
              <a:rPr lang="en-US" altLang="zh-CN" sz="1400" dirty="0"/>
              <a:t>      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("%d", </a:t>
            </a:r>
            <a:r>
              <a:rPr lang="en-US" altLang="zh-CN" sz="1400" dirty="0">
                <a:solidFill>
                  <a:srgbClr val="FF0000"/>
                </a:solidFill>
              </a:rPr>
              <a:t>&amp;class</a:t>
            </a:r>
            <a:r>
              <a:rPr lang="en-US" altLang="zh-CN" sz="1400" dirty="0"/>
              <a:t>); </a:t>
            </a:r>
          </a:p>
          <a:p>
            <a:pPr marL="519113" indent="-457200">
              <a:buFont typeface="+mj-lt"/>
              <a:buAutoNum type="arabicPeriod"/>
            </a:pPr>
            <a:r>
              <a:rPr lang="en-US" altLang="zh-CN" sz="1400" dirty="0"/>
              <a:t>      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(“%d”, &amp;</a:t>
            </a:r>
            <a:r>
              <a:rPr lang="en-US" altLang="zh-CN" sz="1400" dirty="0" err="1"/>
              <a:t>sno</a:t>
            </a:r>
            <a:r>
              <a:rPr lang="en-US" altLang="zh-CN" sz="1400" dirty="0"/>
              <a:t>[class][count[class]]);         //</a:t>
            </a:r>
            <a:r>
              <a:rPr lang="zh-CN" altLang="en-US" sz="1400" dirty="0"/>
              <a:t>记录到相应班级对应的数组</a:t>
            </a:r>
            <a:endParaRPr lang="en-US" altLang="zh-CN" sz="1400" dirty="0"/>
          </a:p>
          <a:p>
            <a:pPr marL="519113" indent="-457200">
              <a:buFont typeface="+mj-lt"/>
              <a:buAutoNum type="arabicPeriod"/>
            </a:pPr>
            <a:r>
              <a:rPr lang="en-US" altLang="zh-CN" sz="1400" dirty="0"/>
              <a:t>      count[class]++;                                          //</a:t>
            </a:r>
            <a:r>
              <a:rPr lang="zh-CN" altLang="en-US" sz="1400" dirty="0"/>
              <a:t>相应班级的学生计数递增</a:t>
            </a:r>
            <a:endParaRPr lang="en-US" altLang="zh-CN" sz="1400" dirty="0"/>
          </a:p>
          <a:p>
            <a:pPr marL="519113" indent="-457200">
              <a:buFont typeface="+mj-lt"/>
              <a:buAutoNum type="arabicPeriod"/>
            </a:pPr>
            <a:r>
              <a:rPr lang="en-US" altLang="zh-CN" sz="1400" dirty="0"/>
              <a:t>    }</a:t>
            </a:r>
          </a:p>
          <a:p>
            <a:pPr marL="519113" indent="-457200">
              <a:buFont typeface="+mj-lt"/>
              <a:buAutoNum type="arabicPeriod"/>
            </a:pPr>
            <a:r>
              <a:rPr lang="en-US" altLang="zh-CN" sz="1400" dirty="0"/>
              <a:t>    </a:t>
            </a:r>
            <a:r>
              <a:rPr lang="en-US" altLang="zh-CN" sz="1400" dirty="0" err="1"/>
              <a:t>srand</a:t>
            </a:r>
            <a:r>
              <a:rPr lang="en-US" altLang="zh-CN" sz="1400" dirty="0"/>
              <a:t>(time(NULL));       //</a:t>
            </a:r>
            <a:r>
              <a:rPr lang="zh-CN" altLang="en-US" sz="1400" dirty="0"/>
              <a:t>初始化随机数生成器</a:t>
            </a:r>
            <a:endParaRPr lang="en-US" altLang="zh-CN" sz="1400" dirty="0"/>
          </a:p>
          <a:p>
            <a:pPr marL="519113" indent="-457200">
              <a:buFont typeface="+mj-lt"/>
              <a:buAutoNum type="arabicPeriod"/>
            </a:pPr>
            <a:r>
              <a:rPr lang="en-US" altLang="zh-CN" sz="1400" dirty="0"/>
              <a:t>    for 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 = 0; </a:t>
            </a:r>
            <a:r>
              <a:rPr lang="en-US" altLang="zh-CN" sz="1400" dirty="0" err="1"/>
              <a:t>i</a:t>
            </a:r>
            <a:r>
              <a:rPr lang="en-US" altLang="zh-CN" sz="1400" dirty="0"/>
              <a:t> &lt; m; 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 {</a:t>
            </a:r>
          </a:p>
          <a:p>
            <a:pPr marL="519113" indent="-457200">
              <a:buFont typeface="+mj-lt"/>
              <a:buAutoNum type="arabicPeriod"/>
            </a:pPr>
            <a:r>
              <a:rPr lang="en-US" altLang="zh-CN" sz="1400" dirty="0"/>
              <a:t>        j = rand() % count[x];           //</a:t>
            </a:r>
            <a:r>
              <a:rPr lang="zh-CN" altLang="en-US" sz="1400" dirty="0"/>
              <a:t>生成</a:t>
            </a:r>
            <a:r>
              <a:rPr lang="en-US" altLang="zh-CN" sz="1400" dirty="0"/>
              <a:t>[0, count[x])</a:t>
            </a:r>
            <a:r>
              <a:rPr lang="zh-CN" altLang="en-US" sz="1400" dirty="0"/>
              <a:t>的随机数，即班级</a:t>
            </a:r>
            <a:r>
              <a:rPr lang="en-US" altLang="zh-CN" sz="1400" dirty="0"/>
              <a:t>x</a:t>
            </a:r>
            <a:r>
              <a:rPr lang="zh-CN" altLang="en-US" sz="1400" dirty="0"/>
              <a:t>的学生中选择</a:t>
            </a:r>
            <a:endParaRPr lang="en-US" altLang="zh-CN" sz="1400" dirty="0"/>
          </a:p>
          <a:p>
            <a:pPr marL="519113" indent="-457200">
              <a:buFont typeface="+mj-lt"/>
              <a:buAutoNum type="arabicPeriod"/>
            </a:pPr>
            <a:r>
              <a:rPr lang="en-US" altLang="zh-CN" sz="1400" dirty="0"/>
              <a:t>        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("Lucky guy %d: %d\n", </a:t>
            </a:r>
            <a:r>
              <a:rPr lang="en-US" altLang="zh-CN" sz="1400" dirty="0" err="1"/>
              <a:t>i</a:t>
            </a:r>
            <a:r>
              <a:rPr lang="en-US" altLang="zh-CN" sz="1400" dirty="0"/>
              <a:t>, </a:t>
            </a:r>
            <a:r>
              <a:rPr lang="en-US" altLang="zh-CN" sz="1400" dirty="0" err="1"/>
              <a:t>sno</a:t>
            </a:r>
            <a:r>
              <a:rPr lang="en-US" altLang="zh-CN" sz="1400" dirty="0"/>
              <a:t>[x][j]);</a:t>
            </a:r>
          </a:p>
          <a:p>
            <a:pPr marL="519113" indent="-457200">
              <a:buFont typeface="+mj-lt"/>
              <a:buAutoNum type="arabicPeriod"/>
            </a:pPr>
            <a:r>
              <a:rPr lang="en-US" altLang="zh-CN" sz="1400" dirty="0"/>
              <a:t>    }</a:t>
            </a:r>
          </a:p>
          <a:p>
            <a:pPr marL="519113" indent="-457200">
              <a:buFont typeface="+mj-lt"/>
              <a:buAutoNum type="arabicPeriod"/>
            </a:pPr>
            <a:r>
              <a:rPr lang="en-US" altLang="zh-CN" sz="1400" dirty="0"/>
              <a:t>}</a:t>
            </a:r>
          </a:p>
          <a:p>
            <a:pPr marL="576263" indent="-51435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6575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A264115-A25C-497A-8193-6347AE31D0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字符数组与字符串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915873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如何让程序存储名字？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737911" y="2636838"/>
            <a:ext cx="2519362" cy="267765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just" eaLnBrk="1" hangingPunct="1"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楷体_GB2312" panose="02010609030101010101" pitchFamily="49" charset="-122"/>
              </a:rPr>
              <a:t>char a = 'W';</a:t>
            </a:r>
          </a:p>
          <a:p>
            <a:pPr algn="just" eaLnBrk="1" hangingPunct="1"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楷体_GB2312" panose="02010609030101010101" pitchFamily="49" charset="-122"/>
              </a:rPr>
              <a:t>char b = 'a';</a:t>
            </a:r>
          </a:p>
          <a:p>
            <a:pPr algn="just" eaLnBrk="1" hangingPunct="1"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楷体_GB2312" panose="02010609030101010101" pitchFamily="49" charset="-122"/>
              </a:rPr>
              <a:t>char c = 'n';</a:t>
            </a:r>
          </a:p>
          <a:p>
            <a:pPr algn="just" eaLnBrk="1" hangingPunct="1"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楷体_GB2312" panose="02010609030101010101" pitchFamily="49" charset="-122"/>
              </a:rPr>
              <a:t>char d = 'g';</a:t>
            </a:r>
          </a:p>
          <a:p>
            <a:pPr algn="just">
              <a:buClr>
                <a:srgbClr val="A50021"/>
              </a:buClr>
              <a:buSzPct val="75000"/>
            </a:pPr>
            <a:r>
              <a:rPr lang="en-US" altLang="zh-CN" sz="2400" b="1" dirty="0">
                <a:latin typeface="Arial" panose="020B0604020202020204" pitchFamily="34" charset="0"/>
                <a:ea typeface="楷体_GB2312" panose="02010609030101010101" pitchFamily="49" charset="-122"/>
              </a:rPr>
              <a:t>char e = ' '</a:t>
            </a:r>
            <a:r>
              <a:rPr lang="zh-CN" altLang="en-US" sz="2400" b="1" dirty="0">
                <a:latin typeface="Arial" panose="020B0604020202020204" pitchFamily="34" charset="0"/>
                <a:ea typeface="楷体_GB2312" panose="02010609030101010101" pitchFamily="49" charset="-122"/>
              </a:rPr>
              <a:t>；</a:t>
            </a:r>
            <a:endParaRPr lang="en-US" altLang="zh-CN" sz="2400" b="1" dirty="0"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algn="just" eaLnBrk="1" hangingPunct="1"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楷体_GB2312" panose="02010609030101010101" pitchFamily="49" charset="-122"/>
              </a:rPr>
              <a:t>char f = 'L';</a:t>
            </a:r>
          </a:p>
          <a:p>
            <a:pPr algn="just" eaLnBrk="1" hangingPunct="1"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楷体_GB2312" panose="02010609030101010101" pitchFamily="49" charset="-122"/>
              </a:rPr>
              <a:t>char g = '</a:t>
            </a:r>
            <a:r>
              <a:rPr lang="en-US" altLang="zh-CN" sz="2400" b="1" dirty="0" err="1">
                <a:latin typeface="Arial" panose="020B0604020202020204" pitchFamily="34" charset="0"/>
                <a:ea typeface="楷体_GB2312" panose="02010609030101010101" pitchFamily="49" charset="-122"/>
              </a:rPr>
              <a:t>i</a:t>
            </a:r>
            <a:r>
              <a:rPr lang="en-US" altLang="zh-CN" sz="2400" b="1" dirty="0">
                <a:latin typeface="Arial" panose="020B0604020202020204" pitchFamily="34" charset="0"/>
                <a:ea typeface="楷体_GB2312" panose="02010609030101010101" pitchFamily="49" charset="-122"/>
              </a:rPr>
              <a:t>';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989134" y="1602731"/>
            <a:ext cx="1367490" cy="46166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 eaLnBrk="1" hangingPunct="1"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Wang Li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380948" y="2489614"/>
            <a:ext cx="3889375" cy="83099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just">
              <a:buClr>
                <a:srgbClr val="A50021"/>
              </a:buClr>
              <a:buSzPct val="75000"/>
            </a:pPr>
            <a:r>
              <a:rPr lang="en-US" altLang="zh-CN" sz="2400" b="1" dirty="0">
                <a:latin typeface="Arial" panose="020B0604020202020204" pitchFamily="34" charset="0"/>
                <a:ea typeface="楷体_GB2312" panose="02010609030101010101" pitchFamily="49" charset="-122"/>
              </a:rPr>
              <a:t>char name[15] = { ‘W’, ‘a’, ‘n’, ‘g’, ‘ ', 'L', '</a:t>
            </a:r>
            <a:r>
              <a:rPr lang="en-US" altLang="zh-CN" sz="2400" b="1" dirty="0" err="1">
                <a:latin typeface="Arial" panose="020B0604020202020204" pitchFamily="34" charset="0"/>
                <a:ea typeface="楷体_GB2312" panose="02010609030101010101" pitchFamily="49" charset="-122"/>
              </a:rPr>
              <a:t>i</a:t>
            </a:r>
            <a:r>
              <a:rPr lang="en-US" altLang="zh-CN" sz="2400" b="1" dirty="0">
                <a:latin typeface="Arial" panose="020B0604020202020204" pitchFamily="34" charset="0"/>
                <a:ea typeface="楷体_GB2312" panose="02010609030101010101" pitchFamily="49" charset="-122"/>
              </a:rPr>
              <a:t>'}; 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785958" y="4588151"/>
            <a:ext cx="1714500" cy="395288"/>
          </a:xfrm>
          <a:prstGeom prst="rect">
            <a:avLst/>
          </a:prstGeom>
          <a:solidFill>
            <a:srgbClr val="C4ECF6"/>
          </a:solidFill>
          <a:ln w="9525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just" eaLnBrk="1" hangingPunct="1"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Courier New" panose="02070309020205020404" pitchFamily="49" charset="0"/>
              </a:rPr>
              <a:t>用若干个字符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6795536" y="3210339"/>
            <a:ext cx="1460500" cy="396875"/>
          </a:xfrm>
          <a:prstGeom prst="rect">
            <a:avLst/>
          </a:prstGeom>
          <a:solidFill>
            <a:srgbClr val="C4ECF6"/>
          </a:solidFill>
          <a:ln w="9525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just" eaLnBrk="1" hangingPunct="1"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>
                <a:latin typeface="Courier New" panose="02070309020205020404" pitchFamily="49" charset="0"/>
              </a:rPr>
              <a:t>用字符数组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417888" y="5432425"/>
            <a:ext cx="5384800" cy="457200"/>
          </a:xfrm>
          <a:prstGeom prst="rect">
            <a:avLst/>
          </a:prstGeom>
          <a:solidFill>
            <a:srgbClr val="C4ECF6"/>
          </a:solidFill>
          <a:ln w="9525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just" eaLnBrk="1" hangingPunct="1"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Courier New" panose="02070309020205020404" pitchFamily="49" charset="0"/>
              </a:rPr>
              <a:t>用字符串</a:t>
            </a:r>
            <a:r>
              <a:rPr lang="en-US" altLang="zh-CN" sz="2400" b="1" dirty="0">
                <a:latin typeface="Arial" panose="020B0604020202020204" pitchFamily="34" charset="0"/>
                <a:ea typeface="楷体_GB2312" panose="02010609030101010101" pitchFamily="49" charset="-122"/>
              </a:rPr>
              <a:t>char name[15] = "Wang Li"；</a:t>
            </a:r>
            <a:endParaRPr lang="zh-CN" altLang="en-US" sz="2400" b="1" dirty="0"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52695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一维字符数组</a:t>
            </a:r>
          </a:p>
        </p:txBody>
      </p:sp>
      <p:sp>
        <p:nvSpPr>
          <p:cNvPr id="13" name="Rectangle 3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  <a:miter lim="800000"/>
          </a:ln>
        </p:spPr>
        <p:txBody>
          <a:bodyPr vert="horz" wrap="square" lIns="90488" tIns="44450" rIns="90488" bIns="44450" numCol="1" anchor="t" anchorCtr="0" compatLnSpc="1"/>
          <a:lstStyle/>
          <a:p>
            <a:pPr marL="0" indent="457200" eaLnBrk="1" latinLnBrk="0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ea typeface="华文新魏" panose="02010800040101010101" pitchFamily="2" charset="-122"/>
              </a:rPr>
              <a:t>一维字符数组的定义、引用、初始化与其他类型的一维数组一样。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华文新魏" panose="02010800040101010101" pitchFamily="2" charset="-122"/>
              </a:rPr>
              <a:t>char  </a:t>
            </a:r>
            <a:r>
              <a:rPr lang="en-US" altLang="zh-CN" dirty="0" err="1">
                <a:solidFill>
                  <a:srgbClr val="FF0000"/>
                </a:solidFill>
                <a:ea typeface="华文新魏" panose="02010800040101010101" pitchFamily="2" charset="-122"/>
              </a:rPr>
              <a:t>str</a:t>
            </a:r>
            <a:r>
              <a:rPr lang="en-US" altLang="zh-CN" dirty="0">
                <a:solidFill>
                  <a:srgbClr val="FF0000"/>
                </a:solidFill>
                <a:ea typeface="华文新魏" panose="02010800040101010101" pitchFamily="2" charset="-122"/>
              </a:rPr>
              <a:t>[80];</a:t>
            </a:r>
          </a:p>
          <a:p>
            <a:pPr lvl="2" eaLnBrk="1" hangingPunct="1"/>
            <a:r>
              <a:rPr lang="en-US" altLang="zh-CN" dirty="0">
                <a:ea typeface="华文新魏" panose="02010800040101010101" pitchFamily="2" charset="-122"/>
              </a:rPr>
              <a:t> </a:t>
            </a:r>
            <a:r>
              <a:rPr lang="zh-CN" altLang="en-US" dirty="0">
                <a:ea typeface="华文新魏" panose="02010800040101010101" pitchFamily="2" charset="-122"/>
              </a:rPr>
              <a:t>定义一个含有80个字符型元素的数组</a:t>
            </a:r>
            <a:r>
              <a:rPr lang="en-US" altLang="zh-CN" dirty="0" err="1">
                <a:ea typeface="华文新魏" panose="02010800040101010101" pitchFamily="2" charset="-122"/>
              </a:rPr>
              <a:t>str</a:t>
            </a:r>
            <a:endParaRPr lang="en-US" altLang="zh-CN" dirty="0">
              <a:ea typeface="华文新魏" panose="02010800040101010101" pitchFamily="2" charset="-122"/>
            </a:endParaRPr>
          </a:p>
          <a:p>
            <a:pPr lvl="2" eaLnBrk="1" hangingPunct="1"/>
            <a:endParaRPr lang="en-US" altLang="zh-CN" dirty="0">
              <a:ea typeface="华文新魏" panose="02010800040101010101" pitchFamily="2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华文新魏" panose="02010800040101010101" pitchFamily="2" charset="-122"/>
              </a:rPr>
              <a:t>char t[5] = {'H', 'a', 'p', 'p', 'y'};</a:t>
            </a:r>
          </a:p>
          <a:p>
            <a:pPr lvl="2" eaLnBrk="1" hangingPunct="1"/>
            <a:r>
              <a:rPr lang="zh-CN" altLang="en-US" dirty="0">
                <a:ea typeface="华文新魏" panose="02010800040101010101" pitchFamily="2" charset="-122"/>
              </a:rPr>
              <a:t>定义并初始化数组 </a:t>
            </a:r>
            <a:r>
              <a:rPr lang="en-US" altLang="zh-CN" dirty="0">
                <a:ea typeface="华文新魏" panose="02010800040101010101" pitchFamily="2" charset="-122"/>
              </a:rPr>
              <a:t>t</a:t>
            </a:r>
          </a:p>
        </p:txBody>
      </p:sp>
      <p:grpSp>
        <p:nvGrpSpPr>
          <p:cNvPr id="14" name="Group 4"/>
          <p:cNvGrpSpPr/>
          <p:nvPr/>
        </p:nvGrpSpPr>
        <p:grpSpPr bwMode="auto">
          <a:xfrm>
            <a:off x="490534" y="4735513"/>
            <a:ext cx="3581400" cy="977900"/>
            <a:chOff x="0" y="143"/>
            <a:chExt cx="2256" cy="616"/>
          </a:xfrm>
        </p:grpSpPr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192" y="528"/>
              <a:ext cx="2064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0488" tIns="44450" rIns="90488" bIns="44450">
              <a:spAutoFit/>
            </a:bodyPr>
            <a:lstStyle/>
            <a:p>
              <a:pPr algn="just" eaLnBrk="1" hangingPunct="1"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CN" dirty="0">
                  <a:latin typeface="Book Antiqua" panose="02040602050305030304" pitchFamily="18" charset="0"/>
                </a:rPr>
                <a:t>     </a:t>
              </a:r>
              <a:r>
                <a:rPr lang="en-US" altLang="zh-CN" dirty="0">
                  <a:latin typeface="Arial" panose="020B0604020202020204" pitchFamily="34" charset="0"/>
                </a:rPr>
                <a:t>t[0]   t[1]                      t[4]</a:t>
              </a:r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0" y="143"/>
              <a:ext cx="336" cy="3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0488" tIns="44450" rIns="90488" bIns="44450">
              <a:spAutoFit/>
            </a:bodyPr>
            <a:lstStyle/>
            <a:p>
              <a:pPr algn="r" eaLnBrk="1" hangingPunct="1"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3200">
                  <a:latin typeface="Arial" panose="020B0604020202020204" pitchFamily="34" charset="0"/>
                </a:rPr>
                <a:t>t</a:t>
              </a:r>
              <a:endParaRPr lang="en-US" altLang="zh-CN" sz="3200" b="1">
                <a:latin typeface="Arial" panose="020B0604020202020204" pitchFamily="34" charset="0"/>
              </a:endParaRPr>
            </a:p>
          </p:txBody>
        </p:sp>
      </p:grp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4140200" y="3813175"/>
            <a:ext cx="4572000" cy="1568450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</a:ln>
        </p:spPr>
        <p:txBody>
          <a:bodyPr lIns="92075" tIns="46038" rIns="92075" bIns="46038">
            <a:spAutoFit/>
          </a:bodyPr>
          <a:lstStyle/>
          <a:p>
            <a:pPr eaLnBrk="1" hangingPunct="1">
              <a:buClr>
                <a:srgbClr val="33CCCC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400" b="1" dirty="0">
                <a:ea typeface="华文楷体" panose="02010600040101010101" pitchFamily="2" charset="-122"/>
              </a:rPr>
              <a:t>  </a:t>
            </a:r>
            <a:r>
              <a:rPr lang="zh-CN" altLang="en-US" sz="2400" b="1" dirty="0">
                <a:ea typeface="华文楷体" panose="02010600040101010101" pitchFamily="2" charset="-122"/>
              </a:rPr>
              <a:t>作为普通数组，可以用如下循环输出数组</a:t>
            </a:r>
            <a:r>
              <a:rPr lang="en-US" altLang="zh-CN" sz="2400" b="1" dirty="0">
                <a:ea typeface="华文楷体" panose="02010600040101010101" pitchFamily="2" charset="-122"/>
              </a:rPr>
              <a:t>t</a:t>
            </a:r>
            <a:r>
              <a:rPr lang="zh-CN" altLang="en-US" sz="2400" b="1" dirty="0">
                <a:ea typeface="华文楷体" panose="02010600040101010101" pitchFamily="2" charset="-122"/>
              </a:rPr>
              <a:t>的所有元素</a:t>
            </a:r>
          </a:p>
          <a:p>
            <a:pPr lvl="1" eaLnBrk="1" hangingPunct="1">
              <a:buClr>
                <a:srgbClr val="33CCCC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ea typeface="华文楷体" panose="02010600040101010101" pitchFamily="2" charset="-122"/>
              </a:rPr>
              <a:t>for(</a:t>
            </a:r>
            <a:r>
              <a:rPr lang="en-US" altLang="zh-CN" sz="2400" b="1" dirty="0" err="1">
                <a:solidFill>
                  <a:schemeClr val="tx2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b="1" dirty="0">
                <a:solidFill>
                  <a:schemeClr val="tx2"/>
                </a:solidFill>
                <a:ea typeface="华文楷体" panose="02010600040101010101" pitchFamily="2" charset="-122"/>
              </a:rPr>
              <a:t> = 0; </a:t>
            </a:r>
            <a:r>
              <a:rPr lang="en-US" altLang="zh-CN" sz="2400" b="1" dirty="0" err="1">
                <a:solidFill>
                  <a:schemeClr val="tx2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b="1" dirty="0">
                <a:solidFill>
                  <a:schemeClr val="tx2"/>
                </a:solidFill>
                <a:ea typeface="华文楷体" panose="02010600040101010101" pitchFamily="2" charset="-122"/>
              </a:rPr>
              <a:t> &lt; 5; </a:t>
            </a:r>
            <a:r>
              <a:rPr lang="en-US" altLang="zh-CN" sz="2400" b="1" dirty="0" err="1">
                <a:solidFill>
                  <a:schemeClr val="tx2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b="1" dirty="0">
                <a:solidFill>
                  <a:schemeClr val="tx2"/>
                </a:solidFill>
                <a:ea typeface="华文楷体" panose="02010600040101010101" pitchFamily="2" charset="-122"/>
              </a:rPr>
              <a:t>++)</a:t>
            </a:r>
          </a:p>
          <a:p>
            <a:pPr lvl="1" eaLnBrk="1" hangingPunct="1">
              <a:buClr>
                <a:srgbClr val="33CCCC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ea typeface="华文楷体" panose="02010600040101010101" pitchFamily="2" charset="-122"/>
              </a:rPr>
              <a:t>    </a:t>
            </a:r>
            <a:r>
              <a:rPr lang="en-US" altLang="zh-CN" sz="2400" b="1" dirty="0" err="1">
                <a:solidFill>
                  <a:schemeClr val="tx2"/>
                </a:solidFill>
                <a:ea typeface="华文楷体" panose="02010600040101010101" pitchFamily="2" charset="-122"/>
              </a:rPr>
              <a:t>printf</a:t>
            </a:r>
            <a:r>
              <a:rPr lang="en-US" altLang="zh-CN" sz="2400" b="1" dirty="0">
                <a:solidFill>
                  <a:schemeClr val="tx2"/>
                </a:solidFill>
                <a:ea typeface="华文楷体" panose="02010600040101010101" pitchFamily="2" charset="-122"/>
              </a:rPr>
              <a:t>(“%c”, t[</a:t>
            </a:r>
            <a:r>
              <a:rPr lang="en-US" altLang="zh-CN" sz="2400" b="1" dirty="0" err="1">
                <a:solidFill>
                  <a:schemeClr val="tx2"/>
                </a:solidFill>
                <a:ea typeface="华文楷体" panose="02010600040101010101" pitchFamily="2" charset="-122"/>
              </a:rPr>
              <a:t>i</a:t>
            </a:r>
            <a:r>
              <a:rPr lang="en-US" altLang="zh-CN" sz="2400" b="1" dirty="0">
                <a:solidFill>
                  <a:schemeClr val="tx2"/>
                </a:solidFill>
                <a:ea typeface="华文楷体" panose="02010600040101010101" pitchFamily="2" charset="-122"/>
              </a:rPr>
              <a:t>] );</a:t>
            </a: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4140200" y="5597525"/>
            <a:ext cx="4679950" cy="768350"/>
          </a:xfrm>
          <a:prstGeom prst="rect">
            <a:avLst/>
          </a:prstGeom>
          <a:solidFill>
            <a:srgbClr val="C4ECF6"/>
          </a:solidFill>
          <a:ln w="9525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just" eaLnBrk="1" hangingPunct="1"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200" b="1">
                <a:ea typeface="华文楷体" panose="02010600040101010101" pitchFamily="2" charset="-122"/>
              </a:rPr>
              <a:t>   </a:t>
            </a:r>
            <a:r>
              <a:rPr lang="zh-CN" altLang="en-US" sz="2200" b="1">
                <a:ea typeface="华文楷体" panose="02010600040101010101" pitchFamily="2" charset="-122"/>
              </a:rPr>
              <a:t>但是，</a:t>
            </a:r>
            <a:r>
              <a:rPr lang="en-US" altLang="zh-CN" sz="2200" b="1">
                <a:solidFill>
                  <a:srgbClr val="000000"/>
                </a:solidFill>
                <a:ea typeface="华文楷体" panose="02010600040101010101" pitchFamily="2" charset="-122"/>
              </a:rPr>
              <a:t>"</a:t>
            </a:r>
            <a:r>
              <a:rPr lang="en-US" altLang="zh-CN" sz="2200" b="1">
                <a:ea typeface="华文楷体" panose="02010600040101010101" pitchFamily="2" charset="-122"/>
              </a:rPr>
              <a:t>Happy</a:t>
            </a:r>
            <a:r>
              <a:rPr lang="en-US" altLang="zh-CN" sz="2200" b="1">
                <a:solidFill>
                  <a:srgbClr val="000000"/>
                </a:solidFill>
                <a:ea typeface="华文楷体" panose="02010600040101010101" pitchFamily="2" charset="-122"/>
              </a:rPr>
              <a:t>"</a:t>
            </a:r>
            <a:r>
              <a:rPr lang="zh-CN" altLang="en-US" sz="2200" b="1">
                <a:ea typeface="华文楷体" panose="02010600040101010101" pitchFamily="2" charset="-122"/>
              </a:rPr>
              <a:t>作为一个单词，如果能整体输入输出，显然更方便一些</a:t>
            </a:r>
            <a:r>
              <a:rPr lang="en-US" altLang="zh-CN" sz="2200" b="1">
                <a:ea typeface="华文楷体" panose="02010600040101010101" pitchFamily="2" charset="-122"/>
              </a:rPr>
              <a:t>!</a:t>
            </a:r>
            <a:endParaRPr lang="zh-CN" altLang="en-US" sz="2200" b="1">
              <a:ea typeface="华文楷体" panose="02010600040101010101" pitchFamily="2" charset="-122"/>
            </a:endParaRPr>
          </a:p>
        </p:txBody>
      </p:sp>
      <p:graphicFrame>
        <p:nvGraphicFramePr>
          <p:cNvPr id="19" name="表格 18"/>
          <p:cNvGraphicFramePr/>
          <p:nvPr>
            <p:extLst>
              <p:ext uri="{D42A27DB-BD31-4B8C-83A1-F6EECF244321}">
                <p14:modId xmlns:p14="http://schemas.microsoft.com/office/powerpoint/2010/main" val="2499029291"/>
              </p:ext>
            </p:extLst>
          </p:nvPr>
        </p:nvGraphicFramePr>
        <p:xfrm>
          <a:off x="1054098" y="4792664"/>
          <a:ext cx="2917825" cy="51911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49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3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3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91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>
                          <a:solidFill>
                            <a:srgbClr val="FF0000"/>
                          </a:solidFill>
                          <a:sym typeface="+mn-ea"/>
                        </a:rPr>
                        <a:t>'H'</a:t>
                      </a:r>
                    </a:p>
                  </a:txBody>
                  <a:tcPr marL="91460" marR="91460" marT="45804" marB="45804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>
                          <a:solidFill>
                            <a:srgbClr val="FF0000"/>
                          </a:solidFill>
                          <a:sym typeface="+mn-ea"/>
                        </a:rPr>
                        <a:t>'a'</a:t>
                      </a:r>
                      <a:endParaRPr lang="zh-CN" altLang="en-US" sz="2400" dirty="0"/>
                    </a:p>
                  </a:txBody>
                  <a:tcPr marL="91460" marR="91460" marT="45804" marB="45804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>
                          <a:solidFill>
                            <a:srgbClr val="FF0000"/>
                          </a:solidFill>
                          <a:sym typeface="+mn-ea"/>
                        </a:rPr>
                        <a:t>'p'</a:t>
                      </a:r>
                      <a:endParaRPr lang="zh-CN" altLang="en-US" sz="2400"/>
                    </a:p>
                  </a:txBody>
                  <a:tcPr marL="91460" marR="91460" marT="45804" marB="45804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>
                          <a:solidFill>
                            <a:srgbClr val="FF0000"/>
                          </a:solidFill>
                          <a:sym typeface="+mn-ea"/>
                        </a:rPr>
                        <a:t>'p'</a:t>
                      </a:r>
                      <a:endParaRPr lang="zh-CN" altLang="en-US" sz="2400"/>
                    </a:p>
                  </a:txBody>
                  <a:tcPr marL="91460" marR="91460" marT="45804" marB="45804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dirty="0">
                          <a:solidFill>
                            <a:srgbClr val="FF0000"/>
                          </a:solidFill>
                          <a:sym typeface="+mn-ea"/>
                        </a:rPr>
                        <a:t>'y'</a:t>
                      </a:r>
                      <a:endParaRPr lang="zh-CN" altLang="en-US" sz="2400" dirty="0"/>
                    </a:p>
                  </a:txBody>
                  <a:tcPr marL="91460" marR="91460" marT="45804" marB="4580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5286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字符串常量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华文新魏" panose="02010800040101010101" pitchFamily="2" charset="-122"/>
              </a:rPr>
              <a:t>字符串常量是双引号括起的任意字符序列</a:t>
            </a:r>
          </a:p>
          <a:p>
            <a:endParaRPr lang="zh-CN" altLang="en-US" dirty="0"/>
          </a:p>
        </p:txBody>
      </p:sp>
      <p:graphicFrame>
        <p:nvGraphicFramePr>
          <p:cNvPr id="6" name="内容占位符 27651"/>
          <p:cNvGraphicFramePr>
            <a:graphicFrameLocks/>
          </p:cNvGraphicFramePr>
          <p:nvPr>
            <p:extLst/>
          </p:nvPr>
        </p:nvGraphicFramePr>
        <p:xfrm>
          <a:off x="546514" y="4814956"/>
          <a:ext cx="7772400" cy="72072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\0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52989" y="2197169"/>
            <a:ext cx="5761038" cy="18161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just" eaLnBrk="1" hangingPunct="1"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dirty="0">
                <a:ea typeface="楷体_GB2312" panose="02010609030101010101" pitchFamily="49" charset="-122"/>
              </a:rPr>
              <a:t>"Hello World"</a:t>
            </a:r>
          </a:p>
          <a:p>
            <a:pPr algn="just" eaLnBrk="1" hangingPunct="1"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dirty="0">
                <a:ea typeface="楷体_GB2312" panose="02010609030101010101" pitchFamily="49" charset="-122"/>
              </a:rPr>
              <a:t>"</a:t>
            </a:r>
            <a:r>
              <a:rPr lang="en-US" altLang="zh-CN" b="1" dirty="0" err="1">
                <a:ea typeface="楷体_GB2312" panose="02010609030101010101" pitchFamily="49" charset="-122"/>
              </a:rPr>
              <a:t>WangPing</a:t>
            </a:r>
            <a:r>
              <a:rPr lang="en-US" altLang="zh-CN" b="1" dirty="0">
                <a:ea typeface="楷体_GB2312" panose="02010609030101010101" pitchFamily="49" charset="-122"/>
              </a:rPr>
              <a:t>"</a:t>
            </a:r>
          </a:p>
          <a:p>
            <a:pPr algn="just" eaLnBrk="1" hangingPunct="1"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dirty="0">
                <a:ea typeface="楷体_GB2312" panose="02010609030101010101" pitchFamily="49" charset="-122"/>
              </a:rPr>
              <a:t>"Please enter your full name:" </a:t>
            </a:r>
          </a:p>
          <a:p>
            <a:pPr algn="just" eaLnBrk="1" hangingPunct="1"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dirty="0">
                <a:ea typeface="楷体_GB2312" panose="02010609030101010101" pitchFamily="49" charset="-122"/>
              </a:rPr>
              <a:t>"Hello!\n"</a:t>
            </a:r>
          </a:p>
        </p:txBody>
      </p:sp>
      <p:sp>
        <p:nvSpPr>
          <p:cNvPr id="11" name="Oval 38"/>
          <p:cNvSpPr>
            <a:spLocks noChangeArrowheads="1"/>
          </p:cNvSpPr>
          <p:nvPr/>
        </p:nvSpPr>
        <p:spPr bwMode="auto">
          <a:xfrm>
            <a:off x="7752177" y="4835594"/>
            <a:ext cx="431800" cy="7000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just" eaLnBrk="1" hangingPunct="1"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6748877" y="5837306"/>
            <a:ext cx="2016125" cy="460375"/>
          </a:xfrm>
          <a:prstGeom prst="rect">
            <a:avLst/>
          </a:prstGeom>
          <a:solidFill>
            <a:srgbClr val="C4ECF6"/>
          </a:solidFill>
          <a:ln w="9525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just" eaLnBrk="1" hangingPunct="1"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字符串结束符</a:t>
            </a:r>
          </a:p>
        </p:txBody>
      </p:sp>
      <p:sp>
        <p:nvSpPr>
          <p:cNvPr id="13" name="AutoShape 43"/>
          <p:cNvSpPr/>
          <p:nvPr/>
        </p:nvSpPr>
        <p:spPr>
          <a:xfrm rot="-5400000">
            <a:off x="3928683" y="2436088"/>
            <a:ext cx="407987" cy="6604000"/>
          </a:xfrm>
          <a:prstGeom prst="leftBrace">
            <a:avLst>
              <a:gd name="adj1" fmla="val 119220"/>
              <a:gd name="adj2" fmla="val 34143"/>
            </a:avLst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vert="eaVert" wrap="none" lIns="92075" tIns="46038" rIns="92075" bIns="46038" anchor="ctr"/>
          <a:lstStyle/>
          <a:p>
            <a:pPr algn="ctr" eaLnBrk="1" hangingPunct="1"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endParaRPr lang="zh-CN" altLang="en-US" noProof="1">
              <a:solidFill>
                <a:schemeClr val="bg2"/>
              </a:solidFill>
            </a:endParaRPr>
          </a:p>
        </p:txBody>
      </p:sp>
      <p:sp>
        <p:nvSpPr>
          <p:cNvPr id="14" name="Rectangle 44"/>
          <p:cNvSpPr>
            <a:spLocks noChangeArrowheads="1"/>
          </p:cNvSpPr>
          <p:nvPr/>
        </p:nvSpPr>
        <p:spPr bwMode="auto">
          <a:xfrm>
            <a:off x="760827" y="5942081"/>
            <a:ext cx="640080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488" tIns="44450" rIns="90488" bIns="44450"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字符串的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有效长度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：有效字符的个数</a:t>
            </a:r>
          </a:p>
        </p:txBody>
      </p:sp>
    </p:spTree>
    <p:extLst>
      <p:ext uri="{BB962C8B-B14F-4D97-AF65-F5344CB8AC3E}">
        <p14:creationId xmlns:p14="http://schemas.microsoft.com/office/powerpoint/2010/main" val="11332171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语言中的字符串与字符数组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华文新魏" panose="02010800040101010101" pitchFamily="2" charset="-122"/>
              </a:rPr>
              <a:t>在Ｃ语言中没有专门的字符串变量，通常用一个字符数组来存放一个字符串。</a:t>
            </a:r>
          </a:p>
          <a:p>
            <a:pPr eaLnBrk="1" hangingPunct="1"/>
            <a:r>
              <a:rPr lang="zh-CN" altLang="en-US" dirty="0">
                <a:ea typeface="华文新魏" panose="02010800040101010101" pitchFamily="2" charset="-122"/>
              </a:rPr>
              <a:t>字符数组和字符串的区别是：字符串的末尾有一个特殊字符 </a:t>
            </a:r>
            <a:r>
              <a:rPr lang="en-US" altLang="zh-CN" dirty="0">
                <a:ea typeface="华文新魏" panose="02010800040101010101" pitchFamily="2" charset="-122"/>
              </a:rPr>
              <a:t>‘\0’</a:t>
            </a:r>
            <a:r>
              <a:rPr lang="zh-CN" altLang="en-US" dirty="0">
                <a:ea typeface="华文新魏" panose="02010800040101010101" pitchFamily="2" charset="-122"/>
              </a:rPr>
              <a:t>，这个特殊字符帮助界定字符串的结束 </a:t>
            </a:r>
          </a:p>
          <a:p>
            <a:pPr eaLnBrk="1" hangingPunct="1"/>
            <a:r>
              <a:rPr lang="zh-CN" altLang="en-US" dirty="0"/>
              <a:t>字符串的初始化</a:t>
            </a:r>
          </a:p>
          <a:p>
            <a:endParaRPr lang="zh-CN" alt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64590" y="3923507"/>
            <a:ext cx="6121400" cy="129612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35000"/>
              </a:lnSpc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>
                <a:ea typeface="楷体_GB2312" panose="02010609030101010101" pitchFamily="49" charset="-122"/>
              </a:rPr>
              <a:t>char name[15] = { 'W', 'a', 'n', 'g', 'L', '</a:t>
            </a:r>
            <a:r>
              <a:rPr lang="en-US" altLang="zh-CN" sz="2000" b="1" dirty="0" err="1">
                <a:ea typeface="楷体_GB2312" panose="02010609030101010101" pitchFamily="49" charset="-122"/>
              </a:rPr>
              <a:t>i</a:t>
            </a:r>
            <a:r>
              <a:rPr lang="en-US" altLang="zh-CN" sz="2000" b="1" dirty="0">
                <a:ea typeface="楷体_GB2312" panose="02010609030101010101" pitchFamily="49" charset="-122"/>
              </a:rPr>
              <a:t>', '\0'};</a:t>
            </a:r>
          </a:p>
          <a:p>
            <a:pPr algn="just" eaLnBrk="1" hangingPunct="1">
              <a:lnSpc>
                <a:spcPct val="135000"/>
              </a:lnSpc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>
                <a:ea typeface="楷体_GB2312" panose="02010609030101010101" pitchFamily="49" charset="-122"/>
              </a:rPr>
              <a:t>char name[15] = "</a:t>
            </a:r>
            <a:r>
              <a:rPr lang="en-US" altLang="zh-CN" sz="2000" b="1" dirty="0" err="1">
                <a:ea typeface="楷体_GB2312" panose="02010609030101010101" pitchFamily="49" charset="-122"/>
              </a:rPr>
              <a:t>WangLi</a:t>
            </a:r>
            <a:r>
              <a:rPr lang="en-US" altLang="zh-CN" sz="2000" b="1" dirty="0">
                <a:ea typeface="楷体_GB2312" panose="02010609030101010101" pitchFamily="49" charset="-122"/>
              </a:rPr>
              <a:t>";</a:t>
            </a:r>
          </a:p>
          <a:p>
            <a:pPr algn="just" eaLnBrk="1" hangingPunct="1">
              <a:lnSpc>
                <a:spcPct val="135000"/>
              </a:lnSpc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>
                <a:ea typeface="楷体_GB2312" panose="02010609030101010101" pitchFamily="49" charset="-122"/>
              </a:rPr>
              <a:t>char password[] = "12345678";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5143041" y="3929835"/>
            <a:ext cx="402397" cy="51911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algn="just" eaLnBrk="1" hangingPunct="1"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952524" y="3955083"/>
            <a:ext cx="2709863" cy="427038"/>
          </a:xfrm>
          <a:prstGeom prst="rect">
            <a:avLst/>
          </a:prstGeom>
          <a:solidFill>
            <a:srgbClr val="C4ECF6"/>
          </a:solidFill>
          <a:ln w="1270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just" eaLnBrk="1" hangingPunct="1"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200" b="1" dirty="0">
                <a:latin typeface="Courier New" panose="02070309020205020404" pitchFamily="49" charset="0"/>
              </a:rPr>
              <a:t>手工加入一个空字符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872554" y="4343495"/>
            <a:ext cx="1474553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algn="just" eaLnBrk="1" hangingPunct="1"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677948" y="4663376"/>
            <a:ext cx="3551237" cy="427038"/>
          </a:xfrm>
          <a:prstGeom prst="rect">
            <a:avLst/>
          </a:prstGeom>
          <a:solidFill>
            <a:srgbClr val="C4ECF6"/>
          </a:solidFill>
          <a:ln w="1270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just" eaLnBrk="1" hangingPunct="1"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200" b="1" dirty="0">
                <a:latin typeface="Courier New" panose="02070309020205020404" pitchFamily="49" charset="0"/>
              </a:rPr>
              <a:t>系统将自动加入一个空字符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255782" y="5538000"/>
            <a:ext cx="6337300" cy="762000"/>
          </a:xfrm>
          <a:prstGeom prst="rect">
            <a:avLst/>
          </a:prstGeom>
          <a:solidFill>
            <a:srgbClr val="C4ECF6"/>
          </a:solidFill>
          <a:ln w="12700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just" eaLnBrk="1" hangingPunct="1"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200" b="1" dirty="0">
                <a:latin typeface="Courier New" panose="02070309020205020404" pitchFamily="49" charset="0"/>
              </a:rPr>
              <a:t>省略数组大小，系统自动计算，大小为后面的字符总数加</a:t>
            </a:r>
            <a:r>
              <a:rPr lang="en-US" altLang="zh-CN" sz="2200" b="1" dirty="0">
                <a:latin typeface="Courier New" panose="02070309020205020404" pitchFamily="49" charset="0"/>
              </a:rPr>
              <a:t>1</a:t>
            </a:r>
            <a:r>
              <a:rPr lang="zh-CN" altLang="en-US" sz="2200" b="1" dirty="0">
                <a:latin typeface="Courier New" panose="02070309020205020404" pitchFamily="49" charset="0"/>
              </a:rPr>
              <a:t>，最后一个元素存入一个空字符。 </a:t>
            </a:r>
          </a:p>
        </p:txBody>
      </p:sp>
    </p:spTree>
    <p:extLst>
      <p:ext uri="{BB962C8B-B14F-4D97-AF65-F5344CB8AC3E}">
        <p14:creationId xmlns:p14="http://schemas.microsoft.com/office/powerpoint/2010/main" val="327081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FD59F7A-A1D2-4AE8-877B-ABC590995B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100000"/>
              </a:lnSpc>
              <a:spcAft>
                <a:spcPts val="2400"/>
              </a:spcAft>
            </a:pPr>
            <a:r>
              <a:rPr lang="zh-CN" altLang="en-US" sz="4000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数组的概念、定义和初始化</a:t>
            </a:r>
            <a:endParaRPr lang="zh-CN" altLang="en-US" sz="3200" cap="none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字符串的输入输出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方法1：用%s整体输入输出</a:t>
            </a:r>
          </a:p>
          <a:p>
            <a:endParaRPr lang="zh-CN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15674" y="2870802"/>
            <a:ext cx="309880" cy="52197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 algn="just" eaLnBrk="1" hangingPunct="1"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151762" y="2471070"/>
            <a:ext cx="2879725" cy="58928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35000"/>
              </a:lnSpc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>
                <a:latin typeface="Arial" panose="020B0604020202020204" pitchFamily="34" charset="0"/>
                <a:ea typeface="楷体_GB2312" panose="02010609030101010101" pitchFamily="49" charset="-122"/>
              </a:rPr>
              <a:t>char name[10];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151762" y="3117182"/>
            <a:ext cx="2879725" cy="58928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35000"/>
              </a:lnSpc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>
                <a:latin typeface="Arial" panose="020B0604020202020204" pitchFamily="34" charset="0"/>
                <a:ea typeface="楷体_GB2312" panose="02010609030101010101" pitchFamily="49" charset="-122"/>
              </a:rPr>
              <a:t>scanf("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%s</a:t>
            </a:r>
            <a:r>
              <a:rPr lang="en-US" altLang="zh-CN" sz="2400" b="1">
                <a:latin typeface="Arial" panose="020B0604020202020204" pitchFamily="34" charset="0"/>
                <a:ea typeface="楷体_GB2312" panose="02010609030101010101" pitchFamily="49" charset="-122"/>
              </a:rPr>
              <a:t>", name);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151762" y="3837907"/>
            <a:ext cx="2879725" cy="58928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35000"/>
              </a:lnSpc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>
                <a:latin typeface="Arial" panose="020B0604020202020204" pitchFamily="34" charset="0"/>
                <a:ea typeface="楷体_GB2312" panose="02010609030101010101" pitchFamily="49" charset="-122"/>
              </a:rPr>
              <a:t>printf("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%s</a:t>
            </a:r>
            <a:r>
              <a:rPr lang="en-US" altLang="zh-CN" sz="2400" b="1">
                <a:latin typeface="Arial" panose="020B0604020202020204" pitchFamily="34" charset="0"/>
                <a:ea typeface="楷体_GB2312" panose="02010609030101010101" pitchFamily="49" charset="-122"/>
              </a:rPr>
              <a:t>", name);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4515674" y="2471387"/>
            <a:ext cx="2745740" cy="146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华文楷体" panose="02010600040101010101" pitchFamily="2" charset="-122"/>
              </a:rPr>
              <a:t>思考</a:t>
            </a:r>
          </a:p>
          <a:p>
            <a:pPr algn="just" eaLnBrk="1" hangingPunct="1"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华文楷体" panose="02010600040101010101" pitchFamily="2" charset="-122"/>
              </a:rPr>
              <a:t>若输入：</a:t>
            </a:r>
            <a:r>
              <a:rPr lang="en-US" altLang="zh-CN" sz="2400" b="1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Wang Lin</a:t>
            </a:r>
          </a:p>
          <a:p>
            <a:pPr algn="just" eaLnBrk="1" hangingPunct="1"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输出为：？</a:t>
            </a:r>
          </a:p>
          <a:p>
            <a:pPr algn="just" eaLnBrk="1" hangingPunct="1"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b="1">
              <a:solidFill>
                <a:schemeClr val="tx1"/>
              </a:solidFill>
              <a:uFillTx/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4881434" y="4780565"/>
            <a:ext cx="309880" cy="52197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 algn="just" eaLnBrk="1" hangingPunct="1"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2190304" y="5107907"/>
          <a:ext cx="6532880" cy="518160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4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1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 Box 45"/>
          <p:cNvSpPr txBox="1">
            <a:spLocks noChangeArrowheads="1"/>
          </p:cNvSpPr>
          <p:nvPr/>
        </p:nvSpPr>
        <p:spPr bwMode="auto">
          <a:xfrm>
            <a:off x="4515674" y="4098257"/>
            <a:ext cx="4337685" cy="6469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2075" tIns="46038" rIns="92075" bIns="46038">
            <a:spAutoFit/>
          </a:bodyPr>
          <a:lstStyle/>
          <a:p>
            <a:pPr algn="just" eaLnBrk="1" hangingPunct="1"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uFillTx/>
                <a:ea typeface="华文楷体" panose="02010600040101010101" pitchFamily="2" charset="-122"/>
              </a:rPr>
              <a:t>分隔符（空格</a:t>
            </a: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</a:rPr>
              <a:t>、制表符、回车）</a:t>
            </a:r>
            <a:r>
              <a:rPr lang="zh-CN" altLang="en-US" b="1" dirty="0">
                <a:solidFill>
                  <a:schemeClr val="tx1"/>
                </a:solidFill>
                <a:uFillTx/>
                <a:ea typeface="华文楷体" panose="02010600040101010101" pitchFamily="2" charset="-122"/>
              </a:rPr>
              <a:t>是</a:t>
            </a:r>
            <a:r>
              <a:rPr lang="en-US" altLang="zh-CN" b="1" dirty="0">
                <a:solidFill>
                  <a:schemeClr val="tx1"/>
                </a:solidFill>
                <a:uFillTx/>
                <a:ea typeface="华文楷体" panose="02010600040101010101" pitchFamily="2" charset="-122"/>
              </a:rPr>
              <a:t>%s</a:t>
            </a:r>
            <a:r>
              <a:rPr lang="zh-CN" altLang="en-US" b="1" dirty="0">
                <a:solidFill>
                  <a:schemeClr val="tx1"/>
                </a:solidFill>
                <a:uFillTx/>
                <a:ea typeface="华文楷体" panose="02010600040101010101" pitchFamily="2" charset="-122"/>
              </a:rPr>
              <a:t>输入结束的标志</a:t>
            </a:r>
          </a:p>
        </p:txBody>
      </p:sp>
      <p:sp>
        <p:nvSpPr>
          <p:cNvPr id="15" name="文本框 3"/>
          <p:cNvSpPr txBox="1"/>
          <p:nvPr/>
        </p:nvSpPr>
        <p:spPr>
          <a:xfrm>
            <a:off x="5729159" y="3184492"/>
            <a:ext cx="944880" cy="460375"/>
          </a:xfrm>
          <a:prstGeom prst="rect">
            <a:avLst/>
          </a:prstGeom>
          <a:solidFill>
            <a:srgbClr val="E3EEF8"/>
          </a:solidFill>
          <a:ln>
            <a:solidFill>
              <a:srgbClr val="E2EDF8"/>
            </a:solidFill>
          </a:ln>
        </p:spPr>
        <p:txBody>
          <a:bodyPr wrap="none" rtlCol="0" anchor="t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uFillTx/>
                <a:ea typeface="华文楷体" panose="02010600040101010101" pitchFamily="2" charset="-122"/>
                <a:sym typeface="+mn-ea"/>
              </a:rPr>
              <a:t>Wang</a:t>
            </a:r>
          </a:p>
        </p:txBody>
      </p:sp>
    </p:spTree>
    <p:extLst>
      <p:ext uri="{BB962C8B-B14F-4D97-AF65-F5344CB8AC3E}">
        <p14:creationId xmlns:p14="http://schemas.microsoft.com/office/powerpoint/2010/main" val="41744251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/>
            <a:r>
              <a:rPr lang="zh-CN" altLang="en-US" sz="3600">
                <a:ea typeface="黑体" panose="02010600030101010101" pitchFamily="49" charset="-122"/>
              </a:rPr>
              <a:t>方法</a:t>
            </a:r>
            <a:r>
              <a:rPr lang="en-US" altLang="zh-CN" sz="3600">
                <a:ea typeface="黑体" panose="02010600030101010101" pitchFamily="49" charset="-122"/>
              </a:rPr>
              <a:t>2</a:t>
            </a:r>
            <a:r>
              <a:rPr lang="zh-CN" altLang="en-US" sz="3600">
                <a:ea typeface="黑体" panose="02010600030101010101" pitchFamily="49" charset="-122"/>
              </a:rPr>
              <a:t>：用</a:t>
            </a:r>
            <a:r>
              <a:rPr lang="en-US" altLang="zh-CN" sz="3600">
                <a:ea typeface="黑体" panose="02010600030101010101" pitchFamily="49" charset="-122"/>
              </a:rPr>
              <a:t>gets</a:t>
            </a:r>
            <a:r>
              <a:rPr lang="zh-CN" altLang="en-US" sz="3600">
                <a:ea typeface="黑体" panose="02010600030101010101" pitchFamily="49" charset="-122"/>
              </a:rPr>
              <a:t>和</a:t>
            </a:r>
            <a:r>
              <a:rPr lang="en-US" altLang="zh-CN" sz="3600">
                <a:ea typeface="黑体" panose="02010600030101010101" pitchFamily="49" charset="-122"/>
              </a:rPr>
              <a:t>puts</a:t>
            </a:r>
            <a:r>
              <a:rPr lang="zh-CN" altLang="en-US" sz="3600">
                <a:ea typeface="黑体" panose="02010600030101010101" pitchFamily="49" charset="-122"/>
              </a:rPr>
              <a:t>函数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335597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 algn="just" eaLnBrk="1" hangingPunct="1"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762125" y="1327150"/>
            <a:ext cx="2346325" cy="15716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35000"/>
              </a:lnSpc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楷体_GB2312" panose="02010609030101010101" pitchFamily="49" charset="-122"/>
              </a:rPr>
              <a:t>char name[10];</a:t>
            </a:r>
          </a:p>
          <a:p>
            <a:pPr algn="just" eaLnBrk="1" hangingPunct="1">
              <a:lnSpc>
                <a:spcPct val="135000"/>
              </a:lnSpc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gets(name);</a:t>
            </a:r>
          </a:p>
          <a:p>
            <a:pPr algn="just" eaLnBrk="1" hangingPunct="1">
              <a:lnSpc>
                <a:spcPct val="135000"/>
              </a:lnSpc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puts(name);</a:t>
            </a:r>
          </a:p>
        </p:txBody>
      </p:sp>
      <p:graphicFrame>
        <p:nvGraphicFramePr>
          <p:cNvPr id="31751" name="表格 31750"/>
          <p:cNvGraphicFramePr>
            <a:graphicFrameLocks noGrp="1"/>
          </p:cNvGraphicFramePr>
          <p:nvPr/>
        </p:nvGraphicFramePr>
        <p:xfrm>
          <a:off x="2426970" y="5407025"/>
          <a:ext cx="5473700" cy="518160"/>
        </p:xfrm>
        <a:graphic>
          <a:graphicData uri="http://schemas.openxmlformats.org/drawingml/2006/table">
            <a:tbl>
              <a:tblPr/>
              <a:tblGrid>
                <a:gridCol w="54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</a:t>
                      </a:r>
                    </a:p>
                  </a:txBody>
                  <a:tcPr marT="45502" marB="455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502" marB="455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marT="45502" marB="455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marT="45502" marB="455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502" marB="455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marT="45502" marB="455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T="45502" marB="455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marT="45502" marB="455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sz="2800" b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\0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502" marB="455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502" marB="455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777" name="Oval 33"/>
          <p:cNvSpPr>
            <a:spLocks noChangeArrowheads="1"/>
          </p:cNvSpPr>
          <p:nvPr/>
        </p:nvSpPr>
        <p:spPr bwMode="auto">
          <a:xfrm>
            <a:off x="1690688" y="1974850"/>
            <a:ext cx="2016125" cy="431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 anchor="ctr">
            <a:spAutoFit/>
          </a:bodyPr>
          <a:lstStyle/>
          <a:p>
            <a:pPr algn="just" eaLnBrk="1" hangingPunct="1"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755650" y="3198813"/>
            <a:ext cx="3743325" cy="1106805"/>
          </a:xfrm>
          <a:prstGeom prst="rect">
            <a:avLst/>
          </a:prstGeom>
          <a:solidFill>
            <a:srgbClr val="C4ECF6"/>
          </a:solidFill>
          <a:ln w="9525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just" eaLnBrk="1" hangingPunct="1"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200" b="1">
                <a:latin typeface="Courier New" panose="02070309020205020404" pitchFamily="49" charset="0"/>
              </a:rPr>
              <a:t>从键盘上读入一个完整的行，存入字符数组</a:t>
            </a:r>
            <a:r>
              <a:rPr lang="en-US" altLang="zh-CN" sz="2200" b="1">
                <a:latin typeface="Arial" panose="020B0604020202020204" pitchFamily="34" charset="0"/>
              </a:rPr>
              <a:t>name</a:t>
            </a:r>
            <a:r>
              <a:rPr lang="zh-CN" altLang="en-US" sz="2200" b="1">
                <a:latin typeface="Courier New" panose="02070309020205020404" pitchFamily="49" charset="0"/>
              </a:rPr>
              <a:t>。并在最后添加字符串结束标识</a:t>
            </a:r>
            <a:r>
              <a:rPr lang="en-US" altLang="zh-CN" sz="2200" b="1">
                <a:ea typeface="楷体_GB2312" panose="02010609030101010101" pitchFamily="49" charset="-122"/>
                <a:sym typeface="+mn-ea"/>
              </a:rPr>
              <a:t>'</a:t>
            </a:r>
            <a:r>
              <a:rPr lang="en-US" altLang="zh-CN" sz="2200" b="1">
                <a:latin typeface="Courier New" panose="02070309020205020404" pitchFamily="49" charset="0"/>
              </a:rPr>
              <a:t>\0</a:t>
            </a:r>
            <a:r>
              <a:rPr lang="en-US" altLang="zh-CN" sz="2200" b="1">
                <a:ea typeface="楷体_GB2312" panose="02010609030101010101" pitchFamily="49" charset="-122"/>
                <a:sym typeface="+mn-ea"/>
              </a:rPr>
              <a:t>'</a:t>
            </a:r>
            <a:r>
              <a:rPr lang="zh-CN" altLang="en-US" sz="2200" b="1">
                <a:ea typeface="楷体_GB2312" panose="02010609030101010101" pitchFamily="49" charset="-122"/>
                <a:sym typeface="+mn-ea"/>
              </a:rPr>
              <a:t>。</a:t>
            </a:r>
            <a:endParaRPr lang="zh-CN" altLang="en-US" sz="2200" b="1">
              <a:latin typeface="Arial" panose="020B0604020202020204" pitchFamily="34" charset="0"/>
              <a:ea typeface="楷体_GB2312" panose="02010609030101010101" pitchFamily="49" charset="-122"/>
              <a:sym typeface="+mn-ea"/>
            </a:endParaRPr>
          </a:p>
        </p:txBody>
      </p:sp>
      <p:sp>
        <p:nvSpPr>
          <p:cNvPr id="31779" name="Oval 35"/>
          <p:cNvSpPr>
            <a:spLocks noChangeArrowheads="1"/>
          </p:cNvSpPr>
          <p:nvPr/>
        </p:nvSpPr>
        <p:spPr bwMode="auto">
          <a:xfrm>
            <a:off x="1619250" y="2478088"/>
            <a:ext cx="2016125" cy="431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 anchor="ctr">
            <a:spAutoFit/>
          </a:bodyPr>
          <a:lstStyle/>
          <a:p>
            <a:pPr algn="just" eaLnBrk="1" hangingPunct="1"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31780" name="Text Box 36"/>
          <p:cNvSpPr txBox="1">
            <a:spLocks noChangeArrowheads="1"/>
          </p:cNvSpPr>
          <p:nvPr/>
        </p:nvSpPr>
        <p:spPr bwMode="auto">
          <a:xfrm>
            <a:off x="504190" y="4422775"/>
            <a:ext cx="3744913" cy="762000"/>
          </a:xfrm>
          <a:prstGeom prst="rect">
            <a:avLst/>
          </a:prstGeom>
          <a:solidFill>
            <a:srgbClr val="C4ECF6"/>
          </a:solidFill>
          <a:ln w="9525">
            <a:solidFill>
              <a:schemeClr val="tx1"/>
            </a:solidFill>
            <a:miter lim="800000"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just" eaLnBrk="1" hangingPunct="1"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200" b="1">
                <a:latin typeface="Courier New" panose="02070309020205020404" pitchFamily="49" charset="0"/>
              </a:rPr>
              <a:t>把字符数组中的字符串输出到显示器。</a:t>
            </a:r>
          </a:p>
        </p:txBody>
      </p:sp>
      <p:grpSp>
        <p:nvGrpSpPr>
          <p:cNvPr id="31782" name="Group 38"/>
          <p:cNvGrpSpPr/>
          <p:nvPr/>
        </p:nvGrpSpPr>
        <p:grpSpPr bwMode="auto">
          <a:xfrm>
            <a:off x="4789683" y="2866350"/>
            <a:ext cx="2648495" cy="2030867"/>
            <a:chOff x="-184" y="-30"/>
            <a:chExt cx="1491" cy="1879"/>
          </a:xfrm>
        </p:grpSpPr>
        <p:sp>
          <p:nvSpPr>
            <p:cNvPr id="36905" name="Oval 39"/>
            <p:cNvSpPr>
              <a:spLocks noChangeArrowheads="1"/>
            </p:cNvSpPr>
            <p:nvPr/>
          </p:nvSpPr>
          <p:spPr bwMode="auto">
            <a:xfrm>
              <a:off x="-184" y="-30"/>
              <a:ext cx="1491" cy="1879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alpha val="70000"/>
                  </a:srgbClr>
                </a:gs>
                <a:gs pos="100000">
                  <a:srgbClr val="FFFFFF"/>
                </a:gs>
              </a:gsLst>
              <a:lin ang="5400000" scaled="1"/>
            </a:gradFill>
            <a:ln w="12700">
              <a:solidFill>
                <a:srgbClr val="FFCC00"/>
              </a:solidFill>
              <a:round/>
            </a:ln>
          </p:spPr>
          <p:txBody>
            <a:bodyPr wrap="square" anchor="ctr">
              <a:spAutoFit/>
            </a:bodyPr>
            <a:lstStyle/>
            <a:p>
              <a:pPr algn="just" eaLnBrk="1" hangingPunct="1"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endParaRPr lang="zh-CN" altLang="en-US" b="1"/>
            </a:p>
          </p:txBody>
        </p:sp>
        <p:sp>
          <p:nvSpPr>
            <p:cNvPr id="36906" name="Text Box 40"/>
            <p:cNvSpPr txBox="1">
              <a:spLocks noChangeArrowheads="1"/>
            </p:cNvSpPr>
            <p:nvPr/>
          </p:nvSpPr>
          <p:spPr bwMode="auto">
            <a:xfrm>
              <a:off x="16" y="288"/>
              <a:ext cx="1119" cy="13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2200" b="1" dirty="0">
                  <a:latin typeface="Arial" panose="020B0604020202020204" pitchFamily="34" charset="0"/>
                </a:rPr>
                <a:t>使用 </a:t>
              </a:r>
              <a:r>
                <a:rPr lang="en-US" altLang="zh-CN" sz="2200" b="1" dirty="0">
                  <a:latin typeface="Arial" panose="020B0604020202020204" pitchFamily="34" charset="0"/>
                </a:rPr>
                <a:t>gets</a:t>
              </a:r>
              <a:r>
                <a:rPr lang="zh-CN" altLang="en-US" sz="2200" b="1" dirty="0">
                  <a:latin typeface="Arial" panose="020B0604020202020204" pitchFamily="34" charset="0"/>
                </a:rPr>
                <a:t>函数允许输入空格，</a:t>
              </a:r>
              <a:endParaRPr lang="en-US" altLang="zh-CN" sz="2200" b="1" dirty="0">
                <a:latin typeface="Arial" panose="020B0604020202020204" pitchFamily="34" charset="0"/>
              </a:endParaRPr>
            </a:p>
            <a:p>
              <a:pPr algn="ctr" eaLnBrk="1" hangingPunct="1">
                <a:buClr>
                  <a:srgbClr val="A50021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2200" b="1" dirty="0">
                  <a:latin typeface="Arial" panose="020B0604020202020204" pitchFamily="34" charset="0"/>
                </a:rPr>
                <a:t>gets</a:t>
              </a:r>
              <a:r>
                <a:rPr lang="zh-CN" altLang="en-US" sz="2200" b="1" dirty="0">
                  <a:latin typeface="Arial" panose="020B0604020202020204" pitchFamily="34" charset="0"/>
                </a:rPr>
                <a:t>函数的结束标志是回车</a:t>
              </a:r>
            </a:p>
          </p:txBody>
        </p:sp>
      </p:grpSp>
      <p:sp>
        <p:nvSpPr>
          <p:cNvPr id="2" name="Freeform 41"/>
          <p:cNvSpPr>
            <a:spLocks noChangeArrowheads="1"/>
          </p:cNvSpPr>
          <p:nvPr/>
        </p:nvSpPr>
        <p:spPr bwMode="auto">
          <a:xfrm>
            <a:off x="1258888" y="2190750"/>
            <a:ext cx="433387" cy="1008063"/>
          </a:xfrm>
          <a:custGeom>
            <a:avLst/>
            <a:gdLst>
              <a:gd name="T0" fmla="*/ 433387 w 287"/>
              <a:gd name="T1" fmla="*/ 0 h 734"/>
              <a:gd name="T2" fmla="*/ 92114 w 287"/>
              <a:gd name="T3" fmla="*/ 249956 h 734"/>
              <a:gd name="T4" fmla="*/ 22651 w 287"/>
              <a:gd name="T5" fmla="*/ 560340 h 734"/>
              <a:gd name="T6" fmla="*/ 228019 w 287"/>
              <a:gd name="T7" fmla="*/ 935274 h 734"/>
              <a:gd name="T8" fmla="*/ 297482 w 287"/>
              <a:gd name="T9" fmla="*/ 997076 h 7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7" h="734">
                <a:moveTo>
                  <a:pt x="287" y="0"/>
                </a:moveTo>
                <a:cubicBezTo>
                  <a:pt x="196" y="57"/>
                  <a:pt x="106" y="114"/>
                  <a:pt x="61" y="182"/>
                </a:cubicBezTo>
                <a:cubicBezTo>
                  <a:pt x="16" y="250"/>
                  <a:pt x="0" y="325"/>
                  <a:pt x="15" y="408"/>
                </a:cubicBezTo>
                <a:cubicBezTo>
                  <a:pt x="30" y="491"/>
                  <a:pt x="121" y="628"/>
                  <a:pt x="151" y="681"/>
                </a:cubicBezTo>
                <a:cubicBezTo>
                  <a:pt x="181" y="734"/>
                  <a:pt x="189" y="730"/>
                  <a:pt x="197" y="726"/>
                </a:cubicBezTo>
              </a:path>
            </a:pathLst>
          </a:custGeom>
          <a:noFill/>
          <a:ln w="25400">
            <a:solidFill>
              <a:srgbClr val="FF0000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42"/>
          <p:cNvSpPr>
            <a:spLocks noChangeArrowheads="1"/>
          </p:cNvSpPr>
          <p:nvPr/>
        </p:nvSpPr>
        <p:spPr bwMode="auto">
          <a:xfrm>
            <a:off x="384175" y="2746375"/>
            <a:ext cx="1235710" cy="1676400"/>
          </a:xfrm>
          <a:custGeom>
            <a:avLst/>
            <a:gdLst>
              <a:gd name="T0" fmla="*/ 407987 w 257"/>
              <a:gd name="T1" fmla="*/ 0 h 643"/>
              <a:gd name="T2" fmla="*/ 47625 w 257"/>
              <a:gd name="T3" fmla="*/ 497759 h 643"/>
              <a:gd name="T4" fmla="*/ 120650 w 257"/>
              <a:gd name="T5" fmla="*/ 926428 h 643"/>
              <a:gd name="T6" fmla="*/ 120650 w 257"/>
              <a:gd name="T7" fmla="*/ 997088 h 64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7" h="643">
                <a:moveTo>
                  <a:pt x="257" y="0"/>
                </a:moveTo>
                <a:cubicBezTo>
                  <a:pt x="158" y="109"/>
                  <a:pt x="60" y="219"/>
                  <a:pt x="30" y="317"/>
                </a:cubicBezTo>
                <a:cubicBezTo>
                  <a:pt x="0" y="415"/>
                  <a:pt x="68" y="537"/>
                  <a:pt x="76" y="590"/>
                </a:cubicBezTo>
                <a:cubicBezTo>
                  <a:pt x="84" y="643"/>
                  <a:pt x="80" y="639"/>
                  <a:pt x="76" y="635"/>
                </a:cubicBezTo>
              </a:path>
            </a:pathLst>
          </a:custGeom>
          <a:noFill/>
          <a:ln w="25400">
            <a:solidFill>
              <a:srgbClr val="FF0000"/>
            </a:solidFill>
            <a:beve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4630420" y="1327150"/>
            <a:ext cx="2745740" cy="10433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华文楷体" panose="02010600040101010101" pitchFamily="2" charset="-122"/>
              </a:rPr>
              <a:t>若输入：</a:t>
            </a:r>
            <a:r>
              <a:rPr lang="en-US" altLang="zh-CN" sz="2400" b="1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Wang Lin</a:t>
            </a:r>
          </a:p>
          <a:p>
            <a:pPr algn="ctr" eaLnBrk="1" hangingPunct="1"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输出为：</a:t>
            </a:r>
            <a:r>
              <a:rPr lang="en-US" altLang="zh-CN" sz="2400" b="1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Wang Lin</a:t>
            </a:r>
            <a:endParaRPr lang="zh-CN" altLang="en-US" sz="2400" b="1">
              <a:solidFill>
                <a:schemeClr val="tx1"/>
              </a:solidFill>
              <a:uFillTx/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5149540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常用字符串的操作函数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lang="en-US" altLang="zh-CN" dirty="0"/>
              <a:t>(</a:t>
            </a:r>
            <a:r>
              <a:rPr lang="zh-CN" altLang="en-US" dirty="0"/>
              <a:t>1</a:t>
            </a:r>
            <a:r>
              <a:rPr lang="en-US" altLang="zh-CN" dirty="0"/>
              <a:t>) </a:t>
            </a:r>
            <a:r>
              <a:rPr lang="zh-CN" altLang="en-US" dirty="0"/>
              <a:t>strlen: 求字符串长度</a:t>
            </a:r>
          </a:p>
          <a:p>
            <a:pPr lvl="0" indent="0">
              <a:buNone/>
            </a:pPr>
            <a:r>
              <a:rPr lang="en-US" altLang="zh-CN" dirty="0"/>
              <a:t>(</a:t>
            </a:r>
            <a:r>
              <a:rPr lang="zh-CN" altLang="en-US" dirty="0"/>
              <a:t>2</a:t>
            </a:r>
            <a:r>
              <a:rPr lang="en-US" altLang="zh-CN" dirty="0"/>
              <a:t>) </a:t>
            </a:r>
            <a:r>
              <a:rPr lang="zh-CN" altLang="en-US" dirty="0"/>
              <a:t>strcpy</a:t>
            </a:r>
            <a:r>
              <a:rPr lang="zh-CN" altLang="en-US" dirty="0">
                <a:sym typeface="+mn-ea"/>
              </a:rPr>
              <a:t>:</a:t>
            </a:r>
            <a:r>
              <a:rPr lang="zh-CN" altLang="en-US" dirty="0"/>
              <a:t>字符串复制</a:t>
            </a:r>
            <a:endParaRPr lang="en-US" altLang="zh-CN" dirty="0"/>
          </a:p>
          <a:p>
            <a:pPr lvl="0" indent="0">
              <a:buNone/>
            </a:pPr>
            <a:r>
              <a:rPr lang="en-US" altLang="zh-CN" dirty="0"/>
              <a:t>(</a:t>
            </a:r>
            <a:r>
              <a:rPr lang="zh-CN" altLang="en-US" dirty="0"/>
              <a:t>3</a:t>
            </a:r>
            <a:r>
              <a:rPr lang="en-US" altLang="zh-CN" dirty="0"/>
              <a:t>) </a:t>
            </a:r>
            <a:r>
              <a:rPr lang="zh-CN" altLang="en-US" dirty="0"/>
              <a:t>strcmp:字符串比较</a:t>
            </a:r>
          </a:p>
          <a:p>
            <a:pPr lvl="0" indent="0">
              <a:buNone/>
            </a:pPr>
            <a:r>
              <a:rPr lang="en-US" altLang="zh-CN" dirty="0"/>
              <a:t>(</a:t>
            </a:r>
            <a:r>
              <a:rPr lang="zh-CN" altLang="en-US" dirty="0"/>
              <a:t>4</a:t>
            </a:r>
            <a:r>
              <a:rPr lang="en-US" altLang="zh-CN" dirty="0"/>
              <a:t>) </a:t>
            </a:r>
            <a:r>
              <a:rPr lang="zh-CN" altLang="en-US" dirty="0"/>
              <a:t>strcat:字符串合并</a:t>
            </a:r>
          </a:p>
          <a:p>
            <a:pPr lvl="0" indent="0">
              <a:buNone/>
            </a:pPr>
            <a:r>
              <a:rPr lang="en-US" altLang="zh-CN" dirty="0"/>
              <a:t>(</a:t>
            </a:r>
            <a:r>
              <a:rPr lang="zh-CN" altLang="en-US" dirty="0"/>
              <a:t>5</a:t>
            </a:r>
            <a:r>
              <a:rPr lang="en-US" altLang="zh-CN" dirty="0"/>
              <a:t>) </a:t>
            </a:r>
            <a:r>
              <a:rPr lang="zh-CN" altLang="en-US" dirty="0"/>
              <a:t>strrev: 字符串逆置</a:t>
            </a:r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AAF8F40-137E-45C9-815D-B59C134A89D7}"/>
              </a:ext>
            </a:extLst>
          </p:cNvPr>
          <p:cNvSpPr/>
          <p:nvPr/>
        </p:nvSpPr>
        <p:spPr>
          <a:xfrm>
            <a:off x="2573491" y="5127848"/>
            <a:ext cx="6340197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C00000"/>
                </a:solidFill>
              </a:rPr>
              <a:t>课后任务：自己编写代码实现上述字符串操作</a:t>
            </a:r>
          </a:p>
        </p:txBody>
      </p:sp>
    </p:spTree>
    <p:extLst>
      <p:ext uri="{BB962C8B-B14F-4D97-AF65-F5344CB8AC3E}">
        <p14:creationId xmlns:p14="http://schemas.microsoft.com/office/powerpoint/2010/main" val="4198560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(1) 求字符串长度 strlen( )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调用格式：strlen(str)</a:t>
            </a:r>
          </a:p>
          <a:p>
            <a:r>
              <a:rPr lang="zh-CN" altLang="en-US" dirty="0"/>
              <a:t>功能：测试字符串</a:t>
            </a:r>
            <a:r>
              <a:rPr lang="zh-CN" altLang="en-US" dirty="0">
                <a:solidFill>
                  <a:srgbClr val="FF0000"/>
                </a:solidFill>
              </a:rPr>
              <a:t>长度</a:t>
            </a:r>
            <a:r>
              <a:rPr lang="zh-CN" altLang="en-US" dirty="0"/>
              <a:t>。函数值就是str中</a:t>
            </a:r>
            <a:r>
              <a:rPr lang="zh-CN" altLang="en-US" dirty="0">
                <a:solidFill>
                  <a:srgbClr val="FF0000"/>
                </a:solidFill>
              </a:rPr>
              <a:t>有效字符</a:t>
            </a:r>
            <a:r>
              <a:rPr lang="zh-CN" altLang="en-US" dirty="0"/>
              <a:t>的个数。</a:t>
            </a:r>
          </a:p>
        </p:txBody>
      </p:sp>
      <p:sp>
        <p:nvSpPr>
          <p:cNvPr id="39942" name="Rectangle 5"/>
          <p:cNvSpPr/>
          <p:nvPr/>
        </p:nvSpPr>
        <p:spPr>
          <a:xfrm>
            <a:off x="5724525" y="4018280"/>
            <a:ext cx="2628900" cy="860425"/>
          </a:xfrm>
          <a:prstGeom prst="rect">
            <a:avLst/>
          </a:prstGeom>
          <a:solidFill>
            <a:srgbClr val="FFFF99">
              <a:alpha val="50000"/>
            </a:srgbClr>
          </a:solidFill>
          <a:ln w="2540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just" eaLnBrk="1" hangingPunct="1"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2500" b="1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宋体" panose="02010600030101010101" pitchFamily="2" charset="-122"/>
              </a:rPr>
              <a:t>分析</a:t>
            </a:r>
            <a:r>
              <a:rPr lang="en-US" altLang="en-US" sz="2500" b="1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宋体" panose="02010600030101010101" pitchFamily="2" charset="-122"/>
              </a:rPr>
              <a:t>输出结果：</a:t>
            </a:r>
            <a:endParaRPr lang="en-US" altLang="en-US" sz="2500" b="1" noProof="1">
              <a:solidFill>
                <a:srgbClr val="000000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 algn="just" eaLnBrk="1" hangingPunct="1"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x-none" sz="2500" b="1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宋体" panose="02010600030101010101" pitchFamily="2" charset="-122"/>
              </a:rPr>
              <a:t>5</a:t>
            </a:r>
            <a:endParaRPr lang="en-US" altLang="x-none" sz="2500" b="1" noProof="1">
              <a:solidFill>
                <a:srgbClr val="000000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39944" name="Rectangle 6"/>
          <p:cNvSpPr>
            <a:spLocks noChangeArrowheads="1"/>
          </p:cNvSpPr>
          <p:nvPr/>
        </p:nvSpPr>
        <p:spPr bwMode="auto">
          <a:xfrm>
            <a:off x="827405" y="5229225"/>
            <a:ext cx="7545705" cy="891540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</a:ln>
        </p:spPr>
        <p:txBody>
          <a:bodyPr/>
          <a:lstStyle/>
          <a:p>
            <a:pPr indent="127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600" b="1" dirty="0" err="1">
                <a:solidFill>
                  <a:srgbClr val="000000"/>
                </a:solidFill>
              </a:rPr>
              <a:t>printf</a:t>
            </a:r>
            <a:r>
              <a:rPr lang="en-US" altLang="zh-CN" sz="2600" b="1" dirty="0">
                <a:solidFill>
                  <a:srgbClr val="000000"/>
                </a:solidFill>
              </a:rPr>
              <a:t>("%d",  </a:t>
            </a:r>
            <a:r>
              <a:rPr lang="en-US" altLang="zh-CN" sz="2600" b="1" dirty="0" err="1">
                <a:solidFill>
                  <a:srgbClr val="000000"/>
                </a:solidFill>
              </a:rPr>
              <a:t>strlen</a:t>
            </a:r>
            <a:r>
              <a:rPr lang="en-US" altLang="zh-CN" sz="2600" b="1" dirty="0">
                <a:solidFill>
                  <a:srgbClr val="000000"/>
                </a:solidFill>
              </a:rPr>
              <a:t>("\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161bcd</a:t>
            </a:r>
            <a:r>
              <a:rPr lang="en-US" altLang="zh-CN" sz="2600" b="1" dirty="0">
                <a:solidFill>
                  <a:srgbClr val="000000"/>
                </a:solidFill>
              </a:rPr>
              <a:t>\n"));</a:t>
            </a:r>
          </a:p>
        </p:txBody>
      </p:sp>
      <p:sp>
        <p:nvSpPr>
          <p:cNvPr id="39945" name="Rectangle 5"/>
          <p:cNvSpPr/>
          <p:nvPr/>
        </p:nvSpPr>
        <p:spPr>
          <a:xfrm>
            <a:off x="6000115" y="5229225"/>
            <a:ext cx="2360295" cy="860425"/>
          </a:xfrm>
          <a:prstGeom prst="rect">
            <a:avLst/>
          </a:prstGeom>
          <a:solidFill>
            <a:srgbClr val="FFFF99">
              <a:alpha val="50000"/>
            </a:srgbClr>
          </a:solidFill>
          <a:ln w="2540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lvl="0" algn="just" eaLnBrk="1" hangingPunct="1">
              <a:buClr>
                <a:srgbClr val="A50021"/>
              </a:buClr>
              <a:buSzPct val="75000"/>
              <a:buFont typeface="Wingdings" panose="05000000000000000000" pitchFamily="2" charset="2"/>
              <a:defRPr/>
            </a:pPr>
            <a:r>
              <a:rPr lang="zh-CN" altLang="en-US" sz="250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宋体" panose="02010600030101010101" pitchFamily="2" charset="-122"/>
                <a:sym typeface="+mn-ea"/>
              </a:rPr>
              <a:t>分析</a:t>
            </a:r>
            <a:r>
              <a:rPr lang="en-US" altLang="en-US" sz="2500" b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宋体" panose="02010600030101010101" pitchFamily="2" charset="-122"/>
                <a:sym typeface="+mn-ea"/>
              </a:rPr>
              <a:t>输出结果：5</a:t>
            </a:r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826770" y="2844800"/>
            <a:ext cx="7526655" cy="2033905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</a:ln>
        </p:spPr>
        <p:txBody>
          <a:bodyPr/>
          <a:lstStyle/>
          <a:p>
            <a:pPr indent="127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600" b="1">
                <a:ea typeface="华文楷体" panose="02010600040101010101" pitchFamily="2" charset="-122"/>
              </a:rPr>
              <a:t>例如：</a:t>
            </a:r>
          </a:p>
          <a:p>
            <a:pPr indent="127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600" b="1">
                <a:solidFill>
                  <a:srgbClr val="000000"/>
                </a:solidFill>
                <a:ea typeface="华文楷体" panose="02010600040101010101" pitchFamily="2" charset="-122"/>
              </a:rPr>
              <a:t>char str[10] = "China";</a:t>
            </a:r>
          </a:p>
          <a:p>
            <a:pPr indent="127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600" b="1">
                <a:solidFill>
                  <a:srgbClr val="000000"/>
                </a:solidFill>
                <a:ea typeface="华文楷体" panose="02010600040101010101" pitchFamily="2" charset="-122"/>
              </a:rPr>
              <a:t>printf("%d",  strlen(str));</a:t>
            </a:r>
          </a:p>
          <a:p>
            <a:pPr indent="127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600" b="1">
                <a:solidFill>
                  <a:srgbClr val="000000"/>
                </a:solidFill>
                <a:ea typeface="华文楷体" panose="02010600040101010101" pitchFamily="2" charset="-122"/>
              </a:rPr>
              <a:t>或</a:t>
            </a:r>
          </a:p>
          <a:p>
            <a:pPr indent="127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600" b="1">
                <a:solidFill>
                  <a:srgbClr val="000000"/>
                </a:solidFill>
                <a:ea typeface="华文楷体" panose="02010600040101010101" pitchFamily="2" charset="-122"/>
              </a:rPr>
              <a:t>printf("%d",  strlen("China"));</a:t>
            </a:r>
          </a:p>
        </p:txBody>
      </p:sp>
    </p:spTree>
    <p:extLst>
      <p:ext uri="{BB962C8B-B14F-4D97-AF65-F5344CB8AC3E}">
        <p14:creationId xmlns:p14="http://schemas.microsoft.com/office/powerpoint/2010/main" val="30176470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自己实现</a:t>
            </a:r>
            <a:r>
              <a:rPr lang="en-US" altLang="zh-CN" dirty="0" err="1"/>
              <a:t>strlen</a:t>
            </a:r>
            <a:r>
              <a:rPr lang="zh-CN" altLang="en-US" dirty="0"/>
              <a:t>的功能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A94DDF-0D40-4067-8179-B690CCD2EC06}"/>
              </a:ext>
            </a:extLst>
          </p:cNvPr>
          <p:cNvSpPr/>
          <p:nvPr/>
        </p:nvSpPr>
        <p:spPr>
          <a:xfrm>
            <a:off x="1007165" y="1755916"/>
            <a:ext cx="724231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#define MAX_SIZE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MAX_SIZE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gets(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!=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of %s is %d\n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0348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(2)字符串复制函数 strcpy( )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1252331"/>
            <a:ext cx="8280000" cy="5047670"/>
          </a:xfrm>
        </p:spPr>
        <p:txBody>
          <a:bodyPr/>
          <a:lstStyle/>
          <a:p>
            <a:r>
              <a:rPr lang="zh-CN" altLang="en-US" sz="2800" dirty="0"/>
              <a:t>调用格式：strcpy(str1,str2)</a:t>
            </a:r>
          </a:p>
          <a:p>
            <a:r>
              <a:rPr lang="zh-CN" altLang="en-US" sz="2800" dirty="0"/>
              <a:t>功能：将str2中的字符串</a:t>
            </a:r>
            <a:r>
              <a:rPr lang="zh-CN" altLang="en-US" sz="2800" dirty="0">
                <a:solidFill>
                  <a:srgbClr val="FF0000"/>
                </a:solidFill>
              </a:rPr>
              <a:t>复制</a:t>
            </a:r>
            <a:r>
              <a:rPr lang="zh-CN" altLang="en-US" sz="2800" dirty="0"/>
              <a:t>到str1数组中。</a:t>
            </a:r>
          </a:p>
        </p:txBody>
      </p:sp>
      <p:sp>
        <p:nvSpPr>
          <p:cNvPr id="40992" name="Rectangle 35"/>
          <p:cNvSpPr>
            <a:spLocks noChangeArrowheads="1"/>
          </p:cNvSpPr>
          <p:nvPr/>
        </p:nvSpPr>
        <p:spPr bwMode="auto">
          <a:xfrm>
            <a:off x="952500" y="2415858"/>
            <a:ext cx="7239000" cy="1689100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</a:ln>
        </p:spPr>
        <p:txBody>
          <a:bodyPr>
            <a:noAutofit/>
          </a:bodyPr>
          <a:lstStyle/>
          <a:p>
            <a:pPr lvl="0" indent="127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</a:pPr>
            <a:r>
              <a:rPr lang="zh-CN" altLang="en-US" sz="2600" b="1">
                <a:ea typeface="华文楷体" panose="02010600040101010101" pitchFamily="2" charset="-122"/>
                <a:sym typeface="+mn-ea"/>
              </a:rPr>
              <a:t>例如：</a:t>
            </a:r>
          </a:p>
          <a:p>
            <a:pPr lvl="0" indent="127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</a:pPr>
            <a:r>
              <a:rPr lang="zh-CN" altLang="en-US" sz="2600" b="1">
                <a:ea typeface="华文楷体" panose="02010600040101010101" pitchFamily="2" charset="-122"/>
                <a:sym typeface="+mn-ea"/>
              </a:rPr>
              <a:t>char s1[10],s2[ ] = "Beijing";</a:t>
            </a:r>
          </a:p>
          <a:p>
            <a:pPr lvl="0" indent="127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</a:pPr>
            <a:r>
              <a:rPr lang="zh-CN" altLang="en-US" sz="2600" b="1">
                <a:ea typeface="华文楷体" panose="02010600040101010101" pitchFamily="2" charset="-122"/>
                <a:sym typeface="+mn-ea"/>
              </a:rPr>
              <a:t>        strcpy(s1,s2);</a:t>
            </a:r>
          </a:p>
          <a:p>
            <a:pPr lvl="0" indent="127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</a:pPr>
            <a:r>
              <a:rPr lang="zh-CN" altLang="en-US" sz="2600" b="1">
                <a:ea typeface="华文楷体" panose="02010600040101010101" pitchFamily="2" charset="-122"/>
                <a:sym typeface="+mn-ea"/>
              </a:rPr>
              <a:t>或：strcpy(s1,"Beijing");</a:t>
            </a:r>
          </a:p>
        </p:txBody>
      </p:sp>
      <p:sp>
        <p:nvSpPr>
          <p:cNvPr id="40991" name="Rectangle 34"/>
          <p:cNvSpPr>
            <a:spLocks noChangeArrowheads="1"/>
          </p:cNvSpPr>
          <p:nvPr/>
        </p:nvSpPr>
        <p:spPr bwMode="auto">
          <a:xfrm>
            <a:off x="899795" y="4124960"/>
            <a:ext cx="1419225" cy="517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algn="just" eaLnBrk="1" hangingPunct="1"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</a:rPr>
              <a:t>s1</a:t>
            </a:r>
            <a:r>
              <a:rPr lang="zh-CN" altLang="en-US" sz="2400" b="1">
                <a:solidFill>
                  <a:srgbClr val="FF0000"/>
                </a:solidFill>
              </a:rPr>
              <a:t>的结果</a:t>
            </a:r>
          </a:p>
        </p:txBody>
      </p:sp>
      <p:graphicFrame>
        <p:nvGraphicFramePr>
          <p:cNvPr id="40965" name="表格 40964"/>
          <p:cNvGraphicFramePr>
            <a:graphicFrameLocks noGrp="1"/>
          </p:cNvGraphicFramePr>
          <p:nvPr/>
        </p:nvGraphicFramePr>
        <p:xfrm>
          <a:off x="990600" y="4713605"/>
          <a:ext cx="7772400" cy="579755"/>
        </p:xfrm>
        <a:graphic>
          <a:graphicData uri="http://schemas.openxmlformats.org/drawingml/2006/table">
            <a:tbl>
              <a:tblPr/>
              <a:tblGrid>
                <a:gridCol w="77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8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85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66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9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B</a:t>
                      </a: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e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i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j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i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n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g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\0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990" name="Rectangle 33"/>
          <p:cNvSpPr>
            <a:spLocks noChangeArrowheads="1"/>
          </p:cNvSpPr>
          <p:nvPr/>
        </p:nvSpPr>
        <p:spPr bwMode="auto">
          <a:xfrm>
            <a:off x="917575" y="5451158"/>
            <a:ext cx="7845425" cy="95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indent="266700" algn="just" eaLnBrk="1" hangingPunct="1"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Times New Roman" panose="02020603050405020304" pitchFamily="18" charset="0"/>
                <a:ea typeface="华文楷体" panose="02010600040101010101" pitchFamily="2" charset="-122"/>
              </a:rPr>
              <a:t>思考：这样赋值</a:t>
            </a:r>
          </a:p>
          <a:p>
            <a:pPr indent="266700" algn="just" eaLnBrk="1" hangingPunct="1"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Times New Roman" panose="02020603050405020304" pitchFamily="18" charset="0"/>
                <a:ea typeface="华文楷体" panose="02010600040101010101" pitchFamily="2" charset="-122"/>
              </a:rPr>
              <a:t>s1 = "Beijing" ; 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Times New Roman" panose="02020603050405020304" pitchFamily="18" charset="0"/>
                <a:ea typeface="华文楷体" panose="02010600040101010101" pitchFamily="2" charset="-122"/>
              </a:rPr>
              <a:t>或  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Times New Roman" panose="02020603050405020304" pitchFamily="18" charset="0"/>
                <a:ea typeface="华文楷体" panose="02010600040101010101" pitchFamily="2" charset="-122"/>
              </a:rPr>
              <a:t>s1 = s2;</a:t>
            </a:r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Times New Roman" panose="02020603050405020304" pitchFamily="18" charset="0"/>
                <a:ea typeface="华文楷体" panose="02010600040101010101" pitchFamily="2" charset="-122"/>
              </a:rPr>
              <a:t>可以吗？为什么？</a:t>
            </a:r>
          </a:p>
        </p:txBody>
      </p:sp>
    </p:spTree>
    <p:extLst>
      <p:ext uri="{BB962C8B-B14F-4D97-AF65-F5344CB8AC3E}">
        <p14:creationId xmlns:p14="http://schemas.microsoft.com/office/powerpoint/2010/main" val="11870476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(</a:t>
            </a:r>
            <a:r>
              <a:rPr lang="zh-CN" altLang="en-US"/>
              <a:t>3</a:t>
            </a:r>
            <a:r>
              <a:rPr lang="zh-CN" altLang="en-US">
                <a:sym typeface="+mn-ea"/>
              </a:rPr>
              <a:t>)</a:t>
            </a:r>
            <a:r>
              <a:rPr lang="zh-CN" altLang="en-US"/>
              <a:t>字符串比较函数 strcmp( )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调用格式：strcmp( str1, str2)</a:t>
            </a:r>
          </a:p>
          <a:p>
            <a:pPr latinLnBrk="0">
              <a:lnSpc>
                <a:spcPct val="115000"/>
              </a:lnSpc>
              <a:spcBef>
                <a:spcPts val="0"/>
              </a:spcBef>
            </a:pPr>
            <a:r>
              <a:rPr lang="zh-CN" altLang="en-US" sz="2800" dirty="0"/>
              <a:t>功能：比较str1和str2的</a:t>
            </a:r>
            <a:r>
              <a:rPr lang="zh-CN" altLang="en-US" sz="2800" dirty="0">
                <a:solidFill>
                  <a:srgbClr val="FF0000"/>
                </a:solidFill>
              </a:rPr>
              <a:t>大小</a:t>
            </a:r>
            <a:r>
              <a:rPr lang="zh-CN" altLang="en-US" sz="2800" dirty="0"/>
              <a:t>。</a:t>
            </a:r>
          </a:p>
          <a:p>
            <a:pPr latinLnBrk="0">
              <a:lnSpc>
                <a:spcPct val="115000"/>
              </a:lnSpc>
              <a:spcBef>
                <a:spcPts val="0"/>
              </a:spcBef>
            </a:pPr>
            <a:r>
              <a:rPr lang="zh-CN" altLang="en-US" sz="2800" dirty="0"/>
              <a:t>比较原则：对两个字符串自</a:t>
            </a:r>
            <a:r>
              <a:rPr lang="zh-CN" altLang="en-US" sz="2800" dirty="0">
                <a:solidFill>
                  <a:srgbClr val="FF0000"/>
                </a:solidFill>
              </a:rPr>
              <a:t>左至右逐个</a:t>
            </a:r>
            <a:r>
              <a:rPr lang="zh-CN" altLang="en-US" sz="2800" dirty="0"/>
              <a:t>字符相比</a:t>
            </a:r>
            <a:r>
              <a:rPr lang="en-US" altLang="zh-CN" sz="2800" dirty="0"/>
              <a:t>(</a:t>
            </a:r>
            <a:r>
              <a:rPr lang="zh-CN" altLang="en-US" sz="2800" dirty="0">
                <a:solidFill>
                  <a:srgbClr val="FF0000"/>
                </a:solidFill>
              </a:rPr>
              <a:t>按ASCII码</a:t>
            </a:r>
            <a:r>
              <a:rPr lang="zh-CN" altLang="en-US" sz="2800" dirty="0"/>
              <a:t>值大小比较</a:t>
            </a:r>
            <a:r>
              <a:rPr lang="en-US" altLang="zh-CN" sz="2800" dirty="0"/>
              <a:t>)</a:t>
            </a:r>
            <a:r>
              <a:rPr lang="zh-CN" altLang="en-US" sz="2800" dirty="0"/>
              <a:t>，直到出现不同的字符或遇到</a:t>
            </a:r>
            <a:r>
              <a:rPr lang="en-US" altLang="zh-CN" sz="2800" dirty="0">
                <a:sym typeface="+mn-ea"/>
              </a:rPr>
              <a:t>'</a:t>
            </a:r>
            <a:r>
              <a:rPr lang="zh-CN" altLang="en-US" sz="2800" dirty="0"/>
              <a:t>\0</a:t>
            </a:r>
            <a:r>
              <a:rPr lang="en-US" altLang="zh-CN" sz="2800" dirty="0">
                <a:sym typeface="+mn-ea"/>
              </a:rPr>
              <a:t>'</a:t>
            </a:r>
            <a:r>
              <a:rPr lang="zh-CN" altLang="en-US" sz="2800" dirty="0"/>
              <a:t>为止。</a:t>
            </a:r>
          </a:p>
          <a:p>
            <a:pPr marL="0" indent="457200" latinLnBrk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 altLang="en-US" sz="2800" dirty="0"/>
              <a:t>(1)str1与str2完全相等，返回0</a:t>
            </a:r>
          </a:p>
          <a:p>
            <a:pPr marL="0" indent="457200" latinLnBrk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 altLang="en-US" sz="2800" dirty="0"/>
              <a:t>(2) str1大于str2，返回一个正整数</a:t>
            </a:r>
          </a:p>
          <a:p>
            <a:pPr marL="0" indent="457200" latinLnBrk="0">
              <a:lnSpc>
                <a:spcPct val="115000"/>
              </a:lnSpc>
              <a:spcBef>
                <a:spcPts val="0"/>
              </a:spcBef>
              <a:buNone/>
            </a:pPr>
            <a:r>
              <a:rPr lang="zh-CN" altLang="en-US" sz="2800" dirty="0"/>
              <a:t>(3) str1小于str2 ，返回一个负整数。</a:t>
            </a:r>
          </a:p>
        </p:txBody>
      </p:sp>
    </p:spTree>
    <p:extLst>
      <p:ext uri="{BB962C8B-B14F-4D97-AF65-F5344CB8AC3E}">
        <p14:creationId xmlns:p14="http://schemas.microsoft.com/office/powerpoint/2010/main" val="18531805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字符串比较函数 strcmp( )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举例</a:t>
            </a:r>
          </a:p>
        </p:txBody>
      </p:sp>
      <p:graphicFrame>
        <p:nvGraphicFramePr>
          <p:cNvPr id="6" name="表格 5"/>
          <p:cNvGraphicFramePr/>
          <p:nvPr/>
        </p:nvGraphicFramePr>
        <p:xfrm>
          <a:off x="936625" y="1936750"/>
          <a:ext cx="7292340" cy="25908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456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str1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str2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strcmp(str1, str2)</a:t>
                      </a:r>
                      <a:r>
                        <a:rPr lang="zh-CN" altLang="en-US" sz="2800" b="1"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返回值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800" b="1"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"</a:t>
                      </a:r>
                      <a:r>
                        <a:rPr lang="en-US" altLang="zh-CN" sz="2800" b="1"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cat</a:t>
                      </a:r>
                      <a:r>
                        <a:rPr lang="zh-CN" altLang="en-US" sz="2800" b="1"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"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800" b="1"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"</a:t>
                      </a:r>
                      <a:r>
                        <a:rPr lang="en-US" altLang="zh-CN" sz="2800" b="1"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fan</a:t>
                      </a:r>
                      <a:r>
                        <a:rPr lang="zh-CN" altLang="en-US" sz="2800" b="1"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"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2800" b="1">
                        <a:solidFill>
                          <a:schemeClr val="tx1"/>
                        </a:solidFill>
                        <a:uFillTx/>
                        <a:ea typeface="华文楷体" panose="02010600040101010101" pitchFamily="2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800" b="1"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"</a:t>
                      </a:r>
                      <a:r>
                        <a:rPr lang="en-US" altLang="zh-CN" sz="2800" b="1"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Abd</a:t>
                      </a:r>
                      <a:r>
                        <a:rPr lang="zh-CN" altLang="en-US" sz="2800" b="1"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"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800" b="1"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"</a:t>
                      </a:r>
                      <a:r>
                        <a:rPr lang="en-US" altLang="zh-CN" sz="2800" b="1"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abd</a:t>
                      </a:r>
                      <a:r>
                        <a:rPr lang="zh-CN" altLang="en-US" sz="2800" b="1"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"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2800" b="1">
                        <a:solidFill>
                          <a:schemeClr val="tx1"/>
                        </a:solidFill>
                        <a:uFillTx/>
                        <a:ea typeface="华文楷体" panose="02010600040101010101" pitchFamily="2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800" b="1"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"</a:t>
                      </a:r>
                      <a:r>
                        <a:rPr lang="en-US" altLang="zh-CN" sz="2800" b="1"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abcd</a:t>
                      </a:r>
                      <a:r>
                        <a:rPr lang="zh-CN" altLang="en-US" sz="2800" b="1"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"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800" b="1"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"</a:t>
                      </a:r>
                      <a:r>
                        <a:rPr lang="en-US" altLang="zh-CN" sz="2800" b="1"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abc</a:t>
                      </a:r>
                      <a:r>
                        <a:rPr lang="zh-CN" altLang="en-US" sz="2800" b="1"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"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2800" b="1">
                        <a:solidFill>
                          <a:schemeClr val="tx1"/>
                        </a:solidFill>
                        <a:uFillTx/>
                        <a:ea typeface="华文楷体" panose="02010600040101010101" pitchFamily="2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800" b="1"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"</a:t>
                      </a:r>
                      <a:r>
                        <a:rPr lang="en-US" altLang="zh-CN" sz="2800" b="1"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abc</a:t>
                      </a:r>
                      <a:r>
                        <a:rPr lang="zh-CN" altLang="en-US" sz="2800" b="1"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"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800" b="1"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"</a:t>
                      </a:r>
                      <a:r>
                        <a:rPr lang="en-US" altLang="zh-CN" sz="2800" b="1"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abc</a:t>
                      </a:r>
                      <a:r>
                        <a:rPr lang="zh-CN" altLang="en-US" sz="2800" b="1"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"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2800" b="1">
                        <a:solidFill>
                          <a:schemeClr val="tx1"/>
                        </a:solidFill>
                        <a:uFillTx/>
                        <a:ea typeface="华文楷体" panose="02010600040101010101" pitchFamily="2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761355" y="2454910"/>
            <a:ext cx="5632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&lt;0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761355" y="2972435"/>
            <a:ext cx="5632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&lt;0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761355" y="3489960"/>
            <a:ext cx="5632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&gt;0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761355" y="4007485"/>
            <a:ext cx="5632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=0</a:t>
            </a:r>
          </a:p>
        </p:txBody>
      </p:sp>
      <p:sp>
        <p:nvSpPr>
          <p:cNvPr id="43025" name="Rectangle 115"/>
          <p:cNvSpPr>
            <a:spLocks noChangeArrowheads="1"/>
          </p:cNvSpPr>
          <p:nvPr/>
        </p:nvSpPr>
        <p:spPr bwMode="auto">
          <a:xfrm>
            <a:off x="756285" y="4794250"/>
            <a:ext cx="7472680" cy="829945"/>
          </a:xfrm>
          <a:prstGeom prst="rect">
            <a:avLst/>
          </a:prstGeom>
          <a:solidFill>
            <a:schemeClr val="bg1"/>
          </a:solidFill>
          <a:ln w="9525">
            <a:solidFill>
              <a:srgbClr val="FF0066"/>
            </a:solidFill>
            <a:miter lim="800000"/>
          </a:ln>
        </p:spPr>
        <p:txBody>
          <a:bodyPr wrap="square" lIns="92075" tIns="46038" rIns="92075" bIns="46038" anchor="ctr">
            <a:spAutoFit/>
          </a:bodyPr>
          <a:lstStyle/>
          <a:p>
            <a:pPr algn="just" eaLnBrk="1" hangingPunct="1"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tx2"/>
                </a:solidFill>
                <a:uFillTx/>
                <a:latin typeface="Arial" panose="020B0604020202020204" pitchFamily="34" charset="0"/>
                <a:ea typeface="华文楷体" panose="02010600040101010101" pitchFamily="2" charset="-122"/>
              </a:rPr>
              <a:t>   </a:t>
            </a:r>
            <a:r>
              <a:rPr lang="zh-CN" altLang="en-US" sz="2400" b="1">
                <a:solidFill>
                  <a:schemeClr val="tx2"/>
                </a:solidFill>
                <a:uFillTx/>
                <a:latin typeface="Arial" panose="020B0604020202020204" pitchFamily="34" charset="0"/>
                <a:ea typeface="华文楷体" panose="02010600040101010101" pitchFamily="2" charset="-122"/>
              </a:rPr>
              <a:t>注意</a:t>
            </a:r>
            <a:r>
              <a:rPr lang="en-US" altLang="zh-CN" sz="2400" b="1">
                <a:solidFill>
                  <a:schemeClr val="tx2"/>
                </a:solidFill>
                <a:uFillTx/>
                <a:latin typeface="Arial" panose="020B0604020202020204" pitchFamily="34" charset="0"/>
                <a:ea typeface="华文楷体" panose="02010600040101010101" pitchFamily="2" charset="-122"/>
              </a:rPr>
              <a:t>: </a:t>
            </a:r>
            <a:r>
              <a:rPr lang="zh-CN" altLang="en-US" sz="2400" b="1">
                <a:solidFill>
                  <a:schemeClr val="tx2"/>
                </a:solidFill>
                <a:uFillTx/>
                <a:latin typeface="Arial" panose="020B0604020202020204" pitchFamily="34" charset="0"/>
                <a:ea typeface="华文楷体" panose="02010600040101010101" pitchFamily="2" charset="-122"/>
              </a:rPr>
              <a:t>比较两个字符串的大小只能使用此函数，而</a:t>
            </a:r>
            <a:r>
              <a:rPr lang="zh-CN" altLang="en-US" sz="2400" b="1">
                <a:solidFill>
                  <a:srgbClr val="FF0000"/>
                </a:solidFill>
                <a:uFillTx/>
                <a:latin typeface="Arial" panose="020B0604020202020204" pitchFamily="34" charset="0"/>
                <a:ea typeface="华文楷体" panose="02010600040101010101" pitchFamily="2" charset="-122"/>
              </a:rPr>
              <a:t>不能使用</a:t>
            </a:r>
            <a:r>
              <a:rPr lang="zh-CN" altLang="en-US" sz="2400" b="1">
                <a:solidFill>
                  <a:schemeClr val="tx2"/>
                </a:solidFill>
                <a:uFillTx/>
                <a:latin typeface="Arial" panose="020B0604020202020204" pitchFamily="34" charset="0"/>
                <a:ea typeface="华文楷体" panose="02010600040101010101" pitchFamily="2" charset="-122"/>
              </a:rPr>
              <a:t>“</a:t>
            </a:r>
            <a:r>
              <a:rPr lang="en-US" altLang="zh-CN" sz="2400" b="1">
                <a:solidFill>
                  <a:schemeClr val="tx2"/>
                </a:solidFill>
                <a:uFillTx/>
                <a:latin typeface="Arial" panose="020B0604020202020204" pitchFamily="34" charset="0"/>
                <a:ea typeface="华文楷体" panose="02010600040101010101" pitchFamily="2" charset="-122"/>
              </a:rPr>
              <a:t>&gt;”</a:t>
            </a:r>
            <a:r>
              <a:rPr lang="zh-CN" altLang="en-US" sz="2400" b="1">
                <a:solidFill>
                  <a:schemeClr val="tx2"/>
                </a:solidFill>
                <a:uFillTx/>
                <a:latin typeface="Arial" panose="020B0604020202020204" pitchFamily="34" charset="0"/>
                <a:ea typeface="华文楷体" panose="02010600040101010101" pitchFamily="2" charset="-122"/>
              </a:rPr>
              <a:t>、“</a:t>
            </a:r>
            <a:r>
              <a:rPr lang="en-US" altLang="zh-CN" sz="2400" b="1">
                <a:solidFill>
                  <a:schemeClr val="tx2"/>
                </a:solidFill>
                <a:uFillTx/>
                <a:latin typeface="Arial" panose="020B0604020202020204" pitchFamily="34" charset="0"/>
                <a:ea typeface="华文楷体" panose="02010600040101010101" pitchFamily="2" charset="-122"/>
              </a:rPr>
              <a:t>&lt;”</a:t>
            </a:r>
            <a:r>
              <a:rPr lang="zh-CN" altLang="en-US" sz="2400" b="1">
                <a:solidFill>
                  <a:schemeClr val="tx2"/>
                </a:solidFill>
                <a:uFillTx/>
                <a:latin typeface="Arial" panose="020B0604020202020204" pitchFamily="34" charset="0"/>
                <a:ea typeface="华文楷体" panose="02010600040101010101" pitchFamily="2" charset="-122"/>
              </a:rPr>
              <a:t>、“</a:t>
            </a:r>
            <a:r>
              <a:rPr lang="en-US" altLang="zh-CN" sz="2400" b="1">
                <a:solidFill>
                  <a:schemeClr val="tx2"/>
                </a:solidFill>
                <a:uFillTx/>
                <a:latin typeface="Arial" panose="020B0604020202020204" pitchFamily="34" charset="0"/>
                <a:ea typeface="华文楷体" panose="02010600040101010101" pitchFamily="2" charset="-122"/>
              </a:rPr>
              <a:t>==”</a:t>
            </a:r>
            <a:r>
              <a:rPr lang="zh-CN" altLang="en-US" sz="2400" b="1">
                <a:solidFill>
                  <a:schemeClr val="tx2"/>
                </a:solidFill>
                <a:uFillTx/>
                <a:latin typeface="Arial" panose="020B0604020202020204" pitchFamily="34" charset="0"/>
                <a:ea typeface="华文楷体" panose="02010600040101010101" pitchFamily="2" charset="-122"/>
              </a:rPr>
              <a:t>等关系运算符。</a:t>
            </a:r>
          </a:p>
        </p:txBody>
      </p:sp>
    </p:spTree>
    <p:extLst>
      <p:ext uri="{BB962C8B-B14F-4D97-AF65-F5344CB8AC3E}">
        <p14:creationId xmlns:p14="http://schemas.microsoft.com/office/powerpoint/2010/main" val="35127282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(4) 字符串连接函数 strcat( )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1443355"/>
            <a:ext cx="8280000" cy="4856645"/>
          </a:xfrm>
        </p:spPr>
        <p:txBody>
          <a:bodyPr/>
          <a:lstStyle/>
          <a:p>
            <a:r>
              <a:rPr lang="zh-CN" altLang="en-US" sz="2800" dirty="0"/>
              <a:t>调用格式：strcat(str1,str2)</a:t>
            </a:r>
          </a:p>
          <a:p>
            <a:r>
              <a:rPr lang="zh-CN" altLang="en-US" sz="2800" dirty="0"/>
              <a:t>功能：把str2中的字符串</a:t>
            </a:r>
            <a:r>
              <a:rPr lang="zh-CN" altLang="en-US" sz="2800" dirty="0">
                <a:solidFill>
                  <a:srgbClr val="FF0000"/>
                </a:solidFill>
              </a:rPr>
              <a:t>连接</a:t>
            </a:r>
            <a:r>
              <a:rPr lang="zh-CN" altLang="en-US" sz="2800" dirty="0"/>
              <a:t>到str1字符串的后面，结果放在str1数组中。</a:t>
            </a:r>
          </a:p>
          <a:p>
            <a:r>
              <a:rPr lang="zh-CN" altLang="en-US" sz="2800" dirty="0"/>
              <a:t>举例</a:t>
            </a:r>
          </a:p>
          <a:p>
            <a:pPr marL="571500" lvl="1" indent="0">
              <a:buNone/>
            </a:pPr>
            <a:r>
              <a:rPr lang="zh-CN" altLang="en-US" sz="2450" dirty="0"/>
              <a:t>char str1[21]= "beijing and ";</a:t>
            </a:r>
          </a:p>
          <a:p>
            <a:pPr marL="571500" lvl="1" indent="0">
              <a:buNone/>
            </a:pPr>
            <a:r>
              <a:rPr lang="zh-CN" altLang="en-US" sz="2450" dirty="0"/>
              <a:t>char str2[ ]= "shanghai";</a:t>
            </a:r>
          </a:p>
          <a:p>
            <a:pPr marL="571500" lvl="1" indent="0">
              <a:buNone/>
            </a:pPr>
            <a:r>
              <a:rPr lang="zh-CN" altLang="en-US" sz="2450" dirty="0"/>
              <a:t>strcat(str1,str2);</a:t>
            </a:r>
          </a:p>
          <a:p>
            <a:pPr marL="571500" lvl="1" indent="0">
              <a:buNone/>
            </a:pPr>
            <a:r>
              <a:rPr lang="zh-CN" altLang="en-US" sz="2450" dirty="0"/>
              <a:t>printf("%s",str1);</a:t>
            </a:r>
          </a:p>
          <a:p>
            <a:pPr marL="571500" lvl="1" indent="0">
              <a:buNone/>
            </a:pPr>
            <a:r>
              <a:rPr lang="zh-CN" altLang="en-US" sz="2450" dirty="0"/>
              <a:t>？输出结果</a:t>
            </a:r>
          </a:p>
        </p:txBody>
      </p:sp>
      <p:sp>
        <p:nvSpPr>
          <p:cNvPr id="44084" name="Rectangle 64"/>
          <p:cNvSpPr/>
          <p:nvPr/>
        </p:nvSpPr>
        <p:spPr>
          <a:xfrm>
            <a:off x="3556870" y="5113296"/>
            <a:ext cx="3185795" cy="4603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 eaLnBrk="1" hangingPunct="1"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x-none" sz="2400" b="1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宋体" panose="02010600030101010101" pitchFamily="2" charset="-122"/>
              </a:rPr>
              <a:t>beijing and shanghai</a:t>
            </a:r>
          </a:p>
        </p:txBody>
      </p:sp>
      <p:graphicFrame>
        <p:nvGraphicFramePr>
          <p:cNvPr id="44037" name="表格 440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105197"/>
              </p:ext>
            </p:extLst>
          </p:nvPr>
        </p:nvGraphicFramePr>
        <p:xfrm>
          <a:off x="756285" y="5772896"/>
          <a:ext cx="7403465" cy="457200"/>
        </p:xfrm>
        <a:graphic>
          <a:graphicData uri="http://schemas.openxmlformats.org/drawingml/2006/table">
            <a:tbl>
              <a:tblPr/>
              <a:tblGrid>
                <a:gridCol w="353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17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36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36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369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369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179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607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639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241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b</a:t>
                      </a:r>
                    </a:p>
                  </a:txBody>
                  <a:tcPr marT="45502" marB="455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e</a:t>
                      </a:r>
                    </a:p>
                  </a:txBody>
                  <a:tcPr marT="45502" marB="455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i</a:t>
                      </a:r>
                    </a:p>
                  </a:txBody>
                  <a:tcPr marT="45502" marB="455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j</a:t>
                      </a:r>
                    </a:p>
                  </a:txBody>
                  <a:tcPr marT="45502" marB="455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i</a:t>
                      </a:r>
                    </a:p>
                  </a:txBody>
                  <a:tcPr marT="45502" marB="455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n</a:t>
                      </a:r>
                    </a:p>
                  </a:txBody>
                  <a:tcPr marT="45502" marB="455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g</a:t>
                      </a:r>
                    </a:p>
                  </a:txBody>
                  <a:tcPr marT="45502" marB="455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marT="45502" marB="455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a</a:t>
                      </a:r>
                    </a:p>
                  </a:txBody>
                  <a:tcPr marT="45502" marB="455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n</a:t>
                      </a:r>
                    </a:p>
                  </a:txBody>
                  <a:tcPr marT="45502" marB="455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d</a:t>
                      </a:r>
                    </a:p>
                  </a:txBody>
                  <a:tcPr marT="45502" marB="455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marT="45502" marB="455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s</a:t>
                      </a:r>
                    </a:p>
                  </a:txBody>
                  <a:tcPr marT="45502" marB="455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h</a:t>
                      </a:r>
                    </a:p>
                  </a:txBody>
                  <a:tcPr marT="45502" marB="455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a</a:t>
                      </a:r>
                    </a:p>
                  </a:txBody>
                  <a:tcPr marT="45502" marB="455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n</a:t>
                      </a:r>
                    </a:p>
                  </a:txBody>
                  <a:tcPr marT="45502" marB="455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g</a:t>
                      </a:r>
                    </a:p>
                  </a:txBody>
                  <a:tcPr marT="45502" marB="455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h</a:t>
                      </a:r>
                    </a:p>
                  </a:txBody>
                  <a:tcPr marT="45502" marB="455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a</a:t>
                      </a:r>
                    </a:p>
                  </a:txBody>
                  <a:tcPr marT="45502" marB="455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i</a:t>
                      </a:r>
                    </a:p>
                  </a:txBody>
                  <a:tcPr marT="45502" marB="455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\0</a:t>
                      </a:r>
                    </a:p>
                  </a:txBody>
                  <a:tcPr marT="45502" marB="455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84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8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(5) 字符串逆置函数 strrev( )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1331651"/>
            <a:ext cx="8280000" cy="4968350"/>
          </a:xfrm>
        </p:spPr>
        <p:txBody>
          <a:bodyPr/>
          <a:lstStyle/>
          <a:p>
            <a:r>
              <a:rPr lang="zh-CN" altLang="en-US" sz="2800" dirty="0"/>
              <a:t>调用格式： strrev(str)</a:t>
            </a:r>
          </a:p>
          <a:p>
            <a:r>
              <a:rPr lang="zh-CN" altLang="en-US" sz="2800" dirty="0"/>
              <a:t>功能：字符串str的所有字符的顺序</a:t>
            </a:r>
            <a:r>
              <a:rPr lang="zh-CN" altLang="en-US" sz="2800" dirty="0">
                <a:solidFill>
                  <a:srgbClr val="FF0000"/>
                </a:solidFill>
              </a:rPr>
              <a:t>颠倒</a:t>
            </a:r>
            <a:r>
              <a:rPr lang="zh-CN" altLang="en-US" sz="2800" dirty="0"/>
              <a:t>过来(不包括</a:t>
            </a:r>
            <a:r>
              <a:rPr lang="en-US" altLang="zh-CN" sz="2800" dirty="0">
                <a:sym typeface="+mn-ea"/>
              </a:rPr>
              <a:t>'</a:t>
            </a:r>
            <a:r>
              <a:rPr lang="zh-CN" altLang="en-US" sz="2800" dirty="0">
                <a:sym typeface="+mn-ea"/>
              </a:rPr>
              <a:t>\0</a:t>
            </a:r>
            <a:r>
              <a:rPr lang="en-US" altLang="zh-CN" sz="2800" dirty="0">
                <a:sym typeface="+mn-ea"/>
              </a:rPr>
              <a:t>'</a:t>
            </a:r>
            <a:r>
              <a:rPr lang="zh-CN" altLang="en-US" sz="2800" dirty="0"/>
              <a:t>)。</a:t>
            </a:r>
          </a:p>
          <a:p>
            <a:r>
              <a:rPr lang="zh-CN" altLang="zh-CN" sz="2800" dirty="0"/>
              <a:t>举例</a:t>
            </a:r>
          </a:p>
          <a:p>
            <a:pPr marL="0" lvl="1" indent="457200" algn="l" latinLnBrk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50" dirty="0">
                <a:sym typeface="+mn-ea"/>
              </a:rPr>
              <a:t>char str[10]="hello";</a:t>
            </a:r>
            <a:endParaRPr lang="zh-CN" altLang="en-US" sz="2450" b="1" dirty="0"/>
          </a:p>
          <a:p>
            <a:pPr marL="0" lvl="1" indent="457200" algn="l" latinLnBrk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50" dirty="0">
                <a:sym typeface="+mn-ea"/>
              </a:rPr>
              <a:t>strrev( str );</a:t>
            </a:r>
            <a:endParaRPr lang="zh-CN" altLang="en-US" sz="2450" b="1" dirty="0"/>
          </a:p>
          <a:p>
            <a:pPr marL="0" lvl="1" indent="457200" algn="l" latinLnBrk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50" dirty="0">
                <a:sym typeface="+mn-ea"/>
              </a:rPr>
              <a:t>printf("%s",str);</a:t>
            </a:r>
          </a:p>
          <a:p>
            <a:pPr marL="0" lvl="1" indent="457200" algn="l" latinLnBrk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50" dirty="0">
                <a:sym typeface="+mn-ea"/>
              </a:rPr>
              <a:t>？输出结果</a:t>
            </a:r>
            <a:endParaRPr lang="zh-CN" altLang="en-US" sz="2450" dirty="0"/>
          </a:p>
        </p:txBody>
      </p:sp>
      <p:sp>
        <p:nvSpPr>
          <p:cNvPr id="45061" name="Rectangle 64"/>
          <p:cNvSpPr/>
          <p:nvPr/>
        </p:nvSpPr>
        <p:spPr>
          <a:xfrm>
            <a:off x="3426239" y="4113019"/>
            <a:ext cx="1624965" cy="4603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 eaLnBrk="1" hangingPunct="1"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x-none" sz="2400" b="1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宋体" panose="02010600030101010101" pitchFamily="2" charset="-122"/>
              </a:rPr>
              <a:t>olleh</a:t>
            </a:r>
          </a:p>
        </p:txBody>
      </p:sp>
      <p:sp>
        <p:nvSpPr>
          <p:cNvPr id="45063" name="Rectangle 65"/>
          <p:cNvSpPr>
            <a:spLocks noChangeArrowheads="1"/>
          </p:cNvSpPr>
          <p:nvPr/>
        </p:nvSpPr>
        <p:spPr bwMode="auto">
          <a:xfrm>
            <a:off x="648335" y="4836795"/>
            <a:ext cx="8131175" cy="8769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indent="12700" algn="just" eaLnBrk="1" hangingPunct="1"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uFillTx/>
                <a:ea typeface="华文楷体" panose="02010600040101010101" pitchFamily="2" charset="-122"/>
              </a:rPr>
              <a:t>     </a:t>
            </a:r>
            <a:r>
              <a:rPr lang="zh-CN" altLang="en-US" sz="2400" b="1" dirty="0">
                <a:solidFill>
                  <a:srgbClr val="FF0000"/>
                </a:solidFill>
                <a:uFillTx/>
                <a:ea typeface="华文楷体" panose="02010600040101010101" pitchFamily="2" charset="-122"/>
              </a:rPr>
              <a:t>注意</a:t>
            </a:r>
            <a:r>
              <a:rPr lang="zh-CN" altLang="en-US" sz="2400" b="1" dirty="0">
                <a:solidFill>
                  <a:srgbClr val="000000"/>
                </a:solidFill>
                <a:uFillTx/>
                <a:ea typeface="华文楷体" panose="02010600040101010101" pitchFamily="2" charset="-122"/>
              </a:rPr>
              <a:t>：</a:t>
            </a:r>
            <a:r>
              <a:rPr lang="en-US" altLang="zh-CN" sz="2400" b="1" dirty="0" err="1">
                <a:solidFill>
                  <a:srgbClr val="000000"/>
                </a:solidFill>
                <a:uFillTx/>
                <a:ea typeface="华文楷体" panose="02010600040101010101" pitchFamily="2" charset="-122"/>
              </a:rPr>
              <a:t>strrev</a:t>
            </a:r>
            <a:r>
              <a:rPr lang="en-US" altLang="zh-CN" sz="2400" b="1" dirty="0">
                <a:solidFill>
                  <a:srgbClr val="000000"/>
                </a:solidFill>
                <a:uFillTx/>
                <a:ea typeface="华文楷体" panose="02010600040101010101" pitchFamily="2" charset="-122"/>
              </a:rPr>
              <a:t>()</a:t>
            </a:r>
            <a:r>
              <a:rPr lang="zh-CN" altLang="en-US" sz="2400" b="1" dirty="0">
                <a:solidFill>
                  <a:srgbClr val="000000"/>
                </a:solidFill>
                <a:uFillTx/>
                <a:ea typeface="华文楷体" panose="02010600040101010101" pitchFamily="2" charset="-122"/>
              </a:rPr>
              <a:t>函数</a:t>
            </a:r>
            <a:r>
              <a:rPr lang="zh-CN" altLang="en-US" sz="2400" b="1" dirty="0">
                <a:solidFill>
                  <a:srgbClr val="FF0000"/>
                </a:solidFill>
                <a:uFillTx/>
                <a:ea typeface="华文楷体" panose="02010600040101010101" pitchFamily="2" charset="-122"/>
              </a:rPr>
              <a:t>不是标准</a:t>
            </a:r>
            <a:r>
              <a:rPr lang="en-US" altLang="zh-CN" sz="2400" b="1" dirty="0">
                <a:solidFill>
                  <a:srgbClr val="FF0000"/>
                </a:solidFill>
                <a:uFillTx/>
                <a:ea typeface="华文楷体" panose="02010600040101010101" pitchFamily="2" charset="-122"/>
              </a:rPr>
              <a:t>C</a:t>
            </a:r>
            <a:r>
              <a:rPr lang="zh-CN" altLang="en-US" sz="2400" b="1" dirty="0">
                <a:solidFill>
                  <a:srgbClr val="FF0000"/>
                </a:solidFill>
                <a:uFillTx/>
                <a:ea typeface="华文楷体" panose="02010600040101010101" pitchFamily="2" charset="-122"/>
              </a:rPr>
              <a:t>的库函数</a:t>
            </a:r>
            <a:r>
              <a:rPr lang="zh-CN" altLang="en-US" sz="2400" b="1" dirty="0">
                <a:solidFill>
                  <a:srgbClr val="000000"/>
                </a:solidFill>
                <a:uFillTx/>
                <a:ea typeface="华文楷体" panose="02010600040101010101" pitchFamily="2" charset="-122"/>
              </a:rPr>
              <a:t>，某些编译器没有包含该函数的定义。</a:t>
            </a:r>
          </a:p>
        </p:txBody>
      </p:sp>
    </p:spTree>
    <p:extLst>
      <p:ext uri="{BB962C8B-B14F-4D97-AF65-F5344CB8AC3E}">
        <p14:creationId xmlns:p14="http://schemas.microsoft.com/office/powerpoint/2010/main" val="89733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>
            <a:extLst>
              <a:ext uri="{FF2B5EF4-FFF2-40B4-BE49-F238E27FC236}">
                <a16:creationId xmlns:a16="http://schemas.microsoft.com/office/drawing/2014/main" id="{C7122B8C-E10A-4668-9B85-96BDB202149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数组</a:t>
            </a:r>
          </a:p>
        </p:txBody>
      </p:sp>
      <p:sp>
        <p:nvSpPr>
          <p:cNvPr id="743427" name="Rectangle 3">
            <a:extLst>
              <a:ext uri="{FF2B5EF4-FFF2-40B4-BE49-F238E27FC236}">
                <a16:creationId xmlns:a16="http://schemas.microsoft.com/office/drawing/2014/main" id="{F8CCED3E-319B-49E0-8EAA-EF688320CE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一组</a:t>
            </a:r>
            <a:r>
              <a:rPr lang="zh-CN" altLang="en-US" dirty="0">
                <a:solidFill>
                  <a:srgbClr val="0000CC"/>
                </a:solidFill>
              </a:rPr>
              <a:t>类型相同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CC"/>
                </a:solidFill>
              </a:rPr>
              <a:t>顺序存储</a:t>
            </a:r>
            <a:r>
              <a:rPr lang="zh-CN" altLang="en-US" dirty="0"/>
              <a:t>的数据（变量）</a:t>
            </a:r>
          </a:p>
          <a:p>
            <a:pPr eaLnBrk="1" hangingPunct="1"/>
            <a:r>
              <a:rPr lang="zh-CN" altLang="en-US" dirty="0"/>
              <a:t>方便对一组数据进行命名和访问</a:t>
            </a:r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</a:rPr>
              <a:t>数组名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下标</a:t>
            </a:r>
            <a:r>
              <a:rPr lang="zh-CN" altLang="en-US" dirty="0">
                <a:solidFill>
                  <a:schemeClr val="tx1"/>
                </a:solidFill>
              </a:rPr>
              <a:t> 唯一确定数组中的一个</a:t>
            </a:r>
            <a:r>
              <a:rPr lang="zh-CN" altLang="en-US" dirty="0">
                <a:solidFill>
                  <a:srgbClr val="FF0000"/>
                </a:solidFill>
              </a:rPr>
              <a:t>元素</a:t>
            </a:r>
          </a:p>
          <a:p>
            <a:pPr lvl="1" eaLnBrk="1" hangingPunct="1"/>
            <a:r>
              <a:rPr lang="zh-CN" altLang="en-US" dirty="0">
                <a:solidFill>
                  <a:schemeClr val="tx1"/>
                </a:solidFill>
              </a:rPr>
              <a:t>通过数组名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chemeClr val="tx1"/>
                </a:solidFill>
              </a:rPr>
              <a:t>下标可以访问数组中的任意元素</a:t>
            </a:r>
          </a:p>
          <a:p>
            <a:pPr eaLnBrk="1" hangingPunct="1"/>
            <a:r>
              <a:rPr lang="zh-CN" altLang="en-US" dirty="0"/>
              <a:t>应用：</a:t>
            </a:r>
          </a:p>
          <a:p>
            <a:pPr lvl="1" eaLnBrk="1" hangingPunct="1"/>
            <a:r>
              <a:rPr lang="zh-CN" altLang="en-US" dirty="0">
                <a:solidFill>
                  <a:schemeClr val="tx1"/>
                </a:solidFill>
              </a:rPr>
              <a:t>对一组数求最值、平均值</a:t>
            </a:r>
          </a:p>
          <a:p>
            <a:pPr lvl="1" eaLnBrk="1" hangingPunct="1"/>
            <a:r>
              <a:rPr lang="zh-CN" altLang="en-US" dirty="0">
                <a:solidFill>
                  <a:schemeClr val="tx1"/>
                </a:solidFill>
              </a:rPr>
              <a:t>对一组数据排序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4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4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97205" y="1449208"/>
            <a:ext cx="4827905" cy="50311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400" dirty="0"/>
              <a:t>int main()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{</a:t>
            </a:r>
          </a:p>
          <a:p>
            <a:pPr marL="0" indent="0">
              <a:buNone/>
            </a:pPr>
            <a:r>
              <a:rPr lang="zh-CN" altLang="en-US" sz="2400" dirty="0"/>
              <a:t>     int i, j, len;</a:t>
            </a:r>
          </a:p>
          <a:p>
            <a:pPr marL="0" indent="0">
              <a:buNone/>
            </a:pPr>
            <a:r>
              <a:rPr lang="zh-CN" altLang="en-US" sz="2400" dirty="0"/>
              <a:t>     len = strlen(str);</a:t>
            </a:r>
          </a:p>
          <a:p>
            <a:pPr marL="0" indent="0">
              <a:buNone/>
            </a:pPr>
            <a:r>
              <a:rPr lang="zh-CN" altLang="en-US" sz="2400" dirty="0"/>
              <a:t>    for(i = 0, j = len-1; i &lt; j;  i++, j--)</a:t>
            </a:r>
          </a:p>
          <a:p>
            <a:pPr marL="0" indent="0">
              <a:buNone/>
            </a:pPr>
            <a:r>
              <a:rPr lang="zh-CN" altLang="en-US" sz="2400" dirty="0"/>
              <a:t>    {</a:t>
            </a:r>
          </a:p>
          <a:p>
            <a:pPr marL="0" indent="0">
              <a:buNone/>
            </a:pPr>
            <a:r>
              <a:rPr lang="zh-CN" altLang="en-US" sz="2400" dirty="0"/>
              <a:t>       char temp = str[i];</a:t>
            </a:r>
          </a:p>
          <a:p>
            <a:pPr marL="0" indent="0">
              <a:buNone/>
            </a:pPr>
            <a:r>
              <a:rPr lang="zh-CN" altLang="en-US" sz="2400" dirty="0"/>
              <a:t>       str[i] = str[j];</a:t>
            </a:r>
          </a:p>
          <a:p>
            <a:pPr marL="0" indent="0">
              <a:buNone/>
            </a:pPr>
            <a:r>
              <a:rPr lang="zh-CN" altLang="en-US" sz="2400" dirty="0"/>
              <a:t>       str[j] = temp;</a:t>
            </a:r>
          </a:p>
          <a:p>
            <a:pPr marL="0" indent="0">
              <a:buNone/>
            </a:pPr>
            <a:r>
              <a:rPr lang="zh-CN" altLang="en-US" sz="2400" dirty="0"/>
              <a:t>    }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return 0;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自己实现字符串逆置功能</a:t>
            </a:r>
          </a:p>
        </p:txBody>
      </p:sp>
      <p:graphicFrame>
        <p:nvGraphicFramePr>
          <p:cNvPr id="44037" name="表格 44036"/>
          <p:cNvGraphicFramePr>
            <a:graphicFrameLocks noGrp="1"/>
          </p:cNvGraphicFramePr>
          <p:nvPr/>
        </p:nvGraphicFramePr>
        <p:xfrm>
          <a:off x="5611495" y="2366010"/>
          <a:ext cx="2891790" cy="530225"/>
        </p:xfrm>
        <a:graphic>
          <a:graphicData uri="http://schemas.openxmlformats.org/drawingml/2006/table">
            <a:tbl>
              <a:tblPr/>
              <a:tblGrid>
                <a:gridCol w="353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17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41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b</a:t>
                      </a:r>
                    </a:p>
                  </a:txBody>
                  <a:tcPr marT="45502" marB="455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e</a:t>
                      </a:r>
                    </a:p>
                  </a:txBody>
                  <a:tcPr marT="45502" marB="455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i</a:t>
                      </a:r>
                    </a:p>
                  </a:txBody>
                  <a:tcPr marT="45502" marB="455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j</a:t>
                      </a:r>
                    </a:p>
                  </a:txBody>
                  <a:tcPr marT="45502" marB="455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i</a:t>
                      </a:r>
                    </a:p>
                  </a:txBody>
                  <a:tcPr marT="45502" marB="455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n</a:t>
                      </a:r>
                    </a:p>
                  </a:txBody>
                  <a:tcPr marT="45502" marB="455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g</a:t>
                      </a:r>
                    </a:p>
                  </a:txBody>
                  <a:tcPr marT="45502" marB="455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\0</a:t>
                      </a:r>
                    </a:p>
                  </a:txBody>
                  <a:tcPr marT="45502" marB="455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5516880" y="2944495"/>
            <a:ext cx="267335" cy="661035"/>
            <a:chOff x="8257" y="7571"/>
            <a:chExt cx="421" cy="1041"/>
          </a:xfrm>
        </p:grpSpPr>
        <p:cxnSp>
          <p:nvCxnSpPr>
            <p:cNvPr id="7" name="直接箭头连接符 6"/>
            <p:cNvCxnSpPr/>
            <p:nvPr/>
          </p:nvCxnSpPr>
          <p:spPr>
            <a:xfrm flipV="1">
              <a:off x="8678" y="7571"/>
              <a:ext cx="0" cy="83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8257" y="7888"/>
              <a:ext cx="42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i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637145" y="2944495"/>
            <a:ext cx="267335" cy="661670"/>
            <a:chOff x="8257" y="7571"/>
            <a:chExt cx="421" cy="1042"/>
          </a:xfrm>
        </p:grpSpPr>
        <p:cxnSp>
          <p:nvCxnSpPr>
            <p:cNvPr id="11" name="直接箭头连接符 10"/>
            <p:cNvCxnSpPr/>
            <p:nvPr/>
          </p:nvCxnSpPr>
          <p:spPr>
            <a:xfrm flipV="1">
              <a:off x="8678" y="7571"/>
              <a:ext cx="0" cy="833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8257" y="7888"/>
              <a:ext cx="42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solidFill>
                    <a:schemeClr val="bg2">
                      <a:lumMod val="50000"/>
                    </a:schemeClr>
                  </a:solidFill>
                </a:rPr>
                <a:t>j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5884545" y="1339215"/>
            <a:ext cx="2345055" cy="8299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zh-CN" sz="2400" b="1">
                <a:solidFill>
                  <a:schemeClr val="tx1"/>
                </a:solidFill>
                <a:uFillTx/>
                <a:ea typeface="华文楷体" panose="02010600040101010101" pitchFamily="2" charset="-122"/>
              </a:rPr>
              <a:t>初始：</a:t>
            </a:r>
          </a:p>
          <a:p>
            <a:r>
              <a:rPr lang="en-US" altLang="zh-CN" sz="2400" b="1">
                <a:solidFill>
                  <a:schemeClr val="tx1"/>
                </a:solidFill>
                <a:uFillTx/>
                <a:ea typeface="华文楷体" panose="02010600040101010101" pitchFamily="2" charset="-122"/>
              </a:rPr>
              <a:t>i=0</a:t>
            </a:r>
            <a:r>
              <a:rPr lang="zh-CN" altLang="en-US" sz="2400" b="1">
                <a:solidFill>
                  <a:schemeClr val="tx1"/>
                </a:solidFill>
                <a:uFillTx/>
                <a:ea typeface="华文楷体" panose="02010600040101010101" pitchFamily="2" charset="-122"/>
              </a:rPr>
              <a:t>；</a:t>
            </a:r>
            <a:r>
              <a:rPr lang="en-US" altLang="zh-CN" sz="2400" b="1">
                <a:solidFill>
                  <a:schemeClr val="tx1"/>
                </a:solidFill>
                <a:uFillTx/>
                <a:ea typeface="华文楷体" panose="02010600040101010101" pitchFamily="2" charset="-122"/>
              </a:rPr>
              <a:t>j=</a:t>
            </a:r>
            <a:r>
              <a:rPr lang="zh-CN" altLang="en-US" sz="2400" b="1">
                <a:solidFill>
                  <a:schemeClr val="tx1"/>
                </a:solidFill>
                <a:uFillTx/>
                <a:ea typeface="华文楷体" panose="02010600040101010101" pitchFamily="2" charset="-122"/>
              </a:rPr>
              <a:t>串长度</a:t>
            </a:r>
            <a:r>
              <a:rPr lang="en-US" altLang="zh-CN" sz="2400" b="1">
                <a:solidFill>
                  <a:schemeClr val="tx1"/>
                </a:solidFill>
                <a:uFillTx/>
                <a:ea typeface="华文楷体" panose="02010600040101010101" pitchFamily="2" charset="-122"/>
              </a:rPr>
              <a:t>-1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611495" y="3655060"/>
            <a:ext cx="3166110" cy="8299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lang="zh-CN" altLang="zh-CN" sz="2400" b="1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华文楷体" panose="02010600040101010101" pitchFamily="2" charset="-122"/>
              </a:rPr>
              <a:t>循环体内：</a:t>
            </a:r>
          </a:p>
          <a:p>
            <a:pPr algn="l"/>
            <a:r>
              <a:rPr lang="zh-CN" altLang="en-US" sz="2400" b="1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华文楷体" panose="02010600040101010101" pitchFamily="2" charset="-122"/>
              </a:rPr>
              <a:t>交换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str[i] 和 str[j]的值</a:t>
            </a:r>
            <a:endParaRPr lang="zh-CN" altLang="en-US" sz="2400" b="1">
              <a:solidFill>
                <a:schemeClr val="tx1"/>
              </a:solidFill>
              <a:uFillTx/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06055" y="2416175"/>
            <a:ext cx="197485" cy="430530"/>
          </a:xfrm>
          <a:prstGeom prst="rect">
            <a:avLst/>
          </a:prstGeom>
          <a:solidFill>
            <a:srgbClr val="F2F2F2"/>
          </a:solidFill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b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anose="02010609030101010101" pitchFamily="49" charset="-122"/>
                <a:sym typeface="+mn-ea"/>
              </a:rPr>
              <a:t>b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687060" y="2414905"/>
            <a:ext cx="197485" cy="430530"/>
          </a:xfrm>
          <a:prstGeom prst="rect">
            <a:avLst/>
          </a:prstGeom>
          <a:solidFill>
            <a:srgbClr val="F2F2F2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l" defTabSz="9144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b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anose="02010609030101010101" pitchFamily="49" charset="-122"/>
                <a:sym typeface="+mn-ea"/>
              </a:rPr>
              <a:t>g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611495" y="4603115"/>
            <a:ext cx="1710055" cy="8299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lang="zh-CN" altLang="zh-CN" sz="2400" b="1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华文楷体" panose="02010600040101010101" pitchFamily="2" charset="-122"/>
              </a:rPr>
              <a:t>移动指针：</a:t>
            </a:r>
          </a:p>
          <a:p>
            <a:pPr algn="l"/>
            <a:r>
              <a:rPr lang="en-US" altLang="zh-CN" sz="2400" b="1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i++;	j--;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454900" y="2409190"/>
            <a:ext cx="197485" cy="430530"/>
          </a:xfrm>
          <a:prstGeom prst="rect">
            <a:avLst/>
          </a:prstGeom>
          <a:solidFill>
            <a:srgbClr val="F2F2F2"/>
          </a:solidFill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b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anose="02010609030101010101" pitchFamily="49" charset="-122"/>
                <a:sym typeface="+mn-ea"/>
              </a:rPr>
              <a:t>e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051550" y="2424430"/>
            <a:ext cx="197485" cy="430530"/>
          </a:xfrm>
          <a:prstGeom prst="rect">
            <a:avLst/>
          </a:prstGeom>
          <a:solidFill>
            <a:srgbClr val="F2F2F2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l" defTabSz="9144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b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anose="02010609030101010101" pitchFamily="49" charset="-122"/>
                <a:sym typeface="+mn-ea"/>
              </a:rPr>
              <a:t>n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403975" y="2442845"/>
            <a:ext cx="197485" cy="430530"/>
          </a:xfrm>
          <a:prstGeom prst="rect">
            <a:avLst/>
          </a:prstGeom>
          <a:solidFill>
            <a:srgbClr val="F2F2F2"/>
          </a:solidFill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b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anose="02010609030101010101" pitchFamily="49" charset="-122"/>
                <a:sym typeface="+mn-ea"/>
              </a:rPr>
              <a:t>i</a:t>
            </a:r>
            <a:endParaRPr lang="en-US"/>
          </a:p>
        </p:txBody>
      </p:sp>
      <p:sp>
        <p:nvSpPr>
          <p:cNvPr id="21" name="文本框 20"/>
          <p:cNvSpPr txBox="1"/>
          <p:nvPr/>
        </p:nvSpPr>
        <p:spPr>
          <a:xfrm>
            <a:off x="7110730" y="2430145"/>
            <a:ext cx="197485" cy="430530"/>
          </a:xfrm>
          <a:prstGeom prst="rect">
            <a:avLst/>
          </a:prstGeom>
          <a:solidFill>
            <a:srgbClr val="F2F2F2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l" defTabSz="9144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b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anose="02010609030101010101" pitchFamily="49" charset="-122"/>
                <a:sym typeface="+mn-ea"/>
              </a:rPr>
              <a:t>i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598160" y="5582920"/>
            <a:ext cx="1710055" cy="8299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lang="zh-CN" altLang="zh-CN" sz="2400" b="1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华文楷体" panose="02010600040101010101" pitchFamily="2" charset="-122"/>
              </a:rPr>
              <a:t>循环条件：</a:t>
            </a:r>
          </a:p>
          <a:p>
            <a:pPr algn="l"/>
            <a:r>
              <a:rPr lang="en-US" altLang="zh-CN" sz="2400" b="1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i&lt;j;</a:t>
            </a:r>
          </a:p>
        </p:txBody>
      </p:sp>
    </p:spTree>
    <p:extLst>
      <p:ext uri="{BB962C8B-B14F-4D97-AF65-F5344CB8AC3E}">
        <p14:creationId xmlns:p14="http://schemas.microsoft.com/office/powerpoint/2010/main" val="38433503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课后练习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编写代码实现字符串操作（不要调用字符串操作函数）：</a:t>
            </a:r>
            <a:endParaRPr lang="en-US" altLang="zh-CN" dirty="0"/>
          </a:p>
          <a:p>
            <a:pPr lvl="1"/>
            <a:r>
              <a:rPr lang="zh-CN" altLang="en-US" dirty="0"/>
              <a:t>求字符串长度</a:t>
            </a:r>
            <a:endParaRPr lang="en-US" altLang="zh-CN" dirty="0"/>
          </a:p>
          <a:p>
            <a:pPr lvl="1"/>
            <a:r>
              <a:rPr lang="zh-CN" altLang="en-US" dirty="0"/>
              <a:t>字符串复制</a:t>
            </a:r>
            <a:endParaRPr lang="en-US" altLang="zh-CN" dirty="0"/>
          </a:p>
          <a:p>
            <a:pPr lvl="1"/>
            <a:r>
              <a:rPr lang="zh-CN" altLang="en-US" dirty="0"/>
              <a:t>字符串比较</a:t>
            </a:r>
            <a:endParaRPr lang="en-US" altLang="zh-CN" dirty="0"/>
          </a:p>
          <a:p>
            <a:pPr lvl="1"/>
            <a:r>
              <a:rPr lang="zh-CN" altLang="en-US" dirty="0"/>
              <a:t>字符串合并</a:t>
            </a:r>
            <a:endParaRPr lang="en-US" altLang="zh-CN" dirty="0"/>
          </a:p>
          <a:p>
            <a:pPr lvl="1"/>
            <a:r>
              <a:rPr lang="zh-CN" altLang="en-US" dirty="0"/>
              <a:t>字符串逆置</a:t>
            </a:r>
            <a:endParaRPr lang="en-US" altLang="zh-CN" dirty="0"/>
          </a:p>
          <a:p>
            <a:pPr lvl="1"/>
            <a:endParaRPr lang="zh-CN" altLang="en-US" dirty="0"/>
          </a:p>
          <a:p>
            <a:pPr>
              <a:lnSpc>
                <a:spcPct val="80000"/>
              </a:lnSpc>
            </a:pPr>
            <a:r>
              <a:rPr lang="zh-CN" altLang="en-US" dirty="0"/>
              <a:t>改进随机点器，避免重复选择相同的同学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61471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3CDF-8FAF-49B3-8F0D-568E289F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内容提要</a:t>
            </a:r>
            <a:endParaRPr lang="en-US" dirty="0"/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BC90641E-281F-426B-A95C-58F7B12F5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数组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一维数组概念、定义和初始化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二维数组与多维数组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筛法求素数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华文中宋" panose="02010600040101010101" pitchFamily="2" charset="-122"/>
              </a:rPr>
              <a:t>字符数组与字符串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ea typeface="华文中宋" panose="02010600040101010101" pitchFamily="2" charset="-122"/>
            </a:endParaRPr>
          </a:p>
          <a:p>
            <a:r>
              <a:rPr lang="zh-CN" altLang="en-US" dirty="0">
                <a:ea typeface="华文中宋" panose="02010600040101010101" pitchFamily="2" charset="-122"/>
              </a:rPr>
              <a:t>自定义数据类型</a:t>
            </a:r>
            <a:endParaRPr lang="en-US" altLang="zh-CN" dirty="0"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ea typeface="华文中宋" panose="02010600040101010101" pitchFamily="2" charset="-122"/>
              </a:rPr>
              <a:t>枚举类型</a:t>
            </a:r>
            <a:endParaRPr lang="en-US" altLang="zh-CN" dirty="0"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ea typeface="华文中宋" panose="02010600040101010101" pitchFamily="2" charset="-122"/>
              </a:rPr>
              <a:t>结构体</a:t>
            </a:r>
            <a:endParaRPr lang="en-US" altLang="zh-CN" dirty="0"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ea typeface="华文中宋" panose="02010600040101010101" pitchFamily="2" charset="-122"/>
              </a:rPr>
              <a:t>共用体</a:t>
            </a:r>
            <a:endParaRPr lang="en-US" altLang="zh-CN" dirty="0"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ea typeface="华文中宋" panose="02010600040101010101" pitchFamily="2" charset="-122"/>
              </a:rPr>
              <a:t>用</a:t>
            </a:r>
            <a:r>
              <a:rPr lang="en-US" altLang="zh-CN" dirty="0">
                <a:ea typeface="华文中宋" panose="02010600040101010101" pitchFamily="2" charset="-122"/>
              </a:rPr>
              <a:t>typedef</a:t>
            </a:r>
            <a:r>
              <a:rPr lang="zh-CN" altLang="en-US" dirty="0">
                <a:ea typeface="华文中宋" panose="02010600040101010101" pitchFamily="2" charset="-122"/>
              </a:rPr>
              <a:t>定义新类型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60134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枚举类型</a:t>
            </a:r>
          </a:p>
        </p:txBody>
      </p:sp>
      <p:sp>
        <p:nvSpPr>
          <p:cNvPr id="4" name="矩形 3"/>
          <p:cNvSpPr/>
          <p:nvPr/>
        </p:nvSpPr>
        <p:spPr>
          <a:xfrm>
            <a:off x="107505" y="1412776"/>
            <a:ext cx="3312367" cy="558800"/>
          </a:xfrm>
          <a:prstGeom prst="rect">
            <a:avLst/>
          </a:prstGeom>
          <a:solidFill>
            <a:srgbClr val="E84C22"/>
          </a:solidFill>
          <a:ln w="12700" cap="flat" cmpd="sng" algn="ctr">
            <a:solidFill>
              <a:srgbClr val="E84C22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enum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 [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枚举名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]{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枚举元素列表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}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563888" y="1412776"/>
            <a:ext cx="5472609" cy="558800"/>
          </a:xfrm>
          <a:prstGeom prst="roundRect">
            <a:avLst>
              <a:gd name="adj" fmla="val 8070"/>
            </a:avLst>
          </a:prstGeom>
          <a:solidFill>
            <a:sysClr val="window" lastClr="FFFFFF"/>
          </a:solidFill>
          <a:ln w="12700" cap="flat" cmpd="sng" algn="ctr">
            <a:solidFill>
              <a:srgbClr val="E84C2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enum</a:t>
            </a:r>
            <a:r>
              <a:rPr kumimoji="0" lang="en-US" altLang="zh-CN" sz="1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 Weekday {sun</a:t>
            </a:r>
            <a:r>
              <a:rPr kumimoji="0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，</a:t>
            </a:r>
            <a:r>
              <a:rPr kumimoji="0" lang="en-US" altLang="zh-CN" sz="1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mon</a:t>
            </a:r>
            <a:r>
              <a:rPr kumimoji="0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，</a:t>
            </a:r>
            <a:r>
              <a:rPr kumimoji="0" lang="en-US" altLang="zh-CN" sz="17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tue</a:t>
            </a:r>
            <a:r>
              <a:rPr kumimoji="0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，</a:t>
            </a:r>
            <a:r>
              <a:rPr kumimoji="0" lang="en-US" altLang="zh-CN" sz="1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wed</a:t>
            </a:r>
            <a:r>
              <a:rPr kumimoji="0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，</a:t>
            </a:r>
            <a:r>
              <a:rPr kumimoji="0" lang="en-US" altLang="zh-CN" sz="17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thu</a:t>
            </a:r>
            <a:r>
              <a:rPr kumimoji="0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，</a:t>
            </a:r>
            <a:r>
              <a:rPr kumimoji="0" lang="en-US" altLang="zh-CN" sz="17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fri</a:t>
            </a:r>
            <a:r>
              <a:rPr kumimoji="0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，</a:t>
            </a:r>
            <a:r>
              <a:rPr kumimoji="0" lang="en-US" altLang="zh-CN" sz="1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sat};</a:t>
            </a:r>
            <a:endParaRPr kumimoji="0" lang="zh-CN" altLang="en-US" sz="17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6" name="MH_Desc_1"/>
          <p:cNvSpPr/>
          <p:nvPr>
            <p:custDataLst>
              <p:tags r:id="rId1"/>
            </p:custDataLst>
          </p:nvPr>
        </p:nvSpPr>
        <p:spPr>
          <a:xfrm>
            <a:off x="107505" y="2097961"/>
            <a:ext cx="8856983" cy="468793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 cmpd="sng" algn="ctr">
            <a:solidFill>
              <a:srgbClr val="E84C22"/>
            </a:solidFill>
            <a:prstDash val="solid"/>
            <a:bevel/>
          </a:ln>
          <a:effectLst/>
        </p:spPr>
        <p:txBody>
          <a:bodyPr lIns="72000" tIns="72000" rIns="72000" bIns="72000" anchor="t">
            <a:noAutofit/>
          </a:bodyPr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如果一个变量只有几种可能的值，则可以定义为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枚举</a:t>
            </a:r>
            <a:r>
              <a: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(enumeration)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类型</a:t>
            </a: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，所谓“枚举”就是指把可能的值一一列举出来，变量的值只限于列举出来的值的范围内。</a:t>
            </a:r>
            <a:endParaRPr kumimoji="0" lang="en-US" altLang="zh-CN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声明枚举类型用</a:t>
            </a:r>
            <a:r>
              <a:rPr kumimoji="0" lang="en-US" altLang="zh-CN" sz="15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enum</a:t>
            </a: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开头。花括号中的</a:t>
            </a:r>
            <a:r>
              <a: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sun, mon, …, sat</a:t>
            </a: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称为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枚举元素</a:t>
            </a: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或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枚举常量</a:t>
            </a: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。</a:t>
            </a:r>
            <a:endParaRPr kumimoji="0" lang="en-US" altLang="zh-CN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也可以不声明有名字的枚举类型，而直接定义枚举变量：</a:t>
            </a:r>
            <a:endParaRPr kumimoji="0" lang="en-US" altLang="zh-CN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342900" marR="0" lvl="0" indent="-34290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C</a:t>
            </a: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编译对枚举类型的枚举元素按常量处理，故称枚举常量。不要因为它们是标识符</a:t>
            </a:r>
            <a:r>
              <a: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(</a:t>
            </a: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有名字</a:t>
            </a:r>
            <a:r>
              <a: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)</a:t>
            </a: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而把它们看作变量，不能对它们赋值。</a:t>
            </a:r>
            <a:endParaRPr kumimoji="0" lang="en-US" altLang="zh-CN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342900" marR="0" lvl="0" indent="-34290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每一个枚举元素都代表一个整数，</a:t>
            </a:r>
            <a:r>
              <a: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C</a:t>
            </a: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语言编译按定义时的顺序默认它们的值为</a:t>
            </a:r>
            <a:r>
              <a: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0,1,2,3,4,5…</a:t>
            </a: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。也可以在定义枚举类型时显式地指定枚举元素的数值。</a:t>
            </a:r>
            <a:endParaRPr kumimoji="0" lang="en-US" altLang="zh-CN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342900" marR="0" lvl="0" indent="-34290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枚举元素可以用来作判断比较。枚举元素的比较规则是按其在初始化时指定的整数来进行比较的。</a:t>
            </a:r>
            <a:endParaRPr kumimoji="0" lang="en-US" altLang="zh-CN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090457" y="2625350"/>
            <a:ext cx="3802023" cy="1268260"/>
          </a:xfrm>
          <a:prstGeom prst="roundRect">
            <a:avLst>
              <a:gd name="adj" fmla="val 4935"/>
            </a:avLst>
          </a:prstGeom>
          <a:solidFill>
            <a:sysClr val="window" lastClr="FFFFFF"/>
          </a:solidFill>
          <a:ln w="12700" cap="flat" cmpd="sng" algn="ctr">
            <a:solidFill>
              <a:srgbClr val="E84C22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enum Weekday workday,weekend;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    </a:t>
            </a: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枚举类型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		  </a:t>
            </a: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枚举变量</a:t>
            </a:r>
            <a:endParaRPr kumimoji="0" lang="en-US" altLang="zh-C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890863" y="2999088"/>
            <a:ext cx="0" cy="437322"/>
          </a:xfrm>
          <a:prstGeom prst="line">
            <a:avLst/>
          </a:prstGeom>
          <a:noFill/>
          <a:ln w="6350" cap="flat" cmpd="sng" algn="ctr">
            <a:solidFill>
              <a:srgbClr val="E84C22"/>
            </a:solidFill>
            <a:prstDash val="solid"/>
            <a:miter lim="800000"/>
          </a:ln>
          <a:effectLst/>
        </p:spPr>
      </p:cxnSp>
      <p:sp>
        <p:nvSpPr>
          <p:cNvPr id="9" name="任意多边形 8"/>
          <p:cNvSpPr/>
          <p:nvPr/>
        </p:nvSpPr>
        <p:spPr>
          <a:xfrm>
            <a:off x="7192889" y="2989149"/>
            <a:ext cx="964096" cy="198783"/>
          </a:xfrm>
          <a:custGeom>
            <a:avLst/>
            <a:gdLst>
              <a:gd name="connsiteX0" fmla="*/ 0 w 964096"/>
              <a:gd name="connsiteY0" fmla="*/ 0 h 198783"/>
              <a:gd name="connsiteX1" fmla="*/ 0 w 964096"/>
              <a:gd name="connsiteY1" fmla="*/ 198783 h 198783"/>
              <a:gd name="connsiteX2" fmla="*/ 964096 w 964096"/>
              <a:gd name="connsiteY2" fmla="*/ 198783 h 198783"/>
              <a:gd name="connsiteX3" fmla="*/ 964096 w 964096"/>
              <a:gd name="connsiteY3" fmla="*/ 9939 h 198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4096" h="198783">
                <a:moveTo>
                  <a:pt x="0" y="0"/>
                </a:moveTo>
                <a:lnTo>
                  <a:pt x="0" y="198783"/>
                </a:lnTo>
                <a:lnTo>
                  <a:pt x="964096" y="198783"/>
                </a:lnTo>
                <a:lnTo>
                  <a:pt x="964096" y="9939"/>
                </a:lnTo>
              </a:path>
            </a:pathLst>
          </a:custGeom>
          <a:noFill/>
          <a:ln w="6350" cap="flat" cmpd="sng" algn="ctr">
            <a:solidFill>
              <a:srgbClr val="E84C2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7640150" y="3187932"/>
            <a:ext cx="0" cy="248478"/>
          </a:xfrm>
          <a:prstGeom prst="line">
            <a:avLst/>
          </a:prstGeom>
          <a:noFill/>
          <a:ln w="6350" cap="flat" cmpd="sng" algn="ctr">
            <a:solidFill>
              <a:srgbClr val="E84C22"/>
            </a:solidFill>
            <a:prstDash val="solid"/>
            <a:miter lim="800000"/>
          </a:ln>
          <a:effectLst/>
        </p:spPr>
      </p:cxnSp>
      <p:sp>
        <p:nvSpPr>
          <p:cNvPr id="11" name="圆角矩形 10"/>
          <p:cNvSpPr/>
          <p:nvPr/>
        </p:nvSpPr>
        <p:spPr>
          <a:xfrm>
            <a:off x="179512" y="4298920"/>
            <a:ext cx="7718041" cy="426224"/>
          </a:xfrm>
          <a:prstGeom prst="roundRect">
            <a:avLst>
              <a:gd name="adj" fmla="val 12734"/>
            </a:avLst>
          </a:prstGeom>
          <a:solidFill>
            <a:sysClr val="window" lastClr="FFFFFF"/>
          </a:solidFill>
          <a:ln w="12700" cap="flat" cmpd="sng" algn="ctr">
            <a:solidFill>
              <a:srgbClr val="E84C2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enum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 {sun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，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mon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，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tue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，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wed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，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thu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，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fri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，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sat} workday, weekend;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990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87" y="358858"/>
            <a:ext cx="8230387" cy="654678"/>
          </a:xfrm>
        </p:spPr>
        <p:txBody>
          <a:bodyPr/>
          <a:lstStyle/>
          <a:p>
            <a:r>
              <a:rPr lang="zh-CN" altLang="en-US" dirty="0"/>
              <a:t>枚举类型举例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73962" y="1269961"/>
            <a:ext cx="8208912" cy="3054356"/>
          </a:xfrm>
          <a:prstGeom prst="roundRect">
            <a:avLst>
              <a:gd name="adj" fmla="val 1628"/>
            </a:avLst>
          </a:prstGeom>
          <a:solidFill>
            <a:sysClr val="window" lastClr="FFFFFF"/>
          </a:solidFill>
          <a:ln w="12700" cap="flat" cmpd="sng" algn="ctr">
            <a:solidFill>
              <a:srgbClr val="E84C22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228600" marR="0" lvl="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Tx/>
              <a:buFont typeface="+mj-lt"/>
              <a:buAutoNum type="arabicPeriod"/>
              <a:tabLst/>
              <a:defRPr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#include&lt;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stdio.h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 marL="228600" marR="0" lvl="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SzTx/>
              <a:buFont typeface="+mj-lt"/>
              <a:buAutoNum type="arabicPeriod"/>
              <a:tabLst/>
              <a:defRPr/>
            </a:pPr>
            <a:endParaRPr lang="en-US" altLang="zh-CN" sz="12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228600" lvl="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enum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Weekday {sun=-1</a:t>
            </a:r>
            <a:r>
              <a:rPr lang="zh-CN" altLang="en-US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mon</a:t>
            </a:r>
            <a:r>
              <a:rPr lang="zh-CN" altLang="en-US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tue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=20</a:t>
            </a:r>
            <a:r>
              <a:rPr lang="zh-CN" altLang="en-US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wed</a:t>
            </a:r>
            <a:r>
              <a:rPr lang="zh-CN" altLang="en-US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thu</a:t>
            </a:r>
            <a:r>
              <a:rPr lang="zh-CN" altLang="en-US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fri</a:t>
            </a:r>
            <a:r>
              <a:rPr lang="zh-CN" altLang="en-US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sat};</a:t>
            </a:r>
            <a:endParaRPr lang="zh-CN" altLang="en-US" sz="12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enum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Nation {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bai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chaoxian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han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tujia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yao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};  //</a:t>
            </a:r>
            <a:r>
              <a:rPr lang="zh-CN" altLang="en-US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按汉语拼音字典序排列</a:t>
            </a:r>
            <a:endParaRPr lang="en-US" altLang="zh-CN" sz="12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main()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lu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%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lu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\n", 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enum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Weekday), 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enum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Nation));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lu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%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lu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\n", 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(sun), 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(bai));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("%d %d %d %d %d\n", bai, 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chaoxian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han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tujia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yao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("%d %d %d %d %d %d %d\n", sun, mon, 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tue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wed, 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thu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fri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sat);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return 0;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538" y="4707024"/>
            <a:ext cx="38766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511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30387" cy="652098"/>
          </a:xfrm>
        </p:spPr>
        <p:txBody>
          <a:bodyPr/>
          <a:lstStyle/>
          <a:p>
            <a:r>
              <a:rPr lang="zh-CN" altLang="en-US" dirty="0"/>
              <a:t>枚举类型应用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4184" y="1331651"/>
            <a:ext cx="8497816" cy="4968350"/>
          </a:xfrm>
        </p:spPr>
        <p:txBody>
          <a:bodyPr/>
          <a:lstStyle/>
          <a:p>
            <a:r>
              <a:rPr lang="zh-CN" altLang="en-US" dirty="0"/>
              <a:t>口袋中有红、黄、蓝、白、黑</a:t>
            </a:r>
            <a:r>
              <a:rPr lang="en-US" altLang="zh-CN" dirty="0"/>
              <a:t>5</a:t>
            </a:r>
            <a:r>
              <a:rPr lang="zh-CN" altLang="en-US" dirty="0"/>
              <a:t>种颜色的球若干个。每次从口袋中先后取出</a:t>
            </a:r>
            <a:r>
              <a:rPr lang="en-US" altLang="zh-CN" dirty="0"/>
              <a:t>3</a:t>
            </a:r>
            <a:r>
              <a:rPr lang="zh-CN" altLang="en-US" dirty="0"/>
              <a:t>个球，问得到</a:t>
            </a:r>
            <a:r>
              <a:rPr lang="en-US" altLang="zh-CN" dirty="0"/>
              <a:t>3</a:t>
            </a:r>
            <a:r>
              <a:rPr lang="zh-CN" altLang="en-US" dirty="0"/>
              <a:t>种不同颜色球的可能取法</a:t>
            </a:r>
          </a:p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5496" y="2492896"/>
            <a:ext cx="9073008" cy="4122088"/>
          </a:xfrm>
          <a:prstGeom prst="roundRect">
            <a:avLst>
              <a:gd name="adj" fmla="val 1628"/>
            </a:avLst>
          </a:prstGeom>
          <a:solidFill>
            <a:sysClr val="window" lastClr="FFFFFF"/>
          </a:solidFill>
          <a:ln w="12700" cap="flat" cmpd="sng" algn="ctr">
            <a:solidFill>
              <a:srgbClr val="E84C22"/>
            </a:solidFill>
            <a:prstDash val="solid"/>
            <a:miter lim="800000"/>
          </a:ln>
          <a:effectLst/>
        </p:spPr>
        <p:txBody>
          <a:bodyPr numCol="2" spcCol="720000" rtlCol="0" anchor="t"/>
          <a:lstStyle/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stdio.h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endParaRPr lang="en-US" altLang="zh-CN" sz="9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main()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	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enum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Color {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red,yellow,blue,white,black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enum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Color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i,j,k,pri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  </a:t>
            </a:r>
            <a:r>
              <a:rPr lang="en-US" altLang="zh-CN" sz="900" kern="0" dirty="0">
                <a:solidFill>
                  <a:srgbClr val="008000"/>
                </a:solidFill>
                <a:latin typeface="等线"/>
                <a:ea typeface="等线"/>
              </a:rPr>
              <a:t>//</a:t>
            </a:r>
            <a:r>
              <a:rPr lang="zh-CN" altLang="en-US" sz="900" kern="0" dirty="0">
                <a:solidFill>
                  <a:srgbClr val="008000"/>
                </a:solidFill>
                <a:latin typeface="等线"/>
                <a:ea typeface="等线"/>
              </a:rPr>
              <a:t>定义枚举变量</a:t>
            </a:r>
            <a:r>
              <a:rPr lang="en-US" altLang="zh-CN" sz="900" kern="0" dirty="0" err="1">
                <a:solidFill>
                  <a:srgbClr val="008000"/>
                </a:solidFill>
                <a:latin typeface="等线"/>
                <a:ea typeface="等线"/>
              </a:rPr>
              <a:t>i,j,k,pri</a:t>
            </a:r>
            <a:endParaRPr lang="en-US" altLang="zh-CN" sz="900" kern="0" dirty="0">
              <a:solidFill>
                <a:srgbClr val="008000"/>
              </a:solidFill>
              <a:latin typeface="等线"/>
              <a:ea typeface="等线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endParaRPr lang="en-US" altLang="zh-CN" sz="9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n,loop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n=0;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endParaRPr lang="en-US" altLang="zh-CN" sz="9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for(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red;i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black;i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++)    </a:t>
            </a:r>
            <a:r>
              <a:rPr lang="en-US" altLang="zh-CN" sz="900" kern="0" dirty="0">
                <a:solidFill>
                  <a:srgbClr val="008000"/>
                </a:solidFill>
                <a:latin typeface="等线"/>
                <a:ea typeface="等线"/>
              </a:rPr>
              <a:t>//</a:t>
            </a:r>
            <a:r>
              <a:rPr lang="zh-CN" altLang="en-US" sz="900" kern="0" dirty="0">
                <a:solidFill>
                  <a:srgbClr val="008000"/>
                </a:solidFill>
                <a:latin typeface="等线"/>
                <a:ea typeface="等线"/>
              </a:rPr>
              <a:t>外循环使</a:t>
            </a:r>
            <a:r>
              <a:rPr lang="en-US" altLang="zh-CN" sz="900" kern="0" dirty="0" err="1">
                <a:solidFill>
                  <a:srgbClr val="008000"/>
                </a:solidFill>
                <a:latin typeface="等线"/>
                <a:ea typeface="等线"/>
              </a:rPr>
              <a:t>i</a:t>
            </a:r>
            <a:r>
              <a:rPr lang="zh-CN" altLang="en-US" sz="900" kern="0" dirty="0">
                <a:solidFill>
                  <a:srgbClr val="008000"/>
                </a:solidFill>
                <a:latin typeface="等线"/>
                <a:ea typeface="等线"/>
              </a:rPr>
              <a:t>从</a:t>
            </a:r>
            <a:r>
              <a:rPr lang="en-US" altLang="zh-CN" sz="900" kern="0" dirty="0">
                <a:solidFill>
                  <a:srgbClr val="008000"/>
                </a:solidFill>
                <a:latin typeface="等线"/>
                <a:ea typeface="等线"/>
              </a:rPr>
              <a:t>red</a:t>
            </a:r>
            <a:r>
              <a:rPr lang="zh-CN" altLang="en-US" sz="900" kern="0" dirty="0">
                <a:solidFill>
                  <a:srgbClr val="008000"/>
                </a:solidFill>
                <a:latin typeface="等线"/>
                <a:ea typeface="等线"/>
              </a:rPr>
              <a:t>变到</a:t>
            </a:r>
            <a:r>
              <a:rPr lang="en-US" altLang="zh-CN" sz="900" kern="0" dirty="0">
                <a:solidFill>
                  <a:srgbClr val="008000"/>
                </a:solidFill>
                <a:latin typeface="等线"/>
                <a:ea typeface="等线"/>
              </a:rPr>
              <a:t>black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for(j=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red;j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black;j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++)  </a:t>
            </a:r>
            <a:r>
              <a:rPr lang="en-US" altLang="zh-CN" sz="900" kern="0" dirty="0">
                <a:solidFill>
                  <a:srgbClr val="008000"/>
                </a:solidFill>
                <a:latin typeface="等线"/>
                <a:ea typeface="等线"/>
              </a:rPr>
              <a:t>//</a:t>
            </a:r>
            <a:r>
              <a:rPr lang="zh-CN" altLang="en-US" sz="900" kern="0" dirty="0">
                <a:solidFill>
                  <a:srgbClr val="008000"/>
                </a:solidFill>
                <a:latin typeface="等线"/>
                <a:ea typeface="等线"/>
              </a:rPr>
              <a:t>中循环使</a:t>
            </a:r>
            <a:r>
              <a:rPr lang="en-US" altLang="zh-CN" sz="900" kern="0" dirty="0">
                <a:solidFill>
                  <a:srgbClr val="008000"/>
                </a:solidFill>
                <a:latin typeface="等线"/>
                <a:ea typeface="等线"/>
              </a:rPr>
              <a:t>j</a:t>
            </a:r>
            <a:r>
              <a:rPr lang="zh-CN" altLang="en-US" sz="900" kern="0" dirty="0">
                <a:solidFill>
                  <a:srgbClr val="008000"/>
                </a:solidFill>
                <a:latin typeface="等线"/>
                <a:ea typeface="等线"/>
              </a:rPr>
              <a:t>从</a:t>
            </a:r>
            <a:r>
              <a:rPr lang="en-US" altLang="zh-CN" sz="900" kern="0" dirty="0">
                <a:solidFill>
                  <a:srgbClr val="008000"/>
                </a:solidFill>
                <a:latin typeface="等线"/>
                <a:ea typeface="等线"/>
              </a:rPr>
              <a:t>red</a:t>
            </a:r>
            <a:r>
              <a:rPr lang="zh-CN" altLang="en-US" sz="900" kern="0" dirty="0">
                <a:solidFill>
                  <a:srgbClr val="008000"/>
                </a:solidFill>
                <a:latin typeface="等线"/>
                <a:ea typeface="等线"/>
              </a:rPr>
              <a:t>变到</a:t>
            </a:r>
            <a:r>
              <a:rPr lang="en-US" altLang="zh-CN" sz="900" kern="0" dirty="0">
                <a:solidFill>
                  <a:srgbClr val="008000"/>
                </a:solidFill>
                <a:latin typeface="等线"/>
                <a:ea typeface="等线"/>
              </a:rPr>
              <a:t>black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if(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!=j)	      </a:t>
            </a:r>
            <a:r>
              <a:rPr lang="en-US" altLang="zh-CN" sz="900" kern="0" dirty="0">
                <a:solidFill>
                  <a:srgbClr val="008000"/>
                </a:solidFill>
                <a:latin typeface="等线"/>
                <a:ea typeface="等线"/>
              </a:rPr>
              <a:t>//</a:t>
            </a:r>
            <a:r>
              <a:rPr lang="zh-CN" altLang="en-US" sz="900" kern="0" dirty="0">
                <a:solidFill>
                  <a:srgbClr val="008000"/>
                </a:solidFill>
                <a:latin typeface="等线"/>
                <a:ea typeface="等线"/>
              </a:rPr>
              <a:t>如果二球不同色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zh-CN" altLang="en-US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	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for (k=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red;k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&lt;=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black;k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++)  </a:t>
            </a:r>
            <a:r>
              <a:rPr lang="en-US" altLang="zh-CN" sz="900" kern="0" dirty="0">
                <a:solidFill>
                  <a:srgbClr val="008000"/>
                </a:solidFill>
                <a:latin typeface="等线"/>
                <a:ea typeface="等线"/>
              </a:rPr>
              <a:t>//</a:t>
            </a:r>
            <a:r>
              <a:rPr lang="zh-CN" altLang="en-US" sz="900" kern="0" dirty="0">
                <a:solidFill>
                  <a:srgbClr val="008000"/>
                </a:solidFill>
                <a:latin typeface="等线"/>
                <a:ea typeface="等线"/>
              </a:rPr>
              <a:t>內循环使</a:t>
            </a:r>
            <a:r>
              <a:rPr lang="en-US" altLang="zh-CN" sz="900" kern="0" dirty="0">
                <a:solidFill>
                  <a:srgbClr val="008000"/>
                </a:solidFill>
                <a:latin typeface="等线"/>
                <a:ea typeface="等线"/>
              </a:rPr>
              <a:t>k</a:t>
            </a:r>
            <a:r>
              <a:rPr lang="zh-CN" altLang="en-US" sz="900" kern="0" dirty="0">
                <a:solidFill>
                  <a:srgbClr val="008000"/>
                </a:solidFill>
                <a:latin typeface="等线"/>
                <a:ea typeface="等线"/>
              </a:rPr>
              <a:t>从</a:t>
            </a:r>
            <a:r>
              <a:rPr lang="en-US" altLang="zh-CN" sz="900" kern="0" dirty="0">
                <a:solidFill>
                  <a:srgbClr val="008000"/>
                </a:solidFill>
                <a:latin typeface="等线"/>
                <a:ea typeface="等线"/>
              </a:rPr>
              <a:t>red</a:t>
            </a:r>
            <a:r>
              <a:rPr lang="zh-CN" altLang="en-US" sz="900" kern="0" dirty="0">
                <a:solidFill>
                  <a:srgbClr val="008000"/>
                </a:solidFill>
                <a:latin typeface="等线"/>
                <a:ea typeface="等线"/>
              </a:rPr>
              <a:t>变到</a:t>
            </a:r>
            <a:r>
              <a:rPr lang="en-US" altLang="zh-CN" sz="900" kern="0" dirty="0">
                <a:solidFill>
                  <a:srgbClr val="008000"/>
                </a:solidFill>
                <a:latin typeface="等线"/>
                <a:ea typeface="等线"/>
              </a:rPr>
              <a:t>black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if ((k!=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&amp;&amp; (k!=j))     </a:t>
            </a:r>
            <a:r>
              <a:rPr lang="en-US" altLang="zh-CN" sz="900" kern="0" dirty="0">
                <a:solidFill>
                  <a:srgbClr val="008000"/>
                </a:solidFill>
                <a:latin typeface="等线"/>
                <a:ea typeface="等线"/>
              </a:rPr>
              <a:t>//</a:t>
            </a:r>
            <a:r>
              <a:rPr lang="zh-CN" altLang="en-US" sz="900" kern="0" dirty="0">
                <a:solidFill>
                  <a:srgbClr val="008000"/>
                </a:solidFill>
                <a:latin typeface="等线"/>
                <a:ea typeface="等线"/>
              </a:rPr>
              <a:t>如果</a:t>
            </a:r>
            <a:r>
              <a:rPr lang="en-US" altLang="zh-CN" sz="900" kern="0" dirty="0">
                <a:solidFill>
                  <a:srgbClr val="008000"/>
                </a:solidFill>
                <a:latin typeface="等线"/>
                <a:ea typeface="等线"/>
              </a:rPr>
              <a:t>3</a:t>
            </a:r>
            <a:r>
              <a:rPr lang="zh-CN" altLang="en-US" sz="900" kern="0" dirty="0">
                <a:solidFill>
                  <a:srgbClr val="008000"/>
                </a:solidFill>
                <a:latin typeface="等线"/>
                <a:ea typeface="等线"/>
              </a:rPr>
              <a:t>球不同色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{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n=n+1;	      </a:t>
            </a:r>
            <a:r>
              <a:rPr lang="en-US" altLang="zh-CN" sz="900" kern="0" dirty="0">
                <a:solidFill>
                  <a:srgbClr val="008000"/>
                </a:solidFill>
                <a:latin typeface="等线"/>
                <a:ea typeface="等线"/>
              </a:rPr>
              <a:t>//</a:t>
            </a:r>
            <a:r>
              <a:rPr lang="zh-CN" altLang="en-US" sz="900" kern="0" dirty="0">
                <a:solidFill>
                  <a:srgbClr val="008000"/>
                </a:solidFill>
                <a:latin typeface="等线"/>
                <a:ea typeface="等线"/>
              </a:rPr>
              <a:t>符合条件的次数</a:t>
            </a:r>
            <a:endParaRPr lang="en-US" altLang="zh-CN" sz="900" kern="0" dirty="0">
              <a:solidFill>
                <a:srgbClr val="008000"/>
              </a:solidFill>
              <a:latin typeface="等线"/>
              <a:ea typeface="等线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("%-4d",n);  </a:t>
            </a:r>
            <a:r>
              <a:rPr lang="en-US" altLang="zh-CN" sz="900" kern="0" dirty="0">
                <a:solidFill>
                  <a:srgbClr val="008000"/>
                </a:solidFill>
                <a:latin typeface="等线"/>
                <a:ea typeface="等线"/>
              </a:rPr>
              <a:t>//</a:t>
            </a:r>
            <a:r>
              <a:rPr lang="zh-CN" altLang="en-US" sz="900" kern="0" dirty="0">
                <a:solidFill>
                  <a:srgbClr val="008000"/>
                </a:solidFill>
                <a:latin typeface="等线"/>
                <a:ea typeface="等线"/>
              </a:rPr>
              <a:t>输出当前是第几个符合条件的组合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for(loop=1;loop&lt;=3;loop++)	</a:t>
            </a:r>
            <a:r>
              <a:rPr lang="en-US" altLang="zh-CN" sz="900" kern="0" dirty="0">
                <a:solidFill>
                  <a:srgbClr val="008000"/>
                </a:solidFill>
                <a:latin typeface="等线"/>
                <a:ea typeface="等线"/>
              </a:rPr>
              <a:t>//</a:t>
            </a:r>
            <a:r>
              <a:rPr lang="zh-CN" altLang="en-US" sz="900" kern="0" dirty="0">
                <a:solidFill>
                  <a:srgbClr val="008000"/>
                </a:solidFill>
                <a:latin typeface="等线"/>
                <a:ea typeface="等线"/>
              </a:rPr>
              <a:t>先后对</a:t>
            </a:r>
            <a:r>
              <a:rPr lang="en-US" altLang="zh-CN" sz="900" kern="0" dirty="0">
                <a:solidFill>
                  <a:srgbClr val="008000"/>
                </a:solidFill>
                <a:latin typeface="等线"/>
                <a:ea typeface="等线"/>
              </a:rPr>
              <a:t>3</a:t>
            </a:r>
            <a:r>
              <a:rPr lang="zh-CN" altLang="en-US" sz="900" kern="0" dirty="0">
                <a:solidFill>
                  <a:srgbClr val="008000"/>
                </a:solidFill>
                <a:latin typeface="等线"/>
                <a:ea typeface="等线"/>
              </a:rPr>
              <a:t>个球分别处理</a:t>
            </a:r>
            <a:endParaRPr lang="en-US" altLang="zh-CN" sz="900" kern="0" dirty="0">
              <a:solidFill>
                <a:srgbClr val="008000"/>
              </a:solidFill>
              <a:latin typeface="等线"/>
              <a:ea typeface="等线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{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switch (loop) </a:t>
            </a:r>
            <a:r>
              <a:rPr lang="en-US" altLang="zh-CN" sz="900" kern="0" dirty="0">
                <a:solidFill>
                  <a:srgbClr val="008000"/>
                </a:solidFill>
                <a:latin typeface="等线"/>
                <a:ea typeface="等线"/>
              </a:rPr>
              <a:t>//loop</a:t>
            </a:r>
            <a:r>
              <a:rPr lang="zh-CN" altLang="en-US" sz="900" kern="0" dirty="0">
                <a:solidFill>
                  <a:srgbClr val="008000"/>
                </a:solidFill>
                <a:latin typeface="等线"/>
                <a:ea typeface="等线"/>
              </a:rPr>
              <a:t>的值从</a:t>
            </a:r>
            <a:r>
              <a:rPr lang="en-US" altLang="zh-CN" sz="900" kern="0" dirty="0">
                <a:solidFill>
                  <a:srgbClr val="008000"/>
                </a:solidFill>
                <a:latin typeface="等线"/>
                <a:ea typeface="等线"/>
              </a:rPr>
              <a:t>1</a:t>
            </a:r>
            <a:r>
              <a:rPr lang="zh-CN" altLang="en-US" sz="900" kern="0" dirty="0">
                <a:solidFill>
                  <a:srgbClr val="008000"/>
                </a:solidFill>
                <a:latin typeface="等线"/>
                <a:ea typeface="等线"/>
              </a:rPr>
              <a:t>变到</a:t>
            </a:r>
            <a:r>
              <a:rPr lang="en-US" altLang="zh-CN" sz="900" kern="0" dirty="0">
                <a:solidFill>
                  <a:srgbClr val="008000"/>
                </a:solidFill>
                <a:latin typeface="等线"/>
                <a:ea typeface="等线"/>
              </a:rPr>
              <a:t>3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{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   case 1: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i;break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   case 2: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j;break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   case 3: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k;break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  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default:break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 }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 switch (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 </a:t>
            </a:r>
            <a:r>
              <a:rPr lang="en-US" altLang="zh-CN" sz="900" kern="0" dirty="0">
                <a:solidFill>
                  <a:srgbClr val="008000"/>
                </a:solidFill>
                <a:latin typeface="等线"/>
                <a:ea typeface="等线"/>
              </a:rPr>
              <a:t>//</a:t>
            </a:r>
            <a:r>
              <a:rPr lang="zh-CN" altLang="en-US" sz="900" kern="0" dirty="0">
                <a:solidFill>
                  <a:srgbClr val="008000"/>
                </a:solidFill>
                <a:latin typeface="等线"/>
                <a:ea typeface="等线"/>
              </a:rPr>
              <a:t>根据球的颜色输出相应的文字</a:t>
            </a:r>
            <a:endParaRPr lang="en-US" altLang="zh-CN" sz="900" kern="0" dirty="0">
              <a:solidFill>
                <a:srgbClr val="008000"/>
              </a:solidFill>
              <a:latin typeface="等线"/>
              <a:ea typeface="等线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 {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    case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red:printf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s","red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");break;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    case yellow: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s","yellow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");break;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    case white: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s","white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");break;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    case black: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s","black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"); break;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    case blue: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("%s ", "blue"); break;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   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default:break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 }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}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</a:t>
            </a:r>
            <a:r>
              <a:rPr lang="en-US" altLang="zh-CN" sz="9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("\n"); 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}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}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return 0;   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9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}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endParaRPr lang="zh-CN" altLang="en-US" sz="9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endParaRPr lang="en-US" altLang="zh-CN" sz="9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612539" y="2495651"/>
            <a:ext cx="0" cy="3888000"/>
          </a:xfrm>
          <a:prstGeom prst="line">
            <a:avLst/>
          </a:prstGeom>
          <a:noFill/>
          <a:ln w="6350" cap="flat" cmpd="sng" algn="ctr">
            <a:solidFill>
              <a:srgbClr val="E84C22"/>
            </a:solidFill>
            <a:prstDash val="solid"/>
            <a:miter lim="800000"/>
          </a:ln>
          <a:effectLst/>
        </p:spPr>
      </p:cxnSp>
      <p:grpSp>
        <p:nvGrpSpPr>
          <p:cNvPr id="7" name="组合 6"/>
          <p:cNvGrpSpPr/>
          <p:nvPr/>
        </p:nvGrpSpPr>
        <p:grpSpPr>
          <a:xfrm>
            <a:off x="4456860" y="2899464"/>
            <a:ext cx="252532" cy="260107"/>
            <a:chOff x="5926033" y="1926699"/>
            <a:chExt cx="325496" cy="260107"/>
          </a:xfrm>
        </p:grpSpPr>
        <p:sp>
          <p:nvSpPr>
            <p:cNvPr id="8" name="MH_Other_2"/>
            <p:cNvSpPr/>
            <p:nvPr>
              <p:custDataLst>
                <p:tags r:id="rId7"/>
              </p:custDataLst>
            </p:nvPr>
          </p:nvSpPr>
          <p:spPr>
            <a:xfrm>
              <a:off x="6179612" y="192669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solidFill>
                <a:srgbClr val="A9A9A9"/>
              </a:solidFill>
              <a:prstDash val="solid"/>
              <a:miter lim="800000"/>
            </a:ln>
            <a:effectLst/>
          </p:spPr>
          <p:txBody>
            <a:bodyPr lIns="68580" tIns="34290" rIns="68580" bIns="3429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  <p:sp>
          <p:nvSpPr>
            <p:cNvPr id="9" name="MH_Other_3"/>
            <p:cNvSpPr/>
            <p:nvPr>
              <p:custDataLst>
                <p:tags r:id="rId8"/>
              </p:custDataLst>
            </p:nvPr>
          </p:nvSpPr>
          <p:spPr>
            <a:xfrm>
              <a:off x="5926033" y="193070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solidFill>
                <a:srgbClr val="A9A9A9"/>
              </a:solidFill>
              <a:prstDash val="solid"/>
              <a:miter lim="800000"/>
            </a:ln>
            <a:effectLst/>
          </p:spPr>
          <p:txBody>
            <a:bodyPr lIns="68580" tIns="34290" rIns="68580" bIns="3429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  <p:sp>
          <p:nvSpPr>
            <p:cNvPr id="10" name="MH_Other_4"/>
            <p:cNvSpPr/>
            <p:nvPr>
              <p:custDataLst>
                <p:tags r:id="rId9"/>
              </p:custDataLst>
            </p:nvPr>
          </p:nvSpPr>
          <p:spPr>
            <a:xfrm>
              <a:off x="5961064" y="1940616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  <p:sp>
          <p:nvSpPr>
            <p:cNvPr id="11" name="MH_Other_5"/>
            <p:cNvSpPr/>
            <p:nvPr>
              <p:custDataLst>
                <p:tags r:id="rId10"/>
              </p:custDataLst>
            </p:nvPr>
          </p:nvSpPr>
          <p:spPr>
            <a:xfrm>
              <a:off x="6179612" y="2102078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solidFill>
                <a:srgbClr val="A9A9A9"/>
              </a:solidFill>
              <a:prstDash val="solid"/>
              <a:miter lim="800000"/>
            </a:ln>
            <a:effectLst/>
          </p:spPr>
          <p:txBody>
            <a:bodyPr lIns="68580" tIns="34290" rIns="68580" bIns="3429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  <p:sp>
          <p:nvSpPr>
            <p:cNvPr id="12" name="MH_Other_6"/>
            <p:cNvSpPr/>
            <p:nvPr>
              <p:custDataLst>
                <p:tags r:id="rId11"/>
              </p:custDataLst>
            </p:nvPr>
          </p:nvSpPr>
          <p:spPr>
            <a:xfrm>
              <a:off x="5926033" y="210607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solidFill>
                <a:srgbClr val="A9A9A9"/>
              </a:solidFill>
              <a:prstDash val="solid"/>
              <a:miter lim="800000"/>
            </a:ln>
            <a:effectLst/>
          </p:spPr>
          <p:txBody>
            <a:bodyPr lIns="68580" tIns="34290" rIns="68580" bIns="3429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  <p:sp>
          <p:nvSpPr>
            <p:cNvPr id="13" name="MH_Other_7"/>
            <p:cNvSpPr/>
            <p:nvPr>
              <p:custDataLst>
                <p:tags r:id="rId12"/>
              </p:custDataLst>
            </p:nvPr>
          </p:nvSpPr>
          <p:spPr>
            <a:xfrm>
              <a:off x="5961064" y="2115241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463484" y="5689174"/>
            <a:ext cx="252532" cy="260106"/>
            <a:chOff x="5926033" y="5434781"/>
            <a:chExt cx="325496" cy="260106"/>
          </a:xfrm>
        </p:grpSpPr>
        <p:sp>
          <p:nvSpPr>
            <p:cNvPr id="15" name="MH_Other_8"/>
            <p:cNvSpPr/>
            <p:nvPr>
              <p:custDataLst>
                <p:tags r:id="rId1"/>
              </p:custDataLst>
            </p:nvPr>
          </p:nvSpPr>
          <p:spPr>
            <a:xfrm>
              <a:off x="6179612" y="5434781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solidFill>
                <a:srgbClr val="A9A9A9"/>
              </a:solidFill>
              <a:prstDash val="solid"/>
              <a:miter lim="800000"/>
            </a:ln>
            <a:effectLst/>
          </p:spPr>
          <p:txBody>
            <a:bodyPr lIns="68580" tIns="34290" rIns="68580" bIns="3429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  <p:sp>
          <p:nvSpPr>
            <p:cNvPr id="16" name="MH_Other_9"/>
            <p:cNvSpPr/>
            <p:nvPr>
              <p:custDataLst>
                <p:tags r:id="rId2"/>
              </p:custDataLst>
            </p:nvPr>
          </p:nvSpPr>
          <p:spPr>
            <a:xfrm>
              <a:off x="5926033" y="5438782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solidFill>
                <a:srgbClr val="A9A9A9"/>
              </a:solidFill>
              <a:prstDash val="solid"/>
              <a:miter lim="800000"/>
            </a:ln>
            <a:effectLst/>
          </p:spPr>
          <p:txBody>
            <a:bodyPr lIns="68580" tIns="34290" rIns="68580" bIns="3429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  <p:sp>
          <p:nvSpPr>
            <p:cNvPr id="17" name="MH_Other_10"/>
            <p:cNvSpPr/>
            <p:nvPr>
              <p:custDataLst>
                <p:tags r:id="rId3"/>
              </p:custDataLst>
            </p:nvPr>
          </p:nvSpPr>
          <p:spPr>
            <a:xfrm>
              <a:off x="5961064" y="5448509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  <p:sp>
          <p:nvSpPr>
            <p:cNvPr id="18" name="MH_Other_11"/>
            <p:cNvSpPr/>
            <p:nvPr>
              <p:custDataLst>
                <p:tags r:id="rId4"/>
              </p:custDataLst>
            </p:nvPr>
          </p:nvSpPr>
          <p:spPr>
            <a:xfrm>
              <a:off x="6179612" y="561015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solidFill>
                <a:srgbClr val="A9A9A9"/>
              </a:solidFill>
              <a:prstDash val="solid"/>
              <a:miter lim="800000"/>
            </a:ln>
            <a:effectLst/>
          </p:spPr>
          <p:txBody>
            <a:bodyPr lIns="68580" tIns="34290" rIns="68580" bIns="3429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  <p:sp>
          <p:nvSpPr>
            <p:cNvPr id="19" name="MH_Other_12"/>
            <p:cNvSpPr/>
            <p:nvPr>
              <p:custDataLst>
                <p:tags r:id="rId5"/>
              </p:custDataLst>
            </p:nvPr>
          </p:nvSpPr>
          <p:spPr>
            <a:xfrm>
              <a:off x="5926033" y="561416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solidFill>
                <a:srgbClr val="A9A9A9"/>
              </a:solidFill>
              <a:prstDash val="solid"/>
              <a:miter lim="800000"/>
            </a:ln>
            <a:effectLst/>
          </p:spPr>
          <p:txBody>
            <a:bodyPr lIns="68580" tIns="34290" rIns="68580" bIns="3429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  <p:sp>
          <p:nvSpPr>
            <p:cNvPr id="20" name="MH_Other_13"/>
            <p:cNvSpPr/>
            <p:nvPr>
              <p:custDataLst>
                <p:tags r:id="rId6"/>
              </p:custDataLst>
            </p:nvPr>
          </p:nvSpPr>
          <p:spPr>
            <a:xfrm>
              <a:off x="5961064" y="5623134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8580" tIns="34290" rIns="68580" bIns="3429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67763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5973F-8243-40EC-A924-CD3734A9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8230387" cy="799795"/>
          </a:xfrm>
        </p:spPr>
        <p:txBody>
          <a:bodyPr/>
          <a:lstStyle/>
          <a:p>
            <a:r>
              <a:rPr lang="zh-CN" altLang="en-US" dirty="0"/>
              <a:t>结构体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BFDB8F-F572-4E5E-9CFE-07A309926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345151"/>
            <a:ext cx="8280000" cy="4954850"/>
          </a:xfrm>
        </p:spPr>
        <p:txBody>
          <a:bodyPr/>
          <a:lstStyle/>
          <a:p>
            <a:r>
              <a:rPr lang="en-US" altLang="zh-CN" kern="0" dirty="0">
                <a:solidFill>
                  <a:prstClr val="black"/>
                </a:solidFill>
                <a:latin typeface="等线"/>
                <a:ea typeface="等线"/>
              </a:rPr>
              <a:t>C</a:t>
            </a:r>
            <a:r>
              <a:rPr lang="zh-CN" altLang="en-US" kern="0" dirty="0">
                <a:solidFill>
                  <a:prstClr val="black"/>
                </a:solidFill>
                <a:latin typeface="等线"/>
                <a:ea typeface="等线"/>
              </a:rPr>
              <a:t>语言允许用户自己建立由不同类型数据组成的组合型的数据结构，它称为</a:t>
            </a:r>
            <a:r>
              <a:rPr lang="zh-CN" altLang="en-US" b="1" kern="0" dirty="0">
                <a:solidFill>
                  <a:srgbClr val="FF0000"/>
                </a:solidFill>
                <a:latin typeface="等线"/>
                <a:ea typeface="等线"/>
              </a:rPr>
              <a:t>结构体</a:t>
            </a:r>
            <a:r>
              <a:rPr lang="zh-CN" altLang="en-US" kern="0" dirty="0">
                <a:solidFill>
                  <a:srgbClr val="FF0000"/>
                </a:solidFill>
                <a:latin typeface="等线"/>
                <a:ea typeface="等线"/>
              </a:rPr>
              <a:t>（</a:t>
            </a:r>
            <a:r>
              <a:rPr lang="en-US" altLang="zh-CN" kern="0" dirty="0">
                <a:solidFill>
                  <a:srgbClr val="FF0000"/>
                </a:solidFill>
                <a:latin typeface="等线"/>
                <a:ea typeface="等线"/>
              </a:rPr>
              <a:t>structure</a:t>
            </a:r>
            <a:r>
              <a:rPr lang="zh-CN" altLang="en-US" kern="0" dirty="0">
                <a:solidFill>
                  <a:srgbClr val="FF0000"/>
                </a:solidFill>
                <a:latin typeface="等线"/>
                <a:ea typeface="等线"/>
              </a:rPr>
              <a:t>）</a:t>
            </a:r>
            <a:endParaRPr lang="en-US" altLang="zh-CN" kern="0" dirty="0">
              <a:solidFill>
                <a:srgbClr val="FF0000"/>
              </a:solidFill>
              <a:latin typeface="等线"/>
              <a:ea typeface="等线"/>
            </a:endParaRPr>
          </a:p>
          <a:p>
            <a:r>
              <a:rPr lang="zh-CN" altLang="en-US" kern="0" dirty="0">
                <a:solidFill>
                  <a:prstClr val="black"/>
                </a:solidFill>
                <a:latin typeface="等线"/>
                <a:ea typeface="等线"/>
              </a:rPr>
              <a:t>为什么引入结构体</a:t>
            </a:r>
          </a:p>
          <a:p>
            <a:pPr lvl="1"/>
            <a:r>
              <a:rPr lang="zh-CN" altLang="en-US" dirty="0"/>
              <a:t>数组：其中的每一个元素都必须是相同类型的数据；</a:t>
            </a:r>
          </a:p>
          <a:p>
            <a:pPr lvl="1"/>
            <a:r>
              <a:rPr lang="zh-CN" altLang="en-US" dirty="0"/>
              <a:t>实际应用：常常需要将不同类型的数据放在一起，使处理起来更为直观方便。</a:t>
            </a:r>
          </a:p>
          <a:p>
            <a:pPr lvl="2"/>
            <a:r>
              <a:rPr lang="zh-CN" altLang="en-US" dirty="0"/>
              <a:t>例如：一个学生的信息，包括姓名、性别、出生年月日、身高和体重，如果能归在一起，对于统计个人信息会十分方便。</a:t>
            </a:r>
          </a:p>
          <a:p>
            <a:r>
              <a:rPr lang="zh-CN" altLang="en-US" kern="0" dirty="0">
                <a:solidFill>
                  <a:prstClr val="black"/>
                </a:solidFill>
                <a:latin typeface="等线"/>
                <a:ea typeface="等线"/>
              </a:rPr>
              <a:t>声明结构体类型</a:t>
            </a:r>
            <a:endParaRPr lang="en-US" altLang="zh-CN" kern="0" dirty="0">
              <a:solidFill>
                <a:prstClr val="black"/>
              </a:solidFill>
              <a:latin typeface="等线"/>
              <a:ea typeface="等线"/>
            </a:endParaRPr>
          </a:p>
          <a:p>
            <a:pPr lvl="1"/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249E2B-9E47-4552-9B44-E08A3246AFC1}"/>
              </a:ext>
            </a:extLst>
          </p:cNvPr>
          <p:cNvSpPr/>
          <p:nvPr/>
        </p:nvSpPr>
        <p:spPr>
          <a:xfrm>
            <a:off x="1030269" y="4912066"/>
            <a:ext cx="2612217" cy="179717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等线"/>
                <a:ea typeface="等线"/>
              </a:rPr>
              <a:t>struct </a:t>
            </a:r>
            <a:r>
              <a:rPr lang="zh-CN" altLang="en-US" sz="1600" b="1" kern="0" dirty="0">
                <a:latin typeface="等线"/>
                <a:ea typeface="等线"/>
              </a:rPr>
              <a:t>结构体名 </a:t>
            </a:r>
          </a:p>
          <a:p>
            <a:pPr lvl="0">
              <a:defRPr/>
            </a:pPr>
            <a:r>
              <a:rPr lang="en-US" altLang="zh-CN" sz="1600" b="1" kern="0" dirty="0">
                <a:latin typeface="等线"/>
                <a:ea typeface="等线"/>
              </a:rPr>
              <a:t>{</a:t>
            </a:r>
          </a:p>
          <a:p>
            <a:pPr lvl="0">
              <a:defRPr/>
            </a:pPr>
            <a:r>
              <a:rPr lang="en-US" altLang="zh-CN" sz="1600" b="1" kern="0" dirty="0">
                <a:latin typeface="等线"/>
                <a:ea typeface="等线"/>
              </a:rPr>
              <a:t>     </a:t>
            </a:r>
            <a:r>
              <a:rPr lang="zh-CN" altLang="en-US" sz="1600" b="1" kern="0" dirty="0">
                <a:latin typeface="等线"/>
                <a:ea typeface="等线"/>
              </a:rPr>
              <a:t>类型名 </a:t>
            </a:r>
            <a:r>
              <a:rPr lang="en-US" altLang="zh-CN" sz="1600" b="1" kern="0" dirty="0">
                <a:latin typeface="等线"/>
                <a:ea typeface="等线"/>
              </a:rPr>
              <a:t>1   </a:t>
            </a:r>
            <a:r>
              <a:rPr lang="zh-CN" altLang="en-US" sz="1600" b="1" kern="0" dirty="0">
                <a:latin typeface="等线"/>
                <a:ea typeface="等线"/>
              </a:rPr>
              <a:t>成员名 </a:t>
            </a:r>
            <a:r>
              <a:rPr lang="en-US" altLang="zh-CN" sz="1600" b="1" kern="0" dirty="0">
                <a:latin typeface="等线"/>
                <a:ea typeface="等线"/>
              </a:rPr>
              <a:t>1</a:t>
            </a:r>
            <a:r>
              <a:rPr lang="zh-CN" altLang="en-US" sz="1600" b="1" kern="0" dirty="0">
                <a:latin typeface="等线"/>
                <a:ea typeface="等线"/>
              </a:rPr>
              <a:t>；</a:t>
            </a:r>
          </a:p>
          <a:p>
            <a:pPr lvl="0">
              <a:defRPr/>
            </a:pPr>
            <a:r>
              <a:rPr lang="zh-CN" altLang="en-US" sz="1600" b="1" kern="0" dirty="0">
                <a:latin typeface="等线"/>
                <a:ea typeface="等线"/>
              </a:rPr>
              <a:t>     类型名 </a:t>
            </a:r>
            <a:r>
              <a:rPr lang="en-US" altLang="zh-CN" sz="1600" b="1" kern="0" dirty="0">
                <a:latin typeface="等线"/>
                <a:ea typeface="等线"/>
              </a:rPr>
              <a:t>2   </a:t>
            </a:r>
            <a:r>
              <a:rPr lang="zh-CN" altLang="en-US" sz="1600" b="1" kern="0" dirty="0">
                <a:latin typeface="等线"/>
                <a:ea typeface="等线"/>
              </a:rPr>
              <a:t>成员名 </a:t>
            </a:r>
            <a:r>
              <a:rPr lang="en-US" altLang="zh-CN" sz="1600" b="1" kern="0" dirty="0">
                <a:latin typeface="等线"/>
                <a:ea typeface="等线"/>
              </a:rPr>
              <a:t>2</a:t>
            </a:r>
            <a:r>
              <a:rPr lang="zh-CN" altLang="en-US" sz="1600" b="1" kern="0" dirty="0">
                <a:latin typeface="等线"/>
                <a:ea typeface="等线"/>
              </a:rPr>
              <a:t>；</a:t>
            </a:r>
          </a:p>
          <a:p>
            <a:pPr lvl="0">
              <a:defRPr/>
            </a:pPr>
            <a:r>
              <a:rPr lang="zh-CN" altLang="en-US" sz="1600" b="1" kern="0" dirty="0">
                <a:latin typeface="等线"/>
                <a:ea typeface="等线"/>
              </a:rPr>
              <a:t>       </a:t>
            </a:r>
            <a:r>
              <a:rPr lang="en-US" altLang="zh-CN" sz="1600" b="1" kern="0" dirty="0">
                <a:latin typeface="等线"/>
                <a:ea typeface="等线"/>
              </a:rPr>
              <a:t>. . .</a:t>
            </a:r>
          </a:p>
          <a:p>
            <a:pPr lvl="0">
              <a:defRPr/>
            </a:pPr>
            <a:r>
              <a:rPr lang="en-US" altLang="zh-CN" sz="1600" b="1" kern="0" dirty="0">
                <a:latin typeface="等线"/>
                <a:ea typeface="等线"/>
              </a:rPr>
              <a:t>     </a:t>
            </a:r>
            <a:r>
              <a:rPr lang="zh-CN" altLang="en-US" sz="1600" b="1" kern="0" dirty="0">
                <a:latin typeface="等线"/>
                <a:ea typeface="等线"/>
              </a:rPr>
              <a:t>类型名 </a:t>
            </a:r>
            <a:r>
              <a:rPr lang="en-US" altLang="zh-CN" sz="1600" b="1" kern="0" dirty="0">
                <a:latin typeface="等线"/>
                <a:ea typeface="等线"/>
              </a:rPr>
              <a:t>n   </a:t>
            </a:r>
            <a:r>
              <a:rPr lang="zh-CN" altLang="en-US" sz="1600" b="1" kern="0" dirty="0">
                <a:latin typeface="等线"/>
                <a:ea typeface="等线"/>
              </a:rPr>
              <a:t>成员名 </a:t>
            </a:r>
            <a:r>
              <a:rPr lang="en-US" altLang="zh-CN" sz="1600" b="1" kern="0" dirty="0">
                <a:latin typeface="等线"/>
                <a:ea typeface="等线"/>
              </a:rPr>
              <a:t>n</a:t>
            </a:r>
            <a:r>
              <a:rPr lang="zh-CN" altLang="en-US" sz="1600" b="1" kern="0" dirty="0">
                <a:latin typeface="等线"/>
                <a:ea typeface="等线"/>
              </a:rPr>
              <a:t>；</a:t>
            </a:r>
          </a:p>
          <a:p>
            <a:pPr lvl="0">
              <a:defRPr/>
            </a:pPr>
            <a:r>
              <a:rPr lang="en-US" altLang="zh-CN" sz="1600" b="1" kern="0" dirty="0">
                <a:latin typeface="等线"/>
                <a:ea typeface="等线"/>
              </a:rPr>
              <a:t>} </a:t>
            </a:r>
            <a:r>
              <a:rPr lang="zh-CN" altLang="en-US" sz="1600" b="1" kern="0" dirty="0">
                <a:solidFill>
                  <a:srgbClr val="FF0000"/>
                </a:solidFill>
                <a:latin typeface="等线"/>
                <a:ea typeface="等线"/>
              </a:rPr>
              <a:t>；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23C3EA-DF48-409C-AC0D-B15DD1BCC256}"/>
              </a:ext>
            </a:extLst>
          </p:cNvPr>
          <p:cNvSpPr/>
          <p:nvPr/>
        </p:nvSpPr>
        <p:spPr>
          <a:xfrm>
            <a:off x="3993887" y="4622518"/>
            <a:ext cx="4572000" cy="20867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struct </a:t>
            </a:r>
            <a:r>
              <a:rPr lang="en-US" altLang="zh-CN" dirty="0">
                <a:solidFill>
                  <a:srgbClr val="0000FF"/>
                </a:solidFill>
              </a:rPr>
              <a:t> student          //</a:t>
            </a:r>
            <a:r>
              <a:rPr lang="zh-CN" altLang="en-US" dirty="0">
                <a:solidFill>
                  <a:srgbClr val="0000FF"/>
                </a:solidFill>
              </a:rPr>
              <a:t>名为</a:t>
            </a:r>
            <a:r>
              <a:rPr lang="en-US" altLang="zh-CN" dirty="0">
                <a:solidFill>
                  <a:srgbClr val="0000FF"/>
                </a:solidFill>
              </a:rPr>
              <a:t>student</a:t>
            </a:r>
            <a:r>
              <a:rPr lang="zh-CN" altLang="en-US" dirty="0">
                <a:solidFill>
                  <a:srgbClr val="0000FF"/>
                </a:solidFill>
              </a:rPr>
              <a:t>的结构类型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     char  name[20];                 //</a:t>
            </a:r>
            <a:r>
              <a:rPr lang="zh-CN" altLang="en-US" dirty="0">
                <a:solidFill>
                  <a:srgbClr val="0000FF"/>
                </a:solidFill>
              </a:rPr>
              <a:t>姓名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FF"/>
                </a:solidFill>
              </a:rPr>
              <a:t>     </a:t>
            </a:r>
            <a:r>
              <a:rPr lang="en-US" altLang="zh-CN" dirty="0">
                <a:solidFill>
                  <a:srgbClr val="0000FF"/>
                </a:solidFill>
              </a:rPr>
              <a:t>char sex;                             //</a:t>
            </a:r>
            <a:r>
              <a:rPr lang="zh-CN" altLang="en-US" dirty="0">
                <a:solidFill>
                  <a:srgbClr val="0000FF"/>
                </a:solidFill>
              </a:rPr>
              <a:t>性别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FF"/>
                </a:solidFill>
              </a:rPr>
              <a:t>     </a:t>
            </a:r>
            <a:r>
              <a:rPr lang="en-US" altLang="zh-CN" dirty="0">
                <a:solidFill>
                  <a:srgbClr val="0000FF"/>
                </a:solidFill>
              </a:rPr>
              <a:t>unsigned  long birthday;   //</a:t>
            </a:r>
            <a:r>
              <a:rPr lang="zh-CN" altLang="en-US" dirty="0">
                <a:solidFill>
                  <a:srgbClr val="0000FF"/>
                </a:solidFill>
              </a:rPr>
              <a:t>生日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FF"/>
                </a:solidFill>
              </a:rPr>
              <a:t>     </a:t>
            </a:r>
            <a:r>
              <a:rPr lang="en-US" altLang="zh-CN" dirty="0">
                <a:solidFill>
                  <a:srgbClr val="0000FF"/>
                </a:solidFill>
              </a:rPr>
              <a:t>float height;                        //</a:t>
            </a:r>
            <a:r>
              <a:rPr lang="zh-CN" altLang="en-US" dirty="0">
                <a:solidFill>
                  <a:srgbClr val="0000FF"/>
                </a:solidFill>
              </a:rPr>
              <a:t>身高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FF"/>
                </a:solidFill>
              </a:rPr>
              <a:t>     </a:t>
            </a:r>
            <a:r>
              <a:rPr lang="en-US" altLang="zh-CN" dirty="0">
                <a:solidFill>
                  <a:srgbClr val="0000FF"/>
                </a:solidFill>
              </a:rPr>
              <a:t>float weight;                       //</a:t>
            </a:r>
            <a:r>
              <a:rPr lang="zh-CN" altLang="en-US" dirty="0">
                <a:solidFill>
                  <a:srgbClr val="0000FF"/>
                </a:solidFill>
              </a:rPr>
              <a:t>体重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442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定义结构体类型变量</a:t>
            </a:r>
          </a:p>
        </p:txBody>
      </p:sp>
      <p:sp>
        <p:nvSpPr>
          <p:cNvPr id="11" name="MH_Desc_1"/>
          <p:cNvSpPr/>
          <p:nvPr>
            <p:custDataLst>
              <p:tags r:id="rId1"/>
            </p:custDataLst>
          </p:nvPr>
        </p:nvSpPr>
        <p:spPr>
          <a:xfrm>
            <a:off x="179512" y="1557556"/>
            <a:ext cx="8912100" cy="488328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 cmpd="sng" algn="ctr">
            <a:solidFill>
              <a:srgbClr val="E84C22"/>
            </a:solidFill>
            <a:prstDash val="solid"/>
            <a:bevel/>
          </a:ln>
          <a:effectLst/>
        </p:spPr>
        <p:txBody>
          <a:bodyPr lIns="72000" tIns="72000" rIns="72000" bIns="72000" anchor="t">
            <a:noAutofit/>
          </a:bodyPr>
          <a:lstStyle/>
          <a:p>
            <a:pPr marR="0" lvl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1.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先声明结构体类型，再定义该类型的变量</a:t>
            </a:r>
            <a:r>
              <a:rPr lang="en-US" altLang="zh-CN" sz="1600" kern="0" dirty="0">
                <a:solidFill>
                  <a:prstClr val="black"/>
                </a:solidFill>
                <a:latin typeface="等线"/>
                <a:ea typeface="等线"/>
              </a:rPr>
              <a:t>	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2.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在声明类型的同时定义变量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342900" marR="0" lvl="0" indent="-34290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342900" marR="0" lvl="0" indent="-34290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342900" marR="0" lvl="0" indent="-34290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342900" marR="0" lvl="0" indent="-34290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342900" marR="0" lvl="0" indent="-34290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342900" marR="0" lvl="0" indent="-34290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					3.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不指定类型名而直接定义结构体类型变量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95208" y="4652347"/>
            <a:ext cx="4317641" cy="838502"/>
          </a:xfrm>
          <a:prstGeom prst="roundRect">
            <a:avLst>
              <a:gd name="adj" fmla="val 3349"/>
            </a:avLst>
          </a:prstGeom>
          <a:solidFill>
            <a:sysClr val="window" lastClr="FFFFFF"/>
          </a:solidFill>
          <a:ln w="12700" cap="flat" cmpd="sng" algn="ctr">
            <a:solidFill>
              <a:srgbClr val="E84C2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struct Student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  </a:t>
            </a:r>
            <a:r>
              <a:rPr kumimoji="0" lang="en-US" altLang="zh-CN" sz="16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student1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, </a:t>
            </a:r>
            <a:r>
              <a:rPr kumimoji="0" lang="en-US" altLang="zh-CN" sz="16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student2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;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	    |			    |		       |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E84C22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结构体类型名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E84C22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	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E84C22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结构体变量名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E84C22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95208" y="2103284"/>
            <a:ext cx="4317641" cy="2442959"/>
          </a:xfrm>
          <a:prstGeom prst="roundRect">
            <a:avLst>
              <a:gd name="adj" fmla="val 2079"/>
            </a:avLst>
          </a:prstGeom>
          <a:solidFill>
            <a:sysClr val="window" lastClr="FFFFFF"/>
          </a:solidFill>
          <a:ln w="12700" cap="flat" cmpd="sng" algn="ctr">
            <a:solidFill>
              <a:srgbClr val="E84C2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defTabSz="363538">
              <a:lnSpc>
                <a:spcPct val="120000"/>
              </a:lnSpc>
              <a:defRPr/>
            </a:pPr>
            <a:r>
              <a:rPr lang="en-US" altLang="zh-CN" sz="1500" kern="0" dirty="0">
                <a:solidFill>
                  <a:prstClr val="black"/>
                </a:solidFill>
                <a:latin typeface="等线"/>
                <a:ea typeface="等线"/>
              </a:rPr>
              <a:t>struct  student          //</a:t>
            </a:r>
            <a:r>
              <a:rPr lang="zh-CN" altLang="en-US" sz="1500" kern="0" dirty="0">
                <a:solidFill>
                  <a:prstClr val="black"/>
                </a:solidFill>
                <a:latin typeface="等线"/>
                <a:ea typeface="等线"/>
              </a:rPr>
              <a:t>名为</a:t>
            </a:r>
            <a:r>
              <a:rPr lang="en-US" altLang="zh-CN" sz="1500" kern="0" dirty="0">
                <a:solidFill>
                  <a:prstClr val="black"/>
                </a:solidFill>
                <a:latin typeface="等线"/>
                <a:ea typeface="等线"/>
              </a:rPr>
              <a:t>student</a:t>
            </a:r>
            <a:r>
              <a:rPr lang="zh-CN" altLang="en-US" sz="1500" kern="0" dirty="0">
                <a:solidFill>
                  <a:prstClr val="black"/>
                </a:solidFill>
                <a:latin typeface="等线"/>
                <a:ea typeface="等线"/>
              </a:rPr>
              <a:t>的结构类型</a:t>
            </a:r>
          </a:p>
          <a:p>
            <a:pPr lvl="0" defTabSz="363538">
              <a:lnSpc>
                <a:spcPct val="120000"/>
              </a:lnSpc>
              <a:defRPr/>
            </a:pPr>
            <a:r>
              <a:rPr lang="en-US" altLang="zh-CN" sz="1500" kern="0" dirty="0">
                <a:solidFill>
                  <a:prstClr val="black"/>
                </a:solidFill>
                <a:latin typeface="等线"/>
                <a:ea typeface="等线"/>
              </a:rPr>
              <a:t>{</a:t>
            </a:r>
          </a:p>
          <a:p>
            <a:pPr lvl="0" defTabSz="363538">
              <a:lnSpc>
                <a:spcPct val="120000"/>
              </a:lnSpc>
              <a:defRPr/>
            </a:pPr>
            <a:r>
              <a:rPr lang="en-US" altLang="zh-CN" sz="1500" kern="0" dirty="0">
                <a:solidFill>
                  <a:prstClr val="black"/>
                </a:solidFill>
                <a:latin typeface="等线"/>
                <a:ea typeface="等线"/>
              </a:rPr>
              <a:t>     char  name[20];                 //</a:t>
            </a:r>
            <a:r>
              <a:rPr lang="zh-CN" altLang="en-US" sz="1500" kern="0" dirty="0">
                <a:solidFill>
                  <a:prstClr val="black"/>
                </a:solidFill>
                <a:latin typeface="等线"/>
                <a:ea typeface="等线"/>
              </a:rPr>
              <a:t>姓名</a:t>
            </a:r>
          </a:p>
          <a:p>
            <a:pPr lvl="0" defTabSz="363538">
              <a:lnSpc>
                <a:spcPct val="120000"/>
              </a:lnSpc>
              <a:defRPr/>
            </a:pPr>
            <a:r>
              <a:rPr lang="zh-CN" altLang="en-US" sz="1500" kern="0" dirty="0">
                <a:solidFill>
                  <a:prstClr val="black"/>
                </a:solidFill>
                <a:latin typeface="等线"/>
                <a:ea typeface="等线"/>
              </a:rPr>
              <a:t>     </a:t>
            </a:r>
            <a:r>
              <a:rPr lang="en-US" altLang="zh-CN" sz="1500" kern="0" dirty="0">
                <a:solidFill>
                  <a:prstClr val="black"/>
                </a:solidFill>
                <a:latin typeface="等线"/>
                <a:ea typeface="等线"/>
              </a:rPr>
              <a:t>char sex;                             //</a:t>
            </a:r>
            <a:r>
              <a:rPr lang="zh-CN" altLang="en-US" sz="1500" kern="0" dirty="0">
                <a:solidFill>
                  <a:prstClr val="black"/>
                </a:solidFill>
                <a:latin typeface="等线"/>
                <a:ea typeface="等线"/>
              </a:rPr>
              <a:t>性别</a:t>
            </a:r>
          </a:p>
          <a:p>
            <a:pPr lvl="0" defTabSz="363538">
              <a:lnSpc>
                <a:spcPct val="120000"/>
              </a:lnSpc>
              <a:defRPr/>
            </a:pPr>
            <a:r>
              <a:rPr lang="zh-CN" altLang="en-US" sz="1500" kern="0" dirty="0">
                <a:solidFill>
                  <a:prstClr val="black"/>
                </a:solidFill>
                <a:latin typeface="等线"/>
                <a:ea typeface="等线"/>
              </a:rPr>
              <a:t>     </a:t>
            </a:r>
            <a:r>
              <a:rPr lang="en-US" altLang="zh-CN" sz="1500" kern="0" dirty="0">
                <a:solidFill>
                  <a:prstClr val="black"/>
                </a:solidFill>
                <a:latin typeface="等线"/>
                <a:ea typeface="等线"/>
              </a:rPr>
              <a:t>unsigned  long birthday;   //</a:t>
            </a:r>
            <a:r>
              <a:rPr lang="zh-CN" altLang="en-US" sz="1500" kern="0" dirty="0">
                <a:solidFill>
                  <a:prstClr val="black"/>
                </a:solidFill>
                <a:latin typeface="等线"/>
                <a:ea typeface="等线"/>
              </a:rPr>
              <a:t>生日</a:t>
            </a:r>
          </a:p>
          <a:p>
            <a:pPr lvl="0" defTabSz="363538">
              <a:lnSpc>
                <a:spcPct val="120000"/>
              </a:lnSpc>
              <a:defRPr/>
            </a:pPr>
            <a:r>
              <a:rPr lang="zh-CN" altLang="en-US" sz="1500" kern="0" dirty="0">
                <a:solidFill>
                  <a:prstClr val="black"/>
                </a:solidFill>
                <a:latin typeface="等线"/>
                <a:ea typeface="等线"/>
              </a:rPr>
              <a:t>     </a:t>
            </a:r>
            <a:r>
              <a:rPr lang="en-US" altLang="zh-CN" sz="1500" kern="0" dirty="0">
                <a:solidFill>
                  <a:prstClr val="black"/>
                </a:solidFill>
                <a:latin typeface="等线"/>
                <a:ea typeface="等线"/>
              </a:rPr>
              <a:t>float height;                        //</a:t>
            </a:r>
            <a:r>
              <a:rPr lang="zh-CN" altLang="en-US" sz="1500" kern="0" dirty="0">
                <a:solidFill>
                  <a:prstClr val="black"/>
                </a:solidFill>
                <a:latin typeface="等线"/>
                <a:ea typeface="等线"/>
              </a:rPr>
              <a:t>身高</a:t>
            </a:r>
          </a:p>
          <a:p>
            <a:pPr lvl="0" defTabSz="363538">
              <a:lnSpc>
                <a:spcPct val="120000"/>
              </a:lnSpc>
              <a:defRPr/>
            </a:pPr>
            <a:r>
              <a:rPr lang="zh-CN" altLang="en-US" sz="1500" kern="0" dirty="0">
                <a:solidFill>
                  <a:prstClr val="black"/>
                </a:solidFill>
                <a:latin typeface="等线"/>
                <a:ea typeface="等线"/>
              </a:rPr>
              <a:t>     </a:t>
            </a:r>
            <a:r>
              <a:rPr lang="en-US" altLang="zh-CN" sz="1500" kern="0" dirty="0">
                <a:solidFill>
                  <a:prstClr val="black"/>
                </a:solidFill>
                <a:latin typeface="等线"/>
                <a:ea typeface="等线"/>
              </a:rPr>
              <a:t>float weight;                       //</a:t>
            </a:r>
            <a:r>
              <a:rPr lang="zh-CN" altLang="en-US" sz="1500" kern="0" dirty="0">
                <a:solidFill>
                  <a:prstClr val="black"/>
                </a:solidFill>
                <a:latin typeface="等线"/>
                <a:ea typeface="等线"/>
              </a:rPr>
              <a:t>体重</a:t>
            </a:r>
          </a:p>
          <a:p>
            <a:pPr lvl="0" defTabSz="363538">
              <a:lnSpc>
                <a:spcPct val="120000"/>
              </a:lnSpc>
              <a:defRPr/>
            </a:pPr>
            <a:r>
              <a:rPr lang="zh-CN" altLang="en-US" sz="1500" kern="0" dirty="0">
                <a:solidFill>
                  <a:prstClr val="black"/>
                </a:solidFill>
                <a:latin typeface="等线"/>
                <a:ea typeface="等线"/>
              </a:rPr>
              <a:t> </a:t>
            </a:r>
            <a:r>
              <a:rPr lang="en-US" altLang="zh-CN" sz="1500" kern="0" dirty="0">
                <a:solidFill>
                  <a:prstClr val="black"/>
                </a:solidFill>
                <a:latin typeface="等线"/>
                <a:ea typeface="等线"/>
              </a:rPr>
              <a:t>};</a:t>
            </a:r>
          </a:p>
          <a:p>
            <a:pPr marL="0" marR="0" lvl="0" indent="0" defTabSz="363538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					</a:t>
            </a:r>
            <a:endParaRPr kumimoji="0" lang="zh-CN" altLang="en-US" sz="15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106846"/>
              </p:ext>
            </p:extLst>
          </p:nvPr>
        </p:nvGraphicFramePr>
        <p:xfrm>
          <a:off x="118912" y="5699160"/>
          <a:ext cx="4470231" cy="741680"/>
        </p:xfrm>
        <a:graphic>
          <a:graphicData uri="http://schemas.openxmlformats.org/drawingml/2006/table">
            <a:tbl>
              <a:tblPr/>
              <a:tblGrid>
                <a:gridCol w="1073444">
                  <a:extLst>
                    <a:ext uri="{9D8B030D-6E8A-4147-A177-3AD203B41FA5}">
                      <a16:colId xmlns:a16="http://schemas.microsoft.com/office/drawing/2014/main" val="107134963"/>
                    </a:ext>
                  </a:extLst>
                </a:gridCol>
                <a:gridCol w="1013268">
                  <a:extLst>
                    <a:ext uri="{9D8B030D-6E8A-4147-A177-3AD203B41FA5}">
                      <a16:colId xmlns:a16="http://schemas.microsoft.com/office/drawing/2014/main" val="1259368975"/>
                    </a:ext>
                  </a:extLst>
                </a:gridCol>
                <a:gridCol w="301913">
                  <a:extLst>
                    <a:ext uri="{9D8B030D-6E8A-4147-A177-3AD203B41FA5}">
                      <a16:colId xmlns:a16="http://schemas.microsoft.com/office/drawing/2014/main" val="4169691539"/>
                    </a:ext>
                  </a:extLst>
                </a:gridCol>
                <a:gridCol w="1007706">
                  <a:extLst>
                    <a:ext uri="{9D8B030D-6E8A-4147-A177-3AD203B41FA5}">
                      <a16:colId xmlns:a16="http://schemas.microsoft.com/office/drawing/2014/main" val="2901551785"/>
                    </a:ext>
                  </a:extLst>
                </a:gridCol>
                <a:gridCol w="660758">
                  <a:extLst>
                    <a:ext uri="{9D8B030D-6E8A-4147-A177-3AD203B41FA5}">
                      <a16:colId xmlns:a16="http://schemas.microsoft.com/office/drawing/2014/main" val="1747234596"/>
                    </a:ext>
                  </a:extLst>
                </a:gridCol>
                <a:gridCol w="4131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等线"/>
                          <a:ea typeface="+mn-ea"/>
                          <a:cs typeface="+mn-cs"/>
                        </a:rPr>
                        <a:t>sutdent1: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等线"/>
                        <a:ea typeface="+mn-ea"/>
                        <a:cs typeface="+mn-cs"/>
                      </a:endParaRPr>
                    </a:p>
                  </a:txBody>
                  <a:tcPr marL="36000" marR="3600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ctr"/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等线"/>
                          <a:ea typeface="+mn-ea"/>
                          <a:cs typeface="+mn-cs"/>
                        </a:rPr>
                        <a:t>ZhangSan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等线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4C2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等线"/>
                          <a:ea typeface="+mn-ea"/>
                          <a:cs typeface="+mn-cs"/>
                        </a:rPr>
                        <a:t>F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等线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4C2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等线"/>
                          <a:ea typeface="+mn-ea"/>
                          <a:cs typeface="+mn-cs"/>
                        </a:rPr>
                        <a:t>20020310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等线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4C2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等线"/>
                          <a:ea typeface="+mn-ea"/>
                          <a:cs typeface="+mn-cs"/>
                        </a:rPr>
                        <a:t>166.5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等线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4C2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等线"/>
                          <a:ea typeface="+mn-ea"/>
                          <a:cs typeface="+mn-cs"/>
                        </a:rPr>
                        <a:t>52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等线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4C2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01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等线"/>
                          <a:ea typeface="+mn-ea"/>
                          <a:cs typeface="+mn-cs"/>
                        </a:rPr>
                        <a:t>student2: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等线"/>
                        <a:ea typeface="+mn-ea"/>
                        <a:cs typeface="+mn-cs"/>
                      </a:endParaRPr>
                    </a:p>
                  </a:txBody>
                  <a:tcPr marL="36000" marR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ctr"/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等线"/>
                          <a:ea typeface="+mn-ea"/>
                          <a:cs typeface="+mn-cs"/>
                        </a:rPr>
                        <a:t>LiSi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等线"/>
                        <a:ea typeface="+mn-ea"/>
                        <a:cs typeface="+mn-cs"/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4C2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等线"/>
                          <a:ea typeface="+mn-ea"/>
                          <a:cs typeface="+mn-cs"/>
                        </a:rPr>
                        <a:t>M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等线"/>
                        <a:ea typeface="+mn-ea"/>
                        <a:cs typeface="+mn-cs"/>
                      </a:endParaRPr>
                    </a:p>
                  </a:txBody>
                  <a:tcPr marL="36000" marR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4C2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等线"/>
                          <a:ea typeface="+mn-ea"/>
                          <a:cs typeface="+mn-cs"/>
                        </a:rPr>
                        <a:t>20021201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等线"/>
                        <a:ea typeface="+mn-ea"/>
                        <a:cs typeface="+mn-cs"/>
                      </a:endParaRPr>
                    </a:p>
                  </a:txBody>
                  <a:tcPr marL="36000" marR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4C2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等线"/>
                          <a:ea typeface="+mn-ea"/>
                          <a:cs typeface="+mn-cs"/>
                        </a:rPr>
                        <a:t>182.0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等线"/>
                        <a:ea typeface="+mn-ea"/>
                        <a:cs typeface="+mn-cs"/>
                      </a:endParaRPr>
                    </a:p>
                  </a:txBody>
                  <a:tcPr marL="36000" marR="36000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4C2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等线"/>
                          <a:ea typeface="+mn-ea"/>
                          <a:cs typeface="+mn-cs"/>
                        </a:rPr>
                        <a:t>65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等线"/>
                        <a:ea typeface="+mn-ea"/>
                        <a:cs typeface="+mn-cs"/>
                      </a:endParaRPr>
                    </a:p>
                  </a:txBody>
                  <a:tcPr marL="36000" marR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4C2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448953"/>
                  </a:ext>
                </a:extLst>
              </a:tr>
            </a:tbl>
          </a:graphicData>
        </a:graphic>
      </p:graphicFrame>
      <p:sp>
        <p:nvSpPr>
          <p:cNvPr id="15" name="圆角矩形 14"/>
          <p:cNvSpPr/>
          <p:nvPr/>
        </p:nvSpPr>
        <p:spPr>
          <a:xfrm>
            <a:off x="4790330" y="2092758"/>
            <a:ext cx="2549473" cy="2447483"/>
          </a:xfrm>
          <a:prstGeom prst="roundRect">
            <a:avLst>
              <a:gd name="adj" fmla="val 2079"/>
            </a:avLst>
          </a:prstGeom>
          <a:solidFill>
            <a:sysClr val="window" lastClr="FFFFFF"/>
          </a:solidFill>
          <a:ln w="12700" cap="flat" cmpd="sng" algn="ctr">
            <a:solidFill>
              <a:srgbClr val="E84C2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363538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struct Student</a:t>
            </a:r>
          </a:p>
          <a:p>
            <a:pPr lvl="0" defTabSz="363538">
              <a:lnSpc>
                <a:spcPct val="120000"/>
              </a:lnSpc>
              <a:defRPr/>
            </a:pPr>
            <a:r>
              <a:rPr lang="en-US" altLang="zh-CN" sz="1500" kern="0" dirty="0">
                <a:solidFill>
                  <a:prstClr val="black"/>
                </a:solidFill>
                <a:latin typeface="等线"/>
                <a:ea typeface="等线"/>
              </a:rPr>
              <a:t>{</a:t>
            </a:r>
          </a:p>
          <a:p>
            <a:pPr lvl="0" defTabSz="363538">
              <a:lnSpc>
                <a:spcPct val="120000"/>
              </a:lnSpc>
              <a:defRPr/>
            </a:pPr>
            <a:r>
              <a:rPr lang="en-US" altLang="zh-CN" sz="1500" kern="0" dirty="0">
                <a:solidFill>
                  <a:prstClr val="black"/>
                </a:solidFill>
                <a:latin typeface="等线"/>
                <a:ea typeface="等线"/>
              </a:rPr>
              <a:t>     char  name[20];                 </a:t>
            </a:r>
            <a:endParaRPr lang="zh-CN" altLang="en-US" sz="1500" kern="0" dirty="0">
              <a:solidFill>
                <a:prstClr val="black"/>
              </a:solidFill>
              <a:latin typeface="等线"/>
              <a:ea typeface="等线"/>
            </a:endParaRPr>
          </a:p>
          <a:p>
            <a:pPr lvl="0" defTabSz="363538">
              <a:lnSpc>
                <a:spcPct val="120000"/>
              </a:lnSpc>
              <a:defRPr/>
            </a:pPr>
            <a:r>
              <a:rPr lang="zh-CN" altLang="en-US" sz="1500" kern="0" dirty="0">
                <a:solidFill>
                  <a:prstClr val="black"/>
                </a:solidFill>
                <a:latin typeface="等线"/>
                <a:ea typeface="等线"/>
              </a:rPr>
              <a:t>     </a:t>
            </a:r>
            <a:r>
              <a:rPr lang="en-US" altLang="zh-CN" sz="1500" kern="0" dirty="0">
                <a:solidFill>
                  <a:prstClr val="black"/>
                </a:solidFill>
                <a:latin typeface="等线"/>
                <a:ea typeface="等线"/>
              </a:rPr>
              <a:t>char sex;                            </a:t>
            </a:r>
            <a:endParaRPr lang="zh-CN" altLang="en-US" sz="1500" kern="0" dirty="0">
              <a:solidFill>
                <a:prstClr val="black"/>
              </a:solidFill>
              <a:latin typeface="等线"/>
              <a:ea typeface="等线"/>
            </a:endParaRPr>
          </a:p>
          <a:p>
            <a:pPr lvl="0" defTabSz="363538">
              <a:lnSpc>
                <a:spcPct val="120000"/>
              </a:lnSpc>
              <a:defRPr/>
            </a:pPr>
            <a:r>
              <a:rPr lang="zh-CN" altLang="en-US" sz="1500" kern="0" dirty="0">
                <a:solidFill>
                  <a:prstClr val="black"/>
                </a:solidFill>
                <a:latin typeface="等线"/>
                <a:ea typeface="等线"/>
              </a:rPr>
              <a:t>     </a:t>
            </a:r>
            <a:r>
              <a:rPr lang="en-US" altLang="zh-CN" sz="1500" kern="0" dirty="0">
                <a:solidFill>
                  <a:prstClr val="black"/>
                </a:solidFill>
                <a:latin typeface="等线"/>
                <a:ea typeface="等线"/>
              </a:rPr>
              <a:t>unsigned  long birthday;  </a:t>
            </a:r>
            <a:endParaRPr lang="zh-CN" altLang="en-US" sz="1500" kern="0" dirty="0">
              <a:solidFill>
                <a:prstClr val="black"/>
              </a:solidFill>
              <a:latin typeface="等线"/>
              <a:ea typeface="等线"/>
            </a:endParaRPr>
          </a:p>
          <a:p>
            <a:pPr lvl="0" defTabSz="363538">
              <a:lnSpc>
                <a:spcPct val="120000"/>
              </a:lnSpc>
              <a:defRPr/>
            </a:pPr>
            <a:r>
              <a:rPr lang="zh-CN" altLang="en-US" sz="1500" kern="0" dirty="0">
                <a:solidFill>
                  <a:prstClr val="black"/>
                </a:solidFill>
                <a:latin typeface="等线"/>
                <a:ea typeface="等线"/>
              </a:rPr>
              <a:t>     </a:t>
            </a:r>
            <a:r>
              <a:rPr lang="en-US" altLang="zh-CN" sz="1500" kern="0" dirty="0">
                <a:solidFill>
                  <a:prstClr val="black"/>
                </a:solidFill>
                <a:latin typeface="等线"/>
                <a:ea typeface="等线"/>
              </a:rPr>
              <a:t>float height;                     </a:t>
            </a:r>
            <a:endParaRPr lang="zh-CN" altLang="en-US" sz="1500" kern="0" dirty="0">
              <a:solidFill>
                <a:prstClr val="black"/>
              </a:solidFill>
              <a:latin typeface="等线"/>
              <a:ea typeface="等线"/>
            </a:endParaRPr>
          </a:p>
          <a:p>
            <a:pPr lvl="0" defTabSz="363538">
              <a:lnSpc>
                <a:spcPct val="120000"/>
              </a:lnSpc>
              <a:defRPr/>
            </a:pPr>
            <a:r>
              <a:rPr lang="zh-CN" altLang="en-US" sz="1500" kern="0" dirty="0">
                <a:solidFill>
                  <a:prstClr val="black"/>
                </a:solidFill>
                <a:latin typeface="等线"/>
                <a:ea typeface="等线"/>
              </a:rPr>
              <a:t>     </a:t>
            </a:r>
            <a:r>
              <a:rPr lang="en-US" altLang="zh-CN" sz="1500" kern="0" dirty="0">
                <a:solidFill>
                  <a:prstClr val="black"/>
                </a:solidFill>
                <a:latin typeface="等线"/>
                <a:ea typeface="等线"/>
              </a:rPr>
              <a:t>float weight;                     </a:t>
            </a:r>
            <a:endParaRPr lang="zh-CN" altLang="en-US" sz="1500" kern="0" dirty="0">
              <a:solidFill>
                <a:prstClr val="black"/>
              </a:solidFill>
              <a:latin typeface="等线"/>
              <a:ea typeface="等线"/>
            </a:endParaRPr>
          </a:p>
          <a:p>
            <a:pPr lvl="0" defTabSz="363538">
              <a:lnSpc>
                <a:spcPct val="120000"/>
              </a:lnSpc>
              <a:defRPr/>
            </a:pPr>
            <a:r>
              <a:rPr lang="zh-CN" altLang="en-US" sz="1500" kern="0" dirty="0">
                <a:solidFill>
                  <a:prstClr val="black"/>
                </a:solidFill>
                <a:latin typeface="等线"/>
                <a:ea typeface="等线"/>
              </a:rPr>
              <a:t> </a:t>
            </a:r>
            <a:r>
              <a:rPr lang="en-US" altLang="zh-CN" sz="1500" kern="0" dirty="0">
                <a:solidFill>
                  <a:prstClr val="black"/>
                </a:solidFill>
                <a:latin typeface="等线"/>
                <a:ea typeface="等线"/>
              </a:rPr>
              <a:t>} </a:t>
            </a:r>
            <a:r>
              <a: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student1, student2;</a:t>
            </a:r>
            <a:endParaRPr kumimoji="0" lang="zh-CN" altLang="en-US" sz="15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66927" y="2276872"/>
            <a:ext cx="1497561" cy="1223347"/>
          </a:xfrm>
          <a:prstGeom prst="rect">
            <a:avLst/>
          </a:prstGeom>
          <a:solidFill>
            <a:srgbClr val="E84C22"/>
          </a:solidFill>
          <a:ln w="12700" cap="flat" cmpd="sng" algn="ctr">
            <a:solidFill>
              <a:srgbClr val="E84C22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struct 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结构体名</a:t>
            </a:r>
            <a:endParaRPr kumimoji="0" lang="en-US" altLang="zh-CN" sz="15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marR="0" lvl="0" indent="0" defTabSz="534988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{	</a:t>
            </a:r>
          </a:p>
          <a:p>
            <a:pPr marL="0" marR="0" lvl="0" indent="0" defTabSz="534988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500" b="1" kern="0" dirty="0">
                <a:solidFill>
                  <a:prstClr val="white"/>
                </a:solidFill>
                <a:latin typeface="等线"/>
                <a:ea typeface="等线"/>
              </a:rPr>
              <a:t>  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成员表列</a:t>
            </a:r>
            <a:endParaRPr kumimoji="0" lang="en-US" altLang="zh-CN" sz="15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}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变量名表列</a:t>
            </a: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;</a:t>
            </a:r>
            <a:endParaRPr kumimoji="0" lang="zh-CN" altLang="en-US" sz="15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64257" y="5100480"/>
            <a:ext cx="2001617" cy="1197360"/>
          </a:xfrm>
          <a:prstGeom prst="rect">
            <a:avLst/>
          </a:prstGeom>
          <a:solidFill>
            <a:srgbClr val="E84C22"/>
          </a:solidFill>
          <a:ln w="12700" cap="flat" cmpd="sng" algn="ctr">
            <a:solidFill>
              <a:srgbClr val="E84C22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struct</a:t>
            </a:r>
          </a:p>
          <a:p>
            <a:pPr marL="0" marR="0" lvl="0" indent="0" defTabSz="534988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{	</a:t>
            </a:r>
          </a:p>
          <a:p>
            <a:pPr marL="0" marR="0" lvl="0" indent="0" defTabSz="534988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500" b="1" kern="0" dirty="0">
                <a:solidFill>
                  <a:prstClr val="white"/>
                </a:solidFill>
                <a:latin typeface="等线"/>
                <a:ea typeface="等线"/>
              </a:rPr>
              <a:t>  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成员表列</a:t>
            </a:r>
            <a:endParaRPr kumimoji="0" lang="en-US" altLang="zh-CN" sz="15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}</a:t>
            </a:r>
            <a:r>
              <a:rPr kumimoji="0" lang="zh-CN" altLang="en-US" sz="15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变量名表列</a:t>
            </a: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;</a:t>
            </a:r>
            <a:endParaRPr kumimoji="0" lang="zh-CN" altLang="en-US" sz="15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82325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08D5F36-44D9-4781-B99F-CDDB4E52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结构体类型与结构体类型变量</a:t>
            </a:r>
            <a:endParaRPr lang="en-US" sz="36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657CF3-B16E-4172-8F9D-CDECB5FB4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结构体类型与结构体变量是不同的概念，不要混淆。只能对变量赋值、存取或运算，而不能对一个类型赋值、存取或运算。在编译时，对类型是不分配空间的，只对变量分配空间</a:t>
            </a:r>
            <a:endParaRPr lang="en-US" altLang="zh-CN" dirty="0"/>
          </a:p>
          <a:p>
            <a:r>
              <a:rPr lang="zh-CN" altLang="en-US" dirty="0"/>
              <a:t>要结构体类型中的成员名可以与程序中的变量名相同，但二者不代表同一对象</a:t>
            </a:r>
            <a:endParaRPr lang="en-US" altLang="zh-CN" dirty="0"/>
          </a:p>
          <a:p>
            <a:r>
              <a:rPr lang="zh-CN" altLang="en-US" dirty="0"/>
              <a:t>对结构体变量中的成员（即“域”），可以单独使用，它的作用与地位相当于普通变量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511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F6367B4-D88B-405A-9445-0D13EC4DF13B}"/>
              </a:ext>
            </a:extLst>
          </p:cNvPr>
          <p:cNvSpPr/>
          <p:nvPr/>
        </p:nvSpPr>
        <p:spPr>
          <a:xfrm>
            <a:off x="1012642" y="823072"/>
            <a:ext cx="729252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student                       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定义结构 </a:t>
            </a:r>
            <a:endParaRPr lang="zh-CN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name[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   //</a:t>
            </a:r>
            <a:r>
              <a:rPr lang="zh-CN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姓名</a:t>
            </a:r>
            <a:endParaRPr lang="zh-CN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sex;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               //</a:t>
            </a:r>
            <a:r>
              <a:rPr lang="zh-CN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性别</a:t>
            </a:r>
            <a:endParaRPr lang="zh-CN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birthday;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  //</a:t>
            </a:r>
            <a:r>
              <a:rPr lang="zh-CN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生日</a:t>
            </a:r>
            <a:endParaRPr lang="zh-CN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height;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          //</a:t>
            </a:r>
            <a:r>
              <a:rPr lang="zh-CN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身高</a:t>
            </a:r>
            <a:endParaRPr lang="zh-CN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weight;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         //</a:t>
            </a:r>
            <a:r>
              <a:rPr lang="zh-CN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体重</a:t>
            </a:r>
            <a:endParaRPr lang="zh-CN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  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student my;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//</a:t>
            </a:r>
            <a:r>
              <a:rPr lang="zh-CN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定义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my</a:t>
            </a:r>
            <a:r>
              <a:rPr lang="zh-CN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为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student</a:t>
            </a:r>
            <a:r>
              <a:rPr lang="zh-CN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类的结构 </a:t>
            </a:r>
            <a:endParaRPr lang="en-US" altLang="zh-CN" sz="12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输入自己的数据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   //</a:t>
            </a:r>
            <a:r>
              <a:rPr lang="zh-CN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提示信息</a:t>
            </a:r>
            <a:endParaRPr lang="zh-CN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姓名（汉语拼音）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\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性别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M/F \n"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&lt;&lt;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生日（年月日）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\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身高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m)\n"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体重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kg)\n"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zh-CN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依次输入个人信息</a:t>
            </a:r>
            <a:endParaRPr lang="zh-CN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&gt;&gt; my.name &gt;&gt;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my.sex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&gt;&gt;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my.birthday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&gt;&gt;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my.height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&gt;&gt;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my.weight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zh-CN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依次输出个人信息</a:t>
            </a:r>
            <a:endParaRPr lang="zh-CN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&lt;&lt;my.name&lt;&lt;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my.sex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my.birthday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my.height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my.weight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136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5975A-214D-40E2-8401-538826257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一维数组的定义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(1)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6745B-F770-4D89-9011-EB6B96A2E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35837"/>
            <a:ext cx="8280000" cy="4764163"/>
          </a:xfrm>
        </p:spPr>
        <p:txBody>
          <a:bodyPr>
            <a:normAutofit/>
          </a:bodyPr>
          <a:lstStyle/>
          <a:p>
            <a:r>
              <a:rPr lang="zh-CN" altLang="en-US" dirty="0"/>
              <a:t>定义形式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类型说明符 数组名</a:t>
            </a:r>
            <a:r>
              <a:rPr lang="en-US" altLang="zh-CN" dirty="0">
                <a:solidFill>
                  <a:srgbClr val="C00000"/>
                </a:solidFill>
              </a:rPr>
              <a:t>[</a:t>
            </a:r>
            <a:r>
              <a:rPr lang="zh-CN" altLang="en-US" dirty="0">
                <a:solidFill>
                  <a:srgbClr val="C00000"/>
                </a:solidFill>
              </a:rPr>
              <a:t>常量表达式</a:t>
            </a:r>
            <a:r>
              <a:rPr lang="en-US" altLang="zh-CN" dirty="0">
                <a:solidFill>
                  <a:srgbClr val="C00000"/>
                </a:solidFill>
              </a:rPr>
              <a:t>]</a:t>
            </a:r>
          </a:p>
          <a:p>
            <a:pPr lvl="1"/>
            <a:r>
              <a:rPr lang="zh-CN" altLang="en-US" dirty="0"/>
              <a:t>例：</a:t>
            </a:r>
            <a:r>
              <a:rPr lang="en-US" altLang="zh-CN" b="1" dirty="0">
                <a:solidFill>
                  <a:srgbClr val="C00000"/>
                </a:solidFill>
              </a:rPr>
              <a:t>		</a:t>
            </a:r>
            <a:r>
              <a:rPr lang="en-US" altLang="zh-CN" dirty="0">
                <a:solidFill>
                  <a:srgbClr val="0000FF"/>
                </a:solidFill>
              </a:rPr>
              <a:t>int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a[10]; </a:t>
            </a:r>
          </a:p>
          <a:p>
            <a:pPr marL="302418" lvl="1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			double sheep[10];</a:t>
            </a:r>
          </a:p>
          <a:p>
            <a:r>
              <a:rPr lang="zh-CN" altLang="en-US" dirty="0"/>
              <a:t>数组的命名规则</a:t>
            </a:r>
            <a:endParaRPr lang="en-US" altLang="zh-CN" dirty="0"/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数组名的第一个字符应为</a:t>
            </a:r>
            <a:r>
              <a:rPr lang="zh-CN" altLang="en-US" dirty="0"/>
              <a:t>英文字母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zh-CN" altLang="en-US" dirty="0"/>
              <a:t>方括号</a:t>
            </a:r>
            <a:r>
              <a:rPr lang="zh-CN" altLang="en-US" dirty="0">
                <a:solidFill>
                  <a:schemeClr val="tx1"/>
                </a:solidFill>
              </a:rPr>
              <a:t>将常量表达式括起；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常量表达式定义了数组元素的</a:t>
            </a:r>
            <a:r>
              <a:rPr lang="zh-CN" altLang="en-US" dirty="0"/>
              <a:t>个数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数组的下标</a:t>
            </a:r>
            <a:r>
              <a:rPr lang="zh-CN" altLang="en-US" dirty="0"/>
              <a:t>从</a:t>
            </a:r>
            <a:r>
              <a:rPr lang="en-US" altLang="zh-CN" dirty="0"/>
              <a:t>0</a:t>
            </a:r>
            <a:r>
              <a:rPr lang="zh-CN" altLang="en-US" dirty="0"/>
              <a:t>开始</a:t>
            </a:r>
            <a:r>
              <a:rPr lang="zh-CN" altLang="en-US" dirty="0">
                <a:solidFill>
                  <a:schemeClr val="tx1"/>
                </a:solidFill>
              </a:rPr>
              <a:t>，如果定义了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个元素，是从第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个元素到第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个元素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CN" altLang="en-US" u="sng" dirty="0">
                <a:solidFill>
                  <a:schemeClr val="tx1"/>
                </a:solidFill>
              </a:rPr>
              <a:t>常量表达式中不允许含有变量</a:t>
            </a:r>
            <a:endParaRPr lang="en-US" altLang="en-US" u="sng" dirty="0">
              <a:ea typeface="华文中宋" panose="02010600040101010101" pitchFamily="2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4525E24-85FC-4C28-A711-FFFE21EF2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4387"/>
              </p:ext>
            </p:extLst>
          </p:nvPr>
        </p:nvGraphicFramePr>
        <p:xfrm>
          <a:off x="4065041" y="162473"/>
          <a:ext cx="4968550" cy="370840"/>
        </p:xfrm>
        <a:graphic>
          <a:graphicData uri="http://schemas.openxmlformats.org/drawingml/2006/table">
            <a:tbl>
              <a:tblPr/>
              <a:tblGrid>
                <a:gridCol w="496855">
                  <a:extLst>
                    <a:ext uri="{9D8B030D-6E8A-4147-A177-3AD203B41FA5}">
                      <a16:colId xmlns:a16="http://schemas.microsoft.com/office/drawing/2014/main" val="2033316795"/>
                    </a:ext>
                  </a:extLst>
                </a:gridCol>
                <a:gridCol w="496855">
                  <a:extLst>
                    <a:ext uri="{9D8B030D-6E8A-4147-A177-3AD203B41FA5}">
                      <a16:colId xmlns:a16="http://schemas.microsoft.com/office/drawing/2014/main" val="2347992465"/>
                    </a:ext>
                  </a:extLst>
                </a:gridCol>
                <a:gridCol w="496855">
                  <a:extLst>
                    <a:ext uri="{9D8B030D-6E8A-4147-A177-3AD203B41FA5}">
                      <a16:colId xmlns:a16="http://schemas.microsoft.com/office/drawing/2014/main" val="3981033593"/>
                    </a:ext>
                  </a:extLst>
                </a:gridCol>
                <a:gridCol w="496855">
                  <a:extLst>
                    <a:ext uri="{9D8B030D-6E8A-4147-A177-3AD203B41FA5}">
                      <a16:colId xmlns:a16="http://schemas.microsoft.com/office/drawing/2014/main" val="2556556097"/>
                    </a:ext>
                  </a:extLst>
                </a:gridCol>
                <a:gridCol w="496855">
                  <a:extLst>
                    <a:ext uri="{9D8B030D-6E8A-4147-A177-3AD203B41FA5}">
                      <a16:colId xmlns:a16="http://schemas.microsoft.com/office/drawing/2014/main" val="821305054"/>
                    </a:ext>
                  </a:extLst>
                </a:gridCol>
                <a:gridCol w="496855">
                  <a:extLst>
                    <a:ext uri="{9D8B030D-6E8A-4147-A177-3AD203B41FA5}">
                      <a16:colId xmlns:a16="http://schemas.microsoft.com/office/drawing/2014/main" val="730262748"/>
                    </a:ext>
                  </a:extLst>
                </a:gridCol>
                <a:gridCol w="496855">
                  <a:extLst>
                    <a:ext uri="{9D8B030D-6E8A-4147-A177-3AD203B41FA5}">
                      <a16:colId xmlns:a16="http://schemas.microsoft.com/office/drawing/2014/main" val="2351595954"/>
                    </a:ext>
                  </a:extLst>
                </a:gridCol>
                <a:gridCol w="496855">
                  <a:extLst>
                    <a:ext uri="{9D8B030D-6E8A-4147-A177-3AD203B41FA5}">
                      <a16:colId xmlns:a16="http://schemas.microsoft.com/office/drawing/2014/main" val="3376203906"/>
                    </a:ext>
                  </a:extLst>
                </a:gridCol>
                <a:gridCol w="496855">
                  <a:extLst>
                    <a:ext uri="{9D8B030D-6E8A-4147-A177-3AD203B41FA5}">
                      <a16:colId xmlns:a16="http://schemas.microsoft.com/office/drawing/2014/main" val="3698366222"/>
                    </a:ext>
                  </a:extLst>
                </a:gridCol>
                <a:gridCol w="496855">
                  <a:extLst>
                    <a:ext uri="{9D8B030D-6E8A-4147-A177-3AD203B41FA5}">
                      <a16:colId xmlns:a16="http://schemas.microsoft.com/office/drawing/2014/main" val="3221851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9pPr>
                    </a:lstStyle>
                    <a:p>
                      <a:r>
                        <a:rPr lang="en-US" altLang="zh-CN" sz="1600"/>
                        <a:t>a[0]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rgbClr val="E84C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4C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4C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4C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9pPr>
                    </a:lstStyle>
                    <a:p>
                      <a:r>
                        <a:rPr lang="en-US" altLang="zh-CN" sz="1600"/>
                        <a:t>a[1]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rgbClr val="E84C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4C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4C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4C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a[2]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rgbClr val="E84C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4C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4C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4C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9pPr>
                    </a:lstStyle>
                    <a:p>
                      <a:r>
                        <a:rPr lang="en-US" altLang="zh-CN" sz="1600"/>
                        <a:t>a[3]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rgbClr val="E84C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4C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4C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4C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9pPr>
                    </a:lstStyle>
                    <a:p>
                      <a:r>
                        <a:rPr lang="en-US" altLang="zh-CN" sz="1600"/>
                        <a:t>a[4]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rgbClr val="E84C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4C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4C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4C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9pPr>
                    </a:lstStyle>
                    <a:p>
                      <a:r>
                        <a:rPr lang="en-US" altLang="zh-CN" sz="1600"/>
                        <a:t>a[5]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rgbClr val="E84C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4C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4C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4C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9pPr>
                    </a:lstStyle>
                    <a:p>
                      <a:r>
                        <a:rPr lang="en-US" altLang="zh-CN" sz="1600"/>
                        <a:t>a[6]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rgbClr val="E84C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4C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4C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4C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9pPr>
                    </a:lstStyle>
                    <a:p>
                      <a:r>
                        <a:rPr lang="en-US" altLang="zh-CN" sz="1600"/>
                        <a:t>a[7]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rgbClr val="E84C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4C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4C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4C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9pPr>
                    </a:lstStyle>
                    <a:p>
                      <a:r>
                        <a:rPr lang="en-US" altLang="zh-CN" sz="1600" dirty="0"/>
                        <a:t>a[8]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rgbClr val="E84C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4C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4C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4C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等线"/>
                        </a:defRPr>
                      </a:lvl9pPr>
                    </a:lstStyle>
                    <a:p>
                      <a:r>
                        <a:rPr lang="en-US" altLang="zh-CN" sz="1600" dirty="0"/>
                        <a:t>a[9]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rgbClr val="E84C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4C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4C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4C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641823"/>
                  </a:ext>
                </a:extLst>
              </a:tr>
            </a:tbl>
          </a:graphicData>
        </a:graphic>
      </p:graphicFrame>
      <p:sp>
        <p:nvSpPr>
          <p:cNvPr id="7" name="线形标注 2 6">
            <a:extLst>
              <a:ext uri="{FF2B5EF4-FFF2-40B4-BE49-F238E27FC236}">
                <a16:creationId xmlns:a16="http://schemas.microsoft.com/office/drawing/2014/main" id="{89BD1440-9E17-4CAF-B06C-0AED87BDEC10}"/>
              </a:ext>
            </a:extLst>
          </p:cNvPr>
          <p:cNvSpPr/>
          <p:nvPr/>
        </p:nvSpPr>
        <p:spPr>
          <a:xfrm>
            <a:off x="5289176" y="1228400"/>
            <a:ext cx="2547800" cy="470496"/>
          </a:xfrm>
          <a:prstGeom prst="borderCallout2">
            <a:avLst>
              <a:gd name="adj1" fmla="val 18750"/>
              <a:gd name="adj2" fmla="val -3138"/>
              <a:gd name="adj3" fmla="val 18750"/>
              <a:gd name="adj4" fmla="val -16667"/>
              <a:gd name="adj5" fmla="val 263998"/>
              <a:gd name="adj6" fmla="val -70906"/>
            </a:avLst>
          </a:prstGeom>
          <a:solidFill>
            <a:srgbClr val="E84C22"/>
          </a:solidFill>
          <a:ln w="12700" cap="flat" cmpd="sng" algn="ctr">
            <a:solidFill>
              <a:srgbClr val="E84C22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整型数组，即数组中的</a:t>
            </a:r>
            <a:b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</a:b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元素均为整型</a:t>
            </a:r>
          </a:p>
        </p:txBody>
      </p:sp>
      <p:sp>
        <p:nvSpPr>
          <p:cNvPr id="8" name="线形标注 2 7">
            <a:extLst>
              <a:ext uri="{FF2B5EF4-FFF2-40B4-BE49-F238E27FC236}">
                <a16:creationId xmlns:a16="http://schemas.microsoft.com/office/drawing/2014/main" id="{46D14AD4-B68A-4088-81BC-AE26A26E6E84}"/>
              </a:ext>
            </a:extLst>
          </p:cNvPr>
          <p:cNvSpPr/>
          <p:nvPr/>
        </p:nvSpPr>
        <p:spPr>
          <a:xfrm>
            <a:off x="5289176" y="1867111"/>
            <a:ext cx="2520280" cy="301923"/>
          </a:xfrm>
          <a:prstGeom prst="borderCallout2">
            <a:avLst>
              <a:gd name="adj1" fmla="val 18750"/>
              <a:gd name="adj2" fmla="val -2127"/>
              <a:gd name="adj3" fmla="val 102435"/>
              <a:gd name="adj4" fmla="val -17144"/>
              <a:gd name="adj5" fmla="val 237239"/>
              <a:gd name="adj6" fmla="val -65248"/>
            </a:avLst>
          </a:prstGeom>
          <a:solidFill>
            <a:srgbClr val="E84C22"/>
          </a:solidFill>
          <a:ln w="12700" cap="flat" cmpd="sng" algn="ctr">
            <a:solidFill>
              <a:srgbClr val="E84C22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数组名为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a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9" name="线形标注 2 8">
            <a:extLst>
              <a:ext uri="{FF2B5EF4-FFF2-40B4-BE49-F238E27FC236}">
                <a16:creationId xmlns:a16="http://schemas.microsoft.com/office/drawing/2014/main" id="{3ED7A24A-F447-4753-84C5-4B977E3CBB6D}"/>
              </a:ext>
            </a:extLst>
          </p:cNvPr>
          <p:cNvSpPr/>
          <p:nvPr/>
        </p:nvSpPr>
        <p:spPr>
          <a:xfrm>
            <a:off x="5316696" y="2851592"/>
            <a:ext cx="2520280" cy="301923"/>
          </a:xfrm>
          <a:prstGeom prst="borderCallout2">
            <a:avLst>
              <a:gd name="adj1" fmla="val -9144"/>
              <a:gd name="adj2" fmla="val 5511"/>
              <a:gd name="adj3" fmla="val -25084"/>
              <a:gd name="adj4" fmla="val -20486"/>
              <a:gd name="adj5" fmla="val -74522"/>
              <a:gd name="adj6" fmla="val -55901"/>
            </a:avLst>
          </a:prstGeom>
          <a:solidFill>
            <a:srgbClr val="E84C22"/>
          </a:solidFill>
          <a:ln w="12700" cap="flat" cmpd="sng" algn="ctr">
            <a:solidFill>
              <a:srgbClr val="E84C22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数组包含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10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个整型元素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39D4A104-E2B9-478F-B20D-E102BAEF9D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程序说明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788E37C1-DF0D-4F99-A46B-4B18BA68CC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定义类型不会分配内存空间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600" b="1" dirty="0"/>
              <a:t>struct </a:t>
            </a:r>
            <a:r>
              <a:rPr lang="en-US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student</a:t>
            </a:r>
            <a:r>
              <a:rPr lang="en-US" altLang="zh-CN" dirty="0"/>
              <a:t>      </a:t>
            </a:r>
            <a:r>
              <a:rPr lang="en-US" altLang="zh-CN" b="1" dirty="0"/>
              <a:t>//</a:t>
            </a:r>
            <a:r>
              <a:rPr lang="zh-CN" altLang="en-US" b="1" dirty="0"/>
              <a:t>此处为结构类型定义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1800" b="1" dirty="0"/>
              <a:t>  </a:t>
            </a:r>
            <a:r>
              <a:rPr lang="en-US" altLang="zh-CN" sz="1800" b="1" dirty="0"/>
              <a:t>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800" b="1" dirty="0"/>
              <a:t>       </a:t>
            </a:r>
            <a:r>
              <a:rPr lang="en-US" altLang="zh-CN" sz="2000" b="1" dirty="0"/>
              <a:t>char  name[20];                        //</a:t>
            </a:r>
            <a:r>
              <a:rPr lang="zh-CN" altLang="en-US" sz="2000" b="1" dirty="0"/>
              <a:t>姓名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b="1" dirty="0"/>
              <a:t>       </a:t>
            </a:r>
            <a:r>
              <a:rPr lang="en-US" altLang="zh-CN" sz="2000" b="1" dirty="0"/>
              <a:t>char sex;                                  //</a:t>
            </a:r>
            <a:r>
              <a:rPr lang="zh-CN" altLang="en-US" sz="2000" b="1" dirty="0"/>
              <a:t>性别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b="1" dirty="0"/>
              <a:t>       </a:t>
            </a:r>
            <a:r>
              <a:rPr lang="en-US" altLang="zh-CN" sz="2000" b="1" dirty="0"/>
              <a:t>unsigned  long birthday;        //</a:t>
            </a:r>
            <a:r>
              <a:rPr lang="zh-CN" altLang="en-US" sz="2000" b="1" dirty="0"/>
              <a:t>生日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b="1" dirty="0"/>
              <a:t>       </a:t>
            </a:r>
            <a:r>
              <a:rPr lang="en-US" altLang="zh-CN" sz="2000" b="1" dirty="0"/>
              <a:t>float height;                             //</a:t>
            </a:r>
            <a:r>
              <a:rPr lang="zh-CN" altLang="en-US" sz="2000" b="1" dirty="0"/>
              <a:t>身高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b="1" dirty="0"/>
              <a:t>       </a:t>
            </a:r>
            <a:r>
              <a:rPr lang="en-US" altLang="zh-CN" sz="2000" b="1" dirty="0"/>
              <a:t>float weight;                             //</a:t>
            </a:r>
            <a:r>
              <a:rPr lang="zh-CN" altLang="en-US" sz="2000" b="1" dirty="0"/>
              <a:t>体重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1800" b="1" dirty="0"/>
              <a:t>   </a:t>
            </a:r>
            <a:r>
              <a:rPr lang="en-US" altLang="zh-CN" sz="1800" b="1" dirty="0"/>
              <a:t>};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b="1" dirty="0"/>
              <a:t>//</a:t>
            </a:r>
            <a:r>
              <a:rPr lang="zh-CN" altLang="en-US" b="1" dirty="0"/>
              <a:t>结构变量</a:t>
            </a:r>
            <a:r>
              <a:rPr lang="en-US" altLang="zh-CN" b="1" dirty="0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my</a:t>
            </a:r>
            <a:r>
              <a:rPr lang="zh-CN" altLang="en-US" b="1" dirty="0"/>
              <a:t>的定义，系统会为</a:t>
            </a: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my</a:t>
            </a:r>
            <a:r>
              <a:rPr lang="zh-CN" altLang="en-US" b="1" dirty="0"/>
              <a:t>分配内存空间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student</a:t>
            </a:r>
            <a:r>
              <a:rPr lang="en-US" altLang="zh-CN" sz="3600" b="1" dirty="0"/>
              <a:t> </a:t>
            </a:r>
            <a:r>
              <a:rPr lang="en-US" altLang="zh-CN" sz="3600" b="1" dirty="0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my</a:t>
            </a:r>
            <a:r>
              <a:rPr lang="zh-CN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；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5256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08D00BCC-08FA-4B11-9261-21905F5A00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成员运算符（点操作符）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6E62A0C2-7213-4FF0-874A-FEA372C2CD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“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  <a:r>
              <a:rPr lang="en-US" altLang="zh-CN" dirty="0"/>
              <a:t>”</a:t>
            </a:r>
            <a:r>
              <a:rPr lang="zh-CN" altLang="en-US" dirty="0"/>
              <a:t>：用于对结构体变量的成员的引用</a:t>
            </a:r>
          </a:p>
          <a:p>
            <a:pPr>
              <a:buNone/>
            </a:pPr>
            <a:r>
              <a:rPr lang="zh-CN" altLang="en-US" dirty="0"/>
              <a:t>	</a:t>
            </a:r>
            <a:r>
              <a:rPr lang="en-US" altLang="zh-CN" dirty="0"/>
              <a:t>	</a:t>
            </a:r>
            <a:r>
              <a:rPr lang="zh-CN" altLang="en-US" sz="1600" dirty="0"/>
              <a:t>如：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&lt;&lt; my.name ;</a:t>
            </a:r>
          </a:p>
          <a:p>
            <a:r>
              <a:rPr lang="zh-CN" altLang="en-US" dirty="0"/>
              <a:t>成员运算符在所有的运算符中优先级最高</a:t>
            </a:r>
            <a:endParaRPr lang="en-US" altLang="zh-CN" sz="1500" kern="0" dirty="0">
              <a:solidFill>
                <a:prstClr val="black"/>
              </a:solidFill>
              <a:latin typeface="等线"/>
              <a:ea typeface="等线"/>
            </a:endParaRPr>
          </a:p>
          <a:p>
            <a:pPr lvl="1"/>
            <a:r>
              <a:rPr lang="zh-CN" altLang="en-US" sz="1400" dirty="0">
                <a:latin typeface="+mj-ea"/>
                <a:ea typeface="+mj-ea"/>
              </a:rPr>
              <a:t>可以把</a:t>
            </a:r>
            <a:r>
              <a:rPr lang="en-US" altLang="zh-CN" sz="1400" dirty="0">
                <a:latin typeface="+mj-ea"/>
                <a:ea typeface="+mj-ea"/>
              </a:rPr>
              <a:t>my.name</a:t>
            </a:r>
            <a:r>
              <a:rPr lang="zh-CN" altLang="en-US" sz="1400" dirty="0">
                <a:latin typeface="+mj-ea"/>
                <a:ea typeface="+mj-ea"/>
              </a:rPr>
              <a:t>作为一个整体来看待，相当于一个变量，可以</a:t>
            </a:r>
            <a:r>
              <a:rPr lang="zh-CN" altLang="en-US" sz="1400" kern="0" dirty="0">
                <a:solidFill>
                  <a:prstClr val="black"/>
                </a:solidFill>
                <a:latin typeface="等线"/>
                <a:ea typeface="等线"/>
              </a:rPr>
              <a:t>像普通变量一样进行各种运算</a:t>
            </a:r>
            <a:endParaRPr lang="en-US" altLang="zh-CN" sz="1400" dirty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D182CAE-1260-4EA7-A6A3-77420AEC914B}"/>
              </a:ext>
            </a:extLst>
          </p:cNvPr>
          <p:cNvGrpSpPr/>
          <p:nvPr/>
        </p:nvGrpSpPr>
        <p:grpSpPr>
          <a:xfrm>
            <a:off x="2961424" y="3848709"/>
            <a:ext cx="3620746" cy="2946907"/>
            <a:chOff x="2375950" y="3224157"/>
            <a:chExt cx="4051300" cy="3358687"/>
          </a:xfrm>
        </p:grpSpPr>
        <p:grpSp>
          <p:nvGrpSpPr>
            <p:cNvPr id="5" name="Group 9">
              <a:extLst>
                <a:ext uri="{FF2B5EF4-FFF2-40B4-BE49-F238E27FC236}">
                  <a16:creationId xmlns:a16="http://schemas.microsoft.com/office/drawing/2014/main" id="{704C7D00-2DEB-458E-9E5F-F2DF143633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5950" y="3224157"/>
              <a:ext cx="4051300" cy="2796381"/>
              <a:chOff x="884" y="1071"/>
              <a:chExt cx="2812" cy="1951"/>
            </a:xfrm>
          </p:grpSpPr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677DFC4D-B8A9-4E74-91B7-1CA522C29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" y="1071"/>
                <a:ext cx="2812" cy="1951"/>
              </a:xfrm>
              <a:prstGeom prst="rect">
                <a:avLst/>
              </a:prstGeom>
              <a:noFill/>
              <a:ln w="5715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70000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5621BB02-4875-4D52-886C-803C60791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296"/>
                <a:ext cx="2400" cy="24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70000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4AE3F497-2481-4944-8906-81A05085C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632"/>
                <a:ext cx="2400" cy="24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70000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951AAF66-C430-40F5-BF06-222086964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968"/>
                <a:ext cx="2400" cy="192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70000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EB23A626-A4E8-433E-9643-F6BFF8595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304"/>
                <a:ext cx="2400" cy="24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70000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BCFB4367-9037-450A-AF46-E3FF3327B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640"/>
                <a:ext cx="2400" cy="24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70000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03E60F7-E6B3-4C79-8CB0-3023881AC5B5}"/>
                </a:ext>
              </a:extLst>
            </p:cNvPr>
            <p:cNvSpPr/>
            <p:nvPr/>
          </p:nvSpPr>
          <p:spPr>
            <a:xfrm>
              <a:off x="3705874" y="6213512"/>
              <a:ext cx="9255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变量</a:t>
              </a:r>
              <a:r>
                <a:rPr lang="en-US" altLang="zh-CN" dirty="0"/>
                <a:t>my</a:t>
              </a:r>
              <a:endParaRPr lang="en-US" dirty="0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120583F-B8C2-43E1-8A30-683860BC11BC}"/>
                </a:ext>
              </a:extLst>
            </p:cNvPr>
            <p:cNvSpPr/>
            <p:nvPr/>
          </p:nvSpPr>
          <p:spPr>
            <a:xfrm>
              <a:off x="2769175" y="3546390"/>
              <a:ext cx="11255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2000" b="1" dirty="0"/>
                <a:t>my.name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9FD88E4-D338-4E28-9CF0-1F9C57D204BD}"/>
                </a:ext>
              </a:extLst>
            </p:cNvPr>
            <p:cNvSpPr/>
            <p:nvPr/>
          </p:nvSpPr>
          <p:spPr>
            <a:xfrm>
              <a:off x="2769175" y="4042323"/>
              <a:ext cx="8717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2000" b="1" dirty="0" err="1"/>
                <a:t>my.sex</a:t>
              </a:r>
              <a:endParaRPr lang="en-US" altLang="zh-CN" sz="2000" b="1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B451C3E-2F2A-4F81-B910-69E028875478}"/>
                </a:ext>
              </a:extLst>
            </p:cNvPr>
            <p:cNvSpPr/>
            <p:nvPr/>
          </p:nvSpPr>
          <p:spPr>
            <a:xfrm>
              <a:off x="2769175" y="4483370"/>
              <a:ext cx="13994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2000" b="1" dirty="0" err="1"/>
                <a:t>my.birthday</a:t>
              </a:r>
              <a:endParaRPr lang="en-US" altLang="zh-CN" sz="2000" b="1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08939FD-33B6-4AFA-AE99-20E2C3E62281}"/>
                </a:ext>
              </a:extLst>
            </p:cNvPr>
            <p:cNvSpPr/>
            <p:nvPr/>
          </p:nvSpPr>
          <p:spPr>
            <a:xfrm>
              <a:off x="2763990" y="4980531"/>
              <a:ext cx="11759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2000" b="1" dirty="0" err="1"/>
                <a:t>my.height</a:t>
              </a:r>
              <a:endParaRPr lang="en-US" altLang="zh-CN" sz="2000" b="1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196515B-5BCF-48F8-8006-3F3F4E7BC694}"/>
                </a:ext>
              </a:extLst>
            </p:cNvPr>
            <p:cNvSpPr/>
            <p:nvPr/>
          </p:nvSpPr>
          <p:spPr>
            <a:xfrm>
              <a:off x="2771291" y="5461124"/>
              <a:ext cx="12287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2000" b="1" dirty="0" err="1"/>
                <a:t>my.weight</a:t>
              </a:r>
              <a:endParaRPr lang="en-US" altLang="zh-CN" sz="2000" b="1" dirty="0"/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5988145B-7FCC-45A8-A33F-9CE0835D0914}"/>
              </a:ext>
            </a:extLst>
          </p:cNvPr>
          <p:cNvSpPr/>
          <p:nvPr/>
        </p:nvSpPr>
        <p:spPr>
          <a:xfrm>
            <a:off x="252495" y="4131436"/>
            <a:ext cx="274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&amp; my ( </a:t>
            </a:r>
            <a:r>
              <a:rPr lang="zh-CN" altLang="en-US" dirty="0"/>
              <a:t>变量的内存地址）</a:t>
            </a:r>
            <a:endParaRPr 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B905AFC-C7E8-4DE0-BB9F-0FF34249D09C}"/>
              </a:ext>
            </a:extLst>
          </p:cNvPr>
          <p:cNvSpPr/>
          <p:nvPr/>
        </p:nvSpPr>
        <p:spPr>
          <a:xfrm>
            <a:off x="2590642" y="1952153"/>
            <a:ext cx="2252342" cy="245106"/>
          </a:xfrm>
          <a:prstGeom prst="rect">
            <a:avLst/>
          </a:prstGeom>
          <a:solidFill>
            <a:srgbClr val="E84C22"/>
          </a:solidFill>
          <a:ln w="12700" cap="flat" cmpd="sng" algn="ctr">
            <a:solidFill>
              <a:srgbClr val="E84C22">
                <a:shade val="50000"/>
              </a:srgbClr>
            </a:solidFill>
            <a:prstDash val="solid"/>
            <a:miter lim="800000"/>
          </a:ln>
          <a:effectLst/>
        </p:spPr>
        <p:txBody>
          <a:bodyPr tIns="0" bIns="0"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结构体变量名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.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成员名</a:t>
            </a:r>
          </a:p>
        </p:txBody>
      </p:sp>
      <p:sp>
        <p:nvSpPr>
          <p:cNvPr id="32" name="圆角矩形 12">
            <a:extLst>
              <a:ext uri="{FF2B5EF4-FFF2-40B4-BE49-F238E27FC236}">
                <a16:creationId xmlns:a16="http://schemas.microsoft.com/office/drawing/2014/main" id="{E6FF0FF3-497E-4956-888B-EB241771CD42}"/>
              </a:ext>
            </a:extLst>
          </p:cNvPr>
          <p:cNvSpPr/>
          <p:nvPr/>
        </p:nvSpPr>
        <p:spPr>
          <a:xfrm>
            <a:off x="869162" y="3311360"/>
            <a:ext cx="5652550" cy="438624"/>
          </a:xfrm>
          <a:prstGeom prst="roundRect">
            <a:avLst>
              <a:gd name="adj" fmla="val 10914"/>
            </a:avLst>
          </a:prstGeom>
          <a:solidFill>
            <a:sysClr val="window" lastClr="FFFFFF"/>
          </a:solidFill>
          <a:ln w="12700" cap="flat" cmpd="sng" algn="ctr">
            <a:solidFill>
              <a:srgbClr val="E84C22"/>
            </a:solidFill>
            <a:prstDash val="solid"/>
            <a:miter lim="800000"/>
          </a:ln>
          <a:effectLst/>
        </p:spPr>
        <p:txBody>
          <a:bodyPr numCol="1" spcCol="360000" rtlCol="0" anchor="t"/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printf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(″%s\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n″,my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);	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//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企图用结构体变量名输出所有成员的值 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7203B5E8-268C-4B04-9151-48A82BDDD07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10707" y="3236882"/>
            <a:ext cx="5429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945C801A-3E3C-42EE-834C-94D77F7E58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结构体变量的初始化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C0F6D969-713B-4DCC-94E8-132412A65D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方法一：</a:t>
            </a:r>
            <a:r>
              <a:rPr lang="zh-CN" altLang="en-US" dirty="0"/>
              <a:t>定义和初始化同时完成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方法二</a:t>
            </a:r>
            <a:r>
              <a:rPr lang="zh-CN" altLang="en-US" dirty="0"/>
              <a:t>：分开完成</a:t>
            </a:r>
          </a:p>
          <a:p>
            <a:endParaRPr lang="zh-CN" altLang="en-US" dirty="0"/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1327612E-D4B9-4C98-92C0-E38111CEF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038" y="2041686"/>
            <a:ext cx="457088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struct</a:t>
            </a:r>
            <a:r>
              <a:rPr lang="en-US" altLang="zh-CN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person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char  name[10];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unsigned  long  birthday;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char  </a:t>
            </a:r>
            <a:r>
              <a:rPr lang="en-US" altLang="zh-CN" dirty="0" err="1">
                <a:effectLst>
                  <a:outerShdw blurRad="38100" dist="38100" dir="2700000" algn="tl">
                    <a:srgbClr val="010199"/>
                  </a:outerShdw>
                </a:effectLst>
              </a:rPr>
              <a:t>placeofbirth</a:t>
            </a:r>
            <a:r>
              <a:rPr lang="en-US" altLang="zh-CN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[20];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}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per</a:t>
            </a:r>
            <a:r>
              <a:rPr lang="en-US" altLang="zh-CN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= </a:t>
            </a:r>
            <a:r>
              <a:rPr lang="en-US" altLang="zh-CN" dirty="0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{ “Li </a:t>
            </a:r>
            <a:r>
              <a:rPr lang="en-US" altLang="zh-CN" dirty="0" err="1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ming</a:t>
            </a:r>
            <a:r>
              <a:rPr lang="en-US" altLang="zh-CN" dirty="0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”, 19821209, “Beijing”};</a:t>
            </a:r>
            <a:endParaRPr lang="en-US" altLang="zh-CN" sz="3200" dirty="0">
              <a:solidFill>
                <a:srgbClr val="0099FF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3734" name="Rectangle 6">
            <a:extLst>
              <a:ext uri="{FF2B5EF4-FFF2-40B4-BE49-F238E27FC236}">
                <a16:creationId xmlns:a16="http://schemas.microsoft.com/office/drawing/2014/main" id="{AE305AE3-507B-4C27-9B6D-289C85138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3664" y="1910786"/>
            <a:ext cx="3635374" cy="20161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l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Clr>
                <a:schemeClr val="accent2"/>
              </a:buClr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Clr>
                <a:schemeClr val="folHlink"/>
              </a:buClr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Clr>
                <a:schemeClr val="tx1"/>
              </a:buClr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person</a:t>
            </a:r>
            <a:r>
              <a:rPr lang="en-US" altLang="zh-CN" sz="2000" dirty="0">
                <a:solidFill>
                  <a:srgbClr val="0099FF"/>
                </a:solidFill>
              </a:rPr>
              <a:t>  </a:t>
            </a:r>
            <a:r>
              <a:rPr lang="zh-CN" altLang="en-US" sz="2000" dirty="0"/>
              <a:t>是结构体类型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per</a:t>
            </a:r>
            <a:r>
              <a:rPr lang="en-US" altLang="zh-CN" sz="2000" dirty="0"/>
              <a:t>  </a:t>
            </a:r>
            <a:r>
              <a:rPr lang="zh-CN" altLang="en-US" sz="2000" dirty="0"/>
              <a:t>是结构体变量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per.name = “Liming”;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 err="1"/>
              <a:t>per.birthday</a:t>
            </a:r>
            <a:r>
              <a:rPr lang="en-US" altLang="zh-CN" sz="2000" dirty="0"/>
              <a:t> = 19821209;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 err="1"/>
              <a:t>per.placeofbirth</a:t>
            </a:r>
            <a:r>
              <a:rPr lang="en-US" altLang="zh-CN" sz="2000" dirty="0"/>
              <a:t> = “Beijing”;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BA3FFE5-02F5-4ACE-B3D3-91F35F278741}"/>
              </a:ext>
            </a:extLst>
          </p:cNvPr>
          <p:cNvSpPr/>
          <p:nvPr/>
        </p:nvSpPr>
        <p:spPr>
          <a:xfrm>
            <a:off x="717918" y="450500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struct </a:t>
            </a:r>
            <a:r>
              <a:rPr lang="en-US" altLang="zh-CN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person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char  name[10];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unsigned  long  birthday;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   char  </a:t>
            </a:r>
            <a:r>
              <a:rPr lang="en-US" altLang="zh-CN" dirty="0" err="1">
                <a:effectLst>
                  <a:outerShdw blurRad="38100" dist="38100" dir="2700000" algn="tl">
                    <a:srgbClr val="010199"/>
                  </a:outerShdw>
                </a:effectLst>
              </a:rPr>
              <a:t>piaceofbirth</a:t>
            </a:r>
            <a:r>
              <a:rPr lang="en-US" altLang="zh-CN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[20];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person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per</a:t>
            </a:r>
            <a:r>
              <a:rPr lang="en-US" altLang="zh-CN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 </a:t>
            </a:r>
            <a:r>
              <a:rPr lang="en-US" altLang="zh-CN" dirty="0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= {“Li </a:t>
            </a:r>
            <a:r>
              <a:rPr lang="en-US" altLang="zh-CN" dirty="0" err="1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ming</a:t>
            </a:r>
            <a:r>
              <a:rPr lang="en-US" altLang="zh-CN" dirty="0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”, 19821209, “Beijing”};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53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/>
      <p:bldP spid="7373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提高：结构体变量的存储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D9F8308-006F-4C0E-835B-6B061FA94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圆角矩形 4"/>
          <p:cNvSpPr/>
          <p:nvPr/>
        </p:nvSpPr>
        <p:spPr>
          <a:xfrm>
            <a:off x="35496" y="1444440"/>
            <a:ext cx="9001000" cy="5152912"/>
          </a:xfrm>
          <a:prstGeom prst="roundRect">
            <a:avLst>
              <a:gd name="adj" fmla="val 1628"/>
            </a:avLst>
          </a:prstGeom>
          <a:solidFill>
            <a:sysClr val="window" lastClr="FFFFFF"/>
          </a:solidFill>
          <a:ln w="12700" cap="flat" cmpd="sng" algn="ctr">
            <a:solidFill>
              <a:srgbClr val="E84C22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#include &lt;</a:t>
            </a:r>
            <a:r>
              <a:rPr lang="en-US" altLang="zh-CN" sz="10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stdio.h</a:t>
            </a:r>
            <a:r>
              <a:rPr lang="en-US" altLang="zh-CN" sz="10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Nation {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bai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chaoxian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tujia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yao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228600" lvl="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struct Date		</a:t>
            </a:r>
            <a:r>
              <a:rPr lang="en-US" altLang="zh-CN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声明一个结构体类型 </a:t>
            </a:r>
            <a:r>
              <a:rPr lang="en-US" altLang="zh-CN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Date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28600" lvl="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year;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month;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day;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zh-CN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struct Student		</a:t>
            </a:r>
            <a:r>
              <a:rPr lang="en-US" altLang="zh-CN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声明结构体类型</a:t>
            </a:r>
            <a:r>
              <a:rPr lang="en-US" altLang="zh-CN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Student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int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char name[20];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char sex;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char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Nation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nation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short age;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struct Date birthday;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("%d %d\n",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Date),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Student));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r>
              <a:rPr lang="en-US" altLang="zh-CN" sz="11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6081932"/>
            <a:ext cx="1224136" cy="47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45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如何排布结构体成员域，使得结构体所占内存最小？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结构体变量的存储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95536" y="2204864"/>
            <a:ext cx="3816424" cy="2232248"/>
          </a:xfrm>
          <a:prstGeom prst="roundRect">
            <a:avLst>
              <a:gd name="adj" fmla="val 1628"/>
            </a:avLst>
          </a:prstGeom>
          <a:solidFill>
            <a:sysClr val="window" lastClr="FFFFFF"/>
          </a:solidFill>
          <a:ln w="12700" cap="flat" cmpd="sng" algn="ctr">
            <a:solidFill>
              <a:srgbClr val="E84C22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struct Student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int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char name[20];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char sex;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char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Nation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nation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short age;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struct Date birthday;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43844"/>
            <a:ext cx="3816424" cy="3231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dirty="0" err="1"/>
              <a:t>sizeof</a:t>
            </a:r>
            <a:r>
              <a:rPr lang="en-US" altLang="zh-CN" sz="1500" dirty="0"/>
              <a:t>(struct Student) == 48</a:t>
            </a:r>
            <a:endParaRPr lang="zh-CN" altLang="en-US" sz="1500" dirty="0"/>
          </a:p>
        </p:txBody>
      </p:sp>
      <p:sp>
        <p:nvSpPr>
          <p:cNvPr id="6" name="圆角矩形 5"/>
          <p:cNvSpPr/>
          <p:nvPr/>
        </p:nvSpPr>
        <p:spPr>
          <a:xfrm>
            <a:off x="5004048" y="2204864"/>
            <a:ext cx="3816424" cy="2232248"/>
          </a:xfrm>
          <a:prstGeom prst="roundRect">
            <a:avLst>
              <a:gd name="adj" fmla="val 1628"/>
            </a:avLst>
          </a:prstGeom>
          <a:solidFill>
            <a:sysClr val="window" lastClr="FFFFFF"/>
          </a:solidFill>
          <a:ln w="12700" cap="flat" cmpd="sng" algn="ctr">
            <a:solidFill>
              <a:srgbClr val="E84C22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Student2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Date birthday;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Nation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nation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short age;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name[20];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sex;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1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643844"/>
            <a:ext cx="3816424" cy="3231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dirty="0" err="1"/>
              <a:t>sizeof</a:t>
            </a:r>
            <a:r>
              <a:rPr lang="en-US" altLang="zh-CN" sz="1500" dirty="0"/>
              <a:t>(</a:t>
            </a:r>
            <a:r>
              <a:rPr lang="en-US" altLang="zh-CN" sz="1500" dirty="0" err="1"/>
              <a:t>struct</a:t>
            </a:r>
            <a:r>
              <a:rPr lang="en-US" altLang="zh-CN" sz="1500" dirty="0"/>
              <a:t> Student2) == 44</a:t>
            </a:r>
            <a:endParaRPr lang="zh-CN" altLang="en-US" sz="1500" dirty="0"/>
          </a:p>
        </p:txBody>
      </p:sp>
      <p:sp>
        <p:nvSpPr>
          <p:cNvPr id="8" name="TextBox 7"/>
          <p:cNvSpPr txBox="1"/>
          <p:nvPr/>
        </p:nvSpPr>
        <p:spPr>
          <a:xfrm>
            <a:off x="586288" y="5363924"/>
            <a:ext cx="780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方法：把占用内存空间大的成员域放前面，占用内存空间小的成员域放后面</a:t>
            </a:r>
          </a:p>
        </p:txBody>
      </p:sp>
    </p:spTree>
    <p:extLst>
      <p:ext uri="{BB962C8B-B14F-4D97-AF65-F5344CB8AC3E}">
        <p14:creationId xmlns:p14="http://schemas.microsoft.com/office/powerpoint/2010/main" val="13077460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BA34B94F-B594-4CF2-AD5D-E87C738E03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结构数组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C78FD8AF-0DAF-482A-B578-5301992FC6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结构也可以构成数组，即每个数组元素是一个结构；</a:t>
            </a:r>
          </a:p>
          <a:p>
            <a:r>
              <a:rPr lang="zh-CN" altLang="en-US" dirty="0"/>
              <a:t>当然，要求这一类数组的全部元素都应该是同一类结构；</a:t>
            </a:r>
          </a:p>
          <a:p>
            <a:r>
              <a:rPr lang="zh-CN" altLang="en-US" dirty="0"/>
              <a:t>例如：同宿舍</a:t>
            </a:r>
            <a:r>
              <a:rPr lang="en-US" altLang="zh-CN" dirty="0"/>
              <a:t>4</a:t>
            </a:r>
            <a:r>
              <a:rPr lang="zh-CN" altLang="en-US" dirty="0"/>
              <a:t>名同学的数据，构成一个有</a:t>
            </a:r>
            <a:r>
              <a:rPr lang="en-US" altLang="zh-CN" dirty="0"/>
              <a:t>4</a:t>
            </a:r>
            <a:r>
              <a:rPr lang="zh-CN" altLang="en-US" dirty="0"/>
              <a:t>个元素的结构数组。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6A343D-2A92-4427-BB38-12267133D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120" y="3550789"/>
            <a:ext cx="5581545" cy="21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l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Clr>
                <a:schemeClr val="accent2"/>
              </a:buClr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Clr>
                <a:schemeClr val="folHlink"/>
              </a:buClr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Clr>
                <a:schemeClr val="tx1"/>
              </a:buClr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student  </a:t>
            </a:r>
            <a:r>
              <a:rPr lang="en-US" altLang="zh-CN" sz="2400" dirty="0">
                <a:solidFill>
                  <a:srgbClr val="0099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Room [ 4 ]</a:t>
            </a:r>
            <a:r>
              <a:rPr lang="en-US" altLang="zh-CN" sz="2400" dirty="0">
                <a:solidFill>
                  <a:srgbClr val="0099FF"/>
                </a:solidFill>
              </a:rPr>
              <a:t> </a:t>
            </a:r>
            <a:r>
              <a:rPr lang="en-US" altLang="zh-CN" sz="2400" dirty="0"/>
              <a:t>=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dirty="0"/>
              <a:t> {“Li </a:t>
            </a:r>
            <a:r>
              <a:rPr lang="en-US" altLang="zh-CN" sz="2000" dirty="0" err="1"/>
              <a:t>li</a:t>
            </a:r>
            <a:r>
              <a:rPr lang="en-US" altLang="zh-CN" sz="2000" dirty="0"/>
              <a:t>”, ‘M’, 19840318, 1.82, 65.0 },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dirty="0"/>
              <a:t> {“Mi </a:t>
            </a:r>
            <a:r>
              <a:rPr lang="en-US" altLang="zh-CN" sz="2000" dirty="0" err="1"/>
              <a:t>mi</a:t>
            </a:r>
            <a:r>
              <a:rPr lang="en-US" altLang="zh-CN" sz="2000" dirty="0"/>
              <a:t>”, ‘M’, 19830918, 1.75, 58.0 },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dirty="0"/>
              <a:t> {“He lei”, ‘M’, 19841209, 1.83, 67.1 },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dirty="0"/>
              <a:t> {“Ge li”, ‘M’, 19840101, 1.70, 59.0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0877231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D4464-73BA-4298-9E64-806CD9EE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8230387" cy="640475"/>
          </a:xfrm>
        </p:spPr>
        <p:txBody>
          <a:bodyPr/>
          <a:lstStyle/>
          <a:p>
            <a:r>
              <a:rPr lang="zh-CN" altLang="en-US" dirty="0"/>
              <a:t>共用体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7E045A-4143-47FB-82C8-F2BC3FF46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074" y="1288499"/>
            <a:ext cx="8280000" cy="4764163"/>
          </a:xfrm>
        </p:spPr>
        <p:txBody>
          <a:bodyPr/>
          <a:lstStyle/>
          <a:p>
            <a:r>
              <a:rPr lang="zh-CN" altLang="en-US" kern="0" dirty="0">
                <a:solidFill>
                  <a:prstClr val="black"/>
                </a:solidFill>
                <a:latin typeface="等线"/>
                <a:ea typeface="等线"/>
              </a:rPr>
              <a:t>几个不同类型的变量共享同一段内存的结构，称为 </a:t>
            </a:r>
            <a:r>
              <a:rPr lang="zh-CN" altLang="en-US" b="1" kern="0" dirty="0">
                <a:solidFill>
                  <a:prstClr val="black"/>
                </a:solidFill>
                <a:latin typeface="等线"/>
                <a:ea typeface="等线"/>
              </a:rPr>
              <a:t>“共用体”类型</a:t>
            </a:r>
            <a:r>
              <a:rPr lang="zh-CN" altLang="en-US" kern="0" dirty="0">
                <a:solidFill>
                  <a:prstClr val="black"/>
                </a:solidFill>
                <a:latin typeface="等线"/>
                <a:ea typeface="等线"/>
              </a:rPr>
              <a:t>的结构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786E0FF-8E6A-40CF-A8CB-52BA3119665E}"/>
              </a:ext>
            </a:extLst>
          </p:cNvPr>
          <p:cNvSpPr/>
          <p:nvPr/>
        </p:nvSpPr>
        <p:spPr>
          <a:xfrm>
            <a:off x="450310" y="2257255"/>
            <a:ext cx="2360725" cy="1171745"/>
          </a:xfrm>
          <a:prstGeom prst="rect">
            <a:avLst/>
          </a:prstGeom>
          <a:solidFill>
            <a:srgbClr val="E84C22"/>
          </a:solidFill>
          <a:ln w="12700" cap="flat" cmpd="sng" algn="ctr">
            <a:solidFill>
              <a:srgbClr val="E84C22">
                <a:shade val="50000"/>
              </a:srgbClr>
            </a:solidFill>
            <a:prstDash val="solid"/>
            <a:miter lim="800000"/>
          </a:ln>
          <a:effectLst/>
        </p:spPr>
        <p:txBody>
          <a:bodyPr lIns="180000" rtlCol="0"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union</a:t>
            </a:r>
            <a:r>
              <a:rPr kumimoji="0" lang="zh-CN" altLang="en-US" sz="17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共用体名</a:t>
            </a:r>
            <a:r>
              <a:rPr kumimoji="0" lang="zh-CN" altLang="en-US" sz="1700" b="1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 </a:t>
            </a:r>
            <a:r>
              <a:rPr kumimoji="0" lang="en-US" altLang="zh-CN" sz="17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700" b="1" kern="0" dirty="0">
                <a:solidFill>
                  <a:prstClr val="white"/>
                </a:solidFill>
                <a:latin typeface="等线"/>
                <a:ea typeface="等线"/>
              </a:rPr>
              <a:t>    </a:t>
            </a:r>
            <a:r>
              <a:rPr kumimoji="0" lang="zh-CN" altLang="en-US" sz="17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成员表列</a:t>
            </a: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} </a:t>
            </a:r>
            <a:r>
              <a:rPr kumimoji="0" lang="zh-CN" altLang="en-US" sz="17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变量表列</a:t>
            </a:r>
            <a:r>
              <a:rPr kumimoji="0" lang="en-US" altLang="zh-CN" sz="17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;</a:t>
            </a:r>
            <a:r>
              <a:rPr kumimoji="0" lang="zh-CN" altLang="en-US" sz="17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 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7D22507-F993-4412-9428-253181E2A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363750"/>
              </p:ext>
            </p:extLst>
          </p:nvPr>
        </p:nvGraphicFramePr>
        <p:xfrm>
          <a:off x="2813085" y="2145179"/>
          <a:ext cx="3211824" cy="1263360"/>
        </p:xfrm>
        <a:graphic>
          <a:graphicData uri="http://schemas.openxmlformats.org/drawingml/2006/table">
            <a:tbl>
              <a:tblPr/>
              <a:tblGrid>
                <a:gridCol w="802956">
                  <a:extLst>
                    <a:ext uri="{9D8B030D-6E8A-4147-A177-3AD203B41FA5}">
                      <a16:colId xmlns:a16="http://schemas.microsoft.com/office/drawing/2014/main" val="3758275030"/>
                    </a:ext>
                  </a:extLst>
                </a:gridCol>
                <a:gridCol w="802956">
                  <a:extLst>
                    <a:ext uri="{9D8B030D-6E8A-4147-A177-3AD203B41FA5}">
                      <a16:colId xmlns:a16="http://schemas.microsoft.com/office/drawing/2014/main" val="2709669103"/>
                    </a:ext>
                  </a:extLst>
                </a:gridCol>
                <a:gridCol w="802956">
                  <a:extLst>
                    <a:ext uri="{9D8B030D-6E8A-4147-A177-3AD203B41FA5}">
                      <a16:colId xmlns:a16="http://schemas.microsoft.com/office/drawing/2014/main" val="4032551969"/>
                    </a:ext>
                  </a:extLst>
                </a:gridCol>
                <a:gridCol w="802956">
                  <a:extLst>
                    <a:ext uri="{9D8B030D-6E8A-4147-A177-3AD203B41FA5}">
                      <a16:colId xmlns:a16="http://schemas.microsoft.com/office/drawing/2014/main" val="1073891674"/>
                    </a:ext>
                  </a:extLst>
                </a:gridCol>
              </a:tblGrid>
              <a:tr h="300326">
                <a:tc gridSpan="4"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r>
                        <a:rPr lang="en-US" altLang="zh-CN" sz="1600" dirty="0"/>
                        <a:t>1000</a:t>
                      </a:r>
                      <a:r>
                        <a:rPr lang="zh-CN" altLang="en-US" sz="1600" dirty="0"/>
                        <a:t>地址</a:t>
                      </a:r>
                    </a:p>
                  </a:txBody>
                  <a:tcPr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283960"/>
                  </a:ext>
                </a:extLst>
              </a:tr>
              <a:tr h="300326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endParaRPr lang="zh-CN" altLang="en-US" sz="1600"/>
                    </a:p>
                  </a:txBody>
                  <a:tcPr marT="36000" marB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noFill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4C2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endParaRPr lang="zh-CN" altLang="en-US" sz="1600"/>
                    </a:p>
                  </a:txBody>
                  <a:tcPr marT="36000" marB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4C2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endParaRPr lang="zh-CN" altLang="en-US" sz="1600"/>
                    </a:p>
                  </a:txBody>
                  <a:tcPr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endParaRPr lang="zh-CN" altLang="en-US" sz="1600"/>
                    </a:p>
                  </a:txBody>
                  <a:tcPr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333074"/>
                  </a:ext>
                </a:extLst>
              </a:tr>
              <a:tr h="300326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endParaRPr lang="zh-CN" altLang="en-US" sz="1600"/>
                    </a:p>
                  </a:txBody>
                  <a:tcPr marT="36000" marB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noFill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4C2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endParaRPr lang="zh-CN" altLang="en-US" sz="1600"/>
                    </a:p>
                  </a:txBody>
                  <a:tcPr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endParaRPr lang="zh-CN" altLang="en-US" sz="1600"/>
                    </a:p>
                  </a:txBody>
                  <a:tcPr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endParaRPr lang="zh-CN" altLang="en-US" sz="1600"/>
                    </a:p>
                  </a:txBody>
                  <a:tcPr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932104"/>
                  </a:ext>
                </a:extLst>
              </a:tr>
              <a:tr h="300326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endParaRPr lang="zh-CN" altLang="en-US" sz="1600"/>
                    </a:p>
                  </a:txBody>
                  <a:tcPr marT="36000" marB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4C2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endParaRPr lang="zh-CN" altLang="en-US" sz="1600"/>
                    </a:p>
                  </a:txBody>
                  <a:tcPr marT="36000" marB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noFill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4C2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endParaRPr lang="zh-CN" altLang="en-US" sz="1600"/>
                    </a:p>
                  </a:txBody>
                  <a:tcPr marT="36000" marB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noFill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4C2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endParaRPr lang="zh-CN" altLang="en-US" sz="1600" dirty="0"/>
                    </a:p>
                  </a:txBody>
                  <a:tcPr marT="36000" marB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noFill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4C2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37550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7D9437B-0DBE-49A2-85C3-7A8760342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773517"/>
              </p:ext>
            </p:extLst>
          </p:nvPr>
        </p:nvGraphicFramePr>
        <p:xfrm>
          <a:off x="2832838" y="2461018"/>
          <a:ext cx="1800488" cy="947520"/>
        </p:xfrm>
        <a:graphic>
          <a:graphicData uri="http://schemas.openxmlformats.org/drawingml/2006/table">
            <a:tbl>
              <a:tblPr/>
              <a:tblGrid>
                <a:gridCol w="1800488">
                  <a:extLst>
                    <a:ext uri="{9D8B030D-6E8A-4147-A177-3AD203B41FA5}">
                      <a16:colId xmlns:a16="http://schemas.microsoft.com/office/drawing/2014/main" val="37580680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短整型变量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90896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字符型变量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</a:rPr>
                        <a:t>ch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76123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等线"/>
                        </a:defRPr>
                      </a:lvl9pPr>
                    </a:lstStyle>
                    <a:p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实型变量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604499"/>
                  </a:ext>
                </a:extLst>
              </a:tr>
            </a:tbl>
          </a:graphicData>
        </a:graphic>
      </p:graphicFrame>
      <p:sp>
        <p:nvSpPr>
          <p:cNvPr id="7" name="圆角矩形 5">
            <a:extLst>
              <a:ext uri="{FF2B5EF4-FFF2-40B4-BE49-F238E27FC236}">
                <a16:creationId xmlns:a16="http://schemas.microsoft.com/office/drawing/2014/main" id="{BA7D8F41-F7FD-48B5-B7C4-700B1F11EC4E}"/>
              </a:ext>
            </a:extLst>
          </p:cNvPr>
          <p:cNvSpPr/>
          <p:nvPr/>
        </p:nvSpPr>
        <p:spPr>
          <a:xfrm>
            <a:off x="432000" y="3593349"/>
            <a:ext cx="5652124" cy="1331359"/>
          </a:xfrm>
          <a:prstGeom prst="roundRect">
            <a:avLst>
              <a:gd name="adj" fmla="val 3349"/>
            </a:avLst>
          </a:prstGeom>
          <a:solidFill>
            <a:sysClr val="window" lastClr="FFFFFF"/>
          </a:solidFill>
          <a:ln w="12700" cap="flat" cmpd="sng" algn="ctr">
            <a:solidFill>
              <a:srgbClr val="E84C2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defTabSz="363538"/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union Data   </a:t>
            </a:r>
            <a:r>
              <a:rPr lang="en-US" altLang="zh-CN" sz="1400" kern="0" dirty="0">
                <a:solidFill>
                  <a:srgbClr val="008000"/>
                </a:solidFill>
                <a:latin typeface="等线"/>
                <a:ea typeface="等线"/>
              </a:rPr>
              <a:t>//</a:t>
            </a:r>
            <a:r>
              <a:rPr lang="zh-CN" altLang="en-US" sz="1400" kern="0" dirty="0">
                <a:solidFill>
                  <a:srgbClr val="008000"/>
                </a:solidFill>
                <a:latin typeface="等线"/>
                <a:ea typeface="等线"/>
              </a:rPr>
              <a:t>表示不同类型的变量</a:t>
            </a:r>
            <a:r>
              <a:rPr lang="en-US" altLang="zh-CN" sz="1400" kern="0" dirty="0" err="1">
                <a:solidFill>
                  <a:srgbClr val="008000"/>
                </a:solidFill>
                <a:latin typeface="等线"/>
                <a:ea typeface="等线"/>
              </a:rPr>
              <a:t>i,ch,f</a:t>
            </a:r>
            <a:r>
              <a:rPr lang="zh-CN" altLang="en-US" sz="1400" kern="0" dirty="0">
                <a:solidFill>
                  <a:srgbClr val="008000"/>
                </a:solidFill>
                <a:latin typeface="等线"/>
                <a:ea typeface="等线"/>
              </a:rPr>
              <a:t>可以存放到同一段存储单元中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{	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等线"/>
                <a:ea typeface="等线"/>
              </a:rPr>
              <a:t>	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int 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i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;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	char 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ch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;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	float f; 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} 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a,b,c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;				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//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在声明类型同时定义变量</a:t>
            </a:r>
          </a:p>
        </p:txBody>
      </p:sp>
      <p:sp>
        <p:nvSpPr>
          <p:cNvPr id="8" name="圆角矩形 8">
            <a:extLst>
              <a:ext uri="{FF2B5EF4-FFF2-40B4-BE49-F238E27FC236}">
                <a16:creationId xmlns:a16="http://schemas.microsoft.com/office/drawing/2014/main" id="{5D0A6EE5-6D97-4259-AD89-81935FF67B7C}"/>
              </a:ext>
            </a:extLst>
          </p:cNvPr>
          <p:cNvSpPr/>
          <p:nvPr/>
        </p:nvSpPr>
        <p:spPr>
          <a:xfrm>
            <a:off x="418853" y="5089057"/>
            <a:ext cx="5652124" cy="1524603"/>
          </a:xfrm>
          <a:prstGeom prst="roundRect">
            <a:avLst>
              <a:gd name="adj" fmla="val 3349"/>
            </a:avLst>
          </a:prstGeom>
          <a:solidFill>
            <a:sysClr val="window" lastClr="FFFFFF"/>
          </a:solidFill>
          <a:ln w="12700" cap="flat" cmpd="sng" algn="ctr">
            <a:solidFill>
              <a:srgbClr val="E84C2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union Data			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//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声明共用体类型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{	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等线"/>
                <a:ea typeface="等线"/>
              </a:rPr>
              <a:t>	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int 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i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;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	char 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ch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;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	float f; 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};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union Data 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a,b,c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;	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//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用共用体类型定义变量</a:t>
            </a:r>
          </a:p>
        </p:txBody>
      </p:sp>
      <p:sp>
        <p:nvSpPr>
          <p:cNvPr id="9" name="圆角矩形 9">
            <a:extLst>
              <a:ext uri="{FF2B5EF4-FFF2-40B4-BE49-F238E27FC236}">
                <a16:creationId xmlns:a16="http://schemas.microsoft.com/office/drawing/2014/main" id="{40D13451-D96E-4AAA-8D46-C9D47C4E554A}"/>
              </a:ext>
            </a:extLst>
          </p:cNvPr>
          <p:cNvSpPr/>
          <p:nvPr/>
        </p:nvSpPr>
        <p:spPr>
          <a:xfrm>
            <a:off x="6155278" y="2188404"/>
            <a:ext cx="2886064" cy="1404945"/>
          </a:xfrm>
          <a:prstGeom prst="roundRect">
            <a:avLst>
              <a:gd name="adj" fmla="val 3349"/>
            </a:avLst>
          </a:prstGeom>
          <a:solidFill>
            <a:sysClr val="window" lastClr="FFFFFF"/>
          </a:solidFill>
          <a:ln w="12700" cap="flat" cmpd="sng" algn="ctr">
            <a:solidFill>
              <a:srgbClr val="E84C2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</a:rPr>
              <a:t>union	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/>
                <a:ea typeface="等线"/>
              </a:rPr>
              <a:t>//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/>
                <a:ea typeface="等线"/>
              </a:rPr>
              <a:t>没有定义共用体类型名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</a:rPr>
              <a:t>{	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等线"/>
                <a:ea typeface="等线"/>
              </a:rPr>
              <a:t>	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</a:rPr>
              <a:t>int 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</a:rPr>
              <a:t>i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</a:rPr>
              <a:t>;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</a:rPr>
              <a:t>	char 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</a:rPr>
              <a:t>ch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</a:rPr>
              <a:t>;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</a:rPr>
              <a:t>	float f; 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</a:rPr>
              <a:t>}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</a:rPr>
              <a:t>a,b,c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</a:rPr>
              <a:t>;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等线"/>
              <a:ea typeface="等线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3029BF-3428-4B76-9994-428B0AAB9842}"/>
              </a:ext>
            </a:extLst>
          </p:cNvPr>
          <p:cNvSpPr/>
          <p:nvPr/>
        </p:nvSpPr>
        <p:spPr>
          <a:xfrm>
            <a:off x="6057830" y="3838780"/>
            <a:ext cx="3080960" cy="2644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prstClr val="black"/>
                </a:solidFill>
                <a:latin typeface="等线"/>
                <a:ea typeface="等线"/>
              </a:rPr>
              <a:t>“共用体”与“结构体”的定义形式相似。</a:t>
            </a:r>
            <a:endParaRPr lang="en-US" altLang="zh-CN" sz="1400" dirty="0">
              <a:solidFill>
                <a:prstClr val="black"/>
              </a:solidFill>
              <a:latin typeface="等线"/>
              <a:ea typeface="等线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prstClr val="black"/>
                </a:solidFill>
                <a:latin typeface="等线"/>
                <a:ea typeface="等线"/>
              </a:rPr>
              <a:t>但它们的含义是不同的。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prstClr val="black"/>
                </a:solidFill>
                <a:latin typeface="等线"/>
                <a:ea typeface="等线"/>
              </a:rPr>
              <a:t>结构体变量所占内存长度是各成员占的内存长度之和。每个成员分别占有其自己的内存单元。</a:t>
            </a:r>
            <a:endParaRPr lang="en-US" altLang="zh-CN" sz="1400" dirty="0">
              <a:solidFill>
                <a:prstClr val="black"/>
              </a:solidFill>
              <a:latin typeface="等线"/>
              <a:ea typeface="等线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prstClr val="black"/>
                </a:solidFill>
                <a:latin typeface="等线"/>
                <a:ea typeface="等线"/>
              </a:rPr>
              <a:t>而共用体变量所占的内存长度等于最长的成员的长度。几个成员共用一个内存区。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E521901-3673-44E1-8B82-38099BA248F0}"/>
              </a:ext>
            </a:extLst>
          </p:cNvPr>
          <p:cNvSpPr/>
          <p:nvPr/>
        </p:nvSpPr>
        <p:spPr>
          <a:xfrm>
            <a:off x="2570428" y="293396"/>
            <a:ext cx="6012646" cy="874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zh-CN" altLang="en-US" sz="1600" b="1" kern="0" dirty="0">
                <a:solidFill>
                  <a:prstClr val="black"/>
                </a:solidFill>
                <a:latin typeface="等线"/>
                <a:ea typeface="等线"/>
              </a:rPr>
              <a:t>同一个内存段可以用来存放几种不同类型的成员，但在每一瞬时只能存放其中一个成员，而不是同时存放几个。</a:t>
            </a:r>
            <a:endParaRPr lang="en-US" altLang="zh-CN" sz="1600" b="1" kern="0" dirty="0">
              <a:solidFill>
                <a:prstClr val="black"/>
              </a:solidFill>
              <a:latin typeface="等线"/>
              <a:ea typeface="等线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E1F34"/>
                </a:solidFill>
              </a:rPr>
              <a:t>共用体所占的内存空间大小等于其所占空间最大的成员域的大小</a:t>
            </a:r>
            <a:endParaRPr lang="en-US" altLang="zh-CN" sz="1600" b="1" kern="0" dirty="0">
              <a:solidFill>
                <a:prstClr val="black"/>
              </a:solidFill>
              <a:latin typeface="等线"/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251210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</a:t>
            </a:r>
            <a:r>
              <a:rPr lang="en-US" altLang="zh-CN" dirty="0" err="1"/>
              <a:t>typedef</a:t>
            </a:r>
            <a:r>
              <a:rPr lang="zh-CN" altLang="en-US" dirty="0"/>
              <a:t>声明新类型名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8B2478E9-4170-4CD5-9521-576A2C16A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7" y="1345832"/>
            <a:ext cx="8280000" cy="4764163"/>
          </a:xfrm>
        </p:spPr>
        <p:txBody>
          <a:bodyPr/>
          <a:lstStyle/>
          <a:p>
            <a:r>
              <a:rPr lang="zh-CN" altLang="en-US" kern="0" dirty="0">
                <a:solidFill>
                  <a:prstClr val="black"/>
                </a:solidFill>
                <a:latin typeface="等线"/>
                <a:ea typeface="等线"/>
              </a:rPr>
              <a:t>简单用一个新的类型名代替原有类型名</a:t>
            </a:r>
            <a:endParaRPr lang="en-US" altLang="zh-CN" kern="0" dirty="0">
              <a:solidFill>
                <a:prstClr val="black"/>
              </a:solidFill>
              <a:latin typeface="等线"/>
              <a:ea typeface="等线"/>
            </a:endParaRPr>
          </a:p>
          <a:p>
            <a:endParaRPr 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72997" y="1906735"/>
            <a:ext cx="5004048" cy="594481"/>
          </a:xfrm>
          <a:prstGeom prst="roundRect">
            <a:avLst>
              <a:gd name="adj" fmla="val 12440"/>
            </a:avLst>
          </a:prstGeom>
          <a:solidFill>
            <a:sysClr val="window" lastClr="FFFFFF"/>
          </a:solidFill>
          <a:ln w="12700" cap="flat" cmpd="sng" algn="ctr">
            <a:solidFill>
              <a:srgbClr val="E84C2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typedef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int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 Integer;</a:t>
            </a:r>
            <a:r>
              <a:rPr kumimoji="0" lang="en-US" altLang="zh-CN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 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//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指定用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Integer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为类型名，作用与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int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相同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typedef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 float Real;	 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//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指定用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Real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为类型名，作用与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float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相同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72997" y="2591081"/>
            <a:ext cx="7446110" cy="2011148"/>
          </a:xfrm>
          <a:prstGeom prst="roundRect">
            <a:avLst>
              <a:gd name="adj" fmla="val 3263"/>
            </a:avLst>
          </a:prstGeom>
          <a:solidFill>
            <a:sysClr val="window" lastClr="FFFFFF"/>
          </a:solidFill>
          <a:ln w="12700" cap="flat" cmpd="sng" algn="ctr">
            <a:solidFill>
              <a:srgbClr val="E84C2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typedef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struct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{	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int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 month;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	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int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 day;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	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int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 year; 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}Date;				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//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声明了一个新类型名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Date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，代表结构体类型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Date birthday;			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//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定义结构体类型变量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birthday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，不要写成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struct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 Date birthday; 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typedef int 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Ary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[100];	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//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声明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Ary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为整型数组类型名</a:t>
            </a:r>
          </a:p>
          <a:p>
            <a:pPr marL="0" marR="0" lvl="0" indent="0" defTabSz="3635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Ary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 a;				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//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定义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a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为整型数组名，它有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100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个元素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0B5DC22-C897-48A7-A238-D078FC81B13F}"/>
              </a:ext>
            </a:extLst>
          </p:cNvPr>
          <p:cNvSpPr/>
          <p:nvPr/>
        </p:nvSpPr>
        <p:spPr>
          <a:xfrm>
            <a:off x="672997" y="4807164"/>
            <a:ext cx="74461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804863">
              <a:defRPr/>
            </a:pPr>
            <a:r>
              <a:rPr lang="zh-CN" altLang="en-US" sz="1200" b="1" kern="0" dirty="0">
                <a:solidFill>
                  <a:prstClr val="black"/>
                </a:solidFill>
                <a:latin typeface="等线"/>
                <a:ea typeface="等线"/>
              </a:rPr>
              <a:t>声明一个新的类型名的方法是： </a:t>
            </a:r>
          </a:p>
          <a:p>
            <a:pPr lvl="0" algn="just" defTabSz="804863">
              <a:defRPr/>
            </a:pPr>
            <a:r>
              <a:rPr lang="zh-CN" altLang="en-US" sz="1200" b="1" kern="0" dirty="0">
                <a:solidFill>
                  <a:prstClr val="black"/>
                </a:solidFill>
                <a:latin typeface="等线"/>
                <a:ea typeface="等线"/>
              </a:rPr>
              <a:t>① 先按定义变量的方法写出定义体（如： </a:t>
            </a:r>
            <a:r>
              <a:rPr lang="en-US" altLang="zh-CN" sz="1200" b="1" kern="0" dirty="0">
                <a:solidFill>
                  <a:prstClr val="black"/>
                </a:solidFill>
                <a:latin typeface="等线"/>
                <a:ea typeface="等线"/>
              </a:rPr>
              <a:t>int </a:t>
            </a:r>
            <a:r>
              <a:rPr lang="en-US" altLang="zh-CN" sz="1200" b="1" kern="0" dirty="0" err="1">
                <a:solidFill>
                  <a:prstClr val="black"/>
                </a:solidFill>
                <a:latin typeface="等线"/>
                <a:ea typeface="等线"/>
              </a:rPr>
              <a:t>i</a:t>
            </a:r>
            <a:r>
              <a:rPr lang="en-US" altLang="zh-CN" sz="1200" b="1" kern="0" dirty="0">
                <a:solidFill>
                  <a:prstClr val="black"/>
                </a:solidFill>
                <a:latin typeface="等线"/>
                <a:ea typeface="等线"/>
              </a:rPr>
              <a:t>;</a:t>
            </a:r>
            <a:r>
              <a:rPr lang="zh-CN" altLang="en-US" sz="1200" b="1" kern="0" dirty="0">
                <a:solidFill>
                  <a:prstClr val="black"/>
                </a:solidFill>
                <a:latin typeface="等线"/>
                <a:ea typeface="等线"/>
              </a:rPr>
              <a:t>）</a:t>
            </a:r>
            <a:r>
              <a:rPr lang="en-US" altLang="zh-CN" sz="1200" b="1" kern="0" dirty="0">
                <a:solidFill>
                  <a:prstClr val="black"/>
                </a:solidFill>
                <a:latin typeface="等线"/>
                <a:ea typeface="等线"/>
              </a:rPr>
              <a:t>	</a:t>
            </a:r>
          </a:p>
          <a:p>
            <a:pPr lvl="0" algn="just" defTabSz="804863">
              <a:defRPr/>
            </a:pPr>
            <a:r>
              <a:rPr lang="zh-CN" altLang="en-US" sz="1200" b="1" kern="0" dirty="0">
                <a:solidFill>
                  <a:prstClr val="black"/>
                </a:solidFill>
                <a:latin typeface="等线"/>
                <a:ea typeface="等线"/>
              </a:rPr>
              <a:t>② 将变量名换成新类型名（例如： 将</a:t>
            </a:r>
            <a:r>
              <a:rPr lang="en-US" altLang="zh-CN" sz="1200" b="1" kern="0" dirty="0" err="1">
                <a:solidFill>
                  <a:prstClr val="black"/>
                </a:solidFill>
                <a:latin typeface="等线"/>
                <a:ea typeface="等线"/>
              </a:rPr>
              <a:t>i</a:t>
            </a:r>
            <a:r>
              <a:rPr lang="zh-CN" altLang="en-US" sz="1200" b="1" kern="0" dirty="0">
                <a:solidFill>
                  <a:prstClr val="black"/>
                </a:solidFill>
                <a:latin typeface="等线"/>
                <a:ea typeface="等线"/>
              </a:rPr>
              <a:t>换成</a:t>
            </a:r>
            <a:r>
              <a:rPr lang="en-US" altLang="zh-CN" sz="1200" b="1" kern="0" dirty="0">
                <a:solidFill>
                  <a:prstClr val="black"/>
                </a:solidFill>
                <a:latin typeface="等线"/>
                <a:ea typeface="等线"/>
              </a:rPr>
              <a:t>Count</a:t>
            </a:r>
            <a:r>
              <a:rPr lang="zh-CN" altLang="en-US" sz="1200" b="1" kern="0" dirty="0">
                <a:solidFill>
                  <a:prstClr val="black"/>
                </a:solidFill>
                <a:latin typeface="等线"/>
                <a:ea typeface="等线"/>
              </a:rPr>
              <a:t>）</a:t>
            </a:r>
          </a:p>
          <a:p>
            <a:pPr lvl="0" algn="just" defTabSz="804863">
              <a:defRPr/>
            </a:pPr>
            <a:r>
              <a:rPr lang="zh-CN" altLang="en-US" sz="1200" b="1" kern="0" dirty="0">
                <a:solidFill>
                  <a:prstClr val="black"/>
                </a:solidFill>
                <a:latin typeface="等线"/>
                <a:ea typeface="等线"/>
              </a:rPr>
              <a:t>③ 在最前面加</a:t>
            </a:r>
            <a:r>
              <a:rPr lang="en-US" altLang="zh-CN" sz="1200" b="1" kern="0" dirty="0">
                <a:solidFill>
                  <a:prstClr val="black"/>
                </a:solidFill>
                <a:latin typeface="等线"/>
                <a:ea typeface="等线"/>
              </a:rPr>
              <a:t>typedef</a:t>
            </a:r>
            <a:r>
              <a:rPr lang="zh-CN" altLang="en-US" sz="1200" b="1" kern="0" dirty="0">
                <a:solidFill>
                  <a:prstClr val="black"/>
                </a:solidFill>
                <a:latin typeface="等线"/>
                <a:ea typeface="等线"/>
              </a:rPr>
              <a:t>（例如： </a:t>
            </a:r>
            <a:r>
              <a:rPr lang="en-US" altLang="zh-CN" sz="1200" b="1" kern="0" dirty="0">
                <a:solidFill>
                  <a:prstClr val="black"/>
                </a:solidFill>
                <a:latin typeface="等线"/>
                <a:ea typeface="等线"/>
              </a:rPr>
              <a:t>typedef int Count</a:t>
            </a:r>
            <a:r>
              <a:rPr lang="zh-CN" altLang="en-US" sz="1200" b="1" kern="0" dirty="0">
                <a:solidFill>
                  <a:prstClr val="black"/>
                </a:solidFill>
                <a:latin typeface="等线"/>
                <a:ea typeface="等线"/>
              </a:rPr>
              <a:t>）</a:t>
            </a:r>
            <a:r>
              <a:rPr lang="en-US" altLang="zh-CN" sz="1200" b="1" kern="0" dirty="0">
                <a:solidFill>
                  <a:prstClr val="black"/>
                </a:solidFill>
                <a:latin typeface="等线"/>
                <a:ea typeface="等线"/>
              </a:rPr>
              <a:t>	</a:t>
            </a:r>
          </a:p>
          <a:p>
            <a:pPr lvl="0" algn="just" defTabSz="804863">
              <a:defRPr/>
            </a:pPr>
            <a:r>
              <a:rPr lang="zh-CN" altLang="en-US" sz="1200" b="1" kern="0" dirty="0">
                <a:solidFill>
                  <a:prstClr val="black"/>
                </a:solidFill>
                <a:latin typeface="等线"/>
                <a:ea typeface="等线"/>
              </a:rPr>
              <a:t>④ 然后可以用新类型名去定义变量</a:t>
            </a:r>
            <a:endParaRPr lang="en-US" altLang="zh-CN" sz="1200" b="1" kern="0" dirty="0">
              <a:solidFill>
                <a:prstClr val="black"/>
              </a:solidFill>
              <a:latin typeface="等线"/>
              <a:ea typeface="等线"/>
            </a:endParaRPr>
          </a:p>
          <a:p>
            <a:pPr lvl="0" algn="just" defTabSz="804863">
              <a:defRPr/>
            </a:pPr>
            <a:r>
              <a:rPr lang="zh-CN" altLang="en-US" sz="1200" b="1" kern="0" dirty="0">
                <a:solidFill>
                  <a:prstClr val="black"/>
                </a:solidFill>
                <a:latin typeface="等线"/>
                <a:ea typeface="等线"/>
              </a:rPr>
              <a:t>简单地说，就是按定义变量的方式把变量名换上新类型名，并在最前面加</a:t>
            </a:r>
            <a:r>
              <a:rPr lang="en-US" altLang="zh-CN" sz="1200" b="1" kern="0" dirty="0">
                <a:solidFill>
                  <a:prstClr val="black"/>
                </a:solidFill>
                <a:latin typeface="等线"/>
                <a:ea typeface="等线"/>
              </a:rPr>
              <a:t>typedef</a:t>
            </a:r>
            <a:r>
              <a:rPr lang="zh-CN" altLang="en-US" sz="1200" b="1" kern="0" dirty="0">
                <a:solidFill>
                  <a:prstClr val="black"/>
                </a:solidFill>
                <a:latin typeface="等线"/>
                <a:ea typeface="等线"/>
              </a:rPr>
              <a:t>，就声明了新类型名代表原来的类型。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15DDE3-81F5-4313-B43B-820704BFF4C5}"/>
              </a:ext>
            </a:extLst>
          </p:cNvPr>
          <p:cNvSpPr/>
          <p:nvPr/>
        </p:nvSpPr>
        <p:spPr>
          <a:xfrm>
            <a:off x="2136256" y="6159219"/>
            <a:ext cx="4666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kern="0" dirty="0">
                <a:solidFill>
                  <a:srgbClr val="FF0000"/>
                </a:solidFill>
                <a:latin typeface="等线"/>
                <a:ea typeface="等线"/>
              </a:rPr>
              <a:t>习惯上，常把用</a:t>
            </a:r>
            <a:r>
              <a:rPr lang="en-US" altLang="zh-CN" sz="1400" kern="0" dirty="0">
                <a:solidFill>
                  <a:srgbClr val="FF0000"/>
                </a:solidFill>
                <a:latin typeface="等线"/>
                <a:ea typeface="等线"/>
              </a:rPr>
              <a:t>typedef</a:t>
            </a:r>
            <a:r>
              <a:rPr lang="zh-CN" altLang="en-US" sz="1400" kern="0" dirty="0">
                <a:solidFill>
                  <a:srgbClr val="FF0000"/>
                </a:solidFill>
                <a:latin typeface="等线"/>
                <a:ea typeface="等线"/>
              </a:rPr>
              <a:t>声明的类型名的第</a:t>
            </a:r>
            <a:r>
              <a:rPr lang="en-US" altLang="zh-CN" sz="1400" kern="0" dirty="0">
                <a:solidFill>
                  <a:srgbClr val="FF0000"/>
                </a:solidFill>
                <a:latin typeface="等线"/>
                <a:ea typeface="等线"/>
              </a:rPr>
              <a:t>1</a:t>
            </a:r>
            <a:r>
              <a:rPr lang="zh-CN" altLang="en-US" sz="1400" kern="0" dirty="0">
                <a:solidFill>
                  <a:srgbClr val="FF0000"/>
                </a:solidFill>
                <a:latin typeface="等线"/>
                <a:ea typeface="等线"/>
              </a:rPr>
              <a:t>个字母大写，以便与系统提供的标准类型标识符相区别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172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8A3FB6E-C76E-4BB5-9375-BD1099D26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编写一个程序计算</a:t>
            </a:r>
            <a:r>
              <a:rPr lang="en-US" altLang="zh-CN" dirty="0" err="1"/>
              <a:t>sinx</a:t>
            </a:r>
            <a:r>
              <a:rPr lang="zh-CN" altLang="en-US" dirty="0"/>
              <a:t>和</a:t>
            </a:r>
            <a:r>
              <a:rPr lang="en-US" altLang="zh-CN" dirty="0" err="1"/>
              <a:t>cosx</a:t>
            </a:r>
            <a:r>
              <a:rPr lang="zh-CN" altLang="en-US" dirty="0"/>
              <a:t>的近似值</a:t>
            </a:r>
            <a:r>
              <a:rPr lang="en-US" altLang="zh-CN" dirty="0"/>
              <a:t>,</a:t>
            </a:r>
            <a:r>
              <a:rPr lang="zh-CN" altLang="en-US" dirty="0"/>
              <a:t>使用如下的台劳级数公式</a:t>
            </a:r>
            <a:r>
              <a:rPr lang="en-US" altLang="zh-CN" dirty="0"/>
              <a:t>(</a:t>
            </a:r>
            <a:r>
              <a:rPr lang="zh-CN" altLang="en-US" dirty="0"/>
              <a:t>舍去的绝对值应小于</a:t>
            </a:r>
            <a:r>
              <a:rPr lang="en-US" altLang="zh-CN"/>
              <a:t>ε)</a:t>
            </a:r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224587B-65F7-4205-8CF1-CBC5CDB71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习题讲解</a:t>
            </a:r>
            <a:r>
              <a:rPr lang="en-US" altLang="zh-CN" dirty="0"/>
              <a:t>-#180</a:t>
            </a:r>
            <a:endParaRPr lang="en-US" dirty="0"/>
          </a:p>
        </p:txBody>
      </p:sp>
      <p:pic>
        <p:nvPicPr>
          <p:cNvPr id="8194" name="Picture 2" descr="http://yoj.ruc.edu.cn/Uploads/images/sunh/5de87ad437f1f.gif">
            <a:extLst>
              <a:ext uri="{FF2B5EF4-FFF2-40B4-BE49-F238E27FC236}">
                <a16:creationId xmlns:a16="http://schemas.microsoft.com/office/drawing/2014/main" id="{3077F078-CED1-40DB-ACB9-228A10BCD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2571750"/>
            <a:ext cx="38862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22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B298-A253-40F2-B387-ED539D44D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一维数组的定义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(2)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88F291B3-4407-4E3F-A147-3C7E5DAC6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思考：下面的数组定义是否正确？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AFF634-165C-4396-88A9-1D57E1E81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8700" y="2205038"/>
            <a:ext cx="198596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hu-HU" altLang="en-US" sz="2200" dirty="0">
                <a:solidFill>
                  <a:srgbClr val="770028"/>
                </a:solidFill>
                <a:latin typeface="CourierNewPSMT"/>
              </a:rPr>
              <a:t>int n;</a:t>
            </a:r>
          </a:p>
          <a:p>
            <a:r>
              <a:rPr lang="hu-HU" altLang="en-US" sz="2200" dirty="0">
                <a:solidFill>
                  <a:srgbClr val="770028"/>
                </a:solidFill>
                <a:latin typeface="CourierNewPSMT"/>
              </a:rPr>
              <a:t>n = 5;</a:t>
            </a:r>
          </a:p>
          <a:p>
            <a:r>
              <a:rPr lang="hu-HU" altLang="en-US" sz="2200" dirty="0">
                <a:solidFill>
                  <a:srgbClr val="770028"/>
                </a:solidFill>
                <a:latin typeface="CourierNewPSMT"/>
              </a:rPr>
              <a:t>int a[n];</a:t>
            </a:r>
            <a:endParaRPr lang="en-US" altLang="en-US" sz="2200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D071F1C-91B3-4445-88C4-B1E5D482BA47}"/>
              </a:ext>
            </a:extLst>
          </p:cNvPr>
          <p:cNvSpPr>
            <a:spLocks/>
          </p:cNvSpPr>
          <p:nvPr/>
        </p:nvSpPr>
        <p:spPr bwMode="auto">
          <a:xfrm>
            <a:off x="4140200" y="2276475"/>
            <a:ext cx="360363" cy="1008063"/>
          </a:xfrm>
          <a:prstGeom prst="rightBrace">
            <a:avLst>
              <a:gd name="adj1" fmla="val 40044"/>
              <a:gd name="adj2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5400" dir="5400000" rotWithShape="0">
              <a:srgbClr val="80808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E5DA9-2338-49DB-9D20-393AF2FAC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8173" y="2354263"/>
            <a:ext cx="3389068" cy="858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3300"/>
                </a:solidFill>
              </a:rPr>
              <a:t>不合法（</a:t>
            </a:r>
            <a:r>
              <a:rPr lang="en-US" altLang="zh-CN" sz="2800" b="1" dirty="0">
                <a:solidFill>
                  <a:srgbClr val="FF3300"/>
                </a:solidFill>
              </a:rPr>
              <a:t>C99</a:t>
            </a:r>
            <a:r>
              <a:rPr lang="zh-CN" altLang="en-US" sz="2800" b="1" dirty="0">
                <a:solidFill>
                  <a:srgbClr val="FF3300"/>
                </a:solidFill>
              </a:rPr>
              <a:t>前）！</a:t>
            </a:r>
            <a:endParaRPr lang="en-US" altLang="zh-CN" sz="2800" b="1" dirty="0">
              <a:solidFill>
                <a:srgbClr val="FF3300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n </a:t>
            </a:r>
            <a:r>
              <a:rPr lang="zh-CN" altLang="en-US" sz="2800" b="1" dirty="0">
                <a:solidFill>
                  <a:srgbClr val="0000CC"/>
                </a:solidFill>
              </a:rPr>
              <a:t>是变量，不是常量</a:t>
            </a:r>
            <a:endParaRPr lang="zh-CN" altLang="en-US" sz="2800" dirty="0">
              <a:solidFill>
                <a:srgbClr val="0000CC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E8C320-4CA0-4992-80D6-538E32EA1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8700" y="4041775"/>
            <a:ext cx="3713163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 sz="2200">
                <a:solidFill>
                  <a:srgbClr val="770028"/>
                </a:solidFill>
                <a:latin typeface="CourierNewPSMT"/>
              </a:rPr>
              <a:t>#define  N  100</a:t>
            </a:r>
          </a:p>
          <a:p>
            <a:r>
              <a:rPr lang="en-US" altLang="en-US" sz="2200">
                <a:solidFill>
                  <a:srgbClr val="770028"/>
                </a:solidFill>
                <a:latin typeface="CourierNewPSMT"/>
              </a:rPr>
              <a:t>#define  M  200</a:t>
            </a:r>
          </a:p>
          <a:p>
            <a:r>
              <a:rPr lang="is-IS" altLang="zh-CN" sz="2200">
                <a:solidFill>
                  <a:srgbClr val="770028"/>
                </a:solidFill>
                <a:latin typeface="CourierNewPSMT"/>
              </a:rPr>
              <a:t>……</a:t>
            </a:r>
            <a:endParaRPr lang="en-US" altLang="en-US" sz="2200">
              <a:solidFill>
                <a:srgbClr val="770028"/>
              </a:solidFill>
              <a:latin typeface="CourierNewPSMT"/>
            </a:endParaRPr>
          </a:p>
          <a:p>
            <a:r>
              <a:rPr lang="en-US" altLang="en-US" sz="2200">
                <a:solidFill>
                  <a:srgbClr val="770028"/>
                </a:solidFill>
                <a:latin typeface="CourierNewPSMT"/>
              </a:rPr>
              <a:t>int a[ N ];</a:t>
            </a:r>
          </a:p>
          <a:p>
            <a:r>
              <a:rPr lang="en-US" altLang="en-US" sz="2200">
                <a:solidFill>
                  <a:srgbClr val="770028"/>
                </a:solidFill>
                <a:latin typeface="CourierNewPSMT"/>
              </a:rPr>
              <a:t>long  b[ N + M ];</a:t>
            </a:r>
          </a:p>
          <a:p>
            <a:r>
              <a:rPr lang="en-US" altLang="en-US" sz="2200">
                <a:solidFill>
                  <a:srgbClr val="770028"/>
                </a:solidFill>
                <a:latin typeface="CourierNewPSMT"/>
              </a:rPr>
              <a:t>double  g[ M + 6 ];</a:t>
            </a:r>
            <a:endParaRPr lang="en-US" altLang="en-US" sz="220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2D75AF0-9409-4A56-A6A7-F85378DF531B}"/>
              </a:ext>
            </a:extLst>
          </p:cNvPr>
          <p:cNvSpPr>
            <a:spLocks/>
          </p:cNvSpPr>
          <p:nvPr/>
        </p:nvSpPr>
        <p:spPr bwMode="auto">
          <a:xfrm>
            <a:off x="5719763" y="4119563"/>
            <a:ext cx="358775" cy="2046287"/>
          </a:xfrm>
          <a:prstGeom prst="rightBrace">
            <a:avLst>
              <a:gd name="adj1" fmla="val 40242"/>
              <a:gd name="adj2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5400" dir="5400000" rotWithShape="0">
              <a:srgbClr val="80808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5C8D4A-28E9-48EE-9993-42D82A190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4941888"/>
            <a:ext cx="126206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F3300"/>
                </a:solidFill>
              </a:rPr>
              <a:t>合法！</a:t>
            </a:r>
            <a:endParaRPr lang="en-US" altLang="zh-CN" sz="2800" b="1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0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D630C4-B2CA-480B-8FCD-95C75C706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一维数组初始化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25602" name="Content Placeholder 3">
            <a:extLst>
              <a:ext uri="{FF2B5EF4-FFF2-40B4-BE49-F238E27FC236}">
                <a16:creationId xmlns:a16="http://schemas.microsoft.com/office/drawing/2014/main" id="{B22AF971-5F6C-4716-AEEE-C0D0E490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直接声明时初始化</a:t>
            </a:r>
          </a:p>
          <a:p>
            <a:pPr lvl="1"/>
            <a:r>
              <a:rPr lang="zh-CN" altLang="en-US" dirty="0"/>
              <a:t>例如：	</a:t>
            </a:r>
            <a:r>
              <a:rPr lang="en-US" altLang="en-US" dirty="0">
                <a:ea typeface="华文中宋" panose="02010600040101010101" pitchFamily="2" charset="-122"/>
              </a:rPr>
              <a:t>int a[5] = { 3, 5, 4, 1, 2 };</a:t>
            </a:r>
          </a:p>
          <a:p>
            <a:pPr lvl="1"/>
            <a:r>
              <a:rPr lang="zh-CN" altLang="en-US" dirty="0"/>
              <a:t>效果</a:t>
            </a:r>
            <a:endParaRPr lang="en-US" altLang="en-US" dirty="0">
              <a:ea typeface="华文中宋" panose="02010600040101010101" pitchFamily="2" charset="-122"/>
            </a:endParaRPr>
          </a:p>
          <a:p>
            <a:endParaRPr lang="en-US" altLang="en-US" dirty="0">
              <a:ea typeface="华文中宋" panose="02010600040101010101" pitchFamily="2" charset="-122"/>
            </a:endParaRPr>
          </a:p>
          <a:p>
            <a:endParaRPr lang="en-US" altLang="en-US" dirty="0">
              <a:ea typeface="华文中宋" panose="02010600040101010101" pitchFamily="2" charset="-122"/>
            </a:endParaRPr>
          </a:p>
          <a:p>
            <a:endParaRPr lang="en-US" altLang="en-US" dirty="0">
              <a:ea typeface="华文中宋" panose="02010600040101010101" pitchFamily="2" charset="-122"/>
            </a:endParaRPr>
          </a:p>
          <a:p>
            <a:endParaRPr lang="en-US" altLang="en-US" dirty="0">
              <a:ea typeface="华文中宋" panose="02010600040101010101" pitchFamily="2" charset="-122"/>
            </a:endParaRPr>
          </a:p>
          <a:p>
            <a:endParaRPr lang="en-US" altLang="zh-CN" sz="2800" dirty="0"/>
          </a:p>
          <a:p>
            <a:endParaRPr lang="en-US" altLang="zh-CN" dirty="0"/>
          </a:p>
          <a:p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思考：在声明之后，这样初始化可以吗？</a:t>
            </a:r>
            <a:endParaRPr lang="en-US" altLang="en-US" dirty="0">
              <a:solidFill>
                <a:schemeClr val="accent6">
                  <a:lumMod val="75000"/>
                </a:schemeClr>
              </a:solidFill>
              <a:ea typeface="华文中宋" panose="02010600040101010101" pitchFamily="2" charset="-122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A5BA9FF-4277-4B94-95C5-EF3A510EF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37586"/>
              </p:ext>
            </p:extLst>
          </p:nvPr>
        </p:nvGraphicFramePr>
        <p:xfrm>
          <a:off x="1465435" y="2727325"/>
          <a:ext cx="5400675" cy="1403350"/>
        </p:xfrm>
        <a:graphic>
          <a:graphicData uri="http://schemas.openxmlformats.org/drawingml/2006/table">
            <a:tbl>
              <a:tblPr/>
              <a:tblGrid>
                <a:gridCol w="900112">
                  <a:extLst>
                    <a:ext uri="{9D8B030D-6E8A-4147-A177-3AD203B41FA5}">
                      <a16:colId xmlns:a16="http://schemas.microsoft.com/office/drawing/2014/main" val="2854753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87454689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623284754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106248628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33116697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93032955"/>
                    </a:ext>
                  </a:extLst>
                </a:gridCol>
              </a:tblGrid>
              <a:tr h="7016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rgbClr val="0000CC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rgbClr val="0000CC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3</a:t>
                      </a: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rgbClr val="0000CC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5</a:t>
                      </a: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rgbClr val="0000CC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4</a:t>
                      </a: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rgbClr val="0000CC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1</a:t>
                      </a: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rgbClr val="0000CC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2</a:t>
                      </a: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44610"/>
                  </a:ext>
                </a:extLst>
              </a:tr>
              <a:tr h="7016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rgbClr val="0000CC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下标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rgbClr val="0000CC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0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rgbClr val="0000CC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1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rgbClr val="0000CC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2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rgbClr val="0000CC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3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rgbClr val="0000CC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4</a:t>
                      </a: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542864"/>
                  </a:ext>
                </a:extLst>
              </a:tr>
            </a:tbl>
          </a:graphicData>
        </a:graphic>
      </p:graphicFrame>
      <p:sp>
        <p:nvSpPr>
          <p:cNvPr id="25635" name="Rectangle 5">
            <a:extLst>
              <a:ext uri="{FF2B5EF4-FFF2-40B4-BE49-F238E27FC236}">
                <a16:creationId xmlns:a16="http://schemas.microsoft.com/office/drawing/2014/main" id="{7E45F71E-CA75-4202-9798-E3789ACA7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207" y="4130675"/>
            <a:ext cx="6624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a[0] = 3;   a[1] = 5;   a[2] = 4;   a[3] = 1;   a[4] = 2;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0"/>
</p:tagLst>
</file>

<file path=ppt/theme/theme1.xml><?xml version="1.0" encoding="utf-8"?>
<a:theme xmlns:a="http://schemas.openxmlformats.org/drawingml/2006/main" name="课程PPT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雅黑-Calibri">
      <a:majorFont>
        <a:latin typeface="Calibri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PPT模板" id="{351F00F9-9781-4493-A8BE-AE75F947CCD5}" vid="{D9AAA92C-2A04-455B-AC88-7D4E4CA3D87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30388</TotalTime>
  <Words>9520</Words>
  <Application>Microsoft Office PowerPoint</Application>
  <PresentationFormat>全屏显示(4:3)</PresentationFormat>
  <Paragraphs>1154</Paragraphs>
  <Slides>78</Slides>
  <Notes>12</Notes>
  <HiddenSlides>1</HiddenSlides>
  <MMClips>0</MMClips>
  <ScaleCrop>false</ScaleCrop>
  <HeadingPairs>
    <vt:vector size="8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78</vt:i4>
      </vt:variant>
    </vt:vector>
  </HeadingPairs>
  <TitlesOfParts>
    <vt:vector size="106" baseType="lpstr">
      <vt:lpstr>CourierNewPSMT</vt:lpstr>
      <vt:lpstr>Monotype Sorts</vt:lpstr>
      <vt:lpstr>等线</vt:lpstr>
      <vt:lpstr>黑体</vt:lpstr>
      <vt:lpstr>华文楷体</vt:lpstr>
      <vt:lpstr>华文新魏</vt:lpstr>
      <vt:lpstr>华文中宋</vt:lpstr>
      <vt:lpstr>楷体_GB2312</vt:lpstr>
      <vt:lpstr>宋体</vt:lpstr>
      <vt:lpstr>微软雅黑</vt:lpstr>
      <vt:lpstr>微软雅黑 Light</vt:lpstr>
      <vt:lpstr>Arial</vt:lpstr>
      <vt:lpstr>Book Antiqua</vt:lpstr>
      <vt:lpstr>Calibri</vt:lpstr>
      <vt:lpstr>Calibri Light</vt:lpstr>
      <vt:lpstr>Cambria Math</vt:lpstr>
      <vt:lpstr>Consolas</vt:lpstr>
      <vt:lpstr>Courier New</vt:lpstr>
      <vt:lpstr>Garamond</vt:lpstr>
      <vt:lpstr>Gill Sans MT</vt:lpstr>
      <vt:lpstr>MT Extra</vt:lpstr>
      <vt:lpstr>Times New Roman</vt:lpstr>
      <vt:lpstr>Webdings</vt:lpstr>
      <vt:lpstr>Wingdings</vt:lpstr>
      <vt:lpstr>Wingdings 2</vt:lpstr>
      <vt:lpstr>课程PPT模板</vt:lpstr>
      <vt:lpstr>文档</vt:lpstr>
      <vt:lpstr>Picture</vt:lpstr>
      <vt:lpstr>5. 数据的组织    ——数组与自定义类型</vt:lpstr>
      <vt:lpstr>内容提要</vt:lpstr>
      <vt:lpstr>引子：教室排课</vt:lpstr>
      <vt:lpstr>枚举算法</vt:lpstr>
      <vt:lpstr>数组的概念、定义和初始化</vt:lpstr>
      <vt:lpstr>数组</vt:lpstr>
      <vt:lpstr>一维数组的定义 (1)</vt:lpstr>
      <vt:lpstr>一维数组的定义 (2)</vt:lpstr>
      <vt:lpstr>一维数组初始化</vt:lpstr>
      <vt:lpstr>一维数组的初始化</vt:lpstr>
      <vt:lpstr>一维数组的存储</vt:lpstr>
      <vt:lpstr>数组元素的访问</vt:lpstr>
      <vt:lpstr>一维数组的访问</vt:lpstr>
      <vt:lpstr>课后练习：请自己上机尝试</vt:lpstr>
      <vt:lpstr>课后巩固</vt:lpstr>
      <vt:lpstr>数组的应用</vt:lpstr>
      <vt:lpstr>教室排课问题</vt:lpstr>
      <vt:lpstr>例5-2：哪只羊最重？</vt:lpstr>
      <vt:lpstr>PowerPoint 演示文稿</vt:lpstr>
      <vt:lpstr>代码（最重的羊）</vt:lpstr>
      <vt:lpstr>课堂练习</vt:lpstr>
      <vt:lpstr>练习：开发一个随机点名程序</vt:lpstr>
      <vt:lpstr>练习：开发一个随机点名程序</vt:lpstr>
      <vt:lpstr>二维数组</vt:lpstr>
      <vt:lpstr>学生成绩统计</vt:lpstr>
      <vt:lpstr>二维数组的概念及其定义</vt:lpstr>
      <vt:lpstr>二维数组的定义</vt:lpstr>
      <vt:lpstr>二维数组的存储</vt:lpstr>
      <vt:lpstr>多维数组的定义</vt:lpstr>
      <vt:lpstr>计算多维数组中元素位置的公式</vt:lpstr>
      <vt:lpstr>访问二维数组和多维数组</vt:lpstr>
      <vt:lpstr>多维数组的遍历</vt:lpstr>
      <vt:lpstr>二维数组的初始化</vt:lpstr>
      <vt:lpstr>三维数组的初始化</vt:lpstr>
      <vt:lpstr>程序举例</vt:lpstr>
      <vt:lpstr>解题思路</vt:lpstr>
      <vt:lpstr>核心代码</vt:lpstr>
      <vt:lpstr>算法举例：筛法求素数</vt:lpstr>
      <vt:lpstr>方法的依据</vt:lpstr>
      <vt:lpstr>效率的考虑</vt:lpstr>
      <vt:lpstr>PowerPoint 演示文稿</vt:lpstr>
      <vt:lpstr>课后提高：改进的随机点名器（按班级点名）</vt:lpstr>
      <vt:lpstr>改进的随机点名器（按班级点名）</vt:lpstr>
      <vt:lpstr>改进的随机点名器（按班级点名）</vt:lpstr>
      <vt:lpstr>字符数组与字符串</vt:lpstr>
      <vt:lpstr>如何让程序存储名字？</vt:lpstr>
      <vt:lpstr>一维字符数组</vt:lpstr>
      <vt:lpstr>字符串常量</vt:lpstr>
      <vt:lpstr>C语言中的字符串与字符数组</vt:lpstr>
      <vt:lpstr>字符串的输入输出</vt:lpstr>
      <vt:lpstr>方法2：用gets和puts函数</vt:lpstr>
      <vt:lpstr>常用字符串的操作函数</vt:lpstr>
      <vt:lpstr>(1) 求字符串长度 strlen( )</vt:lpstr>
      <vt:lpstr>自己实现strlen的功能</vt:lpstr>
      <vt:lpstr>(2)字符串复制函数 strcpy( )</vt:lpstr>
      <vt:lpstr>(3)字符串比较函数 strcmp( )</vt:lpstr>
      <vt:lpstr>字符串比较函数 strcmp( )</vt:lpstr>
      <vt:lpstr>(4) 字符串连接函数 strcat( )</vt:lpstr>
      <vt:lpstr>(5) 字符串逆置函数 strrev( )</vt:lpstr>
      <vt:lpstr>自己实现字符串逆置功能</vt:lpstr>
      <vt:lpstr>课后练习</vt:lpstr>
      <vt:lpstr>内容提要</vt:lpstr>
      <vt:lpstr>枚举类型</vt:lpstr>
      <vt:lpstr>枚举类型举例</vt:lpstr>
      <vt:lpstr>枚举类型应用</vt:lpstr>
      <vt:lpstr>结构体</vt:lpstr>
      <vt:lpstr>定义结构体类型变量</vt:lpstr>
      <vt:lpstr>结构体类型与结构体类型变量</vt:lpstr>
      <vt:lpstr>PowerPoint 演示文稿</vt:lpstr>
      <vt:lpstr>程序说明</vt:lpstr>
      <vt:lpstr>成员运算符（点操作符）</vt:lpstr>
      <vt:lpstr>结构体变量的初始化</vt:lpstr>
      <vt:lpstr>提高：结构体变量的存储</vt:lpstr>
      <vt:lpstr>结构体变量的存储</vt:lpstr>
      <vt:lpstr>结构数组</vt:lpstr>
      <vt:lpstr>共用体</vt:lpstr>
      <vt:lpstr>用typedef声明新类型名</vt:lpstr>
      <vt:lpstr>习题讲解-#180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 I</dc:title>
  <dc:creator>sun hui</dc:creator>
  <cp:lastModifiedBy>Hui Sun</cp:lastModifiedBy>
  <cp:revision>824</cp:revision>
  <dcterms:created xsi:type="dcterms:W3CDTF">2020-10-14T02:47:39Z</dcterms:created>
  <dcterms:modified xsi:type="dcterms:W3CDTF">2024-10-14T01:32:22Z</dcterms:modified>
</cp:coreProperties>
</file>