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5"/>
  </p:notesMasterIdLst>
  <p:handoutMasterIdLst>
    <p:handoutMasterId r:id="rId36"/>
  </p:handoutMasterIdLst>
  <p:sldIdLst>
    <p:sldId id="1092" r:id="rId2"/>
    <p:sldId id="435" r:id="rId3"/>
    <p:sldId id="436" r:id="rId4"/>
    <p:sldId id="437" r:id="rId5"/>
    <p:sldId id="439" r:id="rId6"/>
    <p:sldId id="1113" r:id="rId7"/>
    <p:sldId id="438" r:id="rId8"/>
    <p:sldId id="441" r:id="rId9"/>
    <p:sldId id="444" r:id="rId10"/>
    <p:sldId id="445" r:id="rId11"/>
    <p:sldId id="446" r:id="rId12"/>
    <p:sldId id="447" r:id="rId13"/>
    <p:sldId id="448" r:id="rId14"/>
    <p:sldId id="449" r:id="rId15"/>
    <p:sldId id="456" r:id="rId16"/>
    <p:sldId id="442" r:id="rId17"/>
    <p:sldId id="450" r:id="rId18"/>
    <p:sldId id="451" r:id="rId19"/>
    <p:sldId id="452" r:id="rId20"/>
    <p:sldId id="453" r:id="rId21"/>
    <p:sldId id="454" r:id="rId22"/>
    <p:sldId id="455" r:id="rId23"/>
    <p:sldId id="457" r:id="rId24"/>
    <p:sldId id="1115" r:id="rId25"/>
    <p:sldId id="781" r:id="rId26"/>
    <p:sldId id="1117" r:id="rId27"/>
    <p:sldId id="458" r:id="rId28"/>
    <p:sldId id="460" r:id="rId29"/>
    <p:sldId id="461" r:id="rId30"/>
    <p:sldId id="464" r:id="rId31"/>
    <p:sldId id="463" r:id="rId32"/>
    <p:sldId id="465" r:id="rId33"/>
    <p:sldId id="46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700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81552" autoAdjust="0"/>
  </p:normalViewPr>
  <p:slideViewPr>
    <p:cSldViewPr snapToGrid="0">
      <p:cViewPr varScale="1">
        <p:scale>
          <a:sx n="95" d="100"/>
          <a:sy n="95" d="100"/>
        </p:scale>
        <p:origin x="25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32C656-B4F5-496D-8363-88252277A6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D45AE-3D94-4FB0-AA1E-B100A0A7E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3B7C-F87A-4992-9D16-F63F1FA43DB6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71C8D-3D58-472B-A2FE-61A2020D0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5F050-4848-4F76-95CF-FC4B8004A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AF18-CFCB-48CD-B900-85FE7393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2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6F8E1-D84A-44BD-AFC6-9B54380022B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4B8F7-AA39-458F-B195-A32598CB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用</a:t>
            </a:r>
            <a:r>
              <a:rPr lang="en-US" altLang="zh-CN"/>
              <a:t>i</a:t>
            </a:r>
            <a:r>
              <a:rPr lang="zh-CN" altLang="en-US"/>
              <a:t>表示要排的位置，</a:t>
            </a:r>
            <a:r>
              <a:rPr lang="en-US" altLang="zh-CN"/>
              <a:t>i</a:t>
            </a:r>
            <a:r>
              <a:rPr lang="zh-CN" altLang="en-US"/>
              <a:t>可同时表示</a:t>
            </a:r>
            <a:r>
              <a:rPr lang="en-US" altLang="zh-CN"/>
              <a:t>i</a:t>
            </a:r>
            <a:r>
              <a:rPr lang="zh-CN" altLang="en-US"/>
              <a:t>趟比较；用</a:t>
            </a:r>
            <a:r>
              <a:rPr lang="en-US" altLang="zh-CN"/>
              <a:t>j</a:t>
            </a:r>
            <a:r>
              <a:rPr lang="zh-CN" altLang="en-US"/>
              <a:t>从</a:t>
            </a:r>
            <a:r>
              <a:rPr lang="en-US" altLang="zh-CN"/>
              <a:t>i</a:t>
            </a:r>
            <a:r>
              <a:rPr lang="zh-CN" altLang="en-US"/>
              <a:t>的后一位置开始依次访问</a:t>
            </a:r>
            <a:r>
              <a:rPr lang="en-US" altLang="zh-CN"/>
              <a:t>i</a:t>
            </a:r>
            <a:r>
              <a:rPr lang="zh-CN" altLang="en-US"/>
              <a:t>后的所有元素；在</a:t>
            </a:r>
            <a:r>
              <a:rPr lang="en-US" altLang="zh-CN"/>
              <a:t>j</a:t>
            </a:r>
            <a:r>
              <a:rPr lang="zh-CN" altLang="en-US"/>
              <a:t>访问过程中，</a:t>
            </a:r>
            <a:r>
              <a:rPr lang="zh-CN" altLang="zh-CN"/>
              <a:t>用</a:t>
            </a:r>
            <a:r>
              <a:rPr lang="en-US" altLang="zh-CN"/>
              <a:t>min</a:t>
            </a:r>
            <a:r>
              <a:rPr lang="zh-CN" altLang="zh-CN"/>
              <a:t>标记下</a:t>
            </a:r>
            <a:r>
              <a:rPr lang="en-US" altLang="zh-CN"/>
              <a:t>i</a:t>
            </a:r>
            <a:r>
              <a:rPr lang="zh-CN" altLang="zh-CN"/>
              <a:t>位置到</a:t>
            </a:r>
            <a:r>
              <a:rPr lang="en-US" altLang="zh-CN"/>
              <a:t>n-1</a:t>
            </a:r>
            <a:r>
              <a:rPr lang="zh-CN" altLang="zh-CN"/>
              <a:t>位置中最小值所在位置，初值为</a:t>
            </a:r>
            <a:r>
              <a:rPr lang="en-US" altLang="zh-CN"/>
              <a:t>min=i</a:t>
            </a:r>
            <a:r>
              <a:rPr lang="zh-CN" altLang="en-US"/>
              <a:t>；</a:t>
            </a:r>
            <a:r>
              <a:rPr lang="zh-CN" altLang="zh-CN"/>
              <a:t>比较是在</a:t>
            </a:r>
            <a:r>
              <a:rPr lang="en-US" altLang="zh-CN"/>
              <a:t>min</a:t>
            </a:r>
            <a:r>
              <a:rPr lang="zh-CN" altLang="zh-CN"/>
              <a:t>和</a:t>
            </a:r>
            <a:r>
              <a:rPr lang="en-US" altLang="zh-CN"/>
              <a:t>j</a:t>
            </a:r>
            <a:r>
              <a:rPr lang="zh-CN" altLang="zh-CN"/>
              <a:t>所指位置的元素之间进行的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D4A2DB0-5EDF-4C93-A152-6B682E262C6D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i:0</a:t>
            </a:r>
            <a:r>
              <a:rPr lang="zh-CN" altLang="en-US"/>
              <a:t>～</a:t>
            </a:r>
            <a:r>
              <a:rPr lang="en-US" altLang="zh-CN"/>
              <a:t>4   (n-2)</a:t>
            </a:r>
          </a:p>
          <a:p>
            <a:r>
              <a:rPr lang="en-US" altLang="zh-CN"/>
              <a:t>j:i+1</a:t>
            </a:r>
            <a:r>
              <a:rPr lang="zh-CN" altLang="en-US"/>
              <a:t>～</a:t>
            </a:r>
            <a:r>
              <a:rPr lang="en-US" altLang="zh-CN"/>
              <a:t>5	(n-1)</a:t>
            </a:r>
          </a:p>
          <a:p>
            <a:r>
              <a:rPr lang="en-US" altLang="zh-CN"/>
              <a:t>n</a:t>
            </a:r>
            <a:r>
              <a:rPr lang="zh-CN" altLang="en-US"/>
              <a:t>个数比较</a:t>
            </a:r>
            <a:r>
              <a:rPr lang="en-US" altLang="zh-CN"/>
              <a:t>n-1</a:t>
            </a:r>
            <a:r>
              <a:rPr lang="zh-CN" altLang="en-US"/>
              <a:t>趟，</a:t>
            </a:r>
            <a:r>
              <a:rPr lang="en-US" altLang="zh-CN"/>
              <a:t>i=0</a:t>
            </a:r>
            <a:r>
              <a:rPr lang="zh-CN" altLang="en-US"/>
              <a:t>第一趟比较</a:t>
            </a:r>
            <a:r>
              <a:rPr lang="en-US" altLang="zh-CN"/>
              <a:t>n-1</a:t>
            </a:r>
            <a:r>
              <a:rPr lang="zh-CN" altLang="en-US"/>
              <a:t>次；</a:t>
            </a:r>
            <a:r>
              <a:rPr lang="en-US" altLang="zh-CN"/>
              <a:t>i=1</a:t>
            </a:r>
            <a:r>
              <a:rPr lang="zh-CN" altLang="en-US"/>
              <a:t>第二趟比较</a:t>
            </a:r>
            <a:r>
              <a:rPr lang="en-US" altLang="zh-CN"/>
              <a:t>n-2</a:t>
            </a:r>
            <a:r>
              <a:rPr lang="zh-CN" altLang="en-US"/>
              <a:t>次，依此类推，最后一趟比较</a:t>
            </a:r>
            <a:r>
              <a:rPr lang="en-US" altLang="zh-CN"/>
              <a:t>1</a:t>
            </a:r>
            <a:r>
              <a:rPr lang="zh-CN" altLang="en-US"/>
              <a:t>次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43EE28-D962-433A-A04E-8BE46BACC745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在计算机科学中，算法的时间复杂度（</a:t>
            </a:r>
            <a:r>
              <a:rPr lang="en-US" altLang="zh-CN" dirty="0"/>
              <a:t>Time complexity</a:t>
            </a:r>
            <a:r>
              <a:rPr lang="zh-CN" altLang="en-US" dirty="0"/>
              <a:t>）是一个函数，它定性描述该算法的运行时间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i=0;j:0</a:t>
            </a:r>
            <a:r>
              <a:rPr lang="zh-CN" altLang="en-US"/>
              <a:t>～</a:t>
            </a:r>
            <a:r>
              <a:rPr lang="en-US" altLang="zh-CN"/>
              <a:t>4	(n-i-2)</a:t>
            </a:r>
            <a:endParaRPr lang="zh-CN" altLang="en-US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B8D7526-BE11-4796-BDE5-9F45B955A3E4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i=1;j:0</a:t>
            </a:r>
            <a:r>
              <a:rPr lang="zh-CN" altLang="en-US"/>
              <a:t>～</a:t>
            </a:r>
            <a:r>
              <a:rPr lang="en-US" altLang="zh-CN"/>
              <a:t>3	(n-i-2)</a:t>
            </a:r>
            <a:endParaRPr lang="zh-CN" altLang="en-US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8CD3102-DA5F-4695-8123-9C05B860EFDA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i=2;j:0</a:t>
            </a:r>
            <a:r>
              <a:rPr lang="zh-CN" altLang="en-US"/>
              <a:t>～</a:t>
            </a:r>
            <a:r>
              <a:rPr lang="en-US" altLang="zh-CN"/>
              <a:t>2	(n-i-2)</a:t>
            </a:r>
            <a:endParaRPr lang="zh-CN" altLang="en-US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B2C830-8A93-4875-93B4-C2FD361C1E3A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i=3;j:0</a:t>
            </a:r>
            <a:r>
              <a:rPr lang="zh-CN" altLang="en-US"/>
              <a:t>～</a:t>
            </a:r>
            <a:r>
              <a:rPr lang="en-US" altLang="zh-CN"/>
              <a:t>1	(n-i-2)</a:t>
            </a:r>
            <a:endParaRPr lang="zh-CN" altLang="en-US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4D886BF-84BD-4AFB-A894-5458A1F2661D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i=4;j:0</a:t>
            </a:r>
            <a:r>
              <a:rPr lang="zh-CN" altLang="en-US"/>
              <a:t>～</a:t>
            </a:r>
            <a:r>
              <a:rPr lang="en-US" altLang="zh-CN"/>
              <a:t>0	(n-i-2)</a:t>
            </a:r>
            <a:endParaRPr lang="zh-CN" altLang="en-US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4952ABB-109E-41B8-B356-42C89CA8250A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选择 </a:t>
            </a:r>
            <a:r>
              <a:rPr lang="en-US" altLang="zh-CN" dirty="0"/>
              <a:t>2. </a:t>
            </a:r>
            <a:r>
              <a:rPr lang="zh-CN" altLang="en-US" dirty="0"/>
              <a:t>冒泡 </a:t>
            </a:r>
            <a:r>
              <a:rPr lang="en-US" altLang="zh-CN" dirty="0"/>
              <a:t>3. </a:t>
            </a:r>
            <a:r>
              <a:rPr lang="zh-CN" altLang="en-US" dirty="0"/>
              <a:t>插入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0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7F2607A3-F1BE-4A25-B299-97AFEB1FFB62}"/>
              </a:ext>
            </a:extLst>
          </p:cNvPr>
          <p:cNvSpPr/>
          <p:nvPr/>
        </p:nvSpPr>
        <p:spPr>
          <a:xfrm>
            <a:off x="8177483" y="5910463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AF04BF-0727-495F-A094-608DA21B68DA}"/>
              </a:ext>
            </a:extLst>
          </p:cNvPr>
          <p:cNvSpPr/>
          <p:nvPr/>
        </p:nvSpPr>
        <p:spPr>
          <a:xfrm>
            <a:off x="7414927" y="813765"/>
            <a:ext cx="742237" cy="742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515F67-C18F-4CB9-B75C-1ECF0FA29872}"/>
              </a:ext>
            </a:extLst>
          </p:cNvPr>
          <p:cNvSpPr/>
          <p:nvPr/>
        </p:nvSpPr>
        <p:spPr>
          <a:xfrm>
            <a:off x="-2459620" y="610564"/>
            <a:ext cx="5400000" cy="540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874" y="3811522"/>
            <a:ext cx="542925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Calibri" panose="020F0502020204030204" pitchFamily="34" charset="0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875" y="2063685"/>
            <a:ext cx="6606253" cy="1655763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02941345-94C4-47EE-8B6E-05F86F564B00}"/>
              </a:ext>
            </a:extLst>
          </p:cNvPr>
          <p:cNvSpPr/>
          <p:nvPr userDrawn="1"/>
        </p:nvSpPr>
        <p:spPr>
          <a:xfrm>
            <a:off x="-1790184" y="-1709103"/>
            <a:ext cx="3960000" cy="3883419"/>
          </a:xfrm>
          <a:prstGeom prst="arc">
            <a:avLst>
              <a:gd name="adj1" fmla="val 21064148"/>
              <a:gd name="adj2" fmla="val 5986293"/>
            </a:avLst>
          </a:prstGeom>
          <a:noFill/>
          <a:ln w="6350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980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，致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5" y="2155125"/>
            <a:ext cx="6606253" cy="1655763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8088487" y="5873868"/>
            <a:ext cx="720000" cy="720000"/>
          </a:xfrm>
          <a:prstGeom prst="donut">
            <a:avLst>
              <a:gd name="adj" fmla="val 241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7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6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1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1EAF42-C692-4271-8CB7-3D9B314629A6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354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C657-BB46-4EF7-9D66-BFB8C6F8FE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900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80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471" y="2155124"/>
            <a:ext cx="6711517" cy="1655763"/>
          </a:xfrm>
        </p:spPr>
        <p:txBody>
          <a:bodyPr anchor="t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685564" y="2155124"/>
            <a:ext cx="544750" cy="558709"/>
          </a:xfrm>
          <a:prstGeom prst="donut">
            <a:avLst>
              <a:gd name="adj" fmla="val 3476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3" y="431999"/>
            <a:ext cx="8152708" cy="935161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9292" y="1615736"/>
            <a:ext cx="8152707" cy="4710344"/>
          </a:xfrm>
        </p:spPr>
        <p:txBody>
          <a:bodyPr anchor="t">
            <a:normAutofit/>
          </a:bodyPr>
          <a:lstStyle>
            <a:lvl1pPr marL="514350" indent="-514350">
              <a:lnSpc>
                <a:spcPct val="114000"/>
              </a:lnSpc>
              <a:buFont typeface="+mj-lt"/>
              <a:buAutoNum type="arabicPeriod"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830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698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目录项目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3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89965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35837"/>
            <a:ext cx="8280000" cy="47641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0700" indent="-342900">
              <a:buFont typeface="Wingdings" panose="05000000000000000000" pitchFamily="2" charset="2"/>
              <a:buChar char="§"/>
              <a:defRPr sz="2000"/>
            </a:lvl2pPr>
            <a:lvl3pPr marL="11983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600"/>
            </a:lvl4pPr>
            <a:lvl5pPr marL="2114550" indent="-28575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406618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2037716"/>
            <a:ext cx="4066182" cy="4388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8000"/>
            <a:ext cx="408285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7716"/>
            <a:ext cx="4082850" cy="438828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911216-E732-4C6D-8C7E-F389B9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683692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13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6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54133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71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88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47062"/>
            <a:ext cx="8280000" cy="470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8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7" r:id="rId11"/>
    <p:sldLayoutId id="2147483800" r:id="rId12"/>
    <p:sldLayoutId id="214748380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4"/>
        </a:buClr>
        <a:buFontTx/>
        <a:buBlip>
          <a:blip r:embed="rId15"/>
        </a:buBlip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88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304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DE7729-5D2F-46D3-930B-9C449DB6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3" y="1773237"/>
            <a:ext cx="7875127" cy="1655763"/>
          </a:xfrm>
        </p:spPr>
        <p:txBody>
          <a:bodyPr>
            <a:norm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算法</a:t>
            </a:r>
            <a:r>
              <a:rPr lang="en-US" altLang="zh-CN" dirty="0"/>
              <a:t>——</a:t>
            </a:r>
            <a:r>
              <a:rPr lang="zh-CN" altLang="en-US" dirty="0"/>
              <a:t>查找与排序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543A6C6D-C1ED-411C-8A2E-BC093E1C7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4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6"/>
          <p:cNvSpPr txBox="1">
            <a:spLocks noGrp="1"/>
          </p:cNvSpPr>
          <p:nvPr/>
        </p:nvSpPr>
        <p:spPr>
          <a:xfrm>
            <a:off x="8748713" y="6381750"/>
            <a:ext cx="395287" cy="47625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F482BE1-3173-4365-B176-6411160F1E3B}" type="slidenum">
              <a:rPr lang="en-US" altLang="zh-CN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n-US" altLang="zh-CN" sz="120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8991600" cy="563562"/>
          </a:xfrm>
          <a:solidFill>
            <a:srgbClr val="FFC489"/>
          </a:solidFill>
        </p:spPr>
        <p:txBody>
          <a:bodyPr/>
          <a:lstStyle/>
          <a:p>
            <a:r>
              <a:rPr lang="zh-CN" altLang="en-US" sz="2800" dirty="0"/>
              <a:t>第二轮：找出序列中次小的一个放在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</a:t>
            </a:r>
            <a:r>
              <a:rPr lang="zh-CN" altLang="en-US" sz="2800" dirty="0"/>
              <a:t>位置。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00200" y="1524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8" name="TextBox 17"/>
          <p:cNvSpPr txBox="1">
            <a:spLocks noChangeArrowheads="1"/>
          </p:cNvSpPr>
          <p:nvPr/>
        </p:nvSpPr>
        <p:spPr bwMode="auto">
          <a:xfrm>
            <a:off x="762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189" name="TextBox 18"/>
          <p:cNvSpPr txBox="1">
            <a:spLocks noChangeArrowheads="1"/>
          </p:cNvSpPr>
          <p:nvPr/>
        </p:nvSpPr>
        <p:spPr bwMode="auto">
          <a:xfrm>
            <a:off x="1752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190" name="TextBox 19"/>
          <p:cNvSpPr txBox="1">
            <a:spLocks noChangeArrowheads="1"/>
          </p:cNvSpPr>
          <p:nvPr/>
        </p:nvSpPr>
        <p:spPr bwMode="auto">
          <a:xfrm>
            <a:off x="27432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191" name="TextBox 20"/>
          <p:cNvSpPr txBox="1">
            <a:spLocks noChangeArrowheads="1"/>
          </p:cNvSpPr>
          <p:nvPr/>
        </p:nvSpPr>
        <p:spPr bwMode="auto">
          <a:xfrm>
            <a:off x="3810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192" name="TextBox 21"/>
          <p:cNvSpPr txBox="1">
            <a:spLocks noChangeArrowheads="1"/>
          </p:cNvSpPr>
          <p:nvPr/>
        </p:nvSpPr>
        <p:spPr bwMode="auto">
          <a:xfrm>
            <a:off x="4800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193" name="TextBox 22"/>
          <p:cNvSpPr txBox="1">
            <a:spLocks noChangeArrowheads="1"/>
          </p:cNvSpPr>
          <p:nvPr/>
        </p:nvSpPr>
        <p:spPr bwMode="auto">
          <a:xfrm>
            <a:off x="58674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7194" name="TextBox 23"/>
          <p:cNvSpPr txBox="1">
            <a:spLocks noChangeArrowheads="1"/>
          </p:cNvSpPr>
          <p:nvPr/>
        </p:nvSpPr>
        <p:spPr bwMode="auto">
          <a:xfrm>
            <a:off x="6858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6002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0" y="20574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i=1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667000" y="2057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2362200" y="3048000"/>
            <a:ext cx="1143000" cy="766763"/>
            <a:chOff x="1447800" y="4114800"/>
            <a:chExt cx="1143000" cy="766465"/>
          </a:xfrm>
        </p:grpSpPr>
        <p:sp>
          <p:nvSpPr>
            <p:cNvPr id="7254" name="TextBox 27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min=i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9" name="上箭头 28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34"/>
          <p:cNvGrpSpPr>
            <a:grpSpLocks/>
          </p:cNvGrpSpPr>
          <p:nvPr/>
        </p:nvGrpSpPr>
        <p:grpSpPr bwMode="auto">
          <a:xfrm>
            <a:off x="3810000" y="2971800"/>
            <a:ext cx="762000" cy="766763"/>
            <a:chOff x="2743200" y="4114800"/>
            <a:chExt cx="762000" cy="766465"/>
          </a:xfrm>
        </p:grpSpPr>
        <p:sp>
          <p:nvSpPr>
            <p:cNvPr id="7252" name="TextBox 35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37" name="上箭头 36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3505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34&gt; 10?</a:t>
            </a:r>
            <a:endParaRPr lang="zh-CN" altLang="en-US" dirty="0">
              <a:latin typeface="Arial "/>
            </a:endParaRPr>
          </a:p>
        </p:txBody>
      </p:sp>
      <p:grpSp>
        <p:nvGrpSpPr>
          <p:cNvPr id="4" name="组合 38"/>
          <p:cNvGrpSpPr>
            <a:grpSpLocks/>
          </p:cNvGrpSpPr>
          <p:nvPr/>
        </p:nvGrpSpPr>
        <p:grpSpPr bwMode="auto">
          <a:xfrm>
            <a:off x="3352800" y="3581400"/>
            <a:ext cx="1143000" cy="766763"/>
            <a:chOff x="1447800" y="4114800"/>
            <a:chExt cx="1143000" cy="766465"/>
          </a:xfrm>
        </p:grpSpPr>
        <p:sp>
          <p:nvSpPr>
            <p:cNvPr id="7250" name="TextBox 39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4876800" y="3048000"/>
            <a:ext cx="762000" cy="766763"/>
            <a:chOff x="2743200" y="4114800"/>
            <a:chExt cx="762000" cy="766465"/>
          </a:xfrm>
        </p:grpSpPr>
        <p:sp>
          <p:nvSpPr>
            <p:cNvPr id="7248" name="TextBox 42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4" name="上箭头 43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7244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10&gt; 22?</a:t>
            </a:r>
            <a:endParaRPr lang="zh-CN" altLang="en-US" dirty="0">
              <a:latin typeface="Arial "/>
            </a:endParaRPr>
          </a:p>
        </p:txBody>
      </p:sp>
      <p:grpSp>
        <p:nvGrpSpPr>
          <p:cNvPr id="6" name="组合 48"/>
          <p:cNvGrpSpPr>
            <a:grpSpLocks/>
          </p:cNvGrpSpPr>
          <p:nvPr/>
        </p:nvGrpSpPr>
        <p:grpSpPr bwMode="auto">
          <a:xfrm>
            <a:off x="5867400" y="3048000"/>
            <a:ext cx="762000" cy="766763"/>
            <a:chOff x="2743200" y="4114800"/>
            <a:chExt cx="762000" cy="766465"/>
          </a:xfrm>
        </p:grpSpPr>
        <p:sp>
          <p:nvSpPr>
            <p:cNvPr id="7246" name="TextBox 49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" name="上箭头 50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5791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10&gt; 89?</a:t>
            </a:r>
            <a:endParaRPr lang="zh-CN" altLang="en-US" dirty="0">
              <a:latin typeface="Arial "/>
            </a:endParaRPr>
          </a:p>
        </p:txBody>
      </p:sp>
      <p:grpSp>
        <p:nvGrpSpPr>
          <p:cNvPr id="7" name="组合 52"/>
          <p:cNvGrpSpPr>
            <a:grpSpLocks/>
          </p:cNvGrpSpPr>
          <p:nvPr/>
        </p:nvGrpSpPr>
        <p:grpSpPr bwMode="auto">
          <a:xfrm>
            <a:off x="6858000" y="3124200"/>
            <a:ext cx="762000" cy="766763"/>
            <a:chOff x="2743200" y="4114800"/>
            <a:chExt cx="762000" cy="766465"/>
          </a:xfrm>
        </p:grpSpPr>
        <p:sp>
          <p:nvSpPr>
            <p:cNvPr id="7244" name="TextBox 53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5" name="上箭头 54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6934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10&gt; 45?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00200" y="571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组合 77"/>
          <p:cNvGrpSpPr>
            <a:grpSpLocks/>
          </p:cNvGrpSpPr>
          <p:nvPr/>
        </p:nvGrpSpPr>
        <p:grpSpPr bwMode="auto">
          <a:xfrm>
            <a:off x="3200400" y="5257800"/>
            <a:ext cx="990600" cy="458788"/>
            <a:chOff x="2209006" y="5257800"/>
            <a:chExt cx="2897188" cy="457994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2209006" y="5257800"/>
              <a:ext cx="28971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rot="5400000">
              <a:off x="1980802" y="5487590"/>
              <a:ext cx="45640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5400000">
              <a:off x="4877990" y="5487590"/>
              <a:ext cx="45640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矩形 79"/>
          <p:cNvSpPr/>
          <p:nvPr/>
        </p:nvSpPr>
        <p:spPr>
          <a:xfrm>
            <a:off x="228600" y="5029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min != </a:t>
            </a:r>
            <a:r>
              <a:rPr lang="en-US" altLang="zh-CN" dirty="0" err="1"/>
              <a:t>i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121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8" grpId="0" animBg="1"/>
      <p:bldP spid="45" grpId="0" animBg="1"/>
      <p:bldP spid="52" grpId="0" animBg="1"/>
      <p:bldP spid="56" grpId="0" animBg="1"/>
      <p:bldP spid="80" grpId="0" animBg="1"/>
      <p:bldP spid="8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6"/>
          <p:cNvSpPr txBox="1">
            <a:spLocks noGrp="1"/>
          </p:cNvSpPr>
          <p:nvPr/>
        </p:nvSpPr>
        <p:spPr>
          <a:xfrm>
            <a:off x="8748713" y="6381750"/>
            <a:ext cx="395287" cy="47625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0844388-0ABB-48C8-9B92-C5927EE89A3D}" type="slidenum">
              <a:rPr lang="en-US" altLang="zh-CN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zh-CN" sz="120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8991600" cy="563562"/>
          </a:xfrm>
          <a:solidFill>
            <a:srgbClr val="FFC489"/>
          </a:solidFill>
        </p:spPr>
        <p:txBody>
          <a:bodyPr/>
          <a:lstStyle/>
          <a:p>
            <a:r>
              <a:rPr lang="zh-CN" altLang="en-US" sz="2800" dirty="0"/>
              <a:t>第三轮：找出序列中第三小的放在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=2</a:t>
            </a:r>
            <a:r>
              <a:rPr lang="zh-CN" altLang="en-US" sz="2800" dirty="0"/>
              <a:t>位置。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00200" y="1524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2" name="TextBox 17"/>
          <p:cNvSpPr txBox="1">
            <a:spLocks noChangeArrowheads="1"/>
          </p:cNvSpPr>
          <p:nvPr/>
        </p:nvSpPr>
        <p:spPr bwMode="auto">
          <a:xfrm>
            <a:off x="762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213" name="TextBox 18"/>
          <p:cNvSpPr txBox="1">
            <a:spLocks noChangeArrowheads="1"/>
          </p:cNvSpPr>
          <p:nvPr/>
        </p:nvSpPr>
        <p:spPr bwMode="auto">
          <a:xfrm>
            <a:off x="1752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214" name="TextBox 19"/>
          <p:cNvSpPr txBox="1">
            <a:spLocks noChangeArrowheads="1"/>
          </p:cNvSpPr>
          <p:nvPr/>
        </p:nvSpPr>
        <p:spPr bwMode="auto">
          <a:xfrm>
            <a:off x="27432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215" name="TextBox 20"/>
          <p:cNvSpPr txBox="1">
            <a:spLocks noChangeArrowheads="1"/>
          </p:cNvSpPr>
          <p:nvPr/>
        </p:nvSpPr>
        <p:spPr bwMode="auto">
          <a:xfrm>
            <a:off x="3810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216" name="TextBox 21"/>
          <p:cNvSpPr txBox="1">
            <a:spLocks noChangeArrowheads="1"/>
          </p:cNvSpPr>
          <p:nvPr/>
        </p:nvSpPr>
        <p:spPr bwMode="auto">
          <a:xfrm>
            <a:off x="4800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217" name="TextBox 22"/>
          <p:cNvSpPr txBox="1">
            <a:spLocks noChangeArrowheads="1"/>
          </p:cNvSpPr>
          <p:nvPr/>
        </p:nvSpPr>
        <p:spPr bwMode="auto">
          <a:xfrm>
            <a:off x="58674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8218" name="TextBox 23"/>
          <p:cNvSpPr txBox="1">
            <a:spLocks noChangeArrowheads="1"/>
          </p:cNvSpPr>
          <p:nvPr/>
        </p:nvSpPr>
        <p:spPr bwMode="auto">
          <a:xfrm>
            <a:off x="6858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6002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0" y="20574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i=2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657600" y="2057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3276600" y="3048000"/>
            <a:ext cx="1143000" cy="766763"/>
            <a:chOff x="1447800" y="4114800"/>
            <a:chExt cx="1143000" cy="766465"/>
          </a:xfrm>
        </p:grpSpPr>
        <p:sp>
          <p:nvSpPr>
            <p:cNvPr id="8274" name="TextBox 27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min=i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9" name="上箭头 28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41"/>
          <p:cNvGrpSpPr>
            <a:grpSpLocks/>
          </p:cNvGrpSpPr>
          <p:nvPr/>
        </p:nvGrpSpPr>
        <p:grpSpPr bwMode="auto">
          <a:xfrm>
            <a:off x="4876800" y="3048000"/>
            <a:ext cx="762000" cy="766763"/>
            <a:chOff x="2743200" y="4114800"/>
            <a:chExt cx="762000" cy="766465"/>
          </a:xfrm>
        </p:grpSpPr>
        <p:sp>
          <p:nvSpPr>
            <p:cNvPr id="8272" name="TextBox 42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4" name="上箭头 43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7244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34&gt; 22?</a:t>
            </a:r>
            <a:endParaRPr lang="zh-CN" altLang="en-US" dirty="0">
              <a:latin typeface="Arial "/>
            </a:endParaRPr>
          </a:p>
        </p:txBody>
      </p:sp>
      <p:grpSp>
        <p:nvGrpSpPr>
          <p:cNvPr id="4" name="组合 48"/>
          <p:cNvGrpSpPr>
            <a:grpSpLocks/>
          </p:cNvGrpSpPr>
          <p:nvPr/>
        </p:nvGrpSpPr>
        <p:grpSpPr bwMode="auto">
          <a:xfrm>
            <a:off x="5867400" y="3048000"/>
            <a:ext cx="762000" cy="766763"/>
            <a:chOff x="2743200" y="4114800"/>
            <a:chExt cx="762000" cy="766465"/>
          </a:xfrm>
        </p:grpSpPr>
        <p:sp>
          <p:nvSpPr>
            <p:cNvPr id="8270" name="TextBox 49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" name="上箭头 50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5791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89?</a:t>
            </a:r>
            <a:endParaRPr lang="zh-CN" altLang="en-US" dirty="0">
              <a:latin typeface="Arial "/>
            </a:endParaRPr>
          </a:p>
        </p:txBody>
      </p:sp>
      <p:grpSp>
        <p:nvGrpSpPr>
          <p:cNvPr id="5" name="组合 52"/>
          <p:cNvGrpSpPr>
            <a:grpSpLocks/>
          </p:cNvGrpSpPr>
          <p:nvPr/>
        </p:nvGrpSpPr>
        <p:grpSpPr bwMode="auto">
          <a:xfrm>
            <a:off x="6858000" y="3124200"/>
            <a:ext cx="762000" cy="766763"/>
            <a:chOff x="2743200" y="4114800"/>
            <a:chExt cx="762000" cy="766465"/>
          </a:xfrm>
        </p:grpSpPr>
        <p:sp>
          <p:nvSpPr>
            <p:cNvPr id="8268" name="TextBox 53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5" name="上箭头 54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6934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45?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00200" y="571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组合 77"/>
          <p:cNvGrpSpPr>
            <a:grpSpLocks/>
          </p:cNvGrpSpPr>
          <p:nvPr/>
        </p:nvGrpSpPr>
        <p:grpSpPr bwMode="auto">
          <a:xfrm>
            <a:off x="4191000" y="5257800"/>
            <a:ext cx="990600" cy="458788"/>
            <a:chOff x="2209006" y="5257800"/>
            <a:chExt cx="2897188" cy="457994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2209006" y="5257800"/>
              <a:ext cx="28971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rot="5400000">
              <a:off x="1980802" y="5487590"/>
              <a:ext cx="45640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5400000">
              <a:off x="4877990" y="5487590"/>
              <a:ext cx="45640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矩形 79"/>
          <p:cNvSpPr/>
          <p:nvPr/>
        </p:nvSpPr>
        <p:spPr>
          <a:xfrm>
            <a:off x="228600" y="5029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min != </a:t>
            </a:r>
            <a:r>
              <a:rPr lang="en-US" altLang="zh-CN" dirty="0" err="1"/>
              <a:t>i</a:t>
            </a:r>
            <a:r>
              <a:rPr lang="en-US" altLang="zh-CN" dirty="0"/>
              <a:t>?</a:t>
            </a:r>
            <a:endParaRPr lang="zh-CN" altLang="en-US" dirty="0"/>
          </a:p>
        </p:txBody>
      </p:sp>
      <p:grpSp>
        <p:nvGrpSpPr>
          <p:cNvPr id="7" name="组合 33"/>
          <p:cNvGrpSpPr>
            <a:grpSpLocks/>
          </p:cNvGrpSpPr>
          <p:nvPr/>
        </p:nvGrpSpPr>
        <p:grpSpPr bwMode="auto">
          <a:xfrm>
            <a:off x="4419600" y="3429000"/>
            <a:ext cx="1143000" cy="766763"/>
            <a:chOff x="1447800" y="4114800"/>
            <a:chExt cx="1143000" cy="766465"/>
          </a:xfrm>
        </p:grpSpPr>
        <p:sp>
          <p:nvSpPr>
            <p:cNvPr id="8263" name="TextBox 46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8" name="上箭头 47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129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45" grpId="0" animBg="1"/>
      <p:bldP spid="52" grpId="0" animBg="1"/>
      <p:bldP spid="56" grpId="0" animBg="1"/>
      <p:bldP spid="80" grpId="0" animBg="1"/>
      <p:bldP spid="8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6"/>
          <p:cNvSpPr txBox="1">
            <a:spLocks noGrp="1"/>
          </p:cNvSpPr>
          <p:nvPr/>
        </p:nvSpPr>
        <p:spPr>
          <a:xfrm>
            <a:off x="8748713" y="6381750"/>
            <a:ext cx="395287" cy="47625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296BEC9-B438-4DF4-A760-252C683AD994}" type="slidenum">
              <a:rPr lang="en-US" altLang="zh-CN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n-US" altLang="zh-CN" sz="120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8991600" cy="563562"/>
          </a:xfrm>
          <a:solidFill>
            <a:srgbClr val="FFC489"/>
          </a:solidFill>
        </p:spPr>
        <p:txBody>
          <a:bodyPr/>
          <a:lstStyle/>
          <a:p>
            <a:r>
              <a:rPr lang="zh-CN" altLang="en-US" sz="2800" dirty="0"/>
              <a:t>第四轮：找出序列中第四小的放在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=3</a:t>
            </a:r>
            <a:r>
              <a:rPr lang="zh-CN" altLang="en-US" sz="2800" dirty="0"/>
              <a:t>位置。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00200" y="1524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36" name="TextBox 17"/>
          <p:cNvSpPr txBox="1">
            <a:spLocks noChangeArrowheads="1"/>
          </p:cNvSpPr>
          <p:nvPr/>
        </p:nvSpPr>
        <p:spPr bwMode="auto">
          <a:xfrm>
            <a:off x="762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237" name="TextBox 18"/>
          <p:cNvSpPr txBox="1">
            <a:spLocks noChangeArrowheads="1"/>
          </p:cNvSpPr>
          <p:nvPr/>
        </p:nvSpPr>
        <p:spPr bwMode="auto">
          <a:xfrm>
            <a:off x="1752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238" name="TextBox 19"/>
          <p:cNvSpPr txBox="1">
            <a:spLocks noChangeArrowheads="1"/>
          </p:cNvSpPr>
          <p:nvPr/>
        </p:nvSpPr>
        <p:spPr bwMode="auto">
          <a:xfrm>
            <a:off x="27432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239" name="TextBox 20"/>
          <p:cNvSpPr txBox="1">
            <a:spLocks noChangeArrowheads="1"/>
          </p:cNvSpPr>
          <p:nvPr/>
        </p:nvSpPr>
        <p:spPr bwMode="auto">
          <a:xfrm>
            <a:off x="3810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240" name="TextBox 21"/>
          <p:cNvSpPr txBox="1">
            <a:spLocks noChangeArrowheads="1"/>
          </p:cNvSpPr>
          <p:nvPr/>
        </p:nvSpPr>
        <p:spPr bwMode="auto">
          <a:xfrm>
            <a:off x="4800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241" name="TextBox 22"/>
          <p:cNvSpPr txBox="1">
            <a:spLocks noChangeArrowheads="1"/>
          </p:cNvSpPr>
          <p:nvPr/>
        </p:nvSpPr>
        <p:spPr bwMode="auto">
          <a:xfrm>
            <a:off x="58674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242" name="TextBox 23"/>
          <p:cNvSpPr txBox="1">
            <a:spLocks noChangeArrowheads="1"/>
          </p:cNvSpPr>
          <p:nvPr/>
        </p:nvSpPr>
        <p:spPr bwMode="auto">
          <a:xfrm>
            <a:off x="6858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6002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0" y="20574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i=3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648200" y="2057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4419600" y="3048000"/>
            <a:ext cx="1143000" cy="766763"/>
            <a:chOff x="1447800" y="4114800"/>
            <a:chExt cx="1143000" cy="766465"/>
          </a:xfrm>
        </p:grpSpPr>
        <p:sp>
          <p:nvSpPr>
            <p:cNvPr id="9287" name="TextBox 27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min=i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9" name="上箭头 28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48"/>
          <p:cNvGrpSpPr>
            <a:grpSpLocks/>
          </p:cNvGrpSpPr>
          <p:nvPr/>
        </p:nvGrpSpPr>
        <p:grpSpPr bwMode="auto">
          <a:xfrm>
            <a:off x="5867400" y="3048000"/>
            <a:ext cx="762000" cy="766763"/>
            <a:chOff x="2743200" y="4114800"/>
            <a:chExt cx="762000" cy="766465"/>
          </a:xfrm>
        </p:grpSpPr>
        <p:sp>
          <p:nvSpPr>
            <p:cNvPr id="9285" name="TextBox 49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" name="上箭头 50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5791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34&gt; 89?</a:t>
            </a:r>
            <a:endParaRPr lang="zh-CN" altLang="en-US" dirty="0">
              <a:latin typeface="Arial "/>
            </a:endParaRPr>
          </a:p>
        </p:txBody>
      </p:sp>
      <p:grpSp>
        <p:nvGrpSpPr>
          <p:cNvPr id="4" name="组合 52"/>
          <p:cNvGrpSpPr>
            <a:grpSpLocks/>
          </p:cNvGrpSpPr>
          <p:nvPr/>
        </p:nvGrpSpPr>
        <p:grpSpPr bwMode="auto">
          <a:xfrm>
            <a:off x="6858000" y="3124200"/>
            <a:ext cx="762000" cy="766763"/>
            <a:chOff x="2743200" y="4114800"/>
            <a:chExt cx="762000" cy="766465"/>
          </a:xfrm>
        </p:grpSpPr>
        <p:sp>
          <p:nvSpPr>
            <p:cNvPr id="9283" name="TextBox 53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5" name="上箭头 54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6934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34&gt; 45?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00200" y="571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矩形 79"/>
          <p:cNvSpPr/>
          <p:nvPr/>
        </p:nvSpPr>
        <p:spPr>
          <a:xfrm>
            <a:off x="228600" y="5029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min != </a:t>
            </a:r>
            <a:r>
              <a:rPr lang="en-US" altLang="zh-CN" dirty="0" err="1"/>
              <a:t>i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87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52" grpId="0" animBg="1"/>
      <p:bldP spid="56" grpId="0" animBg="1"/>
      <p:bldP spid="80" grpId="0" animBg="1"/>
      <p:bldP spid="8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6"/>
          <p:cNvSpPr txBox="1">
            <a:spLocks noGrp="1"/>
          </p:cNvSpPr>
          <p:nvPr/>
        </p:nvSpPr>
        <p:spPr>
          <a:xfrm>
            <a:off x="8748713" y="6381750"/>
            <a:ext cx="395287" cy="47625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8C35FD2-9D8B-47B5-8595-41BCE413008D}" type="slidenum">
              <a:rPr lang="en-US" altLang="zh-CN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n-US" altLang="zh-CN" sz="120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8991600" cy="563562"/>
          </a:xfrm>
          <a:solidFill>
            <a:srgbClr val="FFC489"/>
          </a:solidFill>
        </p:spPr>
        <p:txBody>
          <a:bodyPr/>
          <a:lstStyle/>
          <a:p>
            <a:r>
              <a:rPr lang="zh-CN" altLang="en-US" sz="2800" dirty="0"/>
              <a:t>第五轮：找出序列中第五小的放在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=4</a:t>
            </a:r>
            <a:r>
              <a:rPr lang="zh-CN" altLang="en-US" sz="2800" dirty="0"/>
              <a:t>位置。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00200" y="1524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60" name="TextBox 17"/>
          <p:cNvSpPr txBox="1">
            <a:spLocks noChangeArrowheads="1"/>
          </p:cNvSpPr>
          <p:nvPr/>
        </p:nvSpPr>
        <p:spPr bwMode="auto">
          <a:xfrm>
            <a:off x="762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261" name="TextBox 18"/>
          <p:cNvSpPr txBox="1">
            <a:spLocks noChangeArrowheads="1"/>
          </p:cNvSpPr>
          <p:nvPr/>
        </p:nvSpPr>
        <p:spPr bwMode="auto">
          <a:xfrm>
            <a:off x="1752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262" name="TextBox 19"/>
          <p:cNvSpPr txBox="1">
            <a:spLocks noChangeArrowheads="1"/>
          </p:cNvSpPr>
          <p:nvPr/>
        </p:nvSpPr>
        <p:spPr bwMode="auto">
          <a:xfrm>
            <a:off x="27432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263" name="TextBox 20"/>
          <p:cNvSpPr txBox="1">
            <a:spLocks noChangeArrowheads="1"/>
          </p:cNvSpPr>
          <p:nvPr/>
        </p:nvSpPr>
        <p:spPr bwMode="auto">
          <a:xfrm>
            <a:off x="3810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264" name="TextBox 21"/>
          <p:cNvSpPr txBox="1">
            <a:spLocks noChangeArrowheads="1"/>
          </p:cNvSpPr>
          <p:nvPr/>
        </p:nvSpPr>
        <p:spPr bwMode="auto">
          <a:xfrm>
            <a:off x="4800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265" name="TextBox 22"/>
          <p:cNvSpPr txBox="1">
            <a:spLocks noChangeArrowheads="1"/>
          </p:cNvSpPr>
          <p:nvPr/>
        </p:nvSpPr>
        <p:spPr bwMode="auto">
          <a:xfrm>
            <a:off x="58674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0266" name="TextBox 23"/>
          <p:cNvSpPr txBox="1">
            <a:spLocks noChangeArrowheads="1"/>
          </p:cNvSpPr>
          <p:nvPr/>
        </p:nvSpPr>
        <p:spPr bwMode="auto">
          <a:xfrm>
            <a:off x="6858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6002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0" y="20574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i=4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38800" y="2057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5486400" y="3048000"/>
            <a:ext cx="1143000" cy="766763"/>
            <a:chOff x="1447800" y="4114800"/>
            <a:chExt cx="1143000" cy="766465"/>
          </a:xfrm>
        </p:grpSpPr>
        <p:sp>
          <p:nvSpPr>
            <p:cNvPr id="10314" name="TextBox 27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min=i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9" name="上箭头 28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52"/>
          <p:cNvGrpSpPr>
            <a:grpSpLocks/>
          </p:cNvGrpSpPr>
          <p:nvPr/>
        </p:nvGrpSpPr>
        <p:grpSpPr bwMode="auto">
          <a:xfrm>
            <a:off x="6858000" y="3124200"/>
            <a:ext cx="762000" cy="766763"/>
            <a:chOff x="2743200" y="4114800"/>
            <a:chExt cx="762000" cy="766465"/>
          </a:xfrm>
        </p:grpSpPr>
        <p:sp>
          <p:nvSpPr>
            <p:cNvPr id="10312" name="TextBox 53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5" name="上箭头 54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6934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89&gt; 45?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00200" y="571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矩形 79"/>
          <p:cNvSpPr/>
          <p:nvPr/>
        </p:nvSpPr>
        <p:spPr>
          <a:xfrm>
            <a:off x="228600" y="5029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min != </a:t>
            </a:r>
            <a:r>
              <a:rPr lang="en-US" altLang="zh-CN" dirty="0" err="1"/>
              <a:t>i</a:t>
            </a:r>
            <a:r>
              <a:rPr lang="en-US" altLang="zh-CN" dirty="0"/>
              <a:t>?</a:t>
            </a:r>
            <a:endParaRPr lang="zh-CN" altLang="en-US" dirty="0"/>
          </a:p>
        </p:txBody>
      </p:sp>
      <p:grpSp>
        <p:nvGrpSpPr>
          <p:cNvPr id="4" name="组合 33"/>
          <p:cNvGrpSpPr>
            <a:grpSpLocks/>
          </p:cNvGrpSpPr>
          <p:nvPr/>
        </p:nvGrpSpPr>
        <p:grpSpPr bwMode="auto">
          <a:xfrm>
            <a:off x="6400800" y="3352800"/>
            <a:ext cx="1143000" cy="766763"/>
            <a:chOff x="1447800" y="4114800"/>
            <a:chExt cx="1143000" cy="766465"/>
          </a:xfrm>
        </p:grpSpPr>
        <p:sp>
          <p:nvSpPr>
            <p:cNvPr id="10310" name="TextBox 31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min=i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33" name="上箭头 32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" name="组合 77"/>
          <p:cNvGrpSpPr>
            <a:grpSpLocks/>
          </p:cNvGrpSpPr>
          <p:nvPr/>
        </p:nvGrpSpPr>
        <p:grpSpPr bwMode="auto">
          <a:xfrm>
            <a:off x="6096000" y="5257800"/>
            <a:ext cx="990600" cy="458788"/>
            <a:chOff x="2209006" y="5257800"/>
            <a:chExt cx="2897188" cy="457994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2209006" y="5257800"/>
              <a:ext cx="289718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5400000">
              <a:off x="1980802" y="5487590"/>
              <a:ext cx="45640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rot="5400000">
              <a:off x="4877990" y="5487590"/>
              <a:ext cx="45640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7778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56" grpId="0" animBg="1"/>
      <p:bldP spid="80" grpId="0" animBg="1"/>
      <p:bldP spid="8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0113" y="953922"/>
            <a:ext cx="8283773" cy="5616624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 main()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[10],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j, temp, min;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input 10 numbers:\n");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10 - 1;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min =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for(j =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+ 1; j &lt; 10;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			if(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[min] &gt;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[j])	min = j;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 (min !=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temp =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[min];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[min] = 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sorted numbers:\n");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("%4d",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430113" y="287454"/>
            <a:ext cx="7886700" cy="936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gradFill>
                  <a:gsLst>
                    <a:gs pos="0">
                      <a:srgbClr val="CC33CC"/>
                    </a:gs>
                    <a:gs pos="62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选择排序的核心代码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9298FB-3449-4FFC-881C-190EA4ADB9FD}"/>
              </a:ext>
            </a:extLst>
          </p:cNvPr>
          <p:cNvSpPr/>
          <p:nvPr/>
        </p:nvSpPr>
        <p:spPr>
          <a:xfrm>
            <a:off x="5509548" y="1038788"/>
            <a:ext cx="3204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课后任务：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修改代码，支持对长度为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zh-CN" altLang="en-US" dirty="0">
                <a:solidFill>
                  <a:srgbClr val="FF0000"/>
                </a:solidFill>
              </a:rPr>
              <a:t>数组（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[0] ~ 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[n-1] </a:t>
            </a:r>
            <a:r>
              <a:rPr lang="zh-CN" altLang="en-US" dirty="0">
                <a:solidFill>
                  <a:srgbClr val="FF0000"/>
                </a:solidFill>
              </a:rPr>
              <a:t>进行选择排序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对数组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r>
              <a:rPr lang="en-US" altLang="zh-CN" dirty="0" err="1">
                <a:solidFill>
                  <a:srgbClr val="FF0000"/>
                </a:solidFill>
              </a:rPr>
              <a:t>i~j</a:t>
            </a:r>
            <a:r>
              <a:rPr lang="zh-CN" altLang="en-US" dirty="0">
                <a:solidFill>
                  <a:srgbClr val="FF0000"/>
                </a:solidFill>
              </a:rPr>
              <a:t>范围内的元素（即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 ~ 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[j])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选择排序的效率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C886D-FF44-4E00-8C49-770FAB90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5837"/>
            <a:ext cx="8280000" cy="476416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对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个元素的排序来说，找出第一个元素要比较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次，找出第二个元素比较</a:t>
            </a:r>
            <a:r>
              <a:rPr lang="en-US" altLang="zh-CN" dirty="0">
                <a:solidFill>
                  <a:srgbClr val="000000"/>
                </a:solidFill>
              </a:rPr>
              <a:t>n-1</a:t>
            </a:r>
            <a:r>
              <a:rPr lang="zh-CN" altLang="en-US" dirty="0">
                <a:solidFill>
                  <a:srgbClr val="000000"/>
                </a:solidFill>
              </a:rPr>
              <a:t>次，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zh-CN" altLang="en-US" dirty="0">
                <a:solidFill>
                  <a:srgbClr val="000000"/>
                </a:solidFill>
              </a:rPr>
              <a:t>，找出第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个元素比较一次。因此，总的比较次数为：</a:t>
            </a:r>
          </a:p>
          <a:p>
            <a:endParaRPr 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653502" y="2187418"/>
            <a:ext cx="8032998" cy="1853084"/>
          </a:xfrm>
          <a:prstGeom prst="rect">
            <a:avLst/>
          </a:prstGeom>
          <a:ln w="28575">
            <a:noFill/>
          </a:ln>
        </p:spPr>
        <p:txBody>
          <a:bodyPr vert="horz" lIns="91424" tIns="45712" rIns="91424" bIns="45712" rtlCol="0">
            <a:noAutofit/>
          </a:bodyPr>
          <a:lstStyle>
            <a:lvl1pPr marL="0" indent="4572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200"/>
              </a:spcBef>
            </a:pPr>
            <a:endParaRPr lang="zh-CN" altLang="en-US" sz="2799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555501" y="3113960"/>
            <a:ext cx="8032998" cy="1332714"/>
          </a:xfrm>
          <a:prstGeom prst="rect">
            <a:avLst/>
          </a:prstGeom>
          <a:solidFill>
            <a:srgbClr val="FFC32B">
              <a:lumMod val="20000"/>
              <a:lumOff val="80000"/>
            </a:srgbClr>
          </a:solidFill>
          <a:ln w="28575">
            <a:solidFill>
              <a:srgbClr val="FF0000"/>
            </a:solidFill>
          </a:ln>
        </p:spPr>
        <p:txBody>
          <a:bodyPr vert="horz" lIns="91424" tIns="45712" rIns="91424" bIns="45712" rtlCol="0">
            <a:noAutofit/>
          </a:bodyPr>
          <a:lstStyle>
            <a:lvl1pPr marL="0" indent="4572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1 + 2 + 3 + … + n = n ( n + 1 ) / 2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则称时间复杂性</a:t>
            </a:r>
            <a:r>
              <a:rPr kumimoji="0" lang="en-US" altLang="zh-CN" sz="2799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*</a:t>
            </a:r>
            <a:r>
              <a:rPr kumimoji="0" lang="zh-CN" altLang="en-US" sz="2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为</a:t>
            </a:r>
            <a:r>
              <a:rPr kumimoji="0" lang="en-US" altLang="zh-CN" sz="2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O(n</a:t>
            </a:r>
            <a:r>
              <a:rPr kumimoji="0" lang="en-US" altLang="zh-CN" sz="2799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en-US" altLang="zh-CN" sz="2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)</a:t>
            </a:r>
            <a:endParaRPr kumimoji="0" lang="zh-CN" altLang="en-US" sz="27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lang="zh-CN" altLang="en-US" dirty="0"/>
              <a:t>冒泡排序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47800" y="1828800"/>
            <a:ext cx="7315200" cy="38862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对相邻两个数进行比较，将较小的调到前面，两两比较一轮之后，最大的一个数被放置在最后面；接着从头开始重复执行以上操作，次大的数被放置在倒数第二位，依次类推，数列由后往前逐渐成型。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1828800"/>
            <a:ext cx="1066800" cy="3886200"/>
          </a:xfrm>
          <a:prstGeom prst="rect">
            <a:avLst/>
          </a:prstGeom>
          <a:solidFill>
            <a:srgbClr val="FF9900"/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思</a:t>
            </a:r>
          </a:p>
          <a:p>
            <a:pPr algn="ctr">
              <a:defRPr/>
            </a:pPr>
            <a:r>
              <a:rPr lang="zh-CN" alt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路</a:t>
            </a:r>
            <a:endParaRPr lang="zh-CN" altLang="en-US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0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304800" y="304800"/>
            <a:ext cx="8382000" cy="990600"/>
          </a:xfrm>
          <a:prstGeom prst="rect">
            <a:avLst/>
          </a:prstGeom>
          <a:solidFill>
            <a:srgbClr val="FFC48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冒泡法的核心：小数上浮，大数下沉。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冒泡法第一轮：使最大的数放在最后一个位置上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95400" y="190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9" name="TextBox 10"/>
          <p:cNvSpPr txBox="1">
            <a:spLocks noChangeArrowheads="1"/>
          </p:cNvSpPr>
          <p:nvPr/>
        </p:nvSpPr>
        <p:spPr bwMode="auto">
          <a:xfrm>
            <a:off x="457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5380" name="TextBox 11"/>
          <p:cNvSpPr txBox="1">
            <a:spLocks noChangeArrowheads="1"/>
          </p:cNvSpPr>
          <p:nvPr/>
        </p:nvSpPr>
        <p:spPr bwMode="auto">
          <a:xfrm>
            <a:off x="1447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5381" name="TextBox 12"/>
          <p:cNvSpPr txBox="1">
            <a:spLocks noChangeArrowheads="1"/>
          </p:cNvSpPr>
          <p:nvPr/>
        </p:nvSpPr>
        <p:spPr bwMode="auto">
          <a:xfrm>
            <a:off x="24384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5382" name="TextBox 13"/>
          <p:cNvSpPr txBox="1">
            <a:spLocks noChangeArrowheads="1"/>
          </p:cNvSpPr>
          <p:nvPr/>
        </p:nvSpPr>
        <p:spPr bwMode="auto">
          <a:xfrm>
            <a:off x="3505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5383" name="TextBox 14"/>
          <p:cNvSpPr txBox="1">
            <a:spLocks noChangeArrowheads="1"/>
          </p:cNvSpPr>
          <p:nvPr/>
        </p:nvSpPr>
        <p:spPr bwMode="auto">
          <a:xfrm>
            <a:off x="4495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5384" name="TextBox 15"/>
          <p:cNvSpPr txBox="1">
            <a:spLocks noChangeArrowheads="1"/>
          </p:cNvSpPr>
          <p:nvPr/>
        </p:nvSpPr>
        <p:spPr bwMode="auto">
          <a:xfrm>
            <a:off x="55626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5385" name="TextBox 16"/>
          <p:cNvSpPr txBox="1">
            <a:spLocks noChangeArrowheads="1"/>
          </p:cNvSpPr>
          <p:nvPr/>
        </p:nvSpPr>
        <p:spPr bwMode="auto">
          <a:xfrm>
            <a:off x="6553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954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315200" y="3124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i=5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-76200" y="22098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447800" y="3048000"/>
            <a:ext cx="762000" cy="766763"/>
            <a:chOff x="2743200" y="4114800"/>
            <a:chExt cx="762000" cy="766465"/>
          </a:xfrm>
        </p:grpSpPr>
        <p:sp>
          <p:nvSpPr>
            <p:cNvPr id="15444" name="TextBox 24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6002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34?</a:t>
            </a:r>
            <a:endParaRPr lang="zh-CN" altLang="en-US" dirty="0">
              <a:latin typeface="Arial "/>
            </a:endParaRPr>
          </a:p>
        </p:txBody>
      </p:sp>
      <p:grpSp>
        <p:nvGrpSpPr>
          <p:cNvPr id="3" name="组合 49"/>
          <p:cNvGrpSpPr>
            <a:grpSpLocks/>
          </p:cNvGrpSpPr>
          <p:nvPr/>
        </p:nvGrpSpPr>
        <p:grpSpPr bwMode="auto">
          <a:xfrm>
            <a:off x="2514600" y="3048000"/>
            <a:ext cx="762000" cy="766763"/>
            <a:chOff x="2743200" y="4114800"/>
            <a:chExt cx="762000" cy="766465"/>
          </a:xfrm>
        </p:grpSpPr>
        <p:sp>
          <p:nvSpPr>
            <p:cNvPr id="15442" name="TextBox 50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2" name="上箭头 51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28194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34&gt; 10?</a:t>
            </a:r>
            <a:endParaRPr lang="zh-CN" altLang="en-US" dirty="0">
              <a:latin typeface="Arial 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5908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</a:t>
            </a:r>
            <a:endParaRPr lang="zh-CN" altLang="en-US" dirty="0">
              <a:latin typeface="Arial 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5052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</a:t>
            </a:r>
            <a:endParaRPr lang="zh-CN" altLang="en-US" dirty="0">
              <a:latin typeface="Arial "/>
            </a:endParaRPr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3505200" y="3048000"/>
            <a:ext cx="762000" cy="766763"/>
            <a:chOff x="2743200" y="4114800"/>
            <a:chExt cx="762000" cy="766465"/>
          </a:xfrm>
        </p:grpSpPr>
        <p:sp>
          <p:nvSpPr>
            <p:cNvPr id="15440" name="TextBox 56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8" name="上箭头 57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41148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34&gt; 5?</a:t>
            </a:r>
            <a:endParaRPr lang="zh-CN" altLang="en-US" dirty="0">
              <a:latin typeface="Arial 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5720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</a:t>
            </a:r>
            <a:endParaRPr lang="zh-CN" altLang="en-US" dirty="0">
              <a:latin typeface="Arial 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5052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5</a:t>
            </a:r>
            <a:endParaRPr lang="zh-CN" altLang="en-US" dirty="0">
              <a:latin typeface="Arial "/>
            </a:endParaRPr>
          </a:p>
        </p:txBody>
      </p:sp>
      <p:grpSp>
        <p:nvGrpSpPr>
          <p:cNvPr id="5" name="组合 61"/>
          <p:cNvGrpSpPr>
            <a:grpSpLocks/>
          </p:cNvGrpSpPr>
          <p:nvPr/>
        </p:nvGrpSpPr>
        <p:grpSpPr bwMode="auto">
          <a:xfrm>
            <a:off x="4572000" y="3124200"/>
            <a:ext cx="762000" cy="766763"/>
            <a:chOff x="2743200" y="4114800"/>
            <a:chExt cx="762000" cy="766465"/>
          </a:xfrm>
        </p:grpSpPr>
        <p:sp>
          <p:nvSpPr>
            <p:cNvPr id="15438" name="TextBox 62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64" name="上箭头 63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53340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34&gt; 89?</a:t>
            </a:r>
            <a:endParaRPr lang="zh-CN" altLang="en-US" dirty="0">
              <a:latin typeface="Arial "/>
            </a:endParaRPr>
          </a:p>
        </p:txBody>
      </p:sp>
      <p:grpSp>
        <p:nvGrpSpPr>
          <p:cNvPr id="6" name="组合 69"/>
          <p:cNvGrpSpPr>
            <a:grpSpLocks/>
          </p:cNvGrpSpPr>
          <p:nvPr/>
        </p:nvGrpSpPr>
        <p:grpSpPr bwMode="auto">
          <a:xfrm>
            <a:off x="5562600" y="3048000"/>
            <a:ext cx="762000" cy="766763"/>
            <a:chOff x="2743200" y="4114800"/>
            <a:chExt cx="762000" cy="766465"/>
          </a:xfrm>
        </p:grpSpPr>
        <p:sp>
          <p:nvSpPr>
            <p:cNvPr id="15436" name="TextBox 70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2" name="上箭头 71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66294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89&gt; 45?</a:t>
            </a:r>
            <a:endParaRPr lang="zh-CN" altLang="en-US" dirty="0">
              <a:latin typeface="Arial 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5626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45</a:t>
            </a:r>
            <a:endParaRPr lang="zh-CN" altLang="en-US" dirty="0">
              <a:latin typeface="Arial 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532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89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1447800" y="5410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636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7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9" grpId="0" animBg="1"/>
      <p:bldP spid="77" grpId="0" animBg="1"/>
      <p:bldP spid="82" grpId="0" animBg="1"/>
      <p:bldP spid="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304800" y="304800"/>
            <a:ext cx="8382000" cy="990600"/>
          </a:xfrm>
          <a:prstGeom prst="rect">
            <a:avLst/>
          </a:prstGeom>
          <a:solidFill>
            <a:srgbClr val="FFC48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冒泡法的核心：小数上浮，大数下沉。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冒泡法第二轮：使次大的数放在倒数第二个位置上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95400" y="190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3" name="TextBox 10"/>
          <p:cNvSpPr txBox="1">
            <a:spLocks noChangeArrowheads="1"/>
          </p:cNvSpPr>
          <p:nvPr/>
        </p:nvSpPr>
        <p:spPr bwMode="auto">
          <a:xfrm>
            <a:off x="457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404" name="TextBox 11"/>
          <p:cNvSpPr txBox="1">
            <a:spLocks noChangeArrowheads="1"/>
          </p:cNvSpPr>
          <p:nvPr/>
        </p:nvSpPr>
        <p:spPr bwMode="auto">
          <a:xfrm>
            <a:off x="1447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405" name="TextBox 12"/>
          <p:cNvSpPr txBox="1">
            <a:spLocks noChangeArrowheads="1"/>
          </p:cNvSpPr>
          <p:nvPr/>
        </p:nvSpPr>
        <p:spPr bwMode="auto">
          <a:xfrm>
            <a:off x="24384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406" name="TextBox 13"/>
          <p:cNvSpPr txBox="1">
            <a:spLocks noChangeArrowheads="1"/>
          </p:cNvSpPr>
          <p:nvPr/>
        </p:nvSpPr>
        <p:spPr bwMode="auto">
          <a:xfrm>
            <a:off x="3505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407" name="TextBox 14"/>
          <p:cNvSpPr txBox="1">
            <a:spLocks noChangeArrowheads="1"/>
          </p:cNvSpPr>
          <p:nvPr/>
        </p:nvSpPr>
        <p:spPr bwMode="auto">
          <a:xfrm>
            <a:off x="4495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408" name="TextBox 15"/>
          <p:cNvSpPr txBox="1">
            <a:spLocks noChangeArrowheads="1"/>
          </p:cNvSpPr>
          <p:nvPr/>
        </p:nvSpPr>
        <p:spPr bwMode="auto">
          <a:xfrm>
            <a:off x="55626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6409" name="TextBox 16"/>
          <p:cNvSpPr txBox="1">
            <a:spLocks noChangeArrowheads="1"/>
          </p:cNvSpPr>
          <p:nvPr/>
        </p:nvSpPr>
        <p:spPr bwMode="auto">
          <a:xfrm>
            <a:off x="6553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954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54" name="TextBox 18"/>
          <p:cNvSpPr txBox="1">
            <a:spLocks noChangeArrowheads="1"/>
          </p:cNvSpPr>
          <p:nvPr/>
        </p:nvSpPr>
        <p:spPr bwMode="auto">
          <a:xfrm>
            <a:off x="7315200" y="3124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i=4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-76200" y="22098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447800" y="3048000"/>
            <a:ext cx="762000" cy="766763"/>
            <a:chOff x="2743200" y="4114800"/>
            <a:chExt cx="762000" cy="766465"/>
          </a:xfrm>
        </p:grpSpPr>
        <p:sp>
          <p:nvSpPr>
            <p:cNvPr id="16462" name="TextBox 24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6002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10?</a:t>
            </a:r>
            <a:endParaRPr lang="zh-CN" altLang="en-US" dirty="0">
              <a:latin typeface="Arial "/>
            </a:endParaRPr>
          </a:p>
        </p:txBody>
      </p:sp>
      <p:grpSp>
        <p:nvGrpSpPr>
          <p:cNvPr id="3" name="组合 49"/>
          <p:cNvGrpSpPr>
            <a:grpSpLocks/>
          </p:cNvGrpSpPr>
          <p:nvPr/>
        </p:nvGrpSpPr>
        <p:grpSpPr bwMode="auto">
          <a:xfrm>
            <a:off x="2514600" y="3048000"/>
            <a:ext cx="762000" cy="766763"/>
            <a:chOff x="2743200" y="4114800"/>
            <a:chExt cx="762000" cy="766465"/>
          </a:xfrm>
        </p:grpSpPr>
        <p:sp>
          <p:nvSpPr>
            <p:cNvPr id="16460" name="TextBox 50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2" name="上箭头 51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28194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5?</a:t>
            </a:r>
            <a:endParaRPr lang="zh-CN" altLang="en-US" dirty="0">
              <a:latin typeface="Arial "/>
            </a:endParaRPr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3505200" y="3048000"/>
            <a:ext cx="762000" cy="766763"/>
            <a:chOff x="2743200" y="4114800"/>
            <a:chExt cx="762000" cy="766465"/>
          </a:xfrm>
        </p:grpSpPr>
        <p:sp>
          <p:nvSpPr>
            <p:cNvPr id="16458" name="TextBox 56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8" name="上箭头 57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41148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34?</a:t>
            </a:r>
            <a:endParaRPr lang="zh-CN" altLang="en-US" dirty="0">
              <a:latin typeface="Arial 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240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</a:t>
            </a:r>
            <a:endParaRPr lang="zh-CN" altLang="en-US" dirty="0">
              <a:latin typeface="Arial "/>
            </a:endParaRPr>
          </a:p>
        </p:txBody>
      </p:sp>
      <p:grpSp>
        <p:nvGrpSpPr>
          <p:cNvPr id="5" name="组合 61"/>
          <p:cNvGrpSpPr>
            <a:grpSpLocks/>
          </p:cNvGrpSpPr>
          <p:nvPr/>
        </p:nvGrpSpPr>
        <p:grpSpPr bwMode="auto">
          <a:xfrm>
            <a:off x="4572000" y="3124200"/>
            <a:ext cx="762000" cy="766763"/>
            <a:chOff x="2743200" y="4114800"/>
            <a:chExt cx="762000" cy="766465"/>
          </a:xfrm>
        </p:grpSpPr>
        <p:sp>
          <p:nvSpPr>
            <p:cNvPr id="16456" name="TextBox 62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64" name="上箭头 63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9" name="矩形 68"/>
          <p:cNvSpPr/>
          <p:nvPr/>
        </p:nvSpPr>
        <p:spPr>
          <a:xfrm>
            <a:off x="53340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34&gt; 45?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1447800" y="5410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25908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</a:t>
            </a:r>
            <a:endParaRPr lang="zh-CN" altLang="en-US" dirty="0">
              <a:latin typeface="Arial 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908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5</a:t>
            </a:r>
            <a:endParaRPr lang="zh-CN" altLang="en-US" dirty="0">
              <a:latin typeface="Arial 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814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</a:t>
            </a:r>
            <a:endParaRPr lang="zh-CN" altLang="en-US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166571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4" grpId="0"/>
      <p:bldP spid="20" grpId="0"/>
      <p:bldP spid="27" grpId="0" animBg="1"/>
      <p:bldP spid="53" grpId="0" animBg="1"/>
      <p:bldP spid="59" grpId="0" animBg="1"/>
      <p:bldP spid="61" grpId="0" animBg="1"/>
      <p:bldP spid="69" grpId="0" animBg="1"/>
      <p:bldP spid="41" grpId="0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304800"/>
            <a:ext cx="8991600" cy="990600"/>
          </a:xfrm>
          <a:prstGeom prst="rect">
            <a:avLst/>
          </a:prstGeom>
          <a:solidFill>
            <a:srgbClr val="FFC48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冒泡法的核心：小数上浮，大数下沉。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冒泡法第三轮：使第三大的数放在倒数第三个位置上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95400" y="190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27" name="TextBox 10"/>
          <p:cNvSpPr txBox="1">
            <a:spLocks noChangeArrowheads="1"/>
          </p:cNvSpPr>
          <p:nvPr/>
        </p:nvSpPr>
        <p:spPr bwMode="auto">
          <a:xfrm>
            <a:off x="457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428" name="TextBox 11"/>
          <p:cNvSpPr txBox="1">
            <a:spLocks noChangeArrowheads="1"/>
          </p:cNvSpPr>
          <p:nvPr/>
        </p:nvSpPr>
        <p:spPr bwMode="auto">
          <a:xfrm>
            <a:off x="1447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429" name="TextBox 12"/>
          <p:cNvSpPr txBox="1">
            <a:spLocks noChangeArrowheads="1"/>
          </p:cNvSpPr>
          <p:nvPr/>
        </p:nvSpPr>
        <p:spPr bwMode="auto">
          <a:xfrm>
            <a:off x="24384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430" name="TextBox 13"/>
          <p:cNvSpPr txBox="1">
            <a:spLocks noChangeArrowheads="1"/>
          </p:cNvSpPr>
          <p:nvPr/>
        </p:nvSpPr>
        <p:spPr bwMode="auto">
          <a:xfrm>
            <a:off x="3505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431" name="TextBox 14"/>
          <p:cNvSpPr txBox="1">
            <a:spLocks noChangeArrowheads="1"/>
          </p:cNvSpPr>
          <p:nvPr/>
        </p:nvSpPr>
        <p:spPr bwMode="auto">
          <a:xfrm>
            <a:off x="4495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432" name="TextBox 15"/>
          <p:cNvSpPr txBox="1">
            <a:spLocks noChangeArrowheads="1"/>
          </p:cNvSpPr>
          <p:nvPr/>
        </p:nvSpPr>
        <p:spPr bwMode="auto">
          <a:xfrm>
            <a:off x="55626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7433" name="TextBox 16"/>
          <p:cNvSpPr txBox="1">
            <a:spLocks noChangeArrowheads="1"/>
          </p:cNvSpPr>
          <p:nvPr/>
        </p:nvSpPr>
        <p:spPr bwMode="auto">
          <a:xfrm>
            <a:off x="6553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954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78" name="TextBox 18"/>
          <p:cNvSpPr txBox="1">
            <a:spLocks noChangeArrowheads="1"/>
          </p:cNvSpPr>
          <p:nvPr/>
        </p:nvSpPr>
        <p:spPr bwMode="auto">
          <a:xfrm>
            <a:off x="7315200" y="3124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i=3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-76200" y="22098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447800" y="3048000"/>
            <a:ext cx="762000" cy="766763"/>
            <a:chOff x="2743200" y="4114800"/>
            <a:chExt cx="762000" cy="766465"/>
          </a:xfrm>
        </p:grpSpPr>
        <p:sp>
          <p:nvSpPr>
            <p:cNvPr id="17480" name="TextBox 24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6002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10&gt; 5?</a:t>
            </a:r>
            <a:endParaRPr lang="zh-CN" altLang="en-US" dirty="0">
              <a:latin typeface="Arial "/>
            </a:endParaRPr>
          </a:p>
        </p:txBody>
      </p:sp>
      <p:grpSp>
        <p:nvGrpSpPr>
          <p:cNvPr id="3" name="组合 49"/>
          <p:cNvGrpSpPr>
            <a:grpSpLocks/>
          </p:cNvGrpSpPr>
          <p:nvPr/>
        </p:nvGrpSpPr>
        <p:grpSpPr bwMode="auto">
          <a:xfrm>
            <a:off x="2514600" y="3048000"/>
            <a:ext cx="762000" cy="766763"/>
            <a:chOff x="2743200" y="4114800"/>
            <a:chExt cx="762000" cy="766465"/>
          </a:xfrm>
        </p:grpSpPr>
        <p:sp>
          <p:nvSpPr>
            <p:cNvPr id="17478" name="TextBox 50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2" name="上箭头 51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28194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10&gt; 22?</a:t>
            </a:r>
            <a:endParaRPr lang="zh-CN" altLang="en-US" dirty="0">
              <a:latin typeface="Arial "/>
            </a:endParaRPr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3505200" y="3048000"/>
            <a:ext cx="762000" cy="766763"/>
            <a:chOff x="2743200" y="4114800"/>
            <a:chExt cx="762000" cy="766465"/>
          </a:xfrm>
        </p:grpSpPr>
        <p:sp>
          <p:nvSpPr>
            <p:cNvPr id="17476" name="TextBox 56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8" name="上箭头 57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41148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34?</a:t>
            </a:r>
            <a:endParaRPr lang="zh-CN" altLang="en-US" dirty="0">
              <a:latin typeface="Arial 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240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5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1447800" y="5410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2514600" y="2514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</a:t>
            </a:r>
            <a:endParaRPr lang="zh-CN" altLang="en-US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679573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8" grpId="0"/>
      <p:bldP spid="20" grpId="0"/>
      <p:bldP spid="27" grpId="0" animBg="1"/>
      <p:bldP spid="53" grpId="0" animBg="1"/>
      <p:bldP spid="59" grpId="0" animBg="1"/>
      <p:bldP spid="61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查找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顺序查找</a:t>
            </a:r>
            <a:endParaRPr lang="en-US" altLang="zh-CN" dirty="0"/>
          </a:p>
          <a:p>
            <a:pPr lvl="1"/>
            <a:r>
              <a:rPr lang="zh-CN" altLang="en-US" dirty="0"/>
              <a:t>适用范围：一般针对无序表的查找</a:t>
            </a:r>
            <a:endParaRPr lang="en-US" altLang="zh-CN" dirty="0"/>
          </a:p>
          <a:p>
            <a:pPr lvl="1"/>
            <a:r>
              <a:rPr lang="zh-CN" altLang="en-US" dirty="0"/>
              <a:t>方法：从数组的第一个元素开始，将被查找数与数组元素进行比较，直到找到或确定不存在为止</a:t>
            </a:r>
            <a:endParaRPr lang="en-US" altLang="zh-CN" dirty="0"/>
          </a:p>
          <a:p>
            <a:r>
              <a:rPr lang="zh-CN" altLang="en-US" dirty="0"/>
              <a:t>折半查找</a:t>
            </a:r>
            <a:endParaRPr lang="en-US" altLang="zh-CN" dirty="0"/>
          </a:p>
          <a:p>
            <a:pPr lvl="1"/>
            <a:r>
              <a:rPr lang="zh-CN" altLang="en-US" dirty="0"/>
              <a:t>适用范围：有序表</a:t>
            </a:r>
            <a:endParaRPr lang="en-US" altLang="zh-CN" dirty="0"/>
          </a:p>
          <a:p>
            <a:pPr lvl="2"/>
            <a:r>
              <a:rPr lang="zh-CN" altLang="en-US" dirty="0"/>
              <a:t>设置变量</a:t>
            </a:r>
            <a:r>
              <a:rPr lang="en-US" altLang="zh-CN" dirty="0"/>
              <a:t>low</a:t>
            </a:r>
            <a:r>
              <a:rPr lang="zh-CN" altLang="en-US" dirty="0"/>
              <a:t>和</a:t>
            </a:r>
            <a:r>
              <a:rPr lang="en-US" altLang="zh-CN" dirty="0"/>
              <a:t>high</a:t>
            </a:r>
            <a:r>
              <a:rPr lang="zh-CN" altLang="en-US" dirty="0"/>
              <a:t>分别指向查找数据段的起止位置，用</a:t>
            </a:r>
            <a:r>
              <a:rPr lang="en-US" altLang="zh-CN" dirty="0"/>
              <a:t>mid</a:t>
            </a:r>
            <a:r>
              <a:rPr lang="zh-CN" altLang="en-US" dirty="0"/>
              <a:t>指向中间位置，</a:t>
            </a:r>
            <a:endParaRPr lang="en-US" altLang="zh-CN" dirty="0"/>
          </a:p>
          <a:p>
            <a:pPr lvl="2"/>
            <a:r>
              <a:rPr lang="zh-CN" altLang="en-US" dirty="0"/>
              <a:t>将被查找数与</a:t>
            </a:r>
            <a:r>
              <a:rPr lang="en-US" altLang="zh-CN" dirty="0"/>
              <a:t>mid</a:t>
            </a:r>
            <a:r>
              <a:rPr lang="zh-CN" altLang="en-US" dirty="0"/>
              <a:t>位置指向的数进行比较</a:t>
            </a:r>
            <a:endParaRPr lang="en-US" altLang="zh-CN" dirty="0"/>
          </a:p>
          <a:p>
            <a:pPr lvl="2"/>
            <a:r>
              <a:rPr lang="zh-CN" altLang="en-US" dirty="0"/>
              <a:t>若被查找数大于</a:t>
            </a:r>
            <a:r>
              <a:rPr lang="en-US" altLang="zh-CN" dirty="0"/>
              <a:t>mid</a:t>
            </a:r>
            <a:r>
              <a:rPr lang="zh-CN" altLang="en-US" dirty="0"/>
              <a:t>位置指向的数，则将</a:t>
            </a:r>
            <a:r>
              <a:rPr lang="en-US" altLang="zh-CN" dirty="0"/>
              <a:t>low</a:t>
            </a:r>
            <a:r>
              <a:rPr lang="zh-CN" altLang="en-US" dirty="0"/>
              <a:t>与</a:t>
            </a:r>
            <a:r>
              <a:rPr lang="en-US" altLang="zh-CN" dirty="0"/>
              <a:t>mid</a:t>
            </a:r>
            <a:r>
              <a:rPr lang="zh-CN" altLang="en-US" dirty="0"/>
              <a:t>之间的数折掉， </a:t>
            </a:r>
            <a:r>
              <a:rPr lang="en-US" altLang="zh-CN" dirty="0"/>
              <a:t>low</a:t>
            </a:r>
            <a:r>
              <a:rPr lang="zh-CN" altLang="en-US" dirty="0"/>
              <a:t>定位于</a:t>
            </a:r>
            <a:r>
              <a:rPr lang="en-US" altLang="zh-CN" dirty="0"/>
              <a:t>mid+1</a:t>
            </a:r>
            <a:r>
              <a:rPr lang="zh-CN" altLang="en-US" dirty="0"/>
              <a:t>位置；</a:t>
            </a:r>
            <a:endParaRPr lang="en-US" altLang="zh-CN" dirty="0"/>
          </a:p>
          <a:p>
            <a:pPr lvl="2"/>
            <a:r>
              <a:rPr lang="zh-CN" altLang="en-US" dirty="0"/>
              <a:t>若被查找数小于</a:t>
            </a:r>
            <a:r>
              <a:rPr lang="en-US" altLang="zh-CN" dirty="0"/>
              <a:t>mid</a:t>
            </a:r>
            <a:r>
              <a:rPr lang="zh-CN" altLang="en-US" dirty="0"/>
              <a:t>位置指向的数，则将</a:t>
            </a:r>
            <a:r>
              <a:rPr lang="en-US" altLang="zh-CN" dirty="0"/>
              <a:t>mid</a:t>
            </a:r>
            <a:r>
              <a:rPr lang="zh-CN" altLang="en-US" dirty="0"/>
              <a:t> 与</a:t>
            </a:r>
            <a:r>
              <a:rPr lang="en-US" altLang="zh-CN" dirty="0"/>
              <a:t>high</a:t>
            </a:r>
            <a:r>
              <a:rPr lang="zh-CN" altLang="en-US" dirty="0"/>
              <a:t>之间的数折掉， </a:t>
            </a:r>
            <a:r>
              <a:rPr lang="en-US" altLang="zh-CN" dirty="0"/>
              <a:t>high</a:t>
            </a:r>
            <a:r>
              <a:rPr lang="zh-CN" altLang="en-US" dirty="0"/>
              <a:t>定位于</a:t>
            </a:r>
            <a:r>
              <a:rPr lang="en-US" altLang="zh-CN" dirty="0"/>
              <a:t>mid-1</a:t>
            </a:r>
            <a:r>
              <a:rPr lang="zh-CN" altLang="en-US" dirty="0"/>
              <a:t>位置；</a:t>
            </a:r>
            <a:endParaRPr lang="en-US" altLang="zh-CN" dirty="0"/>
          </a:p>
          <a:p>
            <a:pPr lvl="2"/>
            <a:r>
              <a:rPr lang="zh-CN" altLang="en-US" dirty="0"/>
              <a:t>继续求</a:t>
            </a:r>
            <a:r>
              <a:rPr lang="en-US" altLang="zh-CN" dirty="0"/>
              <a:t>mid</a:t>
            </a:r>
            <a:r>
              <a:rPr lang="zh-CN" altLang="en-US" dirty="0"/>
              <a:t>位置，并比较被查找数与</a:t>
            </a:r>
            <a:r>
              <a:rPr lang="en-US" altLang="zh-CN" dirty="0"/>
              <a:t>mid</a:t>
            </a:r>
            <a:r>
              <a:rPr lang="zh-CN" altLang="en-US" dirty="0"/>
              <a:t>位置指向的数，直到找到或确定不存在为止</a:t>
            </a:r>
          </a:p>
        </p:txBody>
      </p:sp>
    </p:spTree>
    <p:extLst>
      <p:ext uri="{BB962C8B-B14F-4D97-AF65-F5344CB8AC3E}">
        <p14:creationId xmlns:p14="http://schemas.microsoft.com/office/powerpoint/2010/main" val="192120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304800"/>
            <a:ext cx="8991600" cy="990600"/>
          </a:xfrm>
          <a:prstGeom prst="rect">
            <a:avLst/>
          </a:prstGeom>
          <a:solidFill>
            <a:srgbClr val="FFC48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冒泡法的核心：小数上浮，大数下沉。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冒泡法第四轮：使第四大的数放在倒数第四个位置上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95400" y="190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51" name="TextBox 10"/>
          <p:cNvSpPr txBox="1">
            <a:spLocks noChangeArrowheads="1"/>
          </p:cNvSpPr>
          <p:nvPr/>
        </p:nvSpPr>
        <p:spPr bwMode="auto">
          <a:xfrm>
            <a:off x="457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8452" name="TextBox 11"/>
          <p:cNvSpPr txBox="1">
            <a:spLocks noChangeArrowheads="1"/>
          </p:cNvSpPr>
          <p:nvPr/>
        </p:nvSpPr>
        <p:spPr bwMode="auto">
          <a:xfrm>
            <a:off x="1447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8453" name="TextBox 12"/>
          <p:cNvSpPr txBox="1">
            <a:spLocks noChangeArrowheads="1"/>
          </p:cNvSpPr>
          <p:nvPr/>
        </p:nvSpPr>
        <p:spPr bwMode="auto">
          <a:xfrm>
            <a:off x="24384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8454" name="TextBox 13"/>
          <p:cNvSpPr txBox="1">
            <a:spLocks noChangeArrowheads="1"/>
          </p:cNvSpPr>
          <p:nvPr/>
        </p:nvSpPr>
        <p:spPr bwMode="auto">
          <a:xfrm>
            <a:off x="3505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8455" name="TextBox 14"/>
          <p:cNvSpPr txBox="1">
            <a:spLocks noChangeArrowheads="1"/>
          </p:cNvSpPr>
          <p:nvPr/>
        </p:nvSpPr>
        <p:spPr bwMode="auto">
          <a:xfrm>
            <a:off x="4495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8456" name="TextBox 15"/>
          <p:cNvSpPr txBox="1">
            <a:spLocks noChangeArrowheads="1"/>
          </p:cNvSpPr>
          <p:nvPr/>
        </p:nvSpPr>
        <p:spPr bwMode="auto">
          <a:xfrm>
            <a:off x="55626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8457" name="TextBox 16"/>
          <p:cNvSpPr txBox="1">
            <a:spLocks noChangeArrowheads="1"/>
          </p:cNvSpPr>
          <p:nvPr/>
        </p:nvSpPr>
        <p:spPr bwMode="auto">
          <a:xfrm>
            <a:off x="6553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954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02" name="TextBox 18"/>
          <p:cNvSpPr txBox="1">
            <a:spLocks noChangeArrowheads="1"/>
          </p:cNvSpPr>
          <p:nvPr/>
        </p:nvSpPr>
        <p:spPr bwMode="auto">
          <a:xfrm>
            <a:off x="7315200" y="3124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i=2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-76200" y="22098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447800" y="3048000"/>
            <a:ext cx="762000" cy="766763"/>
            <a:chOff x="2743200" y="4114800"/>
            <a:chExt cx="762000" cy="766465"/>
          </a:xfrm>
        </p:grpSpPr>
        <p:sp>
          <p:nvSpPr>
            <p:cNvPr id="18498" name="TextBox 24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6002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5&gt; 10?</a:t>
            </a:r>
            <a:endParaRPr lang="zh-CN" altLang="en-US" dirty="0">
              <a:latin typeface="Arial "/>
            </a:endParaRPr>
          </a:p>
        </p:txBody>
      </p:sp>
      <p:grpSp>
        <p:nvGrpSpPr>
          <p:cNvPr id="3" name="组合 49"/>
          <p:cNvGrpSpPr>
            <a:grpSpLocks/>
          </p:cNvGrpSpPr>
          <p:nvPr/>
        </p:nvGrpSpPr>
        <p:grpSpPr bwMode="auto">
          <a:xfrm>
            <a:off x="2514600" y="3048000"/>
            <a:ext cx="762000" cy="766763"/>
            <a:chOff x="2743200" y="4114800"/>
            <a:chExt cx="762000" cy="766465"/>
          </a:xfrm>
        </p:grpSpPr>
        <p:sp>
          <p:nvSpPr>
            <p:cNvPr id="18496" name="TextBox 50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2" name="上箭头 51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28194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10&gt; 22?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1447800" y="5410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8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2" grpId="0"/>
      <p:bldP spid="20" grpId="0"/>
      <p:bldP spid="27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0" y="304800"/>
            <a:ext cx="8991600" cy="990600"/>
          </a:xfrm>
          <a:prstGeom prst="rect">
            <a:avLst/>
          </a:prstGeom>
          <a:solidFill>
            <a:srgbClr val="FFC48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冒泡法的核心：小数上浮，大数下沉。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冒泡法第五轮：使第五大的数放在倒数第五个位置上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95400" y="190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75" name="TextBox 10"/>
          <p:cNvSpPr txBox="1">
            <a:spLocks noChangeArrowheads="1"/>
          </p:cNvSpPr>
          <p:nvPr/>
        </p:nvSpPr>
        <p:spPr bwMode="auto">
          <a:xfrm>
            <a:off x="457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9476" name="TextBox 11"/>
          <p:cNvSpPr txBox="1">
            <a:spLocks noChangeArrowheads="1"/>
          </p:cNvSpPr>
          <p:nvPr/>
        </p:nvSpPr>
        <p:spPr bwMode="auto">
          <a:xfrm>
            <a:off x="1447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9477" name="TextBox 12"/>
          <p:cNvSpPr txBox="1">
            <a:spLocks noChangeArrowheads="1"/>
          </p:cNvSpPr>
          <p:nvPr/>
        </p:nvSpPr>
        <p:spPr bwMode="auto">
          <a:xfrm>
            <a:off x="24384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9478" name="TextBox 13"/>
          <p:cNvSpPr txBox="1">
            <a:spLocks noChangeArrowheads="1"/>
          </p:cNvSpPr>
          <p:nvPr/>
        </p:nvSpPr>
        <p:spPr bwMode="auto">
          <a:xfrm>
            <a:off x="3505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9479" name="TextBox 14"/>
          <p:cNvSpPr txBox="1">
            <a:spLocks noChangeArrowheads="1"/>
          </p:cNvSpPr>
          <p:nvPr/>
        </p:nvSpPr>
        <p:spPr bwMode="auto">
          <a:xfrm>
            <a:off x="44958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9480" name="TextBox 15"/>
          <p:cNvSpPr txBox="1">
            <a:spLocks noChangeArrowheads="1"/>
          </p:cNvSpPr>
          <p:nvPr/>
        </p:nvSpPr>
        <p:spPr bwMode="auto">
          <a:xfrm>
            <a:off x="55626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9481" name="TextBox 16"/>
          <p:cNvSpPr txBox="1">
            <a:spLocks noChangeArrowheads="1"/>
          </p:cNvSpPr>
          <p:nvPr/>
        </p:nvSpPr>
        <p:spPr bwMode="auto">
          <a:xfrm>
            <a:off x="6553200" y="1371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954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26" name="TextBox 18"/>
          <p:cNvSpPr txBox="1">
            <a:spLocks noChangeArrowheads="1"/>
          </p:cNvSpPr>
          <p:nvPr/>
        </p:nvSpPr>
        <p:spPr bwMode="auto">
          <a:xfrm>
            <a:off x="7315200" y="31242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i=1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-76200" y="22098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1447800" y="3048000"/>
            <a:ext cx="762000" cy="766763"/>
            <a:chOff x="2743200" y="4114800"/>
            <a:chExt cx="762000" cy="766465"/>
          </a:xfrm>
        </p:grpSpPr>
        <p:sp>
          <p:nvSpPr>
            <p:cNvPr id="19518" name="TextBox 24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600200" y="3962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5&gt; 10?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1447800" y="5410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097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6" grpId="0"/>
      <p:bldP spid="20" grpId="0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92682" y="1124744"/>
            <a:ext cx="8283773" cy="5616624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[10],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j, 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input 10 numbers:\n");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10 - 1;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for ( j = 0;  j&lt; 10 -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&gt;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[j+1])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temp =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[j+1];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("The sorted numbers:\n");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 (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 10;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("%4d",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628650" y="365126"/>
            <a:ext cx="7886700" cy="936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gradFill>
                  <a:gsLst>
                    <a:gs pos="0">
                      <a:srgbClr val="CC33CC"/>
                    </a:gs>
                    <a:gs pos="62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冒泡排序的核心代码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83AF91-0708-4878-ACB7-0B77C6A5BE65}"/>
              </a:ext>
            </a:extLst>
          </p:cNvPr>
          <p:cNvSpPr/>
          <p:nvPr/>
        </p:nvSpPr>
        <p:spPr>
          <a:xfrm>
            <a:off x="5472118" y="1301126"/>
            <a:ext cx="32043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课后任务：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修改代码，支持对长度为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zh-CN" altLang="en-US" dirty="0">
                <a:solidFill>
                  <a:srgbClr val="FF0000"/>
                </a:solidFill>
              </a:rPr>
              <a:t>数组（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[0] ~ 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[n-1] </a:t>
            </a:r>
            <a:r>
              <a:rPr lang="zh-CN" altLang="en-US" dirty="0">
                <a:solidFill>
                  <a:srgbClr val="FF0000"/>
                </a:solidFill>
              </a:rPr>
              <a:t>进行选择排序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对数组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zh-CN" altLang="en-US" dirty="0">
                <a:solidFill>
                  <a:srgbClr val="FF0000"/>
                </a:solidFill>
              </a:rPr>
              <a:t>下标</a:t>
            </a:r>
            <a:r>
              <a:rPr lang="en-US" altLang="zh-CN" dirty="0" err="1">
                <a:solidFill>
                  <a:srgbClr val="FF0000"/>
                </a:solidFill>
              </a:rPr>
              <a:t>i~j</a:t>
            </a:r>
            <a:r>
              <a:rPr lang="zh-CN" altLang="en-US" dirty="0">
                <a:solidFill>
                  <a:srgbClr val="FF0000"/>
                </a:solidFill>
              </a:rPr>
              <a:t>范围内的元素（即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 ~ </a:t>
            </a:r>
            <a:r>
              <a:rPr lang="en-US" altLang="zh-CN" dirty="0" err="1">
                <a:solidFill>
                  <a:srgbClr val="FF0000"/>
                </a:solidFill>
              </a:rPr>
              <a:t>arr</a:t>
            </a:r>
            <a:r>
              <a:rPr lang="en-US" altLang="zh-CN" dirty="0">
                <a:solidFill>
                  <a:srgbClr val="FF0000"/>
                </a:solidFill>
              </a:rPr>
              <a:t>[j])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冒泡排序的效率</a:t>
            </a:r>
            <a:r>
              <a:rPr lang="en-US" altLang="zh-CN" baseline="30000" dirty="0"/>
              <a:t>*</a:t>
            </a:r>
            <a:endParaRPr lang="zh-CN" altLang="en-US" baseline="30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1" y="1818131"/>
            <a:ext cx="8378757" cy="356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55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</a:t>
            </a:r>
            <a:r>
              <a:rPr lang="zh-CN" altLang="en-US" dirty="0"/>
              <a:t>插入排序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47800" y="1828800"/>
            <a:ext cx="7315200" cy="38862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逐步构建有序序列，对于未排序数据，在已排序序列中从后向前扫描，找到相应位置并插入。扫描过程中，需要反复把已排序元素逐步向后挪位，为最新元素提供插入空间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1828800"/>
            <a:ext cx="1066800" cy="3886200"/>
          </a:xfrm>
          <a:prstGeom prst="rect">
            <a:avLst/>
          </a:prstGeom>
          <a:solidFill>
            <a:srgbClr val="FF9900"/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思</a:t>
            </a:r>
          </a:p>
          <a:p>
            <a:pPr algn="ctr">
              <a:defRPr/>
            </a:pPr>
            <a:r>
              <a:rPr lang="zh-CN" altLang="en-US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路</a:t>
            </a:r>
            <a:endParaRPr lang="zh-CN" altLang="en-US" sz="20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0AA5A9-5FEB-4478-BB36-4F9E9943DAE4}"/>
              </a:ext>
            </a:extLst>
          </p:cNvPr>
          <p:cNvSpPr/>
          <p:nvPr/>
        </p:nvSpPr>
        <p:spPr>
          <a:xfrm>
            <a:off x="5924442" y="58428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代码课后自行完成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28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 descr="âéæ©æåºâçå¾çæç´¢ç»æ">
            <a:extLst>
              <a:ext uri="{FF2B5EF4-FFF2-40B4-BE49-F238E27FC236}">
                <a16:creationId xmlns:a16="http://schemas.microsoft.com/office/drawing/2014/main" id="{B2CAAB23-4F66-4B5D-9E89-11E570286C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2404888" cy="24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Bubble sort animation.gif">
            <a:extLst>
              <a:ext uri="{FF2B5EF4-FFF2-40B4-BE49-F238E27FC236}">
                <a16:creationId xmlns:a16="http://schemas.microsoft.com/office/drawing/2014/main" id="{83517AE6-ABB7-471B-9D1D-71D2BD5A9D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14" y="2060848"/>
            <a:ext cx="2667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Insertion sort animation.gif">
            <a:extLst>
              <a:ext uri="{FF2B5EF4-FFF2-40B4-BE49-F238E27FC236}">
                <a16:creationId xmlns:a16="http://schemas.microsoft.com/office/drawing/2014/main" id="{11AB2C18-4A7D-4F71-AAD2-92772FFC1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96" y="3933056"/>
            <a:ext cx="2667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CEB2B-309D-45A1-90D0-F977E73CBCC8}"/>
              </a:ext>
            </a:extLst>
          </p:cNvPr>
          <p:cNvSpPr txBox="1"/>
          <p:nvPr/>
        </p:nvSpPr>
        <p:spPr>
          <a:xfrm>
            <a:off x="805503" y="4159156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冒泡排序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插入排序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选择排序</a:t>
            </a:r>
            <a:endParaRPr lang="en-US" altLang="zh-CN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6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28650" y="1301126"/>
            <a:ext cx="7587537" cy="4701722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数组待排序的区域：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[left, right]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j, key;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// left ~ j：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已有序；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待插入元素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left +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right;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	//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key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j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left~j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的范围内从后往前找到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key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应该插入的位置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比较过的元素往后移动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位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((j &gt;= left)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 &gt; key))     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 +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j--;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 +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key;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628650" y="365126"/>
            <a:ext cx="7886700" cy="936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gradFill>
                  <a:gsLst>
                    <a:gs pos="0">
                      <a:srgbClr val="CC33CC"/>
                    </a:gs>
                    <a:gs pos="62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插入排序的核心代码</a:t>
            </a:r>
          </a:p>
        </p:txBody>
      </p:sp>
    </p:spTree>
    <p:extLst>
      <p:ext uri="{BB962C8B-B14F-4D97-AF65-F5344CB8AC3E}">
        <p14:creationId xmlns:p14="http://schemas.microsoft.com/office/powerpoint/2010/main" val="184557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768839"/>
          </a:xfrm>
        </p:spPr>
        <p:txBody>
          <a:bodyPr/>
          <a:lstStyle/>
          <a:p>
            <a:r>
              <a:rPr lang="zh-CN" altLang="en-US" dirty="0"/>
              <a:t>排序和查找算法应用举例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322479"/>
            <a:ext cx="8280000" cy="4977522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选择排序</a:t>
            </a:r>
            <a:r>
              <a:rPr lang="zh-CN" altLang="en-US" dirty="0"/>
              <a:t>将通讯录按学号信息排序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81613" y="1799915"/>
            <a:ext cx="8230387" cy="4752528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chaoxian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tujia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} Nation;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 int year; int month; int day; } Date;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char name[20];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char sex;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char class;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Nation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nation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age;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Date birthday;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 Student;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 nations[][10] = {"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chaoxian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tujia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"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Student students[] =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{2021123456, "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ZhangSan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 'F', 'T',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18, {2003, 8, 1}},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{2021200834, "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 'M', 'D',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19, {2002, 6, 25}},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</p:txBody>
      </p:sp>
    </p:spTree>
    <p:extLst>
      <p:ext uri="{BB962C8B-B14F-4D97-AF65-F5344CB8AC3E}">
        <p14:creationId xmlns:p14="http://schemas.microsoft.com/office/powerpoint/2010/main" val="2425684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72705" y="776984"/>
            <a:ext cx="8242485" cy="5039922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j, min;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Student 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 (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 - 1;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min =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for (j =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+ 1; j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if (students[min].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&gt; students[j].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min = j;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if (min !=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temp = students[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students[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 = students[min];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students[min] = 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for (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(Student);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 %s %c %c %s %d %d-%d-%d\n",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].name,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].sex, 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].class,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nations[students[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].nation], 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].age,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birthday.year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birthday.month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students[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birthday.day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altLang="zh-CN" sz="1100" dirty="0"/>
            </a:br>
            <a:endParaRPr lang="en-US" altLang="zh-CN" sz="1100" dirty="0"/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58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排序和查找算法应用举例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冒泡排序</a:t>
            </a:r>
            <a:r>
              <a:rPr lang="zh-CN" altLang="en-US" dirty="0"/>
              <a:t>将通讯录按姓名信息排序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6713" y="2104916"/>
            <a:ext cx="8640960" cy="2880320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j;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Student 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for (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 - 1;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for (j = 0; j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 -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- 1;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</a:t>
            </a:r>
            <a:r>
              <a:rPr lang="en-US" altLang="zh-CN" sz="1100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zh-CN" sz="11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(students[j].name, students[j + 1].name) &gt; 0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temp = students[j];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students[j] = students[j + 1];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students[j + 1] = 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2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</a:t>
            </a:r>
            <a:r>
              <a:rPr lang="zh-CN" altLang="en-US" dirty="0"/>
              <a:t>顺序查找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27724"/>
              </p:ext>
            </p:extLst>
          </p:nvPr>
        </p:nvGraphicFramePr>
        <p:xfrm>
          <a:off x="1477039" y="1805147"/>
          <a:ext cx="6096000" cy="457200"/>
        </p:xfrm>
        <a:graphic>
          <a:graphicData uri="http://schemas.openxmlformats.org/drawingml/2006/table">
            <a:tbl>
              <a:tblPr firstRow="1" bandRow="1"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1705639" y="2338547"/>
            <a:ext cx="762000" cy="766763"/>
            <a:chOff x="2743200" y="4114800"/>
            <a:chExt cx="762000" cy="766465"/>
          </a:xfrm>
        </p:grpSpPr>
        <p:sp>
          <p:nvSpPr>
            <p:cNvPr id="7" name="TextBox 313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上箭头 7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77039" y="1271747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x=34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0" name="组合 23"/>
          <p:cNvGrpSpPr>
            <a:grpSpLocks/>
          </p:cNvGrpSpPr>
          <p:nvPr/>
        </p:nvGrpSpPr>
        <p:grpSpPr bwMode="auto">
          <a:xfrm>
            <a:off x="2620039" y="2333785"/>
            <a:ext cx="762000" cy="766762"/>
            <a:chOff x="2743200" y="4114800"/>
            <a:chExt cx="762000" cy="766465"/>
          </a:xfrm>
        </p:grpSpPr>
        <p:sp>
          <p:nvSpPr>
            <p:cNvPr id="11" name="TextBox 317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2" name="上箭头 11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grpSp>
        <p:nvGrpSpPr>
          <p:cNvPr id="13" name="组合 23"/>
          <p:cNvGrpSpPr>
            <a:grpSpLocks/>
          </p:cNvGrpSpPr>
          <p:nvPr/>
        </p:nvGrpSpPr>
        <p:grpSpPr bwMode="auto">
          <a:xfrm>
            <a:off x="3686839" y="2338547"/>
            <a:ext cx="762000" cy="766763"/>
            <a:chOff x="2743200" y="4114800"/>
            <a:chExt cx="762000" cy="766465"/>
          </a:xfrm>
        </p:grpSpPr>
        <p:sp>
          <p:nvSpPr>
            <p:cNvPr id="14" name="TextBox 320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4601239" y="2333784"/>
            <a:ext cx="762000" cy="766763"/>
            <a:chOff x="2743200" y="4114800"/>
            <a:chExt cx="762000" cy="766465"/>
          </a:xfrm>
        </p:grpSpPr>
        <p:sp>
          <p:nvSpPr>
            <p:cNvPr id="17" name="TextBox 323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i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8" name="上箭头 17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4D18C75B-7FF7-4595-A523-9AA52825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551" y="3244334"/>
            <a:ext cx="4627824" cy="357067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CB5C8F5-4730-4A6B-9711-F1F4E7C12D79}"/>
              </a:ext>
            </a:extLst>
          </p:cNvPr>
          <p:cNvSpPr/>
          <p:nvPr/>
        </p:nvSpPr>
        <p:spPr>
          <a:xfrm>
            <a:off x="1413432" y="3405465"/>
            <a:ext cx="210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33CC"/>
                </a:solidFill>
                <a:latin typeface="Arial "/>
                <a:ea typeface="Arial Unicode MS" pitchFamily="34" charset="-122"/>
                <a:cs typeface="Arial Unicode MS" pitchFamily="34" charset="-122"/>
              </a:rPr>
              <a:t>参考代码：</a:t>
            </a:r>
          </a:p>
        </p:txBody>
      </p:sp>
    </p:spTree>
    <p:extLst>
      <p:ext uri="{BB962C8B-B14F-4D97-AF65-F5344CB8AC3E}">
        <p14:creationId xmlns:p14="http://schemas.microsoft.com/office/powerpoint/2010/main" val="145400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6207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排序和查找算法应用举例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255521"/>
            <a:ext cx="8280000" cy="5044480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多字段排序</a:t>
            </a:r>
            <a:r>
              <a:rPr lang="en-US" altLang="zh-CN" dirty="0"/>
              <a:t>——</a:t>
            </a:r>
            <a:r>
              <a:rPr lang="zh-CN" altLang="en-US" dirty="0"/>
              <a:t>按生日排序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1520" y="1731469"/>
            <a:ext cx="8640960" cy="4968552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j;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is_big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encode1, encode2;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Student 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for (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 - 1;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for (j = 0; j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 -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- 1;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   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encode1 = students[j].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birthday.year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10000 + students[j].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birthday.month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100 +</a:t>
            </a: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students[j].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birthday.day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          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encode2 = students[j+1].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birthday.year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10000 + students[j+1].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birthday.month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 100 +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students[j + 1].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birthday.day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(encode1 &lt; encode2)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temp = students[j];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students[j] = students[j + 1];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students[j + 1] = 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6084168" y="5085184"/>
            <a:ext cx="2554858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432"/>
              <a:gd name="adj6" fmla="val -44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巧用自定义编码</a:t>
            </a:r>
            <a:endParaRPr lang="en-US" altLang="zh-CN" dirty="0"/>
          </a:p>
          <a:p>
            <a:pPr algn="ctr"/>
            <a:r>
              <a:rPr lang="zh-CN" altLang="en-US" dirty="0"/>
              <a:t>进行多字段排序</a:t>
            </a:r>
          </a:p>
        </p:txBody>
      </p:sp>
      <p:sp>
        <p:nvSpPr>
          <p:cNvPr id="9" name="云形 8"/>
          <p:cNvSpPr/>
          <p:nvPr/>
        </p:nvSpPr>
        <p:spPr>
          <a:xfrm>
            <a:off x="5745745" y="229216"/>
            <a:ext cx="3231704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ctr"/>
          <a:lstStyle/>
          <a:p>
            <a:r>
              <a:rPr lang="zh-CN" altLang="en-US" dirty="0"/>
              <a:t>适用场景：各字段类型相同且取值范围固定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97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4603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排序和查找算法应用举例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002535"/>
            <a:ext cx="8280000" cy="5297465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多字段排序</a:t>
            </a:r>
            <a:r>
              <a:rPr lang="en-US" altLang="zh-CN" dirty="0"/>
              <a:t>——</a:t>
            </a:r>
            <a:r>
              <a:rPr lang="zh-CN" altLang="en-US" dirty="0"/>
              <a:t>按生日排序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1520" y="1597446"/>
            <a:ext cx="8640960" cy="5215930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j;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is_big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diff_year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diff_month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diff_day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Student 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for (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 - 1;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for (j = 0; j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 -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- 1;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diff_year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students[j].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birthday.year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students[j + 1].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birthday.year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        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diff_month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students[j].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birthday.month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students[j + 1].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birthday.month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          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diff_day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students[j].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birthday.day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- students[j + 1].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birthday.day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is_big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(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diff_year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!= 0 ? 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diff_year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0 : 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diff_month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!= 0 ? 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diff_month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0 : </a:t>
            </a:r>
            <a:r>
              <a:rPr lang="en-US" altLang="zh-CN" sz="1100" b="1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diff_day</a:t>
            </a:r>
            <a:r>
              <a:rPr lang="en-US" altLang="zh-CN" sz="11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0));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 (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is_big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temp = students[j];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students[j] = students[j + 1];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students[j + 1] = temp;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6084168" y="5661248"/>
            <a:ext cx="2554858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432"/>
              <a:gd name="adj6" fmla="val -44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巧用逻辑表达式</a:t>
            </a:r>
            <a:endParaRPr lang="en-US" altLang="zh-CN" dirty="0"/>
          </a:p>
          <a:p>
            <a:pPr algn="ctr"/>
            <a:r>
              <a:rPr lang="zh-CN" altLang="en-US" dirty="0"/>
              <a:t>进行多字段排序</a:t>
            </a:r>
          </a:p>
        </p:txBody>
      </p:sp>
      <p:sp>
        <p:nvSpPr>
          <p:cNvPr id="8" name="云形 7"/>
          <p:cNvSpPr/>
          <p:nvPr/>
        </p:nvSpPr>
        <p:spPr>
          <a:xfrm>
            <a:off x="5745745" y="1021382"/>
            <a:ext cx="3231704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r>
              <a:rPr lang="zh-CN" altLang="en-US" dirty="0"/>
              <a:t>相比于自定义编码的方式更为通用</a:t>
            </a:r>
          </a:p>
        </p:txBody>
      </p:sp>
    </p:spTree>
    <p:extLst>
      <p:ext uri="{BB962C8B-B14F-4D97-AF65-F5344CB8AC3E}">
        <p14:creationId xmlns:p14="http://schemas.microsoft.com/office/powerpoint/2010/main" val="7252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51545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排序和查找算法应用举例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134737"/>
            <a:ext cx="8280000" cy="5165263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顺序查找学号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51309" y="1691488"/>
            <a:ext cx="8311078" cy="4608512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found = -1;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for (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 - 1; 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(students[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found = 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(found &gt;= 0)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 %s %c %c %s %d %d-%d-%d\n",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students[found].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students[found].name,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students[found].sex, students[found].class,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nations[students[found].nation], students[found].age,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students[found].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birthday.year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students[found].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birthday.month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students[found].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birthday.day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 startAt="21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("not found\n");</a:t>
            </a:r>
            <a:endParaRPr lang="en-US" altLang="zh-CN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3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排序和查找算法应用举例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折半查找学号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1520" y="2060848"/>
            <a:ext cx="8640960" cy="4176464"/>
          </a:xfrm>
          <a:prstGeom prst="roundRect">
            <a:avLst>
              <a:gd name="adj" fmla="val 1628"/>
            </a:avLst>
          </a:prstGeom>
          <a:solidFill>
            <a:sysClr val="window" lastClr="FFFFFF"/>
          </a:solidFill>
          <a:ln w="12700" cap="flat" cmpd="sng" algn="ctr">
            <a:solidFill>
              <a:srgbClr val="E84C2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found = -1;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low = 0, high =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(students) / 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(Student) - 1;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 int mid;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zh-CN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 (low &lt;= high)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mid = (low + high) / 2;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if (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&gt; students[mid].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low = mid + 1;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else if (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&lt; students[mid].</a:t>
            </a:r>
            <a:r>
              <a:rPr lang="en-US" altLang="zh-CN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sno</a:t>
            </a: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high = mid - 1;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else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found = mid;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break;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r>
              <a:rPr lang="en-US" altLang="zh-CN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  <a:defRPr/>
            </a:pPr>
            <a:endParaRPr lang="en-US" altLang="zh-CN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2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</a:t>
            </a:r>
            <a:r>
              <a:rPr lang="zh-CN" altLang="en-US" dirty="0"/>
              <a:t>二分查找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59414"/>
              </p:ext>
            </p:extLst>
          </p:nvPr>
        </p:nvGraphicFramePr>
        <p:xfrm>
          <a:off x="2959089" y="2023689"/>
          <a:ext cx="6096000" cy="457200"/>
        </p:xfrm>
        <a:graphic>
          <a:graphicData uri="http://schemas.openxmlformats.org/drawingml/2006/table">
            <a:tbl>
              <a:tblPr firstRow="1" bandRow="1"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onstantia"/>
                        </a:defRPr>
                      </a:lvl9pPr>
                    </a:lstStyle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3187689" y="2557089"/>
            <a:ext cx="762000" cy="766763"/>
            <a:chOff x="2743200" y="4114800"/>
            <a:chExt cx="762000" cy="766465"/>
          </a:xfrm>
        </p:grpSpPr>
        <p:sp>
          <p:nvSpPr>
            <p:cNvPr id="8" name="TextBox 259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low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022985" y="1407665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x=34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1" name="组合 23"/>
          <p:cNvGrpSpPr>
            <a:grpSpLocks/>
          </p:cNvGrpSpPr>
          <p:nvPr/>
        </p:nvGrpSpPr>
        <p:grpSpPr bwMode="auto">
          <a:xfrm>
            <a:off x="8153400" y="2559010"/>
            <a:ext cx="990600" cy="766763"/>
            <a:chOff x="2743200" y="4114800"/>
            <a:chExt cx="990600" cy="766465"/>
          </a:xfrm>
        </p:grpSpPr>
        <p:sp>
          <p:nvSpPr>
            <p:cNvPr id="12" name="TextBox 263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990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high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3" name="上箭头 12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grpSp>
        <p:nvGrpSpPr>
          <p:cNvPr id="14" name="组合 23"/>
          <p:cNvGrpSpPr>
            <a:grpSpLocks/>
          </p:cNvGrpSpPr>
          <p:nvPr/>
        </p:nvGrpSpPr>
        <p:grpSpPr bwMode="auto">
          <a:xfrm>
            <a:off x="5168889" y="2557089"/>
            <a:ext cx="762000" cy="766763"/>
            <a:chOff x="2743200" y="4114800"/>
            <a:chExt cx="762000" cy="766465"/>
          </a:xfrm>
        </p:grpSpPr>
        <p:sp>
          <p:nvSpPr>
            <p:cNvPr id="15" name="TextBox 14"/>
            <p:cNvSpPr txBox="1"/>
            <p:nvPr/>
          </p:nvSpPr>
          <p:spPr>
            <a:xfrm>
              <a:off x="2743200" y="4419482"/>
              <a:ext cx="762000" cy="4617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7CCA62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mid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CCA62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上箭头 15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sp>
        <p:nvSpPr>
          <p:cNvPr id="17" name="TextBox 271"/>
          <p:cNvSpPr txBox="1">
            <a:spLocks noChangeArrowheads="1"/>
          </p:cNvSpPr>
          <p:nvPr/>
        </p:nvSpPr>
        <p:spPr bwMode="auto">
          <a:xfrm>
            <a:off x="2959089" y="1414089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TextBox 272"/>
          <p:cNvSpPr txBox="1">
            <a:spLocks noChangeArrowheads="1"/>
          </p:cNvSpPr>
          <p:nvPr/>
        </p:nvSpPr>
        <p:spPr bwMode="auto">
          <a:xfrm>
            <a:off x="3949689" y="1414089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TextBox 273"/>
          <p:cNvSpPr txBox="1">
            <a:spLocks noChangeArrowheads="1"/>
          </p:cNvSpPr>
          <p:nvPr/>
        </p:nvSpPr>
        <p:spPr bwMode="auto">
          <a:xfrm>
            <a:off x="5016489" y="1414089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TextBox 274"/>
          <p:cNvSpPr txBox="1">
            <a:spLocks noChangeArrowheads="1"/>
          </p:cNvSpPr>
          <p:nvPr/>
        </p:nvSpPr>
        <p:spPr bwMode="auto">
          <a:xfrm>
            <a:off x="6007089" y="1414089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3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" name="TextBox 275"/>
          <p:cNvSpPr txBox="1">
            <a:spLocks noChangeArrowheads="1"/>
          </p:cNvSpPr>
          <p:nvPr/>
        </p:nvSpPr>
        <p:spPr bwMode="auto">
          <a:xfrm>
            <a:off x="7073889" y="1414089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TextBox 276"/>
          <p:cNvSpPr txBox="1">
            <a:spLocks noChangeArrowheads="1"/>
          </p:cNvSpPr>
          <p:nvPr/>
        </p:nvSpPr>
        <p:spPr bwMode="auto">
          <a:xfrm>
            <a:off x="8064489" y="1414089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5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3" name="组合 23"/>
          <p:cNvGrpSpPr>
            <a:grpSpLocks/>
          </p:cNvGrpSpPr>
          <p:nvPr/>
        </p:nvGrpSpPr>
        <p:grpSpPr bwMode="auto">
          <a:xfrm>
            <a:off x="5930889" y="2557089"/>
            <a:ext cx="762000" cy="766763"/>
            <a:chOff x="2743200" y="4114800"/>
            <a:chExt cx="762000" cy="766465"/>
          </a:xfrm>
        </p:grpSpPr>
        <p:sp>
          <p:nvSpPr>
            <p:cNvPr id="24" name="TextBox 278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low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5" name="上箭头 24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grpSp>
        <p:nvGrpSpPr>
          <p:cNvPr id="26" name="组合 23"/>
          <p:cNvGrpSpPr>
            <a:grpSpLocks/>
          </p:cNvGrpSpPr>
          <p:nvPr/>
        </p:nvGrpSpPr>
        <p:grpSpPr bwMode="auto">
          <a:xfrm>
            <a:off x="7226289" y="2557089"/>
            <a:ext cx="762000" cy="766763"/>
            <a:chOff x="2743200" y="4114800"/>
            <a:chExt cx="762000" cy="766465"/>
          </a:xfrm>
        </p:grpSpPr>
        <p:sp>
          <p:nvSpPr>
            <p:cNvPr id="27" name="TextBox 26"/>
            <p:cNvSpPr txBox="1"/>
            <p:nvPr/>
          </p:nvSpPr>
          <p:spPr>
            <a:xfrm>
              <a:off x="2743200" y="4419482"/>
              <a:ext cx="762000" cy="4617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7CCA62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mid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CCA62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8" name="上箭头 27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grpSp>
        <p:nvGrpSpPr>
          <p:cNvPr id="29" name="组合 23"/>
          <p:cNvGrpSpPr>
            <a:grpSpLocks/>
          </p:cNvGrpSpPr>
          <p:nvPr/>
        </p:nvGrpSpPr>
        <p:grpSpPr bwMode="auto">
          <a:xfrm>
            <a:off x="6464289" y="2557089"/>
            <a:ext cx="838200" cy="766763"/>
            <a:chOff x="2743200" y="4114800"/>
            <a:chExt cx="838200" cy="766465"/>
          </a:xfrm>
        </p:grpSpPr>
        <p:sp>
          <p:nvSpPr>
            <p:cNvPr id="30" name="TextBox 284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838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high</a:t>
              </a: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上箭头 30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grpSp>
        <p:nvGrpSpPr>
          <p:cNvPr id="32" name="组合 23"/>
          <p:cNvGrpSpPr>
            <a:grpSpLocks/>
          </p:cNvGrpSpPr>
          <p:nvPr/>
        </p:nvGrpSpPr>
        <p:grpSpPr bwMode="auto">
          <a:xfrm>
            <a:off x="6235689" y="3776289"/>
            <a:ext cx="762000" cy="766763"/>
            <a:chOff x="2743200" y="4114800"/>
            <a:chExt cx="762000" cy="766465"/>
          </a:xfrm>
        </p:grpSpPr>
        <p:sp>
          <p:nvSpPr>
            <p:cNvPr id="33" name="TextBox 32"/>
            <p:cNvSpPr txBox="1"/>
            <p:nvPr/>
          </p:nvSpPr>
          <p:spPr>
            <a:xfrm>
              <a:off x="2743200" y="4419482"/>
              <a:ext cx="762000" cy="4617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7CCA62"/>
                  </a:solidFill>
                  <a:effectLst/>
                  <a:uLnTx/>
                  <a:uFillTx/>
                  <a:latin typeface="Arial" charset="0"/>
                  <a:ea typeface="宋体" pitchFamily="2" charset="-122"/>
                </a:rPr>
                <a:t>mid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CCA62"/>
                </a:solidFill>
                <a:effectLst/>
                <a:uLnTx/>
                <a:uFillTx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4" name="上箭头 33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  <a:solidFill>
              <a:srgbClr val="0F6FC6"/>
            </a:solidFill>
            <a:ln w="254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/>
                <a:cs typeface="+mn-cs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940289" y="3776289"/>
            <a:ext cx="1143000" cy="533400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宋体"/>
                <a:cs typeface="+mn-cs"/>
              </a:rPr>
              <a:t>34&gt; 22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宋体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6289" y="3700089"/>
            <a:ext cx="1143000" cy="533400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宋体"/>
                <a:cs typeface="+mn-cs"/>
              </a:rPr>
              <a:t>34&lt;45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宋体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59489" y="4690689"/>
            <a:ext cx="1143000" cy="533400"/>
          </a:xfrm>
          <a:prstGeom prst="rect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"/>
                <a:ea typeface="宋体"/>
                <a:cs typeface="+mn-cs"/>
              </a:rPr>
              <a:t>34=34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"/>
              <a:ea typeface="宋体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6101FD-CEFE-4FA4-AC0F-635D9C31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9" y="3312634"/>
            <a:ext cx="3081407" cy="334383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560840F-FB5C-49C1-A85A-A3D23C2CCB87}"/>
              </a:ext>
            </a:extLst>
          </p:cNvPr>
          <p:cNvSpPr/>
          <p:nvPr/>
        </p:nvSpPr>
        <p:spPr>
          <a:xfrm>
            <a:off x="270302" y="2725485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rgbClr val="0033CC"/>
                </a:solidFill>
                <a:latin typeface="Arial "/>
                <a:ea typeface="Arial Unicode MS" pitchFamily="34" charset="-122"/>
                <a:cs typeface="Arial Unicode MS" pitchFamily="34" charset="-122"/>
              </a:rPr>
              <a:t>核心代码：</a:t>
            </a:r>
          </a:p>
        </p:txBody>
      </p:sp>
    </p:spTree>
    <p:extLst>
      <p:ext uri="{BB962C8B-B14F-4D97-AF65-F5344CB8AC3E}">
        <p14:creationId xmlns:p14="http://schemas.microsoft.com/office/powerpoint/2010/main" val="17031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算法的效率</a:t>
            </a:r>
          </a:p>
        </p:txBody>
      </p:sp>
      <p:sp>
        <p:nvSpPr>
          <p:cNvPr id="4" name="矩形 3"/>
          <p:cNvSpPr/>
          <p:nvPr/>
        </p:nvSpPr>
        <p:spPr>
          <a:xfrm>
            <a:off x="1082079" y="4090102"/>
            <a:ext cx="7148547" cy="2051753"/>
          </a:xfrm>
          <a:prstGeom prst="rect">
            <a:avLst/>
          </a:prstGeom>
          <a:solidFill>
            <a:srgbClr val="273A4F">
              <a:lumMod val="20000"/>
              <a:lumOff val="80000"/>
            </a:srgbClr>
          </a:solidFill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657" y="2204864"/>
            <a:ext cx="7148547" cy="768917"/>
          </a:xfrm>
          <a:prstGeom prst="rect">
            <a:avLst/>
          </a:prstGeom>
          <a:solidFill>
            <a:srgbClr val="FFC32B">
              <a:lumMod val="20000"/>
              <a:lumOff val="80000"/>
            </a:srgbClr>
          </a:solidFill>
          <a:ln w="28575" cap="flat" cmpd="sng" algn="ctr">
            <a:solidFill>
              <a:srgbClr val="C00000"/>
            </a:solidFill>
            <a:prstDash val="sysDot"/>
            <a:miter lim="800000"/>
          </a:ln>
          <a:effectLst/>
          <a:ex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653502" y="1575915"/>
            <a:ext cx="7732076" cy="1711585"/>
          </a:xfrm>
          <a:prstGeom prst="rect">
            <a:avLst/>
          </a:prstGeom>
          <a:ln w="28575">
            <a:noFill/>
          </a:ln>
        </p:spPr>
        <p:txBody>
          <a:bodyPr vert="horz" lIns="91424" tIns="45712" rIns="91424" bIns="45712" rtlCol="0">
            <a:noAutofit/>
          </a:bodyPr>
          <a:lstStyle>
            <a:lvl1pPr marL="0" indent="4572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200"/>
              </a:spcBef>
            </a:pPr>
            <a:r>
              <a:rPr lang="zh-CN" altLang="en-US" sz="2799" dirty="0">
                <a:solidFill>
                  <a:srgbClr val="000000"/>
                </a:solidFill>
                <a:latin typeface="微软雅黑"/>
                <a:ea typeface="微软雅黑"/>
              </a:rPr>
              <a:t>顺序查找的平均时间性能</a:t>
            </a:r>
          </a:p>
        </p:txBody>
      </p:sp>
      <p:sp>
        <p:nvSpPr>
          <p:cNvPr id="7" name="矩形 6"/>
          <p:cNvSpPr/>
          <p:nvPr/>
        </p:nvSpPr>
        <p:spPr>
          <a:xfrm>
            <a:off x="1106571" y="2308687"/>
            <a:ext cx="6936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pt-BR" sz="2800" dirty="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pt-BR" altLang="zh-CN" sz="2800" dirty="0">
                <a:solidFill>
                  <a:srgbClr val="000000"/>
                </a:solidFill>
                <a:latin typeface="微软雅黑"/>
                <a:ea typeface="微软雅黑"/>
              </a:rPr>
              <a:t>1 + 2 + 3 + … + n ) / n = ( n + 1 ) / 2</a:t>
            </a:r>
            <a:endParaRPr lang="zh-CN" altLang="en-US" sz="28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52198" y="3422069"/>
            <a:ext cx="7733380" cy="645924"/>
          </a:xfrm>
          <a:prstGeom prst="rect">
            <a:avLst/>
          </a:prstGeom>
          <a:ln w="28575">
            <a:noFill/>
          </a:ln>
        </p:spPr>
        <p:txBody>
          <a:bodyPr vert="horz" lIns="91424" tIns="45712" rIns="91424" bIns="45712" rtlCol="0">
            <a:noAutofit/>
          </a:bodyPr>
          <a:lstStyle>
            <a:lvl1pPr marL="0" indent="4572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200"/>
              </a:spcBef>
            </a:pPr>
            <a:r>
              <a:rPr lang="zh-CN" altLang="en-US" sz="2799" dirty="0">
                <a:solidFill>
                  <a:srgbClr val="FFC32B">
                    <a:lumMod val="50000"/>
                  </a:srgbClr>
                </a:solidFill>
                <a:latin typeface="微软雅黑"/>
                <a:ea typeface="微软雅黑"/>
              </a:rPr>
              <a:t>二分查找的最坏情况的时间性能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1106571" y="4065389"/>
            <a:ext cx="5553661" cy="2167368"/>
          </a:xfrm>
          <a:prstGeom prst="rect">
            <a:avLst/>
          </a:prstGeom>
          <a:ln w="28575">
            <a:noFill/>
          </a:ln>
        </p:spPr>
        <p:txBody>
          <a:bodyPr vert="horz" lIns="91424" tIns="45712" rIns="91424" bIns="45712" rtlCol="0">
            <a:noAutofit/>
          </a:bodyPr>
          <a:lstStyle>
            <a:lvl1pPr marL="0" indent="4572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200"/>
              </a:spcBef>
            </a:pPr>
            <a:r>
              <a:rPr lang="pt-BR" altLang="zh-CN" sz="2799" dirty="0">
                <a:solidFill>
                  <a:srgbClr val="000000"/>
                </a:solidFill>
                <a:latin typeface="微软雅黑"/>
                <a:ea typeface="微软雅黑"/>
              </a:rPr>
              <a:t> n / 2 / 2 … / 2 / 2 = 1</a:t>
            </a:r>
          </a:p>
          <a:p>
            <a:pPr indent="0">
              <a:spcBef>
                <a:spcPts val="1200"/>
              </a:spcBef>
            </a:pPr>
            <a:endParaRPr lang="pt-BR" altLang="zh-CN" sz="2799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indent="0">
              <a:spcBef>
                <a:spcPts val="1200"/>
              </a:spcBef>
            </a:pPr>
            <a:r>
              <a:rPr lang="pt-BR" altLang="zh-CN" sz="2799" dirty="0">
                <a:solidFill>
                  <a:srgbClr val="000000"/>
                </a:solidFill>
                <a:latin typeface="微软雅黑"/>
                <a:ea typeface="微软雅黑"/>
              </a:rPr>
              <a:t>k=log</a:t>
            </a:r>
            <a:r>
              <a:rPr lang="pt-BR" altLang="zh-CN" sz="2799" baseline="-25000" dirty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r>
              <a:rPr lang="pt-BR" altLang="zh-CN" sz="2799" dirty="0">
                <a:solidFill>
                  <a:srgbClr val="000000"/>
                </a:solidFill>
                <a:latin typeface="微软雅黑"/>
                <a:ea typeface="微软雅黑"/>
              </a:rPr>
              <a:t>n</a:t>
            </a:r>
            <a:endParaRPr lang="zh-CN" altLang="en-US" sz="2799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59271" y="5138028"/>
            <a:ext cx="876625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微软雅黑"/>
                <a:ea typeface="微软雅黑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微软雅黑"/>
                <a:ea typeface="微软雅黑"/>
              </a:rPr>
              <a:t>次</a:t>
            </a:r>
          </a:p>
        </p:txBody>
      </p:sp>
      <p:sp>
        <p:nvSpPr>
          <p:cNvPr id="11" name="右大括号 10"/>
          <p:cNvSpPr/>
          <p:nvPr/>
        </p:nvSpPr>
        <p:spPr>
          <a:xfrm rot="5400000">
            <a:off x="2879811" y="3739816"/>
            <a:ext cx="360040" cy="2160240"/>
          </a:xfrm>
          <a:prstGeom prst="righ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2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搜索算法的效率</a:t>
            </a:r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/>
          </p:nvPr>
        </p:nvGraphicFramePr>
        <p:xfrm>
          <a:off x="827584" y="2132856"/>
          <a:ext cx="7068570" cy="3461639"/>
        </p:xfrm>
        <a:graphic>
          <a:graphicData uri="http://schemas.openxmlformats.org/drawingml/2006/table">
            <a:tbl>
              <a:tblPr firstRow="1" bandRow="1"/>
              <a:tblGrid>
                <a:gridCol w="5008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26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indent="127000" algn="l">
                        <a:lnSpc>
                          <a:spcPts val="15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800" kern="1000" dirty="0"/>
                    </a:p>
                    <a:p>
                      <a:pPr indent="127000" algn="l">
                        <a:lnSpc>
                          <a:spcPts val="15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0" dirty="0"/>
                        <a:t>           n</a:t>
                      </a:r>
                      <a:endParaRPr 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42" marR="5144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indent="127000" algn="l">
                        <a:lnSpc>
                          <a:spcPts val="15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800" kern="1000" dirty="0"/>
                    </a:p>
                    <a:p>
                      <a:pPr indent="127000" algn="l">
                        <a:lnSpc>
                          <a:spcPts val="15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0" dirty="0"/>
                        <a:t>l</a:t>
                      </a:r>
                      <a:r>
                        <a:rPr lang="en-US" altLang="zh-CN" sz="2800" kern="1000" dirty="0"/>
                        <a:t>og</a:t>
                      </a:r>
                      <a:r>
                        <a:rPr lang="en-US" altLang="zh-CN" sz="2800" kern="1000" baseline="-25000" dirty="0"/>
                        <a:t>2</a:t>
                      </a:r>
                      <a:r>
                        <a:rPr lang="en-US" sz="2800" kern="1000" dirty="0"/>
                        <a:t>n</a:t>
                      </a:r>
                      <a:endParaRPr 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42" marR="5144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R="405130" indent="579120" algn="l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0" dirty="0"/>
                        <a:t>10</a:t>
                      </a:r>
                      <a:endParaRPr 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42" marR="51442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R="821690" indent="12700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0" dirty="0"/>
                        <a:t>3</a:t>
                      </a:r>
                      <a:endParaRPr 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42" marR="5144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R="405130" indent="579120" algn="l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0" dirty="0"/>
                        <a:t>100</a:t>
                      </a:r>
                      <a:endParaRPr 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42" marR="51442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R="821690" indent="12700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0" dirty="0"/>
                        <a:t>7</a:t>
                      </a:r>
                      <a:endParaRPr 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42" marR="5144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37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R="405130" indent="579120" algn="l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0" dirty="0"/>
                        <a:t>1000</a:t>
                      </a:r>
                      <a:endParaRPr 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42" marR="51442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R="821690" indent="127000" algn="l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20"/>
                        </a:spcAft>
                      </a:pPr>
                      <a:r>
                        <a:rPr lang="en-US" sz="2800" kern="1000" dirty="0"/>
                        <a:t>10</a:t>
                      </a:r>
                      <a:endParaRPr 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1442" marR="51442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25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R="405130" indent="579120" algn="l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altLang="zh-CN" sz="2800" kern="1000" dirty="0"/>
                        <a:t>1 000</a:t>
                      </a:r>
                      <a:r>
                        <a:rPr lang="en-US" altLang="zh-CN" sz="2800" kern="1000" baseline="0" dirty="0"/>
                        <a:t> </a:t>
                      </a:r>
                      <a:r>
                        <a:rPr lang="en-US" altLang="zh-CN" sz="2800" kern="1000" dirty="0"/>
                        <a:t>000</a:t>
                      </a:r>
                      <a:endParaRPr lang="zh-CN" alt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algn="l"/>
                      <a:r>
                        <a:rPr lang="en-US" altLang="zh-CN" sz="2800" dirty="0"/>
                        <a:t> 20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25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L="0" marR="405130" indent="579120" algn="l" defTabSz="914217" rtl="0" eaLnBrk="1" fontAlgn="auto" latinLnBrk="0" hangingPunct="1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kern="1000" dirty="0"/>
                        <a:t>1 000 000 000</a:t>
                      </a:r>
                      <a:endParaRPr lang="zh-CN" altLang="zh-CN" sz="2800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Times New Roman"/>
                          <a:ea typeface="微软雅黑"/>
                        </a:defRPr>
                      </a:lvl9pPr>
                    </a:lstStyle>
                    <a:p>
                      <a:pPr marL="0" marR="0" indent="0" algn="l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 30</a:t>
                      </a:r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32B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65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排序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选择排序</a:t>
            </a:r>
            <a:endParaRPr lang="en-US" altLang="zh-CN" dirty="0"/>
          </a:p>
          <a:p>
            <a:r>
              <a:rPr lang="zh-CN" altLang="en-US" dirty="0"/>
              <a:t>冒泡排序</a:t>
            </a:r>
            <a:endParaRPr lang="en-US" altLang="zh-CN" dirty="0"/>
          </a:p>
          <a:p>
            <a:r>
              <a:rPr lang="zh-CN" altLang="en-US" dirty="0"/>
              <a:t>插入排序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0652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lang="zh-CN" altLang="en-US" dirty="0"/>
              <a:t>选择排序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914400" y="1654074"/>
            <a:ext cx="7315200" cy="3276600"/>
          </a:xfrm>
          <a:prstGeom prst="rect">
            <a:avLst/>
          </a:prstGeom>
          <a:noFill/>
          <a:ln>
            <a:solidFill>
              <a:srgbClr val="FF99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45720" rIns="0" bIns="0" numCol="1" anchor="ctr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从所有的数中找出最小的一个，将其放在最前面；接着在余下的数中找出最小的一个，将其放在第二位，依次类推，数列由前往后逐渐成型。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48747" y="1654074"/>
            <a:ext cx="457200" cy="3276600"/>
          </a:xfrm>
          <a:prstGeom prst="rect">
            <a:avLst/>
          </a:prstGeom>
          <a:solidFill>
            <a:srgbClr val="FF9900"/>
          </a:solidFill>
          <a:ln w="12700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思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路</a:t>
            </a:r>
            <a:endParaRPr lang="zh-CN" altLang="en-US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90500" y="5203926"/>
            <a:ext cx="8763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下面以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6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个数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(22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34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10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5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89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45)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为例，用图示说明。</a:t>
            </a:r>
          </a:p>
        </p:txBody>
      </p:sp>
    </p:spTree>
    <p:extLst>
      <p:ext uri="{BB962C8B-B14F-4D97-AF65-F5344CB8AC3E}">
        <p14:creationId xmlns:p14="http://schemas.microsoft.com/office/powerpoint/2010/main" val="402216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6"/>
          <p:cNvSpPr txBox="1">
            <a:spLocks noGrp="1"/>
          </p:cNvSpPr>
          <p:nvPr/>
        </p:nvSpPr>
        <p:spPr>
          <a:xfrm>
            <a:off x="8748713" y="6381750"/>
            <a:ext cx="395287" cy="476250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1B5067B-8770-4A0C-BD68-C34B1F3055B4}" type="slidenum">
              <a:rPr lang="en-US" altLang="zh-CN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zh-CN" sz="1200">
              <a:solidFill>
                <a:schemeClr val="tx2">
                  <a:shade val="9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8991600" cy="563562"/>
          </a:xfrm>
          <a:solidFill>
            <a:srgbClr val="FFC489"/>
          </a:solidFill>
        </p:spPr>
        <p:txBody>
          <a:bodyPr/>
          <a:lstStyle/>
          <a:p>
            <a:r>
              <a:rPr lang="zh-CN" altLang="en-US" sz="2800" dirty="0"/>
              <a:t>第一轮：先找出序列中最小的一个放在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</a:t>
            </a:r>
            <a:r>
              <a:rPr lang="zh-CN" altLang="en-US" sz="2800" dirty="0"/>
              <a:t>位置。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00200" y="1524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4" name="TextBox 17"/>
          <p:cNvSpPr txBox="1">
            <a:spLocks noChangeArrowheads="1"/>
          </p:cNvSpPr>
          <p:nvPr/>
        </p:nvSpPr>
        <p:spPr bwMode="auto">
          <a:xfrm>
            <a:off x="762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165" name="TextBox 18"/>
          <p:cNvSpPr txBox="1">
            <a:spLocks noChangeArrowheads="1"/>
          </p:cNvSpPr>
          <p:nvPr/>
        </p:nvSpPr>
        <p:spPr bwMode="auto">
          <a:xfrm>
            <a:off x="1752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166" name="TextBox 19"/>
          <p:cNvSpPr txBox="1">
            <a:spLocks noChangeArrowheads="1"/>
          </p:cNvSpPr>
          <p:nvPr/>
        </p:nvSpPr>
        <p:spPr bwMode="auto">
          <a:xfrm>
            <a:off x="27432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1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167" name="TextBox 20"/>
          <p:cNvSpPr txBox="1">
            <a:spLocks noChangeArrowheads="1"/>
          </p:cNvSpPr>
          <p:nvPr/>
        </p:nvSpPr>
        <p:spPr bwMode="auto">
          <a:xfrm>
            <a:off x="3810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2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168" name="TextBox 21"/>
          <p:cNvSpPr txBox="1">
            <a:spLocks noChangeArrowheads="1"/>
          </p:cNvSpPr>
          <p:nvPr/>
        </p:nvSpPr>
        <p:spPr bwMode="auto">
          <a:xfrm>
            <a:off x="48006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3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169" name="TextBox 22"/>
          <p:cNvSpPr txBox="1">
            <a:spLocks noChangeArrowheads="1"/>
          </p:cNvSpPr>
          <p:nvPr/>
        </p:nvSpPr>
        <p:spPr bwMode="auto">
          <a:xfrm>
            <a:off x="58674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4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170" name="TextBox 23"/>
          <p:cNvSpPr txBox="1">
            <a:spLocks noChangeArrowheads="1"/>
          </p:cNvSpPr>
          <p:nvPr/>
        </p:nvSpPr>
        <p:spPr bwMode="auto">
          <a:xfrm>
            <a:off x="6858000" y="990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5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600200" y="25146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0" y="2057400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</a:rPr>
              <a:t>排</a:t>
            </a:r>
            <a:r>
              <a:rPr lang="en-US" altLang="zh-CN" sz="2400" b="1">
                <a:solidFill>
                  <a:srgbClr val="FF0000"/>
                </a:solidFill>
              </a:rPr>
              <a:t>i=0</a:t>
            </a:r>
            <a:r>
              <a:rPr lang="zh-CN" altLang="en-US" sz="2400" b="1">
                <a:solidFill>
                  <a:srgbClr val="FF0000"/>
                </a:solidFill>
              </a:rPr>
              <a:t>位置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600200" y="2057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FF0000"/>
                </a:solidFill>
              </a:rPr>
              <a:t>i=0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1447800" y="3048000"/>
            <a:ext cx="1143000" cy="766763"/>
            <a:chOff x="1447800" y="4114800"/>
            <a:chExt cx="1143000" cy="766465"/>
          </a:xfrm>
        </p:grpSpPr>
        <p:sp>
          <p:nvSpPr>
            <p:cNvPr id="6237" name="TextBox 27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min=i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9" name="上箭头 28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32"/>
          <p:cNvGrpSpPr>
            <a:grpSpLocks/>
          </p:cNvGrpSpPr>
          <p:nvPr/>
        </p:nvGrpSpPr>
        <p:grpSpPr bwMode="auto">
          <a:xfrm>
            <a:off x="2743200" y="3048000"/>
            <a:ext cx="762000" cy="766763"/>
            <a:chOff x="2743200" y="4114800"/>
            <a:chExt cx="762000" cy="766465"/>
          </a:xfrm>
        </p:grpSpPr>
        <p:sp>
          <p:nvSpPr>
            <p:cNvPr id="6235" name="TextBox 29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31" name="上箭头 30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1752600" y="43434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34?</a:t>
            </a:r>
            <a:endParaRPr lang="zh-CN" altLang="en-US" dirty="0">
              <a:latin typeface="Arial "/>
            </a:endParaRPr>
          </a:p>
        </p:txBody>
      </p:sp>
      <p:grpSp>
        <p:nvGrpSpPr>
          <p:cNvPr id="4" name="组合 34"/>
          <p:cNvGrpSpPr>
            <a:grpSpLocks/>
          </p:cNvGrpSpPr>
          <p:nvPr/>
        </p:nvGrpSpPr>
        <p:grpSpPr bwMode="auto">
          <a:xfrm>
            <a:off x="3810000" y="2971800"/>
            <a:ext cx="762000" cy="766763"/>
            <a:chOff x="2743200" y="4114800"/>
            <a:chExt cx="762000" cy="766465"/>
          </a:xfrm>
        </p:grpSpPr>
        <p:sp>
          <p:nvSpPr>
            <p:cNvPr id="6233" name="TextBox 35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37" name="上箭头 36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3505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22&gt; 10?</a:t>
            </a:r>
            <a:endParaRPr lang="zh-CN" altLang="en-US" dirty="0">
              <a:latin typeface="Arial "/>
            </a:endParaRPr>
          </a:p>
        </p:txBody>
      </p:sp>
      <p:grpSp>
        <p:nvGrpSpPr>
          <p:cNvPr id="5" name="组合 38"/>
          <p:cNvGrpSpPr>
            <a:grpSpLocks/>
          </p:cNvGrpSpPr>
          <p:nvPr/>
        </p:nvGrpSpPr>
        <p:grpSpPr bwMode="auto">
          <a:xfrm>
            <a:off x="3352800" y="3581400"/>
            <a:ext cx="1143000" cy="766763"/>
            <a:chOff x="1447800" y="4114800"/>
            <a:chExt cx="1143000" cy="766465"/>
          </a:xfrm>
        </p:grpSpPr>
        <p:sp>
          <p:nvSpPr>
            <p:cNvPr id="6231" name="TextBox 39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" name="组合 41"/>
          <p:cNvGrpSpPr>
            <a:grpSpLocks/>
          </p:cNvGrpSpPr>
          <p:nvPr/>
        </p:nvGrpSpPr>
        <p:grpSpPr bwMode="auto">
          <a:xfrm>
            <a:off x="4876800" y="3048000"/>
            <a:ext cx="762000" cy="766763"/>
            <a:chOff x="2743200" y="4114800"/>
            <a:chExt cx="762000" cy="766465"/>
          </a:xfrm>
        </p:grpSpPr>
        <p:sp>
          <p:nvSpPr>
            <p:cNvPr id="6229" name="TextBox 42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4" name="上箭头 43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7244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10&gt; 5?</a:t>
            </a:r>
            <a:endParaRPr lang="zh-CN" altLang="en-US" dirty="0">
              <a:latin typeface="Arial "/>
            </a:endParaRPr>
          </a:p>
        </p:txBody>
      </p:sp>
      <p:grpSp>
        <p:nvGrpSpPr>
          <p:cNvPr id="7" name="组合 45"/>
          <p:cNvGrpSpPr>
            <a:grpSpLocks/>
          </p:cNvGrpSpPr>
          <p:nvPr/>
        </p:nvGrpSpPr>
        <p:grpSpPr bwMode="auto">
          <a:xfrm>
            <a:off x="4419600" y="3581400"/>
            <a:ext cx="1143000" cy="766763"/>
            <a:chOff x="1447800" y="4114800"/>
            <a:chExt cx="1143000" cy="766465"/>
          </a:xfrm>
        </p:grpSpPr>
        <p:sp>
          <p:nvSpPr>
            <p:cNvPr id="6227" name="TextBox 46"/>
            <p:cNvSpPr txBox="1">
              <a:spLocks noChangeArrowheads="1"/>
            </p:cNvSpPr>
            <p:nvPr/>
          </p:nvSpPr>
          <p:spPr bwMode="auto">
            <a:xfrm>
              <a:off x="1447800" y="4419600"/>
              <a:ext cx="114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min=j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8" name="上箭头 47"/>
            <p:cNvSpPr/>
            <p:nvPr/>
          </p:nvSpPr>
          <p:spPr>
            <a:xfrm>
              <a:off x="19812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5867400" y="3048000"/>
            <a:ext cx="762000" cy="766763"/>
            <a:chOff x="2743200" y="4114800"/>
            <a:chExt cx="762000" cy="766465"/>
          </a:xfrm>
        </p:grpSpPr>
        <p:sp>
          <p:nvSpPr>
            <p:cNvPr id="6225" name="TextBox 49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" name="上箭头 50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5791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5&gt; 89?</a:t>
            </a:r>
            <a:endParaRPr lang="zh-CN" altLang="en-US" dirty="0">
              <a:latin typeface="Arial "/>
            </a:endParaRPr>
          </a:p>
        </p:txBody>
      </p:sp>
      <p:grpSp>
        <p:nvGrpSpPr>
          <p:cNvPr id="9" name="组合 52"/>
          <p:cNvGrpSpPr>
            <a:grpSpLocks/>
          </p:cNvGrpSpPr>
          <p:nvPr/>
        </p:nvGrpSpPr>
        <p:grpSpPr bwMode="auto">
          <a:xfrm>
            <a:off x="6858000" y="3124200"/>
            <a:ext cx="762000" cy="766763"/>
            <a:chOff x="2743200" y="4114800"/>
            <a:chExt cx="762000" cy="766465"/>
          </a:xfrm>
        </p:grpSpPr>
        <p:sp>
          <p:nvSpPr>
            <p:cNvPr id="6223" name="TextBox 53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76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0000"/>
                  </a:solidFill>
                </a:rPr>
                <a:t>j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5" name="上箭头 54"/>
            <p:cNvSpPr/>
            <p:nvPr/>
          </p:nvSpPr>
          <p:spPr>
            <a:xfrm>
              <a:off x="2971800" y="4114800"/>
              <a:ext cx="228600" cy="38085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6934200" y="43434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atin typeface="Arial "/>
              </a:rPr>
              <a:t>5&gt; 45?</a:t>
            </a:r>
            <a:endParaRPr lang="zh-CN" altLang="en-US" dirty="0">
              <a:latin typeface="Arial 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1600200" y="57150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34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10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22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89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33CC"/>
                          </a:solidFill>
                          <a:latin typeface="Arial "/>
                          <a:ea typeface="Arial Unicode MS" pitchFamily="34" charset="-122"/>
                          <a:cs typeface="Arial Unicode MS" pitchFamily="34" charset="-122"/>
                        </a:rPr>
                        <a:t>45</a:t>
                      </a:r>
                      <a:endParaRPr lang="zh-CN" altLang="en-US" sz="2400" dirty="0">
                        <a:solidFill>
                          <a:srgbClr val="0033CC"/>
                        </a:solidFill>
                        <a:latin typeface="Arial 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组合 77"/>
          <p:cNvGrpSpPr>
            <a:grpSpLocks/>
          </p:cNvGrpSpPr>
          <p:nvPr/>
        </p:nvGrpSpPr>
        <p:grpSpPr bwMode="auto">
          <a:xfrm>
            <a:off x="2208213" y="5257800"/>
            <a:ext cx="2898775" cy="458788"/>
            <a:chOff x="2209006" y="5257800"/>
            <a:chExt cx="2897188" cy="457994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2210592" y="5257800"/>
              <a:ext cx="289401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rot="5400000">
              <a:off x="1981595" y="5486796"/>
              <a:ext cx="456409" cy="15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5400000">
              <a:off x="4877196" y="5486796"/>
              <a:ext cx="456409" cy="158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矩形 79"/>
          <p:cNvSpPr/>
          <p:nvPr/>
        </p:nvSpPr>
        <p:spPr>
          <a:xfrm>
            <a:off x="228600" y="50292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min!=</a:t>
            </a:r>
            <a:r>
              <a:rPr lang="en-US" altLang="zh-CN" dirty="0" err="1"/>
              <a:t>i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604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2" grpId="0" animBg="1"/>
      <p:bldP spid="38" grpId="0" animBg="1"/>
      <p:bldP spid="45" grpId="0" animBg="1"/>
      <p:bldP spid="52" grpId="0" animBg="1"/>
      <p:bldP spid="56" grpId="0" animBg="1"/>
      <p:bldP spid="80" grpId="0" animBg="1"/>
      <p:bldP spid="80" grpId="1" animBg="1"/>
    </p:bldLst>
  </p:timing>
</p:sld>
</file>

<file path=ppt/theme/theme1.xml><?xml version="1.0" encoding="utf-8"?>
<a:theme xmlns:a="http://schemas.openxmlformats.org/drawingml/2006/main" name="课程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-Calibri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PPT模板" id="{351F00F9-9781-4493-A8BE-AE75F947CCD5}" vid="{D9AAA92C-2A04-455B-AC88-7D4E4CA3D87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30794</TotalTime>
  <Words>4530</Words>
  <Application>Microsoft Office PowerPoint</Application>
  <PresentationFormat>全屏显示(4:3)</PresentationFormat>
  <Paragraphs>744</Paragraphs>
  <Slides>33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 </vt:lpstr>
      <vt:lpstr>Arial Unicode MS</vt:lpstr>
      <vt:lpstr>等线</vt:lpstr>
      <vt:lpstr>楷体_GB2312</vt:lpstr>
      <vt:lpstr>宋体</vt:lpstr>
      <vt:lpstr>微软雅黑</vt:lpstr>
      <vt:lpstr>微软雅黑 Light</vt:lpstr>
      <vt:lpstr>Arial</vt:lpstr>
      <vt:lpstr>Calibri</vt:lpstr>
      <vt:lpstr>Calibri Light</vt:lpstr>
      <vt:lpstr>Consolas</vt:lpstr>
      <vt:lpstr>Constantia</vt:lpstr>
      <vt:lpstr>Courier New</vt:lpstr>
      <vt:lpstr>Times New Roman</vt:lpstr>
      <vt:lpstr>Wingdings</vt:lpstr>
      <vt:lpstr>课程PPT模板</vt:lpstr>
      <vt:lpstr>6.算法——查找与排序 </vt:lpstr>
      <vt:lpstr>6.1 查找</vt:lpstr>
      <vt:lpstr>6.1.1 顺序查找</vt:lpstr>
      <vt:lpstr>6.1.2 二分查找</vt:lpstr>
      <vt:lpstr>算法的效率</vt:lpstr>
      <vt:lpstr>搜索算法的效率</vt:lpstr>
      <vt:lpstr>6.2 排序</vt:lpstr>
      <vt:lpstr>6.2.1 选择排序</vt:lpstr>
      <vt:lpstr>第一轮：先找出序列中最小的一个放在i=0位置。</vt:lpstr>
      <vt:lpstr>第二轮：找出序列中次小的一个放在i=1位置。</vt:lpstr>
      <vt:lpstr>第三轮：找出序列中第三小的放在i=2位置。</vt:lpstr>
      <vt:lpstr>第四轮：找出序列中第四小的放在i=3位置。</vt:lpstr>
      <vt:lpstr>第五轮：找出序列中第五小的放在i=4位置。</vt:lpstr>
      <vt:lpstr>PowerPoint 演示文稿</vt:lpstr>
      <vt:lpstr>选择排序的效率</vt:lpstr>
      <vt:lpstr>6.2.2 冒泡排序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冒泡排序的效率*</vt:lpstr>
      <vt:lpstr>6.2.3 插入排序</vt:lpstr>
      <vt:lpstr>PowerPoint 演示文稿</vt:lpstr>
      <vt:lpstr>PowerPoint 演示文稿</vt:lpstr>
      <vt:lpstr>排序和查找算法应用举例</vt:lpstr>
      <vt:lpstr>PowerPoint 演示文稿</vt:lpstr>
      <vt:lpstr>排序和查找算法应用举例</vt:lpstr>
      <vt:lpstr>排序和查找算法应用举例</vt:lpstr>
      <vt:lpstr>排序和查找算法应用举例</vt:lpstr>
      <vt:lpstr>排序和查找算法应用举例</vt:lpstr>
      <vt:lpstr>排序和查找算法应用举例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 I</dc:title>
  <dc:creator>sun hui</dc:creator>
  <cp:lastModifiedBy>Hui Sun</cp:lastModifiedBy>
  <cp:revision>856</cp:revision>
  <dcterms:created xsi:type="dcterms:W3CDTF">2020-10-14T02:47:39Z</dcterms:created>
  <dcterms:modified xsi:type="dcterms:W3CDTF">2024-10-16T08:33:35Z</dcterms:modified>
</cp:coreProperties>
</file>