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33" r:id="rId2"/>
    <p:sldId id="341" r:id="rId3"/>
    <p:sldId id="342" r:id="rId4"/>
    <p:sldId id="344" r:id="rId5"/>
    <p:sldId id="336" r:id="rId6"/>
    <p:sldId id="34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Biechteler" initials="JB" lastIdx="2" clrIdx="0">
    <p:extLst>
      <p:ext uri="{19B8F6BF-5375-455C-9EA6-DF929625EA0E}">
        <p15:presenceInfo xmlns:p15="http://schemas.microsoft.com/office/powerpoint/2012/main" userId="Jonas Biechteler" providerId="None"/>
      </p:ext>
    </p:extLst>
  </p:cmAuthor>
  <p:cmAuthor id="2" name="jonas.biechteler44@gmail.com" initials="j" lastIdx="1" clrIdx="1">
    <p:extLst>
      <p:ext uri="{19B8F6BF-5375-455C-9EA6-DF929625EA0E}">
        <p15:presenceInfo xmlns:p15="http://schemas.microsoft.com/office/powerpoint/2012/main" userId="8094f901d51587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A93AF-D2EA-4180-9FDA-2E24F380956F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48C69-6FF8-47B2-830F-77E99D24F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70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60A4B-FD9A-45B2-94D7-C741C4B5BB81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748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60A4B-FD9A-45B2-94D7-C741C4B5BB81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91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60A4B-FD9A-45B2-94D7-C741C4B5BB81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181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60A4B-FD9A-45B2-94D7-C741C4B5BB81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49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60A4B-FD9A-45B2-94D7-C741C4B5BB81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46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60A4B-FD9A-45B2-94D7-C741C4B5BB81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087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93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50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7094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1675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508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763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065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679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5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012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8011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8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auto">
          <a:xfrm>
            <a:off x="0" y="-4461"/>
            <a:ext cx="12192000" cy="1035962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035906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89359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003056" y="362457"/>
            <a:ext cx="81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LUDWIG-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MAXIMILIANS-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UNIVERSITÄT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MÜNCHEN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9235" r="54608" b="5364"/>
          <a:stretch/>
        </p:blipFill>
        <p:spPr>
          <a:xfrm>
            <a:off x="154488" y="386019"/>
            <a:ext cx="792088" cy="50405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1DD180A-DB27-475C-8D3E-4D9114C067ED}"/>
              </a:ext>
            </a:extLst>
          </p:cNvPr>
          <p:cNvSpPr/>
          <p:nvPr/>
        </p:nvSpPr>
        <p:spPr bwMode="auto">
          <a:xfrm>
            <a:off x="7934961" y="2690108"/>
            <a:ext cx="4899932" cy="4899932"/>
          </a:xfrm>
          <a:prstGeom prst="ellipse">
            <a:avLst/>
          </a:prstGeom>
          <a:blipFill dpi="0" rotWithShape="1">
            <a:blip r:embed="rId4">
              <a:alphaModFix amt="32000"/>
            </a:blip>
            <a:srcRect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16160E-811C-4ADE-9C9D-D2494CD1FE64}"/>
              </a:ext>
            </a:extLst>
          </p:cNvPr>
          <p:cNvSpPr txBox="1"/>
          <p:nvPr/>
        </p:nvSpPr>
        <p:spPr>
          <a:xfrm>
            <a:off x="1035906" y="1819485"/>
            <a:ext cx="7382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33399"/>
                </a:solidFill>
                <a:latin typeface="LMU CompatilFact" panose="02000500060000020003"/>
              </a:rPr>
              <a:t>Collaborative Software Development:</a:t>
            </a:r>
          </a:p>
          <a:p>
            <a:r>
              <a:rPr lang="de-DE" sz="3600" b="1" dirty="0">
                <a:solidFill>
                  <a:srgbClr val="333399"/>
                </a:solidFill>
                <a:latin typeface="LMU CompatilFact" panose="02000500060000020003"/>
              </a:rPr>
              <a:t>Intermediate Report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7041416-699B-4573-ACCF-5660D113535A}"/>
              </a:ext>
            </a:extLst>
          </p:cNvPr>
          <p:cNvSpPr txBox="1"/>
          <p:nvPr/>
        </p:nvSpPr>
        <p:spPr>
          <a:xfrm>
            <a:off x="1036867" y="3019814"/>
            <a:ext cx="36903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LMU CompatilFact" panose="02000500060000020003"/>
              </a:rPr>
              <a:t>Group D:</a:t>
            </a:r>
          </a:p>
          <a:p>
            <a:r>
              <a:rPr lang="de-DE" altLang="de-DE" sz="2400" dirty="0">
                <a:latin typeface="LMU CompatilFact" panose="02000500060000020003"/>
                <a:ea typeface="ＭＳ Ｐゴシック" panose="020B0600070205080204" pitchFamily="34" charset="-128"/>
              </a:rPr>
              <a:t> - Jonas </a:t>
            </a:r>
            <a:r>
              <a:rPr lang="de-DE" altLang="de-DE" sz="2400" dirty="0" err="1">
                <a:latin typeface="LMU CompatilFact" panose="02000500060000020003"/>
                <a:ea typeface="ＭＳ Ｐゴシック" panose="020B0600070205080204" pitchFamily="34" charset="-128"/>
              </a:rPr>
              <a:t>Biechteler</a:t>
            </a:r>
            <a:r>
              <a:rPr lang="de-DE" altLang="de-DE" sz="2400" dirty="0">
                <a:latin typeface="LMU CompatilFact" panose="02000500060000020003"/>
                <a:ea typeface="ＭＳ Ｐゴシック" panose="020B0600070205080204" pitchFamily="34" charset="-128"/>
              </a:rPr>
              <a:t> (Speaker)</a:t>
            </a:r>
          </a:p>
          <a:p>
            <a:r>
              <a:rPr lang="de-DE" altLang="de-DE" sz="2400" dirty="0">
                <a:latin typeface="LMU CompatilFact" panose="02000500060000020003"/>
                <a:ea typeface="ＭＳ Ｐゴシック" panose="020B0600070205080204" pitchFamily="34" charset="-128"/>
              </a:rPr>
              <a:t> - Ngoc </a:t>
            </a:r>
            <a:r>
              <a:rPr lang="de-DE" altLang="de-DE" sz="2400" dirty="0" err="1">
                <a:latin typeface="LMU CompatilFact" panose="02000500060000020003"/>
                <a:ea typeface="ＭＳ Ｐゴシック" panose="020B0600070205080204" pitchFamily="34" charset="-128"/>
              </a:rPr>
              <a:t>Toan</a:t>
            </a:r>
            <a:r>
              <a:rPr lang="de-DE" altLang="de-DE" sz="2400" dirty="0">
                <a:latin typeface="LMU CompatilFact" panose="02000500060000020003"/>
                <a:ea typeface="ＭＳ Ｐゴシック" panose="020B0600070205080204" pitchFamily="34" charset="-128"/>
              </a:rPr>
              <a:t> Nguyen</a:t>
            </a:r>
          </a:p>
          <a:p>
            <a:r>
              <a:rPr lang="de-DE" altLang="de-DE" sz="2400" dirty="0">
                <a:latin typeface="LMU CompatilFact" panose="02000500060000020003"/>
                <a:ea typeface="ＭＳ Ｐゴシック" panose="020B0600070205080204" pitchFamily="34" charset="-128"/>
              </a:rPr>
              <a:t> - Liang Qiao</a:t>
            </a:r>
          </a:p>
          <a:p>
            <a:r>
              <a:rPr lang="de-DE" altLang="de-DE" sz="2400" dirty="0">
                <a:latin typeface="LMU CompatilFact" panose="02000500060000020003"/>
                <a:ea typeface="ＭＳ Ｐゴシック" panose="020B0600070205080204" pitchFamily="34" charset="-128"/>
              </a:rPr>
              <a:t> - Richard </a:t>
            </a:r>
            <a:r>
              <a:rPr lang="de-DE" altLang="de-DE" sz="2400" dirty="0" err="1">
                <a:latin typeface="LMU CompatilFact" panose="02000500060000020003"/>
                <a:ea typeface="ＭＳ Ｐゴシック" panose="020B0600070205080204" pitchFamily="34" charset="-128"/>
              </a:rPr>
              <a:t>Stiskalek</a:t>
            </a:r>
            <a:endParaRPr lang="de-DE" altLang="de-DE" sz="2400" dirty="0">
              <a:latin typeface="LMU CompatilFact" panose="02000500060000020003"/>
              <a:ea typeface="ＭＳ Ｐゴシック" panose="020B0600070205080204" pitchFamily="34" charset="-128"/>
            </a:endParaRPr>
          </a:p>
          <a:p>
            <a:endParaRPr lang="de-DE" sz="2400" dirty="0">
              <a:latin typeface="LMU CompatilFact" panose="02000500060000020003"/>
              <a:ea typeface="ＭＳ Ｐゴシック" panose="020B0600070205080204" pitchFamily="34" charset="-128"/>
            </a:endParaRPr>
          </a:p>
          <a:p>
            <a:r>
              <a:rPr lang="de-DE" sz="2400" dirty="0" err="1">
                <a:latin typeface="LMU CompatilFact" panose="02000500060000020003"/>
                <a:ea typeface="ＭＳ Ｐゴシック" panose="020B0600070205080204" pitchFamily="34" charset="-128"/>
              </a:rPr>
              <a:t>Dec</a:t>
            </a:r>
            <a:r>
              <a:rPr lang="de-DE" sz="2400" dirty="0">
                <a:latin typeface="LMU CompatilFact" panose="02000500060000020003"/>
                <a:ea typeface="ＭＳ Ｐゴシック" panose="020B0600070205080204" pitchFamily="34" charset="-128"/>
              </a:rPr>
              <a:t> 21st 2020</a:t>
            </a:r>
            <a:endParaRPr lang="de-DE" sz="2400" dirty="0">
              <a:latin typeface="LMU CompatilFact" panose="0200050006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5788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471B33A-0E22-4EE1-BA9B-28B91E01CFBC}"/>
              </a:ext>
            </a:extLst>
          </p:cNvPr>
          <p:cNvSpPr/>
          <p:nvPr/>
        </p:nvSpPr>
        <p:spPr bwMode="auto">
          <a:xfrm>
            <a:off x="0" y="-4461"/>
            <a:ext cx="12192000" cy="1035962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0" y="6595663"/>
            <a:ext cx="12192000" cy="268337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1157" y="6608057"/>
            <a:ext cx="1114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Group D: Richard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Stiskalek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, Ngoc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Toan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Nguyen, Liang Qiao, Jonas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Biechteler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(Speaker)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9220200" y="6595663"/>
            <a:ext cx="297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808080"/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# 1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982453" y="66243"/>
            <a:ext cx="8123824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2400" b="1" dirty="0">
              <a:solidFill>
                <a:srgbClr val="333399"/>
              </a:solidFill>
              <a:latin typeface="LMU CompatilFact" panose="02000500060000020003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565677" y="58779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C2743F-D715-443C-8C18-75F69584DC86}"/>
              </a:ext>
            </a:extLst>
          </p:cNvPr>
          <p:cNvSpPr/>
          <p:nvPr/>
        </p:nvSpPr>
        <p:spPr bwMode="auto">
          <a:xfrm>
            <a:off x="10763308" y="-166217"/>
            <a:ext cx="1549456" cy="1549456"/>
          </a:xfrm>
          <a:prstGeom prst="ellipse">
            <a:avLst/>
          </a:prstGeom>
          <a:blipFill dpi="0" rotWithShape="1">
            <a:blip r:embed="rId3">
              <a:alphaModFix amt="32000"/>
            </a:blip>
            <a:srcRect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7B365E-33CC-4941-9A84-21A85DDF8405}"/>
              </a:ext>
            </a:extLst>
          </p:cNvPr>
          <p:cNvSpPr txBox="1"/>
          <p:nvPr/>
        </p:nvSpPr>
        <p:spPr>
          <a:xfrm>
            <a:off x="2037578" y="35461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Design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4C60D30-6D07-4741-967E-3EB30A736BA8}"/>
              </a:ext>
            </a:extLst>
          </p:cNvPr>
          <p:cNvSpPr/>
          <p:nvPr/>
        </p:nvSpPr>
        <p:spPr bwMode="auto">
          <a:xfrm>
            <a:off x="1035906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303CC74-82BB-4457-B1FA-6C5F02A8BFEF}"/>
              </a:ext>
            </a:extLst>
          </p:cNvPr>
          <p:cNvSpPr/>
          <p:nvPr/>
        </p:nvSpPr>
        <p:spPr bwMode="auto">
          <a:xfrm>
            <a:off x="89359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2075E7-9F6C-4D26-9853-90367BF1AE7C}"/>
              </a:ext>
            </a:extLst>
          </p:cNvPr>
          <p:cNvSpPr txBox="1"/>
          <p:nvPr/>
        </p:nvSpPr>
        <p:spPr>
          <a:xfrm>
            <a:off x="1003056" y="362457"/>
            <a:ext cx="81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LUDWIG-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MAXIMILIANS-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UNIVERSITÄT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MÜNCHEN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942EED2B-CF1A-4AFF-8102-2685DA8C0C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9235" r="54608" b="5364"/>
          <a:stretch/>
        </p:blipFill>
        <p:spPr>
          <a:xfrm>
            <a:off x="154488" y="386019"/>
            <a:ext cx="792088" cy="504056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C9B4865-ADD2-4DEA-83AB-F81F6CDE76D3}"/>
              </a:ext>
            </a:extLst>
          </p:cNvPr>
          <p:cNvSpPr txBox="1"/>
          <p:nvPr/>
        </p:nvSpPr>
        <p:spPr>
          <a:xfrm>
            <a:off x="602653" y="1015590"/>
            <a:ext cx="875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LMU CompatilFact" panose="02000500060000020003"/>
              </a:rPr>
              <a:t>Object-oriented</a:t>
            </a:r>
            <a:r>
              <a:rPr lang="de-DE" sz="2800" b="1" dirty="0">
                <a:latin typeface="LMU CompatilFact" panose="02000500060000020003"/>
              </a:rPr>
              <a:t>:</a:t>
            </a:r>
            <a:endParaRPr lang="de-DE" sz="2800" dirty="0">
              <a:latin typeface="LMU CompatilFact" panose="02000500060000020003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2B6DBA3-C715-4A41-AF2A-2562F947B8B2}"/>
              </a:ext>
            </a:extLst>
          </p:cNvPr>
          <p:cNvSpPr/>
          <p:nvPr/>
        </p:nvSpPr>
        <p:spPr bwMode="auto">
          <a:xfrm>
            <a:off x="638103" y="1589426"/>
            <a:ext cx="10125205" cy="344657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36" name="Tabelle 36">
            <a:extLst>
              <a:ext uri="{FF2B5EF4-FFF2-40B4-BE49-F238E27FC236}">
                <a16:creationId xmlns:a16="http://schemas.microsoft.com/office/drawing/2014/main" id="{6D53E61C-4BB6-4CF7-98E7-034A9ADD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01613"/>
              </p:ext>
            </p:extLst>
          </p:nvPr>
        </p:nvGraphicFramePr>
        <p:xfrm>
          <a:off x="602653" y="5215408"/>
          <a:ext cx="10549256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7314">
                  <a:extLst>
                    <a:ext uri="{9D8B030D-6E8A-4147-A177-3AD203B41FA5}">
                      <a16:colId xmlns:a16="http://schemas.microsoft.com/office/drawing/2014/main" val="325399017"/>
                    </a:ext>
                  </a:extLst>
                </a:gridCol>
                <a:gridCol w="2637314">
                  <a:extLst>
                    <a:ext uri="{9D8B030D-6E8A-4147-A177-3AD203B41FA5}">
                      <a16:colId xmlns:a16="http://schemas.microsoft.com/office/drawing/2014/main" val="1775509698"/>
                    </a:ext>
                  </a:extLst>
                </a:gridCol>
                <a:gridCol w="2637314">
                  <a:extLst>
                    <a:ext uri="{9D8B030D-6E8A-4147-A177-3AD203B41FA5}">
                      <a16:colId xmlns:a16="http://schemas.microsoft.com/office/drawing/2014/main" val="3766132134"/>
                    </a:ext>
                  </a:extLst>
                </a:gridCol>
                <a:gridCol w="2637314">
                  <a:extLst>
                    <a:ext uri="{9D8B030D-6E8A-4147-A177-3AD203B41FA5}">
                      <a16:colId xmlns:a16="http://schemas.microsoft.com/office/drawing/2014/main" val="116842475"/>
                    </a:ext>
                  </a:extLst>
                </a:gridCol>
              </a:tblGrid>
              <a:tr h="1159805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Generator 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object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): Generates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random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vectors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in a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cone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Detector</a:t>
                      </a:r>
                      <a:r>
                        <a:rPr lang="de-DE" sz="1800" b="1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object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):</a:t>
                      </a:r>
                    </a:p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Consists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of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pixels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,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that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detect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passing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particles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and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store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information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.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Particle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object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):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Moves in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direction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of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generated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vector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.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LMU CompatilFact" panose="0200050006000002000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Reconstructor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object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):</a:t>
                      </a:r>
                    </a:p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Uses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collected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data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reconstruct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the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particles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flight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.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LMU CompatilFact" panose="02000500060000020003"/>
                      </a:endParaRPr>
                    </a:p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85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00E1083-C8B3-40AB-BD3F-751BDC3D1A27}"/>
              </a:ext>
            </a:extLst>
          </p:cNvPr>
          <p:cNvSpPr/>
          <p:nvPr/>
        </p:nvSpPr>
        <p:spPr bwMode="auto">
          <a:xfrm>
            <a:off x="4975464" y="1544995"/>
            <a:ext cx="6990080" cy="3910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458755" y="483504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D7C3D7-BD18-440F-85AF-0A11F70983D0}"/>
              </a:ext>
            </a:extLst>
          </p:cNvPr>
          <p:cNvSpPr/>
          <p:nvPr/>
        </p:nvSpPr>
        <p:spPr bwMode="auto">
          <a:xfrm>
            <a:off x="0" y="-4461"/>
            <a:ext cx="12192000" cy="1035962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09746AD-7C53-4F6E-BD70-73560C711230}"/>
              </a:ext>
            </a:extLst>
          </p:cNvPr>
          <p:cNvSpPr/>
          <p:nvPr/>
        </p:nvSpPr>
        <p:spPr bwMode="auto">
          <a:xfrm>
            <a:off x="1982453" y="66243"/>
            <a:ext cx="8123824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2400" b="1" dirty="0">
              <a:solidFill>
                <a:srgbClr val="333399"/>
              </a:solidFill>
              <a:latin typeface="LMU CompatilFact" panose="02000500060000020003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7293F9-06D4-4549-BA80-BECD21FDDFA2}"/>
              </a:ext>
            </a:extLst>
          </p:cNvPr>
          <p:cNvSpPr txBox="1"/>
          <p:nvPr/>
        </p:nvSpPr>
        <p:spPr>
          <a:xfrm>
            <a:off x="2037578" y="35461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Status </a:t>
            </a:r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of</a:t>
            </a:r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 </a:t>
            </a:r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the</a:t>
            </a:r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 </a:t>
            </a:r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project</a:t>
            </a:r>
            <a:endParaRPr lang="de-DE" sz="3600" dirty="0">
              <a:solidFill>
                <a:srgbClr val="333399"/>
              </a:solidFill>
              <a:latin typeface="LMU CompatilFact" panose="02000500060000020003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C5C3E6B-D152-4C98-BA62-F6441D10F3CC}"/>
              </a:ext>
            </a:extLst>
          </p:cNvPr>
          <p:cNvSpPr/>
          <p:nvPr/>
        </p:nvSpPr>
        <p:spPr bwMode="auto">
          <a:xfrm>
            <a:off x="1035906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4B04BB-0402-4531-8B0F-A9FE5AACF536}"/>
              </a:ext>
            </a:extLst>
          </p:cNvPr>
          <p:cNvSpPr/>
          <p:nvPr/>
        </p:nvSpPr>
        <p:spPr bwMode="auto">
          <a:xfrm>
            <a:off x="89359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2579986-5DAD-45E3-B4E3-C2BEF645EF70}"/>
              </a:ext>
            </a:extLst>
          </p:cNvPr>
          <p:cNvSpPr txBox="1"/>
          <p:nvPr/>
        </p:nvSpPr>
        <p:spPr>
          <a:xfrm>
            <a:off x="1003056" y="362457"/>
            <a:ext cx="81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LUDWIG-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MAXIMILIANS-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UNIVERSITÄT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MÜNCHEN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E2D09873-492B-4CB9-8516-9B19734E69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9235" r="54608" b="5364"/>
          <a:stretch/>
        </p:blipFill>
        <p:spPr>
          <a:xfrm>
            <a:off x="154488" y="386019"/>
            <a:ext cx="792088" cy="504056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5C2743F-D715-443C-8C18-75F69584DC86}"/>
              </a:ext>
            </a:extLst>
          </p:cNvPr>
          <p:cNvSpPr/>
          <p:nvPr/>
        </p:nvSpPr>
        <p:spPr bwMode="auto">
          <a:xfrm>
            <a:off x="10763308" y="-166217"/>
            <a:ext cx="1549456" cy="1549456"/>
          </a:xfrm>
          <a:prstGeom prst="ellipse">
            <a:avLst/>
          </a:prstGeom>
          <a:blipFill dpi="0" rotWithShape="1">
            <a:blip r:embed="rId4">
              <a:alphaModFix amt="32000"/>
            </a:blip>
            <a:srcRect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8853EC2-F56A-424F-97D2-ED8670DADBFD}"/>
              </a:ext>
            </a:extLst>
          </p:cNvPr>
          <p:cNvSpPr txBox="1"/>
          <p:nvPr/>
        </p:nvSpPr>
        <p:spPr>
          <a:xfrm>
            <a:off x="154488" y="1453943"/>
            <a:ext cx="4545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latin typeface="LMU CompatilFact" panose="02000500060000020003"/>
              </a:rPr>
              <a:t>Already</a:t>
            </a:r>
            <a:r>
              <a:rPr lang="de-DE" sz="2000" b="1" dirty="0">
                <a:latin typeface="LMU CompatilFact" panose="02000500060000020003"/>
              </a:rPr>
              <a:t> </a:t>
            </a:r>
            <a:r>
              <a:rPr lang="de-DE" sz="2000" b="1" dirty="0" err="1">
                <a:latin typeface="LMU CompatilFact" panose="02000500060000020003"/>
              </a:rPr>
              <a:t>running</a:t>
            </a:r>
            <a:r>
              <a:rPr lang="de-DE" sz="2000" b="1" dirty="0">
                <a:latin typeface="LMU CompatilFact" panose="02000500060000020003"/>
              </a:rPr>
              <a:t>:</a:t>
            </a:r>
          </a:p>
          <a:p>
            <a:r>
              <a:rPr lang="de-DE" sz="2000" dirty="0" err="1">
                <a:latin typeface="LMU CompatilFact" panose="02000500060000020003"/>
              </a:rPr>
              <a:t>Simplified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version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of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the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simulation</a:t>
            </a:r>
            <a:r>
              <a:rPr lang="de-DE" sz="2000" dirty="0">
                <a:latin typeface="LMU CompatilFact" panose="02000500060000020003"/>
              </a:rPr>
              <a:t>, </a:t>
            </a:r>
            <a:r>
              <a:rPr lang="de-DE" sz="2000" dirty="0" err="1">
                <a:latin typeface="LMU CompatilFact" panose="02000500060000020003"/>
              </a:rPr>
              <a:t>with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tested</a:t>
            </a:r>
            <a:r>
              <a:rPr lang="de-DE" sz="2000" dirty="0">
                <a:latin typeface="LMU CompatilFact" panose="02000500060000020003"/>
              </a:rPr>
              <a:t> (</a:t>
            </a:r>
            <a:r>
              <a:rPr lang="de-DE" sz="2000" dirty="0" err="1">
                <a:latin typeface="LMU CompatilFact" panose="02000500060000020003"/>
              </a:rPr>
              <a:t>Pytest</a:t>
            </a:r>
            <a:r>
              <a:rPr lang="de-DE" sz="2000" dirty="0">
                <a:latin typeface="LMU CompatilFact" panose="02000500060000020003"/>
              </a:rPr>
              <a:t>) </a:t>
            </a:r>
            <a:r>
              <a:rPr lang="de-DE" sz="2000" dirty="0" err="1">
                <a:latin typeface="LMU CompatilFact" panose="02000500060000020003"/>
              </a:rPr>
              <a:t>versions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of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the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generator</a:t>
            </a:r>
            <a:r>
              <a:rPr lang="de-DE" sz="2000" dirty="0">
                <a:latin typeface="LMU CompatilFact" panose="02000500060000020003"/>
              </a:rPr>
              <a:t> and </a:t>
            </a:r>
            <a:r>
              <a:rPr lang="de-DE" sz="2000" dirty="0" err="1">
                <a:latin typeface="LMU CompatilFact" panose="02000500060000020003"/>
              </a:rPr>
              <a:t>detector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classes</a:t>
            </a:r>
            <a:r>
              <a:rPr lang="de-DE" sz="2000" dirty="0">
                <a:latin typeface="LMU CompatilFact" panose="02000500060000020003"/>
              </a:rPr>
              <a:t>.</a:t>
            </a:r>
          </a:p>
          <a:p>
            <a:endParaRPr lang="de-DE" sz="2000" b="1" dirty="0">
              <a:latin typeface="LMU CompatilFact" panose="02000500060000020003"/>
            </a:endParaRPr>
          </a:p>
          <a:p>
            <a:r>
              <a:rPr lang="de-DE" sz="2000" b="1" dirty="0">
                <a:latin typeface="LMU CompatilFact" panose="02000500060000020003"/>
              </a:rPr>
              <a:t>Still in </a:t>
            </a:r>
            <a:r>
              <a:rPr lang="de-DE" sz="2000" b="1" dirty="0" err="1">
                <a:latin typeface="LMU CompatilFact" panose="02000500060000020003"/>
              </a:rPr>
              <a:t>progress</a:t>
            </a:r>
            <a:r>
              <a:rPr lang="de-DE" sz="2000" b="1" dirty="0">
                <a:latin typeface="LMU CompatilFact" panose="02000500060000020003"/>
              </a:rPr>
              <a:t>:</a:t>
            </a:r>
          </a:p>
          <a:p>
            <a:r>
              <a:rPr lang="de-DE" sz="2000" dirty="0">
                <a:latin typeface="LMU CompatilFact" panose="02000500060000020003"/>
              </a:rPr>
              <a:t>Event </a:t>
            </a:r>
            <a:r>
              <a:rPr lang="de-DE" sz="2000" dirty="0" err="1">
                <a:latin typeface="LMU CompatilFact" panose="02000500060000020003"/>
              </a:rPr>
              <a:t>reconstruction</a:t>
            </a:r>
            <a:r>
              <a:rPr lang="de-DE" sz="2000" dirty="0">
                <a:latin typeface="LMU CompatilFact" panose="02000500060000020003"/>
              </a:rPr>
              <a:t>. Methods </a:t>
            </a:r>
            <a:r>
              <a:rPr lang="de-DE" sz="2000" dirty="0" err="1">
                <a:latin typeface="LMU CompatilFact" panose="02000500060000020003"/>
              </a:rPr>
              <a:t>for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vector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reconstruction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of</a:t>
            </a:r>
            <a:r>
              <a:rPr lang="de-DE" sz="2000" dirty="0">
                <a:latin typeface="LMU CompatilFact" panose="02000500060000020003"/>
              </a:rPr>
              <a:t> a </a:t>
            </a:r>
            <a:r>
              <a:rPr lang="de-DE" sz="2000" dirty="0" err="1">
                <a:latin typeface="LMU CompatilFact" panose="02000500060000020003"/>
              </a:rPr>
              <a:t>single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particle</a:t>
            </a:r>
            <a:r>
              <a:rPr lang="de-DE" sz="2000" dirty="0">
                <a:latin typeface="LMU CompatilFact" panose="02000500060000020003"/>
              </a:rPr>
              <a:t> in </a:t>
            </a:r>
            <a:r>
              <a:rPr lang="de-DE" sz="2000" dirty="0" err="1">
                <a:latin typeface="LMU CompatilFact" panose="02000500060000020003"/>
              </a:rPr>
              <a:t>test</a:t>
            </a:r>
            <a:r>
              <a:rPr lang="de-DE" sz="2000" dirty="0">
                <a:latin typeface="LMU CompatilFact" panose="02000500060000020003"/>
              </a:rPr>
              <a:t>, but </a:t>
            </a:r>
            <a:r>
              <a:rPr lang="de-DE" sz="2000" dirty="0" err="1">
                <a:latin typeface="LMU CompatilFact" panose="02000500060000020003"/>
              </a:rPr>
              <a:t>no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algorithm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for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multible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particles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yet</a:t>
            </a:r>
            <a:r>
              <a:rPr lang="de-DE" sz="2000" dirty="0">
                <a:latin typeface="LMU CompatilFact" panose="02000500060000020003"/>
              </a:rPr>
              <a:t>.</a:t>
            </a:r>
          </a:p>
          <a:p>
            <a:endParaRPr lang="de-DE" sz="2000" dirty="0">
              <a:latin typeface="LMU CompatilFact" panose="02000500060000020003"/>
            </a:endParaRPr>
          </a:p>
          <a:p>
            <a:r>
              <a:rPr lang="de-DE" sz="2000" b="1" dirty="0">
                <a:latin typeface="LMU CompatilFact" panose="02000500060000020003"/>
              </a:rPr>
              <a:t>Open </a:t>
            </a:r>
            <a:r>
              <a:rPr lang="de-DE" sz="2000" b="1" dirty="0" err="1">
                <a:latin typeface="LMU CompatilFact" panose="02000500060000020003"/>
              </a:rPr>
              <a:t>questions</a:t>
            </a:r>
            <a:r>
              <a:rPr lang="de-DE" sz="2000" b="1" dirty="0">
                <a:latin typeface="LMU CompatilFact" panose="02000500060000020003"/>
              </a:rPr>
              <a:t>:</a:t>
            </a:r>
          </a:p>
          <a:p>
            <a:r>
              <a:rPr lang="de-DE" sz="2000" dirty="0" err="1">
                <a:latin typeface="LMU CompatilFact" panose="02000500060000020003"/>
              </a:rPr>
              <a:t>How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to</a:t>
            </a:r>
            <a:r>
              <a:rPr lang="de-DE" sz="2000" dirty="0">
                <a:latin typeface="LMU CompatilFact" panose="02000500060000020003"/>
              </a:rPr>
              <a:t> handle large </a:t>
            </a:r>
            <a:r>
              <a:rPr lang="de-DE" sz="2000" dirty="0" err="1">
                <a:latin typeface="LMU CompatilFact" panose="02000500060000020003"/>
              </a:rPr>
              <a:t>amount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of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data</a:t>
            </a:r>
            <a:r>
              <a:rPr lang="de-DE" sz="2000" dirty="0">
                <a:latin typeface="LMU CompatilFact" panose="02000500060000020003"/>
              </a:rPr>
              <a:t>, </a:t>
            </a:r>
            <a:r>
              <a:rPr lang="de-DE" sz="2000" dirty="0" err="1">
                <a:latin typeface="LMU CompatilFact" panose="02000500060000020003"/>
              </a:rPr>
              <a:t>whithout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recreating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wrong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vectors</a:t>
            </a:r>
            <a:r>
              <a:rPr lang="de-DE" sz="2000" dirty="0">
                <a:latin typeface="LMU CompatilFact" panose="02000500060000020003"/>
              </a:rPr>
              <a:t>?</a:t>
            </a:r>
            <a:endParaRPr lang="de-DE" sz="2400" dirty="0">
              <a:latin typeface="LMU CompatilFact" panose="02000500060000020003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0BB2FB8-BAF5-41B8-9F81-64EEC36754C9}"/>
              </a:ext>
            </a:extLst>
          </p:cNvPr>
          <p:cNvSpPr/>
          <p:nvPr/>
        </p:nvSpPr>
        <p:spPr bwMode="auto">
          <a:xfrm>
            <a:off x="0" y="6595663"/>
            <a:ext cx="12192000" cy="268337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207F175D-105C-4663-B089-09881A48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7" y="6608057"/>
            <a:ext cx="1114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Group D: Richard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Stiskalek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, Ngoc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Toan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Nguyen, Liang Qiao, Jonas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Biechteler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(Speaker)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53F01823-1DF6-44F4-810F-42E5D5C28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595663"/>
            <a:ext cx="297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808080"/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# 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A99A5C-D475-4C8D-B1BD-9A8C64FE9A5B}"/>
              </a:ext>
            </a:extLst>
          </p:cNvPr>
          <p:cNvSpPr txBox="1"/>
          <p:nvPr/>
        </p:nvSpPr>
        <p:spPr>
          <a:xfrm>
            <a:off x="4975464" y="1615699"/>
            <a:ext cx="699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setup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latin typeface="Consolas" panose="020B0609020204030204" pitchFamily="49" charset="0"/>
              </a:rPr>
              <a:t> *</a:t>
            </a:r>
          </a:p>
          <a:p>
            <a:r>
              <a:rPr lang="de-DE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simulator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latin typeface="Consolas" panose="020B0609020204030204" pitchFamily="49" charset="0"/>
              </a:rPr>
              <a:t> (Generator, </a:t>
            </a:r>
            <a:r>
              <a:rPr lang="de-DE" sz="1400" dirty="0" err="1">
                <a:latin typeface="Consolas" panose="020B0609020204030204" pitchFamily="49" charset="0"/>
              </a:rPr>
              <a:t>Detector</a:t>
            </a:r>
            <a:r>
              <a:rPr lang="de-DE" sz="1400" dirty="0">
                <a:latin typeface="Consolas" panose="020B0609020204030204" pitchFamily="49" charset="0"/>
              </a:rPr>
              <a:t>)</a:t>
            </a:r>
          </a:p>
          <a:p>
            <a:endParaRPr lang="de-DE" sz="1400" dirty="0">
              <a:latin typeface="Consolas" panose="020B0609020204030204" pitchFamily="49" charset="0"/>
            </a:endParaRPr>
          </a:p>
          <a:p>
            <a:r>
              <a:rPr lang="de-DE" sz="1400" dirty="0" err="1">
                <a:latin typeface="Consolas" panose="020B0609020204030204" pitchFamily="49" charset="0"/>
              </a:rPr>
              <a:t>generator</a:t>
            </a:r>
            <a:r>
              <a:rPr lang="de-DE" sz="1400" dirty="0">
                <a:latin typeface="Consolas" panose="020B0609020204030204" pitchFamily="49" charset="0"/>
              </a:rPr>
              <a:t> = Generator(</a:t>
            </a:r>
            <a:r>
              <a:rPr lang="de-DE" sz="1400" dirty="0" err="1">
                <a:latin typeface="Consolas" panose="020B0609020204030204" pitchFamily="49" charset="0"/>
              </a:rPr>
              <a:t>theta_max</a:t>
            </a:r>
            <a:r>
              <a:rPr lang="de-DE" sz="1400" dirty="0">
                <a:latin typeface="Consolas" panose="020B0609020204030204" pitchFamily="49" charset="0"/>
              </a:rPr>
              <a:t>)   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theta_max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10</a:t>
            </a:r>
          </a:p>
          <a:p>
            <a:r>
              <a:rPr lang="de-DE" sz="1400" dirty="0" err="1">
                <a:latin typeface="Consolas" panose="020B0609020204030204" pitchFamily="49" charset="0"/>
              </a:rPr>
              <a:t>detector</a:t>
            </a:r>
            <a:r>
              <a:rPr lang="de-DE" sz="1400" dirty="0">
                <a:latin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</a:rPr>
              <a:t>Detector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boundaries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Npixs</a:t>
            </a:r>
            <a:r>
              <a:rPr lang="de-DE" sz="1400" dirty="0">
                <a:latin typeface="Consolas" panose="020B0609020204030204" pitchFamily="49" charset="0"/>
              </a:rPr>
              <a:t>, z0)  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detector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geometry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e-DE" sz="1400" dirty="0"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#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generation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of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N=1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particles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 err="1">
                <a:latin typeface="Consolas" panose="020B0609020204030204" pitchFamily="49" charset="0"/>
              </a:rPr>
              <a:t>events</a:t>
            </a:r>
            <a:r>
              <a:rPr lang="de-DE" sz="1400" dirty="0">
                <a:latin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</a:rPr>
              <a:t>generator.generate</a:t>
            </a:r>
            <a:r>
              <a:rPr lang="de-DE" sz="1400" dirty="0">
                <a:latin typeface="Consolas" panose="020B0609020204030204" pitchFamily="49" charset="0"/>
              </a:rPr>
              <a:t>(N=</a:t>
            </a:r>
            <a:r>
              <a:rPr lang="de-DE" sz="14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</a:t>
            </a: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#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detection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of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particles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latin typeface="Consolas" panose="020B0609020204030204" pitchFamily="49" charset="0"/>
              </a:rPr>
              <a:t>detections</a:t>
            </a:r>
            <a:r>
              <a:rPr lang="de-DE" sz="1400" dirty="0">
                <a:latin typeface="Consolas" panose="020B0609020204030204" pitchFamily="49" charset="0"/>
              </a:rPr>
              <a:t> = [</a:t>
            </a:r>
            <a:r>
              <a:rPr lang="de-DE" sz="1400" dirty="0" err="1">
                <a:latin typeface="Consolas" panose="020B0609020204030204" pitchFamily="49" charset="0"/>
              </a:rPr>
              <a:t>detector.evaluate_collision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event</a:t>
            </a:r>
            <a:r>
              <a:rPr lang="de-DE" sz="1400" dirty="0">
                <a:latin typeface="Consolas" panose="020B0609020204030204" pitchFamily="49" charset="0"/>
              </a:rPr>
              <a:t>) </a:t>
            </a:r>
            <a:r>
              <a:rPr lang="de-DE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event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events</a:t>
            </a:r>
            <a:r>
              <a:rPr lang="de-DE" sz="1400" dirty="0">
                <a:latin typeface="Consolas" panose="020B0609020204030204" pitchFamily="49" charset="0"/>
              </a:rPr>
              <a:t>] </a:t>
            </a:r>
          </a:p>
          <a:p>
            <a:r>
              <a:rPr lang="de-DE" sz="1400" dirty="0" err="1">
                <a:latin typeface="Consolas" panose="020B0609020204030204" pitchFamily="49" charset="0"/>
              </a:rPr>
              <a:t>print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detections</a:t>
            </a:r>
            <a:r>
              <a:rPr lang="de-DE" sz="1400" dirty="0">
                <a:latin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DBBED51-FE78-4FD1-B318-32B8EFACCB8E}"/>
              </a:ext>
            </a:extLst>
          </p:cNvPr>
          <p:cNvCxnSpPr/>
          <p:nvPr/>
        </p:nvCxnSpPr>
        <p:spPr bwMode="auto">
          <a:xfrm>
            <a:off x="5228162" y="4673903"/>
            <a:ext cx="63804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EA9CB36-6F58-4128-B21B-B7ADC2BE0A11}"/>
              </a:ext>
            </a:extLst>
          </p:cNvPr>
          <p:cNvSpPr txBox="1"/>
          <p:nvPr/>
        </p:nvSpPr>
        <p:spPr>
          <a:xfrm>
            <a:off x="4972896" y="4932234"/>
            <a:ext cx="689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[{'</a:t>
            </a:r>
            <a:r>
              <a:rPr lang="de-DE" sz="1400" dirty="0" err="1">
                <a:latin typeface="Consolas" panose="020B0609020204030204" pitchFamily="49" charset="0"/>
              </a:rPr>
              <a:t>xpixel</a:t>
            </a:r>
            <a:r>
              <a:rPr lang="de-DE" sz="1400" dirty="0">
                <a:latin typeface="Consolas" panose="020B0609020204030204" pitchFamily="49" charset="0"/>
              </a:rPr>
              <a:t>': 642, '</a:t>
            </a:r>
            <a:r>
              <a:rPr lang="de-DE" sz="1400" dirty="0" err="1">
                <a:latin typeface="Consolas" panose="020B0609020204030204" pitchFamily="49" charset="0"/>
              </a:rPr>
              <a:t>ypixel</a:t>
            </a:r>
            <a:r>
              <a:rPr lang="de-DE" sz="1400" dirty="0">
                <a:latin typeface="Consolas" panose="020B0609020204030204" pitchFamily="49" charset="0"/>
              </a:rPr>
              <a:t>': 1053, 't': 30.21724065105107, 'z': 30}]</a:t>
            </a:r>
          </a:p>
        </p:txBody>
      </p:sp>
    </p:spTree>
    <p:extLst>
      <p:ext uri="{BB962C8B-B14F-4D97-AF65-F5344CB8AC3E}">
        <p14:creationId xmlns:p14="http://schemas.microsoft.com/office/powerpoint/2010/main" val="42314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8514060" y="509189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CEDC139-8FC5-43FF-93FD-2B7279A333EA}"/>
              </a:ext>
            </a:extLst>
          </p:cNvPr>
          <p:cNvSpPr/>
          <p:nvPr/>
        </p:nvSpPr>
        <p:spPr bwMode="auto">
          <a:xfrm>
            <a:off x="0" y="-4461"/>
            <a:ext cx="12192000" cy="1035962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587E565-0737-4814-881E-1865545ED00B}"/>
              </a:ext>
            </a:extLst>
          </p:cNvPr>
          <p:cNvSpPr/>
          <p:nvPr/>
        </p:nvSpPr>
        <p:spPr bwMode="auto">
          <a:xfrm>
            <a:off x="1982453" y="66243"/>
            <a:ext cx="8123824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2400" b="1" dirty="0">
              <a:solidFill>
                <a:srgbClr val="333399"/>
              </a:solidFill>
              <a:latin typeface="LMU CompatilFact" panose="02000500060000020003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936B55D-70DD-4BA0-9C39-972FE0EEBD30}"/>
              </a:ext>
            </a:extLst>
          </p:cNvPr>
          <p:cNvSpPr txBox="1"/>
          <p:nvPr/>
        </p:nvSpPr>
        <p:spPr>
          <a:xfrm>
            <a:off x="2037578" y="35461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Further Plans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F310B9B-97F3-4E5E-BFCE-06CB727FADEF}"/>
              </a:ext>
            </a:extLst>
          </p:cNvPr>
          <p:cNvSpPr/>
          <p:nvPr/>
        </p:nvSpPr>
        <p:spPr bwMode="auto">
          <a:xfrm>
            <a:off x="1035906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B34151E-2858-483F-95AD-69B463301C74}"/>
              </a:ext>
            </a:extLst>
          </p:cNvPr>
          <p:cNvSpPr/>
          <p:nvPr/>
        </p:nvSpPr>
        <p:spPr bwMode="auto">
          <a:xfrm>
            <a:off x="89359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3483A10-C5E3-4D38-BB5A-377AA0BD1F1A}"/>
              </a:ext>
            </a:extLst>
          </p:cNvPr>
          <p:cNvSpPr txBox="1"/>
          <p:nvPr/>
        </p:nvSpPr>
        <p:spPr>
          <a:xfrm>
            <a:off x="1003056" y="362457"/>
            <a:ext cx="81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LUDWIG-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MAXIMILIANS-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UNIVERSITÄT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MÜNCHEN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BF461BF6-E23E-4007-8331-30B553530D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9235" r="54608" b="5364"/>
          <a:stretch/>
        </p:blipFill>
        <p:spPr>
          <a:xfrm>
            <a:off x="154488" y="386019"/>
            <a:ext cx="792088" cy="504056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5C2743F-D715-443C-8C18-75F69584DC86}"/>
              </a:ext>
            </a:extLst>
          </p:cNvPr>
          <p:cNvSpPr/>
          <p:nvPr/>
        </p:nvSpPr>
        <p:spPr bwMode="auto">
          <a:xfrm>
            <a:off x="10763308" y="-166217"/>
            <a:ext cx="1549456" cy="1549456"/>
          </a:xfrm>
          <a:prstGeom prst="ellipse">
            <a:avLst/>
          </a:prstGeom>
          <a:blipFill dpi="0" rotWithShape="1">
            <a:blip r:embed="rId4">
              <a:alphaModFix amt="32000"/>
            </a:blip>
            <a:srcRect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B87BEA-A67E-403C-B4CB-8C02B16CBA10}"/>
              </a:ext>
            </a:extLst>
          </p:cNvPr>
          <p:cNvSpPr txBox="1"/>
          <p:nvPr/>
        </p:nvSpPr>
        <p:spPr>
          <a:xfrm>
            <a:off x="274694" y="1096178"/>
            <a:ext cx="46868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LMU CompatilFact" panose="02000500060000020003"/>
              </a:rPr>
              <a:t>Finish </a:t>
            </a:r>
            <a:r>
              <a:rPr lang="de-DE" sz="2400" b="1" dirty="0" err="1">
                <a:latin typeface="LMU CompatilFact" panose="02000500060000020003"/>
              </a:rPr>
              <a:t>reconstructor</a:t>
            </a:r>
            <a:r>
              <a:rPr lang="de-DE" sz="2400" b="1" dirty="0">
                <a:latin typeface="LMU CompatilFact" panose="02000500060000020003"/>
              </a:rPr>
              <a:t> </a:t>
            </a:r>
            <a:r>
              <a:rPr lang="de-DE" sz="2400" b="1" dirty="0" err="1">
                <a:latin typeface="LMU CompatilFact" panose="02000500060000020003"/>
              </a:rPr>
              <a:t>class</a:t>
            </a:r>
            <a:r>
              <a:rPr lang="de-DE" sz="2400" dirty="0">
                <a:latin typeface="LMU CompatilFact" panose="02000500060000020003"/>
              </a:rPr>
              <a:t>, </a:t>
            </a:r>
            <a:r>
              <a:rPr lang="de-DE" sz="2400" dirty="0" err="1">
                <a:latin typeface="LMU CompatilFact" panose="02000500060000020003"/>
              </a:rPr>
              <a:t>while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keeping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independency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to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other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parts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of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the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program</a:t>
            </a:r>
            <a:r>
              <a:rPr lang="de-DE" sz="2400" dirty="0">
                <a:latin typeface="LMU CompatilFact" panose="02000500060000020003"/>
              </a:rPr>
              <a:t>.</a:t>
            </a:r>
          </a:p>
          <a:p>
            <a:endParaRPr lang="de-DE" sz="2400" dirty="0">
              <a:latin typeface="LMU CompatilFact" panose="020005000600000200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err="1">
                <a:latin typeface="LMU CompatilFact" panose="02000500060000020003"/>
              </a:rPr>
              <a:t>Get</a:t>
            </a:r>
            <a:r>
              <a:rPr lang="de-DE" sz="2400" b="1" dirty="0">
                <a:latin typeface="LMU CompatilFact" panose="02000500060000020003"/>
              </a:rPr>
              <a:t> </a:t>
            </a:r>
            <a:r>
              <a:rPr lang="de-DE" sz="2400" b="1" dirty="0" err="1">
                <a:latin typeface="LMU CompatilFact" panose="02000500060000020003"/>
              </a:rPr>
              <a:t>closer</a:t>
            </a:r>
            <a:r>
              <a:rPr lang="de-DE" sz="2400" b="1" dirty="0">
                <a:latin typeface="LMU CompatilFact" panose="02000500060000020003"/>
              </a:rPr>
              <a:t> </a:t>
            </a:r>
            <a:r>
              <a:rPr lang="de-DE" sz="2400" b="1" dirty="0" err="1">
                <a:latin typeface="LMU CompatilFact" panose="02000500060000020003"/>
              </a:rPr>
              <a:t>to</a:t>
            </a:r>
            <a:r>
              <a:rPr lang="de-DE" sz="2400" b="1" dirty="0">
                <a:latin typeface="LMU CompatilFact" panose="02000500060000020003"/>
              </a:rPr>
              <a:t> </a:t>
            </a:r>
            <a:r>
              <a:rPr lang="de-DE" sz="2400" b="1" dirty="0" err="1">
                <a:latin typeface="LMU CompatilFact" panose="02000500060000020003"/>
              </a:rPr>
              <a:t>reality</a:t>
            </a:r>
            <a:r>
              <a:rPr lang="de-DE" sz="2400" dirty="0">
                <a:latin typeface="LMU CompatilFact" panose="02000500060000020003"/>
              </a:rPr>
              <a:t>: Implement </a:t>
            </a:r>
            <a:r>
              <a:rPr lang="de-DE" sz="2400" dirty="0" err="1">
                <a:latin typeface="LMU CompatilFact" panose="02000500060000020003"/>
              </a:rPr>
              <a:t>broken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pixels</a:t>
            </a:r>
            <a:r>
              <a:rPr lang="de-DE" sz="2400" dirty="0">
                <a:latin typeface="LMU CompatilFact" panose="02000500060000020003"/>
              </a:rPr>
              <a:t>, </a:t>
            </a:r>
            <a:r>
              <a:rPr lang="de-DE" sz="2400" dirty="0" err="1">
                <a:latin typeface="LMU CompatilFact" panose="02000500060000020003"/>
              </a:rPr>
              <a:t>undetected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events</a:t>
            </a:r>
            <a:r>
              <a:rPr lang="de-DE" sz="2400" dirty="0">
                <a:latin typeface="LMU CompatilFact" panose="02000500060000020003"/>
              </a:rPr>
              <a:t>, </a:t>
            </a:r>
            <a:r>
              <a:rPr lang="de-DE" sz="2400" dirty="0" err="1">
                <a:latin typeface="LMU CompatilFact" panose="02000500060000020003"/>
              </a:rPr>
              <a:t>random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speed</a:t>
            </a:r>
            <a:r>
              <a:rPr lang="de-DE" sz="2400" dirty="0">
                <a:latin typeface="LMU CompatilFact" panose="02000500060000020003"/>
              </a:rPr>
              <a:t> and </a:t>
            </a:r>
            <a:r>
              <a:rPr lang="de-DE" sz="2400" dirty="0" err="1">
                <a:latin typeface="LMU CompatilFact" panose="02000500060000020003"/>
              </a:rPr>
              <a:t>origin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for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particles</a:t>
            </a:r>
            <a:r>
              <a:rPr lang="de-DE" sz="2400" dirty="0">
                <a:latin typeface="LMU CompatilFact" panose="02000500060000020003"/>
              </a:rPr>
              <a:t>, …</a:t>
            </a:r>
          </a:p>
          <a:p>
            <a:endParaRPr lang="de-DE" sz="2400" dirty="0">
              <a:latin typeface="LMU CompatilFact" panose="020005000600000200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LMU CompatilFact" panose="02000500060000020003"/>
              </a:rPr>
              <a:t>Implement </a:t>
            </a:r>
            <a:r>
              <a:rPr lang="de-DE" sz="2400" dirty="0" err="1">
                <a:latin typeface="LMU CompatilFact" panose="02000500060000020003"/>
              </a:rPr>
              <a:t>further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changes</a:t>
            </a:r>
            <a:r>
              <a:rPr lang="de-DE" sz="2400" dirty="0">
                <a:latin typeface="LMU CompatilFact" panose="02000500060000020003"/>
              </a:rPr>
              <a:t> in </a:t>
            </a:r>
            <a:r>
              <a:rPr lang="de-DE" sz="2400" dirty="0" err="1">
                <a:latin typeface="LMU CompatilFact" panose="02000500060000020003"/>
              </a:rPr>
              <a:t>the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project‘s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requirements</a:t>
            </a:r>
            <a:r>
              <a:rPr lang="de-DE" sz="2400" dirty="0">
                <a:latin typeface="LMU CompatilFact" panose="02000500060000020003"/>
              </a:rPr>
              <a:t>.</a:t>
            </a:r>
          </a:p>
          <a:p>
            <a:endParaRPr lang="de-DE" sz="2400" dirty="0">
              <a:latin typeface="LMU CompatilFact" panose="020005000600000200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LMU CompatilFact" panose="02000500060000020003"/>
              </a:rPr>
              <a:t>I</a:t>
            </a:r>
            <a:r>
              <a:rPr lang="de-DE" sz="2400" dirty="0">
                <a:effectLst/>
                <a:latin typeface="LMU CompatilFact" panose="02000500060000020003"/>
              </a:rPr>
              <a:t>ntegration </a:t>
            </a:r>
            <a:r>
              <a:rPr lang="de-DE" sz="2400" dirty="0" err="1">
                <a:effectLst/>
                <a:latin typeface="LMU CompatilFact" panose="02000500060000020003"/>
              </a:rPr>
              <a:t>tests</a:t>
            </a:r>
            <a:endParaRPr lang="de-DE" sz="2400" dirty="0">
              <a:latin typeface="LMU CompatilFact" panose="02000500060000020003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58A77-2943-4168-80AB-44BC209B076E}"/>
              </a:ext>
            </a:extLst>
          </p:cNvPr>
          <p:cNvSpPr/>
          <p:nvPr/>
        </p:nvSpPr>
        <p:spPr bwMode="auto">
          <a:xfrm>
            <a:off x="0" y="6595663"/>
            <a:ext cx="12192000" cy="268337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29821B9F-FCAB-436D-AE47-E4A2D8D11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7" y="6608057"/>
            <a:ext cx="1114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Group D: Richard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Stiskalek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, Ngoc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Toan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Nguyen, Liang Qiao, Jonas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Biechteler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(Speaker)</a:t>
            </a:r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4DF14A95-EE0C-48D0-AA01-687D27F1A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595663"/>
            <a:ext cx="297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808080"/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# 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D8AFB43-C670-414D-A64E-108DB61CA0C6}"/>
              </a:ext>
            </a:extLst>
          </p:cNvPr>
          <p:cNvSpPr/>
          <p:nvPr/>
        </p:nvSpPr>
        <p:spPr bwMode="auto">
          <a:xfrm>
            <a:off x="6096000" y="2407860"/>
            <a:ext cx="5152103" cy="351491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849C86-4FB3-42C5-BC1C-4921A548EC0D}"/>
              </a:ext>
            </a:extLst>
          </p:cNvPr>
          <p:cNvSpPr txBox="1"/>
          <p:nvPr/>
        </p:nvSpPr>
        <p:spPr>
          <a:xfrm>
            <a:off x="6250578" y="5526429"/>
            <a:ext cx="4363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LMU CompatilFact" panose="02000500060000020003"/>
              </a:rPr>
              <a:t>www.freecodecamp.org/news/learn-how-to-automate-deployment-on-github-pages-with-travis-ci/</a:t>
            </a:r>
            <a:endParaRPr lang="de-DE" dirty="0">
              <a:latin typeface="LMU CompatilFact" panose="02000500060000020003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EA64B9-D5B6-409F-8998-1D90E93181A6}"/>
              </a:ext>
            </a:extLst>
          </p:cNvPr>
          <p:cNvSpPr txBox="1"/>
          <p:nvPr/>
        </p:nvSpPr>
        <p:spPr>
          <a:xfrm>
            <a:off x="5917878" y="1102205"/>
            <a:ext cx="5999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latin typeface="LMU CompatilFact" panose="02000500060000020003"/>
              </a:rPr>
              <a:t>Make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everyones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life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easier</a:t>
            </a:r>
            <a:r>
              <a:rPr lang="de-DE" sz="2400" dirty="0">
                <a:latin typeface="LMU CompatilFact" panose="02000500060000020003"/>
              </a:rPr>
              <a:t>: </a:t>
            </a:r>
            <a:r>
              <a:rPr lang="de-DE" sz="2400" dirty="0" err="1">
                <a:latin typeface="LMU CompatilFact" panose="02000500060000020003"/>
              </a:rPr>
              <a:t>make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use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of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continous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integration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service</a:t>
            </a:r>
            <a:r>
              <a:rPr lang="de-DE" sz="2400" dirty="0">
                <a:latin typeface="LMU CompatilFact" panose="02000500060000020003"/>
              </a:rPr>
              <a:t> Travis CI and </a:t>
            </a:r>
            <a:r>
              <a:rPr lang="de-DE" sz="2400" dirty="0" err="1">
                <a:latin typeface="LMU CompatilFact" panose="02000500060000020003"/>
              </a:rPr>
              <a:t>Codacy</a:t>
            </a:r>
            <a:r>
              <a:rPr lang="de-DE" sz="2400" dirty="0">
                <a:latin typeface="LMU CompatilFact" panose="02000500060000020003"/>
              </a:rPr>
              <a:t> (code review </a:t>
            </a:r>
            <a:r>
              <a:rPr lang="de-DE" sz="2400" dirty="0" err="1">
                <a:latin typeface="LMU CompatilFact" panose="02000500060000020003"/>
              </a:rPr>
              <a:t>service</a:t>
            </a:r>
            <a:r>
              <a:rPr lang="de-DE" sz="2400" dirty="0">
                <a:latin typeface="LMU CompatilFact" panose="02000500060000020003"/>
              </a:rPr>
              <a:t>), wich </a:t>
            </a:r>
            <a:r>
              <a:rPr lang="de-DE" sz="2400" dirty="0" err="1">
                <a:latin typeface="LMU CompatilFact" panose="02000500060000020003"/>
              </a:rPr>
              <a:t>we</a:t>
            </a:r>
            <a:r>
              <a:rPr lang="de-DE" sz="2400" dirty="0">
                <a:latin typeface="LMU CompatilFact" panose="02000500060000020003"/>
              </a:rPr>
              <a:t> just </a:t>
            </a:r>
            <a:r>
              <a:rPr lang="de-DE" sz="2400" dirty="0" err="1">
                <a:latin typeface="LMU CompatilFact" panose="02000500060000020003"/>
              </a:rPr>
              <a:t>got</a:t>
            </a:r>
            <a:r>
              <a:rPr lang="de-DE" sz="2400" dirty="0">
                <a:latin typeface="LMU CompatilFact" panose="02000500060000020003"/>
              </a:rPr>
              <a:t> </a:t>
            </a:r>
            <a:r>
              <a:rPr lang="de-DE" sz="2400" dirty="0" err="1">
                <a:latin typeface="LMU CompatilFact" panose="02000500060000020003"/>
              </a:rPr>
              <a:t>running</a:t>
            </a:r>
            <a:r>
              <a:rPr lang="de-DE" sz="2400" dirty="0">
                <a:latin typeface="LMU CompatilFact" panose="02000500060000020003"/>
              </a:rPr>
              <a:t>.</a:t>
            </a: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99A3CA8-ED40-4A07-B863-21ABBDF37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66" y="5946874"/>
            <a:ext cx="2914650" cy="5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0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8353791" y="524698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7ECCAB-52B1-4103-B2E2-AE352E978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488" y="1226457"/>
            <a:ext cx="1366206" cy="136620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068F58D-5FAB-4D2D-8B19-C07229F3AD60}"/>
              </a:ext>
            </a:extLst>
          </p:cNvPr>
          <p:cNvSpPr/>
          <p:nvPr/>
        </p:nvSpPr>
        <p:spPr bwMode="auto">
          <a:xfrm>
            <a:off x="0" y="-4461"/>
            <a:ext cx="12192000" cy="1035962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319A273-04B9-4507-AB7B-8BE444EB0F32}"/>
              </a:ext>
            </a:extLst>
          </p:cNvPr>
          <p:cNvSpPr/>
          <p:nvPr/>
        </p:nvSpPr>
        <p:spPr bwMode="auto">
          <a:xfrm>
            <a:off x="1982453" y="66243"/>
            <a:ext cx="8123824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2400" b="1" dirty="0">
              <a:solidFill>
                <a:srgbClr val="333399"/>
              </a:solidFill>
              <a:latin typeface="LMU CompatilFact" panose="02000500060000020003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73340EC-C9B0-46CF-8746-B9E19EAE5A0D}"/>
              </a:ext>
            </a:extLst>
          </p:cNvPr>
          <p:cNvSpPr txBox="1"/>
          <p:nvPr/>
        </p:nvSpPr>
        <p:spPr>
          <a:xfrm>
            <a:off x="2037578" y="35461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Organization</a:t>
            </a:r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 </a:t>
            </a:r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of</a:t>
            </a:r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 </a:t>
            </a:r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work</a:t>
            </a:r>
            <a:endParaRPr lang="de-DE" sz="3600" dirty="0">
              <a:solidFill>
                <a:srgbClr val="333399"/>
              </a:solidFill>
              <a:latin typeface="LMU CompatilFact" panose="02000500060000020003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DD189FA-81E9-4840-8551-F5CA87DE6D4B}"/>
              </a:ext>
            </a:extLst>
          </p:cNvPr>
          <p:cNvSpPr/>
          <p:nvPr/>
        </p:nvSpPr>
        <p:spPr bwMode="auto">
          <a:xfrm>
            <a:off x="1035906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51BA18A-E9F8-4D60-B73E-751BB9B08F92}"/>
              </a:ext>
            </a:extLst>
          </p:cNvPr>
          <p:cNvSpPr/>
          <p:nvPr/>
        </p:nvSpPr>
        <p:spPr bwMode="auto">
          <a:xfrm>
            <a:off x="89359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76CD12E-7933-44CC-8B0F-D13994E46272}"/>
              </a:ext>
            </a:extLst>
          </p:cNvPr>
          <p:cNvSpPr txBox="1"/>
          <p:nvPr/>
        </p:nvSpPr>
        <p:spPr>
          <a:xfrm>
            <a:off x="1003056" y="362457"/>
            <a:ext cx="81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LUDWIG-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MAXIMILIANS-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UNIVERSITÄT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MÜNCHEN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D79FCB1D-4669-485A-8D3A-E0147DC27A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9235" r="54608" b="5364"/>
          <a:stretch/>
        </p:blipFill>
        <p:spPr>
          <a:xfrm>
            <a:off x="154488" y="386019"/>
            <a:ext cx="792088" cy="504056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F6E1F2BC-EFC5-4D97-9960-69AEF81320DF}"/>
              </a:ext>
            </a:extLst>
          </p:cNvPr>
          <p:cNvSpPr/>
          <p:nvPr/>
        </p:nvSpPr>
        <p:spPr bwMode="auto">
          <a:xfrm>
            <a:off x="0" y="6595663"/>
            <a:ext cx="12192000" cy="268337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20">
            <a:extLst>
              <a:ext uri="{FF2B5EF4-FFF2-40B4-BE49-F238E27FC236}">
                <a16:creationId xmlns:a16="http://schemas.microsoft.com/office/drawing/2014/main" id="{FE5552E9-4891-4BD0-A55F-0AC54FE7B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7" y="6608057"/>
            <a:ext cx="1114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Group D: Richard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Stiskalek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, Ngoc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Toan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Nguyen, Liang Qiao, Jonas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Biechteler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(Speaker)</a:t>
            </a:r>
          </a:p>
        </p:txBody>
      </p:sp>
      <p:sp>
        <p:nvSpPr>
          <p:cNvPr id="33" name="Text Box 21">
            <a:extLst>
              <a:ext uri="{FF2B5EF4-FFF2-40B4-BE49-F238E27FC236}">
                <a16:creationId xmlns:a16="http://schemas.microsoft.com/office/drawing/2014/main" id="{77C157C2-948A-4355-80CE-9A201CA7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595663"/>
            <a:ext cx="297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808080"/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# 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E2E148-8379-443D-B046-9A564B8689E7}"/>
              </a:ext>
            </a:extLst>
          </p:cNvPr>
          <p:cNvSpPr txBox="1"/>
          <p:nvPr/>
        </p:nvSpPr>
        <p:spPr>
          <a:xfrm>
            <a:off x="9320859" y="2542441"/>
            <a:ext cx="164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LMU CompatilFact" panose="02000500060000020003"/>
              </a:rPr>
              <a:t>Miro.com</a:t>
            </a:r>
            <a:endParaRPr lang="de-DE" sz="2400" dirty="0">
              <a:latin typeface="LMU CompatilFact" panose="02000500060000020003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C2743F-D715-443C-8C18-75F69584DC86}"/>
              </a:ext>
            </a:extLst>
          </p:cNvPr>
          <p:cNvSpPr/>
          <p:nvPr/>
        </p:nvSpPr>
        <p:spPr bwMode="auto">
          <a:xfrm>
            <a:off x="10763308" y="-166217"/>
            <a:ext cx="1549456" cy="1549456"/>
          </a:xfrm>
          <a:prstGeom prst="ellipse">
            <a:avLst/>
          </a:prstGeom>
          <a:blipFill dpi="0" rotWithShape="1">
            <a:blip r:embed="rId5">
              <a:alphaModFix amt="32000"/>
            </a:blip>
            <a:srcRect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014471B-1EC5-4A98-B163-F71FB683572A}"/>
              </a:ext>
            </a:extLst>
          </p:cNvPr>
          <p:cNvSpPr/>
          <p:nvPr/>
        </p:nvSpPr>
        <p:spPr bwMode="auto">
          <a:xfrm>
            <a:off x="639898" y="3106182"/>
            <a:ext cx="10186796" cy="278146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B34F8897-A26E-4834-A134-CBEED859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92380"/>
              </p:ext>
            </p:extLst>
          </p:nvPr>
        </p:nvGraphicFramePr>
        <p:xfrm>
          <a:off x="639898" y="1314150"/>
          <a:ext cx="8128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2043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120646"/>
                    </a:ext>
                  </a:extLst>
                </a:gridCol>
              </a:tblGrid>
              <a:tr h="1054815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Scrums</a:t>
                      </a:r>
                      <a:r>
                        <a:rPr lang="de-DE" sz="2000" b="1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:</a:t>
                      </a:r>
                    </a:p>
                    <a:p>
                      <a:pPr algn="l"/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Weekly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meetings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at Monday (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planning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) and Saturday (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reviewing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). </a:t>
                      </a:r>
                    </a:p>
                    <a:p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Sprints: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Small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tasks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from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Monday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to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Monday,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talking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about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progress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and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problems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 on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Saturdays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LMU CompatilFact" panose="02000500060000020003"/>
                        </a:rPr>
                        <a:t>.</a:t>
                      </a:r>
                    </a:p>
                    <a:p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1242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031CB28B-8236-4B48-87C9-8D883169312C}"/>
              </a:ext>
            </a:extLst>
          </p:cNvPr>
          <p:cNvSpPr txBox="1"/>
          <p:nvPr/>
        </p:nvSpPr>
        <p:spPr>
          <a:xfrm>
            <a:off x="639898" y="5887644"/>
            <a:ext cx="339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LMU CompatilFact" panose="02000500060000020003"/>
              </a:rPr>
              <a:t>Scrum</a:t>
            </a:r>
            <a:r>
              <a:rPr lang="de-DE" sz="1400" dirty="0">
                <a:latin typeface="LMU CompatilFact" panose="02000500060000020003"/>
              </a:rPr>
              <a:t> </a:t>
            </a:r>
            <a:r>
              <a:rPr lang="de-DE" sz="1400" dirty="0" err="1">
                <a:latin typeface="LMU CompatilFact" panose="02000500060000020003"/>
              </a:rPr>
              <a:t>documentation</a:t>
            </a:r>
            <a:r>
              <a:rPr lang="de-DE" sz="1400" dirty="0">
                <a:latin typeface="LMU CompatilFact" panose="02000500060000020003"/>
              </a:rPr>
              <a:t> (Miro.com).</a:t>
            </a:r>
          </a:p>
        </p:txBody>
      </p:sp>
    </p:spTree>
    <p:extLst>
      <p:ext uri="{BB962C8B-B14F-4D97-AF65-F5344CB8AC3E}">
        <p14:creationId xmlns:p14="http://schemas.microsoft.com/office/powerpoint/2010/main" val="294060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8544273" y="537321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68F58D-5FAB-4D2D-8B19-C07229F3AD60}"/>
              </a:ext>
            </a:extLst>
          </p:cNvPr>
          <p:cNvSpPr/>
          <p:nvPr/>
        </p:nvSpPr>
        <p:spPr bwMode="auto">
          <a:xfrm>
            <a:off x="0" y="-4461"/>
            <a:ext cx="12192000" cy="1035962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319A273-04B9-4507-AB7B-8BE444EB0F32}"/>
              </a:ext>
            </a:extLst>
          </p:cNvPr>
          <p:cNvSpPr/>
          <p:nvPr/>
        </p:nvSpPr>
        <p:spPr bwMode="auto">
          <a:xfrm>
            <a:off x="1982453" y="66243"/>
            <a:ext cx="8123824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2400" b="1" dirty="0">
              <a:solidFill>
                <a:srgbClr val="333399"/>
              </a:solidFill>
              <a:latin typeface="LMU CompatilFact" panose="02000500060000020003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73340EC-C9B0-46CF-8746-B9E19EAE5A0D}"/>
              </a:ext>
            </a:extLst>
          </p:cNvPr>
          <p:cNvSpPr txBox="1"/>
          <p:nvPr/>
        </p:nvSpPr>
        <p:spPr>
          <a:xfrm>
            <a:off x="2037578" y="35461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Organization</a:t>
            </a:r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 </a:t>
            </a:r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of</a:t>
            </a:r>
            <a:r>
              <a:rPr lang="de-DE" sz="3600" dirty="0">
                <a:solidFill>
                  <a:srgbClr val="333399"/>
                </a:solidFill>
                <a:latin typeface="LMU CompatilFact" panose="02000500060000020003"/>
              </a:rPr>
              <a:t> </a:t>
            </a:r>
            <a:r>
              <a:rPr lang="de-DE" sz="3600" dirty="0" err="1">
                <a:solidFill>
                  <a:srgbClr val="333399"/>
                </a:solidFill>
                <a:latin typeface="LMU CompatilFact" panose="02000500060000020003"/>
              </a:rPr>
              <a:t>work</a:t>
            </a:r>
            <a:endParaRPr lang="de-DE" sz="3600" dirty="0">
              <a:solidFill>
                <a:srgbClr val="333399"/>
              </a:solidFill>
              <a:latin typeface="LMU CompatilFact" panose="02000500060000020003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DD189FA-81E9-4840-8551-F5CA87DE6D4B}"/>
              </a:ext>
            </a:extLst>
          </p:cNvPr>
          <p:cNvSpPr/>
          <p:nvPr/>
        </p:nvSpPr>
        <p:spPr bwMode="auto">
          <a:xfrm>
            <a:off x="1035906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51BA18A-E9F8-4D60-B73E-751BB9B08F92}"/>
              </a:ext>
            </a:extLst>
          </p:cNvPr>
          <p:cNvSpPr/>
          <p:nvPr/>
        </p:nvSpPr>
        <p:spPr bwMode="auto">
          <a:xfrm>
            <a:off x="89359" y="66243"/>
            <a:ext cx="864000" cy="864000"/>
          </a:xfrm>
          <a:prstGeom prst="rect">
            <a:avLst/>
          </a:prstGeom>
          <a:noFill/>
          <a:ln w="127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76CD12E-7933-44CC-8B0F-D13994E46272}"/>
              </a:ext>
            </a:extLst>
          </p:cNvPr>
          <p:cNvSpPr txBox="1"/>
          <p:nvPr/>
        </p:nvSpPr>
        <p:spPr>
          <a:xfrm>
            <a:off x="1003056" y="362457"/>
            <a:ext cx="81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LUDWIG-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MAXIMILIANS-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UNIVERSITÄT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333399"/>
                </a:solidFill>
                <a:latin typeface="LMU CompatilFact SC" panose="02000500060000020003" pitchFamily="2" charset="0"/>
                <a:ea typeface="ＭＳ Ｐゴシック" panose="020B0600070205080204" pitchFamily="34" charset="-128"/>
              </a:rPr>
              <a:t>MÜNCHEN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D79FCB1D-4669-485A-8D3A-E0147DC27A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9235" r="54608" b="5364"/>
          <a:stretch/>
        </p:blipFill>
        <p:spPr>
          <a:xfrm>
            <a:off x="154488" y="386019"/>
            <a:ext cx="792088" cy="504056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F6E1F2BC-EFC5-4D97-9960-69AEF81320DF}"/>
              </a:ext>
            </a:extLst>
          </p:cNvPr>
          <p:cNvSpPr/>
          <p:nvPr/>
        </p:nvSpPr>
        <p:spPr bwMode="auto">
          <a:xfrm>
            <a:off x="0" y="6595663"/>
            <a:ext cx="12192000" cy="268337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20">
            <a:extLst>
              <a:ext uri="{FF2B5EF4-FFF2-40B4-BE49-F238E27FC236}">
                <a16:creationId xmlns:a16="http://schemas.microsoft.com/office/drawing/2014/main" id="{FE5552E9-4891-4BD0-A55F-0AC54FE7B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7" y="6608057"/>
            <a:ext cx="1114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Group D: Richard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Stiskalek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, Ngoc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Toan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Nguyen, Liang Qiao, Jonas </a:t>
            </a:r>
            <a:r>
              <a:rPr lang="de-DE" altLang="de-DE" sz="1000" dirty="0" err="1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Biechteler</a:t>
            </a:r>
            <a:r>
              <a:rPr lang="de-DE" altLang="de-DE" sz="1000" dirty="0">
                <a:solidFill>
                  <a:srgbClr val="FFFFFF">
                    <a:lumMod val="50000"/>
                  </a:srgbClr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 (Speaker)</a:t>
            </a:r>
          </a:p>
        </p:txBody>
      </p:sp>
      <p:sp>
        <p:nvSpPr>
          <p:cNvPr id="33" name="Text Box 21">
            <a:extLst>
              <a:ext uri="{FF2B5EF4-FFF2-40B4-BE49-F238E27FC236}">
                <a16:creationId xmlns:a16="http://schemas.microsoft.com/office/drawing/2014/main" id="{77C157C2-948A-4355-80CE-9A201CA7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595663"/>
            <a:ext cx="297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>
                <a:solidFill>
                  <a:srgbClr val="808080"/>
                </a:solidFill>
                <a:latin typeface="LMU CompatilFact" panose="02000500060000020003" pitchFamily="2" charset="0"/>
                <a:ea typeface="ＭＳ Ｐゴシック" panose="020B0600070205080204" pitchFamily="34" charset="-128"/>
              </a:rPr>
              <a:t># 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7456467-4716-4C3A-B52F-2D2DF068C7D5}"/>
              </a:ext>
            </a:extLst>
          </p:cNvPr>
          <p:cNvSpPr/>
          <p:nvPr/>
        </p:nvSpPr>
        <p:spPr bwMode="auto">
          <a:xfrm>
            <a:off x="639898" y="2117177"/>
            <a:ext cx="10808933" cy="378601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C2743F-D715-443C-8C18-75F69584DC86}"/>
              </a:ext>
            </a:extLst>
          </p:cNvPr>
          <p:cNvSpPr/>
          <p:nvPr/>
        </p:nvSpPr>
        <p:spPr bwMode="auto">
          <a:xfrm>
            <a:off x="10763308" y="-166217"/>
            <a:ext cx="1549456" cy="1549456"/>
          </a:xfrm>
          <a:prstGeom prst="ellipse">
            <a:avLst/>
          </a:prstGeom>
          <a:blipFill dpi="0" rotWithShape="1">
            <a:blip r:embed="rId5">
              <a:alphaModFix amt="32000"/>
            </a:blip>
            <a:srcRect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5409FA-AA1F-4499-B753-67D913ACE4FD}"/>
              </a:ext>
            </a:extLst>
          </p:cNvPr>
          <p:cNvSpPr txBox="1"/>
          <p:nvPr/>
        </p:nvSpPr>
        <p:spPr>
          <a:xfrm>
            <a:off x="639898" y="1297161"/>
            <a:ext cx="9773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 panose="02000500060000020003"/>
              </a:rPr>
              <a:t>Keep </a:t>
            </a:r>
            <a:r>
              <a:rPr lang="de-DE" sz="2000" dirty="0" err="1">
                <a:latin typeface="LMU CompatilFact" panose="02000500060000020003"/>
              </a:rPr>
              <a:t>it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as</a:t>
            </a:r>
            <a:r>
              <a:rPr lang="de-DE" sz="2000" dirty="0">
                <a:latin typeface="LMU CompatilFact" panose="02000500060000020003"/>
              </a:rPr>
              <a:t> agile </a:t>
            </a:r>
            <a:r>
              <a:rPr lang="de-DE" sz="2000" dirty="0" err="1">
                <a:latin typeface="LMU CompatilFact" panose="02000500060000020003"/>
              </a:rPr>
              <a:t>as</a:t>
            </a:r>
            <a:r>
              <a:rPr lang="de-DE" sz="2000" dirty="0">
                <a:latin typeface="LMU CompatilFact" panose="02000500060000020003"/>
              </a:rPr>
              <a:t> possible </a:t>
            </a:r>
            <a:r>
              <a:rPr lang="de-DE" sz="2000" dirty="0" err="1">
                <a:latin typeface="LMU CompatilFact" panose="02000500060000020003"/>
              </a:rPr>
              <a:t>for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our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small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group</a:t>
            </a:r>
            <a:r>
              <a:rPr lang="de-DE" sz="2000" dirty="0">
                <a:latin typeface="LMU CompatilFact" panose="02000500060000020003"/>
              </a:rPr>
              <a:t>!</a:t>
            </a:r>
          </a:p>
          <a:p>
            <a:r>
              <a:rPr lang="de-DE" sz="2000" dirty="0">
                <a:effectLst/>
                <a:latin typeface="LMU CompatilFact" panose="02000500060000020003"/>
              </a:rPr>
              <a:t>➔ Parallel </a:t>
            </a:r>
            <a:r>
              <a:rPr lang="de-DE" sz="2000" dirty="0" err="1">
                <a:effectLst/>
                <a:latin typeface="LMU CompatilFact" panose="02000500060000020003"/>
              </a:rPr>
              <a:t>work</a:t>
            </a:r>
            <a:r>
              <a:rPr lang="de-DE" sz="2000" dirty="0">
                <a:effectLst/>
                <a:latin typeface="LMU CompatilFact" panose="02000500060000020003"/>
              </a:rPr>
              <a:t> on </a:t>
            </a:r>
            <a:r>
              <a:rPr lang="de-DE" sz="2000" dirty="0" err="1">
                <a:latin typeface="LMU CompatilFact" panose="02000500060000020003"/>
              </a:rPr>
              <a:t>whatever</a:t>
            </a:r>
            <a:r>
              <a:rPr lang="de-DE" sz="2000" dirty="0">
                <a:latin typeface="LMU CompatilFact" panose="02000500060000020003"/>
              </a:rPr>
              <a:t> a </a:t>
            </a:r>
            <a:r>
              <a:rPr lang="de-DE" sz="2000" dirty="0" err="1">
                <a:latin typeface="LMU CompatilFact" panose="02000500060000020003"/>
              </a:rPr>
              <a:t>person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has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ideas</a:t>
            </a:r>
            <a:r>
              <a:rPr lang="de-DE" sz="2000" dirty="0">
                <a:latin typeface="LMU CompatilFact" panose="02000500060000020003"/>
              </a:rPr>
              <a:t> </a:t>
            </a:r>
            <a:r>
              <a:rPr lang="de-DE" sz="2000" dirty="0" err="1">
                <a:latin typeface="LMU CompatilFact" panose="02000500060000020003"/>
              </a:rPr>
              <a:t>for</a:t>
            </a:r>
            <a:r>
              <a:rPr lang="de-DE" sz="2000" dirty="0">
                <a:latin typeface="LMU CompatilFact" panose="02000500060000020003"/>
              </a:rPr>
              <a:t>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0DD0EF5-F9E1-4DA0-B059-98EA28754DAC}"/>
              </a:ext>
            </a:extLst>
          </p:cNvPr>
          <p:cNvSpPr txBox="1"/>
          <p:nvPr/>
        </p:nvSpPr>
        <p:spPr>
          <a:xfrm>
            <a:off x="639898" y="5874817"/>
            <a:ext cx="339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U CompatilFact" panose="02000500060000020003"/>
              </a:rPr>
              <a:t>Kanban </a:t>
            </a:r>
            <a:r>
              <a:rPr lang="de-DE" sz="1400" dirty="0" err="1">
                <a:latin typeface="LMU CompatilFact" panose="02000500060000020003"/>
              </a:rPr>
              <a:t>board</a:t>
            </a:r>
            <a:r>
              <a:rPr lang="de-DE" sz="1400" dirty="0">
                <a:latin typeface="LMU CompatilFact" panose="02000500060000020003"/>
              </a:rPr>
              <a:t> </a:t>
            </a:r>
            <a:r>
              <a:rPr lang="de-DE" sz="1400" dirty="0" err="1">
                <a:latin typeface="LMU CompatilFact" panose="02000500060000020003"/>
              </a:rPr>
              <a:t>of</a:t>
            </a:r>
            <a:r>
              <a:rPr lang="de-DE" sz="1400" dirty="0">
                <a:latin typeface="LMU CompatilFact" panose="02000500060000020003"/>
              </a:rPr>
              <a:t> </a:t>
            </a:r>
            <a:r>
              <a:rPr lang="de-DE" sz="1400" dirty="0" err="1">
                <a:latin typeface="LMU CompatilFact" panose="02000500060000020003"/>
              </a:rPr>
              <a:t>the</a:t>
            </a:r>
            <a:r>
              <a:rPr lang="de-DE" sz="1400" dirty="0">
                <a:latin typeface="LMU CompatilFact" panose="02000500060000020003"/>
              </a:rPr>
              <a:t> </a:t>
            </a:r>
            <a:r>
              <a:rPr lang="de-DE" sz="1400" dirty="0" err="1">
                <a:latin typeface="LMU CompatilFact" panose="02000500060000020003"/>
              </a:rPr>
              <a:t>goup</a:t>
            </a:r>
            <a:r>
              <a:rPr lang="de-DE" sz="1400" dirty="0">
                <a:latin typeface="LMU CompatilFact" panose="02000500060000020003"/>
              </a:rPr>
              <a:t> (Miro.com).</a:t>
            </a:r>
          </a:p>
        </p:txBody>
      </p:sp>
    </p:spTree>
    <p:extLst>
      <p:ext uri="{BB962C8B-B14F-4D97-AF65-F5344CB8AC3E}">
        <p14:creationId xmlns:p14="http://schemas.microsoft.com/office/powerpoint/2010/main" val="403978123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Breitbild</PresentationFormat>
  <Paragraphs>101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LMU CompatilFact</vt:lpstr>
      <vt:lpstr>LMU CompatilFact SC</vt:lpstr>
      <vt:lpstr>Leere 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jonas.biechteler44@gmail.com</dc:creator>
  <cp:lastModifiedBy>jonas.biechteler44@gmail.com</cp:lastModifiedBy>
  <cp:revision>55</cp:revision>
  <dcterms:created xsi:type="dcterms:W3CDTF">2020-12-16T15:15:37Z</dcterms:created>
  <dcterms:modified xsi:type="dcterms:W3CDTF">2020-12-21T11:51:16Z</dcterms:modified>
</cp:coreProperties>
</file>