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5c3a5767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5c3a57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75a6e30b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75a6e30b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75a6e3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75a6e3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Get all the relevant data: Interest rate data from RBA and Historical stock Price from an API or Module. In our case we used Pandas datareader which source the data from Yahoo. </a:t>
            </a:r>
            <a:endParaRPr/>
          </a:p>
          <a:p>
            <a:pPr indent="-317500" lvl="0" marL="457200" rtl="0" algn="l">
              <a:spcBef>
                <a:spcPts val="0"/>
              </a:spcBef>
              <a:spcAft>
                <a:spcPts val="0"/>
              </a:spcAft>
              <a:buSzPts val="1400"/>
              <a:buAutoNum type="arabicPeriod"/>
            </a:pPr>
            <a:r>
              <a:rPr lang="en"/>
              <a:t>Split the data on our chose dates and what timepoint from the dates we want to see -&gt; put into a list </a:t>
            </a:r>
            <a:endParaRPr/>
          </a:p>
          <a:p>
            <a:pPr indent="-317500" lvl="0" marL="457200" rtl="0" algn="l">
              <a:spcBef>
                <a:spcPts val="0"/>
              </a:spcBef>
              <a:spcAft>
                <a:spcPts val="0"/>
              </a:spcAft>
              <a:buSzPts val="1400"/>
              <a:buAutoNum type="arabicPeriod"/>
            </a:pPr>
            <a:r>
              <a:rPr lang="en"/>
              <a:t>Using for loops, populate the data based on above points and store in a dataframe</a:t>
            </a:r>
            <a:endParaRPr/>
          </a:p>
          <a:p>
            <a:pPr indent="-317500" lvl="0" marL="457200" rtl="0" algn="l">
              <a:spcBef>
                <a:spcPts val="0"/>
              </a:spcBef>
              <a:spcAft>
                <a:spcPts val="0"/>
              </a:spcAft>
              <a:buSzPts val="1400"/>
              <a:buAutoNum type="arabicPeriod"/>
            </a:pPr>
            <a:r>
              <a:rPr lang="en"/>
              <a:t>Using groupby we group the data by peaks and store all first and last data from each corresponding peaks</a:t>
            </a:r>
            <a:endParaRPr/>
          </a:p>
          <a:p>
            <a:pPr indent="-317500" lvl="0" marL="457200" rtl="0" algn="l">
              <a:spcBef>
                <a:spcPts val="0"/>
              </a:spcBef>
              <a:spcAft>
                <a:spcPts val="0"/>
              </a:spcAft>
              <a:buSzPts val="1400"/>
              <a:buAutoNum type="arabicPeriod"/>
            </a:pPr>
            <a:r>
              <a:rPr lang="en"/>
              <a:t>From the lists we got from previous step, we splice the interest rate data for each peaks and its corresponding timepoint. </a:t>
            </a:r>
            <a:endParaRPr/>
          </a:p>
          <a:p>
            <a:pPr indent="-317500" lvl="0" marL="457200" rtl="0" algn="l">
              <a:spcBef>
                <a:spcPts val="0"/>
              </a:spcBef>
              <a:spcAft>
                <a:spcPts val="0"/>
              </a:spcAft>
              <a:buSzPts val="1400"/>
              <a:buAutoNum type="arabicPeriod"/>
            </a:pPr>
            <a:r>
              <a:rPr lang="en"/>
              <a:t>Do the same except for the ASX data and save dataframe as csv. </a:t>
            </a:r>
            <a:endParaRPr/>
          </a:p>
          <a:p>
            <a:pPr indent="-317500" lvl="0" marL="457200" rtl="0" algn="l">
              <a:spcBef>
                <a:spcPts val="0"/>
              </a:spcBef>
              <a:spcAft>
                <a:spcPts val="0"/>
              </a:spcAft>
              <a:buSzPts val="1400"/>
              <a:buAutoNum type="arabicPeriod"/>
            </a:pPr>
            <a:r>
              <a:rPr lang="en"/>
              <a:t>For each peak dataframe, are put into a list for analysis later. </a:t>
            </a:r>
            <a:endParaRPr/>
          </a:p>
          <a:p>
            <a:pPr indent="-317500" lvl="0" marL="457200" rtl="0" algn="l">
              <a:spcBef>
                <a:spcPts val="0"/>
              </a:spcBef>
              <a:spcAft>
                <a:spcPts val="0"/>
              </a:spcAft>
              <a:buSzPts val="1400"/>
              <a:buAutoNum type="arabicPeriod"/>
            </a:pPr>
            <a:r>
              <a:rPr lang="en"/>
              <a:t>We then populate the the peaks dataframe with ASX prices at each of the corresponding timepoint dates. Using try and except to make sure that we don’t get any errors where market is close on public holidays. </a:t>
            </a:r>
            <a:endParaRPr/>
          </a:p>
          <a:p>
            <a:pPr indent="-317500" lvl="0" marL="457200" rtl="0" algn="l">
              <a:spcBef>
                <a:spcPts val="0"/>
              </a:spcBef>
              <a:spcAft>
                <a:spcPts val="0"/>
              </a:spcAft>
              <a:buSzPts val="1400"/>
              <a:buAutoNum type="arabicPeriod"/>
            </a:pPr>
            <a:r>
              <a:rPr lang="en"/>
              <a:t>Run a function to populate the percentage difference from timepoint 0 (dates chosen) and each time points</a:t>
            </a:r>
            <a:endParaRPr/>
          </a:p>
          <a:p>
            <a:pPr indent="-317500" lvl="0" marL="457200" rtl="0" algn="l">
              <a:spcBef>
                <a:spcPts val="0"/>
              </a:spcBef>
              <a:spcAft>
                <a:spcPts val="0"/>
              </a:spcAft>
              <a:buSzPts val="1400"/>
              <a:buAutoNum type="arabicPeriod"/>
            </a:pPr>
            <a:r>
              <a:rPr lang="en"/>
              <a:t>Plot </a:t>
            </a:r>
            <a:endParaRPr/>
          </a:p>
          <a:p>
            <a:pPr indent="-317500" lvl="0" marL="457200" rtl="0" algn="l">
              <a:spcBef>
                <a:spcPts val="0"/>
              </a:spcBef>
              <a:spcAft>
                <a:spcPts val="0"/>
              </a:spcAft>
              <a:buSzPts val="1400"/>
              <a:buAutoNum type="arabicPeriod"/>
            </a:pPr>
            <a:r>
              <a:rPr lang="en"/>
              <a:t>Using previous list -&gt; create multiple plots</a:t>
            </a:r>
            <a:endParaRPr/>
          </a:p>
          <a:p>
            <a:pPr indent="-317500" lvl="0" marL="457200" rtl="0" algn="l">
              <a:spcBef>
                <a:spcPts val="0"/>
              </a:spcBef>
              <a:spcAft>
                <a:spcPts val="0"/>
              </a:spcAft>
              <a:buSzPts val="1400"/>
              <a:buAutoNum type="arabicPeriod"/>
            </a:pPr>
            <a:r>
              <a:rPr lang="en"/>
              <a:t>Use linear regression model to correlate timepoint and percentage </a:t>
            </a:r>
            <a:r>
              <a:rPr lang="en"/>
              <a:t>difference</a:t>
            </a:r>
            <a:r>
              <a:rPr lang="en"/>
              <a:t> </a:t>
            </a:r>
            <a:endParaRPr/>
          </a:p>
          <a:p>
            <a:pPr indent="-317500" lvl="0" marL="457200" rtl="0" algn="l">
              <a:spcBef>
                <a:spcPts val="0"/>
              </a:spcBef>
              <a:spcAft>
                <a:spcPts val="0"/>
              </a:spcAft>
              <a:buSzPts val="1400"/>
              <a:buAutoNum type="arabicPeriod"/>
            </a:pPr>
            <a:r>
              <a:rPr lang="en"/>
              <a:t>Store dataset and format for readability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c649717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6c649717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c649717d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6c649717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6c649717d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6c649717d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c649717d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c649717d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ichard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c649717d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c649717d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6c649717d_1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6c649717d_1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b886eea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b886eea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b886eea6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b886eea6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Fares</a:t>
            </a:r>
            <a:endParaRPr sz="1050">
              <a:solidFill>
                <a:srgbClr val="ABB2BF"/>
              </a:solidFill>
              <a:highlight>
                <a:srgbClr val="282C34"/>
              </a:highlight>
            </a:endParaRPr>
          </a:p>
          <a:p>
            <a:pPr indent="0" lvl="0" marL="914400" rtl="0" algn="l">
              <a:lnSpc>
                <a:spcPct val="115000"/>
              </a:lnSpc>
              <a:spcBef>
                <a:spcPts val="300"/>
              </a:spcBef>
              <a:spcAft>
                <a:spcPts val="0"/>
              </a:spcAft>
              <a:buNone/>
            </a:pPr>
            <a:r>
              <a:t/>
            </a:r>
            <a:endParaRPr sz="1050">
              <a:solidFill>
                <a:srgbClr val="ABB2BF"/>
              </a:solidFill>
              <a:highlight>
                <a:srgbClr val="282C34"/>
              </a:highlight>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c649717d_1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c649717d_1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8fb7bf3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28fb7bf3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jp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westpac.com.au/docs/pdf/aw/economics-research/WestpacWeekly.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The </a:t>
            </a:r>
            <a:r>
              <a:rPr lang="en"/>
              <a:t>Py-Charts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a:t>
            </a:r>
            <a:r>
              <a:rPr lang="en" sz="2400"/>
              <a:t>y </a:t>
            </a:r>
            <a:r>
              <a:rPr lang="en" sz="2400"/>
              <a:t>Fares Kazemi, Edbert Widjaja, Grant Towers, Richard Turnbull</a:t>
            </a:r>
            <a:endParaRPr b="1" sz="2400"/>
          </a:p>
        </p:txBody>
      </p:sp>
      <p:pic>
        <p:nvPicPr>
          <p:cNvPr id="74" name="Google Shape;74;p13"/>
          <p:cNvPicPr preferRelativeResize="0"/>
          <p:nvPr/>
        </p:nvPicPr>
        <p:blipFill>
          <a:blip r:embed="rId3">
            <a:alphaModFix/>
          </a:blip>
          <a:stretch>
            <a:fillRect/>
          </a:stretch>
        </p:blipFill>
        <p:spPr>
          <a:xfrm>
            <a:off x="3014673" y="1553905"/>
            <a:ext cx="3183724" cy="1837675"/>
          </a:xfrm>
          <a:prstGeom prst="rect">
            <a:avLst/>
          </a:prstGeom>
          <a:noFill/>
          <a:ln>
            <a:noFill/>
          </a:ln>
        </p:spPr>
      </p:pic>
      <p:pic>
        <p:nvPicPr>
          <p:cNvPr id="75" name="Google Shape;75;p13"/>
          <p:cNvPicPr preferRelativeResize="0"/>
          <p:nvPr/>
        </p:nvPicPr>
        <p:blipFill>
          <a:blip r:embed="rId4">
            <a:alphaModFix/>
          </a:blip>
          <a:stretch>
            <a:fillRect/>
          </a:stretch>
        </p:blipFill>
        <p:spPr>
          <a:xfrm>
            <a:off x="4330850" y="2197051"/>
            <a:ext cx="551376" cy="551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2"/>
          <p:cNvSpPr txBox="1"/>
          <p:nvPr>
            <p:ph idx="1" type="body"/>
          </p:nvPr>
        </p:nvSpPr>
        <p:spPr>
          <a:xfrm>
            <a:off x="681225" y="0"/>
            <a:ext cx="8378700" cy="1324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 A history of the Cash Rate Target (Interest Rate)</a:t>
            </a:r>
            <a:endParaRPr sz="1800"/>
          </a:p>
        </p:txBody>
      </p:sp>
      <p:pic>
        <p:nvPicPr>
          <p:cNvPr id="144" name="Google Shape;144;p22"/>
          <p:cNvPicPr preferRelativeResize="0"/>
          <p:nvPr/>
        </p:nvPicPr>
        <p:blipFill>
          <a:blip r:embed="rId3">
            <a:alphaModFix/>
          </a:blip>
          <a:stretch>
            <a:fillRect/>
          </a:stretch>
        </p:blipFill>
        <p:spPr>
          <a:xfrm>
            <a:off x="747575" y="896175"/>
            <a:ext cx="7648850" cy="3824425"/>
          </a:xfrm>
          <a:prstGeom prst="rect">
            <a:avLst/>
          </a:prstGeom>
          <a:noFill/>
          <a:ln>
            <a:noFill/>
          </a:ln>
        </p:spPr>
      </p:pic>
      <p:cxnSp>
        <p:nvCxnSpPr>
          <p:cNvPr id="145" name="Google Shape;145;p22"/>
          <p:cNvCxnSpPr>
            <a:stCxn id="146" idx="2"/>
          </p:cNvCxnSpPr>
          <p:nvPr/>
        </p:nvCxnSpPr>
        <p:spPr>
          <a:xfrm flipH="1">
            <a:off x="5108350" y="2221850"/>
            <a:ext cx="243000" cy="699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2"/>
          <p:cNvCxnSpPr>
            <a:stCxn id="148" idx="1"/>
          </p:cNvCxnSpPr>
          <p:nvPr/>
        </p:nvCxnSpPr>
        <p:spPr>
          <a:xfrm rot="10800000">
            <a:off x="1976250" y="1443300"/>
            <a:ext cx="606600" cy="1887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2"/>
          <p:cNvSpPr txBox="1"/>
          <p:nvPr/>
        </p:nvSpPr>
        <p:spPr>
          <a:xfrm>
            <a:off x="2582850" y="1324200"/>
            <a:ext cx="190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Highest Rate = 17.5% </a:t>
            </a:r>
            <a:r>
              <a:rPr i="1" lang="en">
                <a:latin typeface="Lato"/>
                <a:ea typeface="Lato"/>
                <a:cs typeface="Lato"/>
                <a:sym typeface="Lato"/>
              </a:rPr>
              <a:t>(Jan-90)</a:t>
            </a:r>
            <a:endParaRPr i="1">
              <a:latin typeface="Lato"/>
              <a:ea typeface="Lato"/>
              <a:cs typeface="Lato"/>
              <a:sym typeface="Lato"/>
            </a:endParaRPr>
          </a:p>
        </p:txBody>
      </p:sp>
      <p:cxnSp>
        <p:nvCxnSpPr>
          <p:cNvPr id="149" name="Google Shape;149;p22"/>
          <p:cNvCxnSpPr>
            <a:stCxn id="150" idx="2"/>
          </p:cNvCxnSpPr>
          <p:nvPr/>
        </p:nvCxnSpPr>
        <p:spPr>
          <a:xfrm flipH="1">
            <a:off x="6857975" y="2571750"/>
            <a:ext cx="148800" cy="8748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2"/>
          <p:cNvSpPr txBox="1"/>
          <p:nvPr/>
        </p:nvSpPr>
        <p:spPr>
          <a:xfrm>
            <a:off x="6481925" y="2171550"/>
            <a:ext cx="10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COVID-19</a:t>
            </a:r>
            <a:endParaRPr>
              <a:latin typeface="Lato"/>
              <a:ea typeface="Lato"/>
              <a:cs typeface="Lato"/>
              <a:sym typeface="Lato"/>
            </a:endParaRPr>
          </a:p>
        </p:txBody>
      </p:sp>
      <p:sp>
        <p:nvSpPr>
          <p:cNvPr id="146" name="Google Shape;146;p22"/>
          <p:cNvSpPr txBox="1"/>
          <p:nvPr/>
        </p:nvSpPr>
        <p:spPr>
          <a:xfrm>
            <a:off x="5034250" y="1821650"/>
            <a:ext cx="63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GFC</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4294967295" type="body"/>
          </p:nvPr>
        </p:nvSpPr>
        <p:spPr>
          <a:xfrm>
            <a:off x="620775" y="0"/>
            <a:ext cx="8134500" cy="1324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 ASX 200 Index and Cash Rate Target</a:t>
            </a:r>
            <a:endParaRPr sz="1800"/>
          </a:p>
        </p:txBody>
      </p:sp>
      <p:pic>
        <p:nvPicPr>
          <p:cNvPr id="156" name="Google Shape;156;p23"/>
          <p:cNvPicPr preferRelativeResize="0"/>
          <p:nvPr/>
        </p:nvPicPr>
        <p:blipFill>
          <a:blip r:embed="rId3">
            <a:alphaModFix/>
          </a:blip>
          <a:stretch>
            <a:fillRect/>
          </a:stretch>
        </p:blipFill>
        <p:spPr>
          <a:xfrm>
            <a:off x="1482900" y="1102300"/>
            <a:ext cx="6410251" cy="3270400"/>
          </a:xfrm>
          <a:prstGeom prst="rect">
            <a:avLst/>
          </a:prstGeom>
          <a:noFill/>
          <a:ln>
            <a:noFill/>
          </a:ln>
        </p:spPr>
      </p:pic>
      <p:sp>
        <p:nvSpPr>
          <p:cNvPr id="157" name="Google Shape;157;p23"/>
          <p:cNvSpPr txBox="1"/>
          <p:nvPr/>
        </p:nvSpPr>
        <p:spPr>
          <a:xfrm>
            <a:off x="1482900" y="4440425"/>
            <a:ext cx="66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Note: </a:t>
            </a:r>
            <a:r>
              <a:rPr lang="en">
                <a:latin typeface="Lato"/>
                <a:ea typeface="Lato"/>
                <a:cs typeface="Lato"/>
                <a:sym typeface="Lato"/>
              </a:rPr>
              <a:t>Cash Rate (Left Axis) and ASX</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83099" y="712150"/>
            <a:ext cx="85164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Data Collection and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b="0" i="1" lang="en" sz="4000"/>
              <a:t>Jupyter Notebook (Share Screen)</a:t>
            </a:r>
            <a:endParaRPr b="0" i="1"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641175" y="253525"/>
            <a:ext cx="75750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Rate Increase - Jul-94</a:t>
            </a:r>
            <a:endParaRPr sz="4400"/>
          </a:p>
        </p:txBody>
      </p:sp>
      <p:pic>
        <p:nvPicPr>
          <p:cNvPr id="168" name="Google Shape;168;p25"/>
          <p:cNvPicPr preferRelativeResize="0"/>
          <p:nvPr/>
        </p:nvPicPr>
        <p:blipFill>
          <a:blip r:embed="rId3">
            <a:alphaModFix/>
          </a:blip>
          <a:stretch>
            <a:fillRect/>
          </a:stretch>
        </p:blipFill>
        <p:spPr>
          <a:xfrm>
            <a:off x="641150" y="1152325"/>
            <a:ext cx="7575050" cy="378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641175" y="253525"/>
            <a:ext cx="75750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Rate Increase - Oct-99</a:t>
            </a:r>
            <a:endParaRPr sz="4400"/>
          </a:p>
        </p:txBody>
      </p:sp>
      <p:pic>
        <p:nvPicPr>
          <p:cNvPr id="174" name="Google Shape;174;p26"/>
          <p:cNvPicPr preferRelativeResize="0"/>
          <p:nvPr/>
        </p:nvPicPr>
        <p:blipFill>
          <a:blip r:embed="rId3">
            <a:alphaModFix/>
          </a:blip>
          <a:stretch>
            <a:fillRect/>
          </a:stretch>
        </p:blipFill>
        <p:spPr>
          <a:xfrm>
            <a:off x="641175" y="1074650"/>
            <a:ext cx="7575050" cy="378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641175" y="253525"/>
            <a:ext cx="75750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Rate Increase - Apr-06</a:t>
            </a:r>
            <a:endParaRPr sz="4400"/>
          </a:p>
        </p:txBody>
      </p:sp>
      <p:pic>
        <p:nvPicPr>
          <p:cNvPr id="180" name="Google Shape;180;p27"/>
          <p:cNvPicPr preferRelativeResize="0"/>
          <p:nvPr/>
        </p:nvPicPr>
        <p:blipFill>
          <a:blip r:embed="rId3">
            <a:alphaModFix/>
          </a:blip>
          <a:stretch>
            <a:fillRect/>
          </a:stretch>
        </p:blipFill>
        <p:spPr>
          <a:xfrm>
            <a:off x="641175" y="1080450"/>
            <a:ext cx="7575050" cy="378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641150" y="253525"/>
            <a:ext cx="75750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Rate Increase - Jul-07</a:t>
            </a:r>
            <a:endParaRPr sz="4400"/>
          </a:p>
        </p:txBody>
      </p:sp>
      <p:pic>
        <p:nvPicPr>
          <p:cNvPr id="186" name="Google Shape;186;p28"/>
          <p:cNvPicPr preferRelativeResize="0"/>
          <p:nvPr/>
        </p:nvPicPr>
        <p:blipFill>
          <a:blip r:embed="rId3">
            <a:alphaModFix/>
          </a:blip>
          <a:stretch>
            <a:fillRect/>
          </a:stretch>
        </p:blipFill>
        <p:spPr>
          <a:xfrm>
            <a:off x="641175" y="1076825"/>
            <a:ext cx="7575050" cy="378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641150" y="253525"/>
            <a:ext cx="75750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Rate Increase - Sep-09</a:t>
            </a:r>
            <a:endParaRPr sz="4400"/>
          </a:p>
        </p:txBody>
      </p:sp>
      <p:pic>
        <p:nvPicPr>
          <p:cNvPr id="192" name="Google Shape;192;p29"/>
          <p:cNvPicPr preferRelativeResize="0"/>
          <p:nvPr/>
        </p:nvPicPr>
        <p:blipFill>
          <a:blip r:embed="rId3">
            <a:alphaModFix/>
          </a:blip>
          <a:stretch>
            <a:fillRect/>
          </a:stretch>
        </p:blipFill>
        <p:spPr>
          <a:xfrm>
            <a:off x="641175" y="1076225"/>
            <a:ext cx="7575050" cy="378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30"/>
          <p:cNvSpPr txBox="1"/>
          <p:nvPr>
            <p:ph idx="1" type="body"/>
          </p:nvPr>
        </p:nvSpPr>
        <p:spPr>
          <a:xfrm>
            <a:off x="89175" y="70000"/>
            <a:ext cx="2922900" cy="49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Linear Regression </a:t>
            </a:r>
            <a:endParaRPr sz="3000">
              <a:solidFill>
                <a:schemeClr val="dk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This chart shows that there is </a:t>
            </a:r>
            <a:r>
              <a:rPr b="1" lang="en" sz="1800">
                <a:solidFill>
                  <a:srgbClr val="000000"/>
                </a:solidFill>
              </a:rPr>
              <a:t>little correlation </a:t>
            </a:r>
            <a:r>
              <a:rPr lang="en" sz="1800">
                <a:solidFill>
                  <a:srgbClr val="000000"/>
                </a:solidFill>
              </a:rPr>
              <a:t>between time periods in each rate increase </a:t>
            </a:r>
            <a:r>
              <a:rPr lang="en" sz="1800">
                <a:solidFill>
                  <a:srgbClr val="000000"/>
                </a:solidFill>
              </a:rPr>
              <a:t>occurrence</a:t>
            </a:r>
            <a:r>
              <a:rPr lang="en" sz="1800">
                <a:solidFill>
                  <a:srgbClr val="000000"/>
                </a:solidFill>
              </a:rPr>
              <a:t>. </a:t>
            </a:r>
            <a:endParaRPr sz="1800">
              <a:solidFill>
                <a:srgbClr val="000000"/>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The correlation </a:t>
            </a:r>
            <a:r>
              <a:rPr lang="en" sz="1800">
                <a:solidFill>
                  <a:srgbClr val="000000"/>
                </a:solidFill>
              </a:rPr>
              <a:t>coefficient</a:t>
            </a:r>
            <a:r>
              <a:rPr lang="en" sz="1800">
                <a:solidFill>
                  <a:srgbClr val="000000"/>
                </a:solidFill>
              </a:rPr>
              <a:t> </a:t>
            </a:r>
            <a:r>
              <a:rPr i="1" lang="en" sz="1800">
                <a:solidFill>
                  <a:srgbClr val="000000"/>
                </a:solidFill>
              </a:rPr>
              <a:t>(R Value)</a:t>
            </a:r>
            <a:r>
              <a:rPr lang="en" sz="1800">
                <a:solidFill>
                  <a:srgbClr val="000000"/>
                </a:solidFill>
              </a:rPr>
              <a:t> for this dataset is </a:t>
            </a:r>
            <a:r>
              <a:rPr b="1" i="1" lang="en" sz="1800">
                <a:solidFill>
                  <a:srgbClr val="000000"/>
                </a:solidFill>
              </a:rPr>
              <a:t>0.18 (Low)</a:t>
            </a:r>
            <a:r>
              <a:rPr lang="en" sz="1800">
                <a:solidFill>
                  <a:srgbClr val="000000"/>
                </a:solidFill>
              </a:rPr>
              <a:t>. </a:t>
            </a:r>
            <a:endParaRPr sz="1800">
              <a:solidFill>
                <a:srgbClr val="000000"/>
              </a:solidFill>
            </a:endParaRPr>
          </a:p>
        </p:txBody>
      </p:sp>
      <p:pic>
        <p:nvPicPr>
          <p:cNvPr id="198" name="Google Shape;198;p30"/>
          <p:cNvPicPr preferRelativeResize="0"/>
          <p:nvPr/>
        </p:nvPicPr>
        <p:blipFill>
          <a:blip r:embed="rId3">
            <a:alphaModFix/>
          </a:blip>
          <a:stretch>
            <a:fillRect/>
          </a:stretch>
        </p:blipFill>
        <p:spPr>
          <a:xfrm>
            <a:off x="3115699" y="70000"/>
            <a:ext cx="5961701" cy="4471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283100" y="712150"/>
            <a:ext cx="54969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What can we conclude ?</a:t>
            </a:r>
            <a:endParaRPr sz="4200">
              <a:solidFill>
                <a:schemeClr val="accent5"/>
              </a:solidFill>
            </a:endParaRPr>
          </a:p>
          <a:p>
            <a:pPr indent="-361950" lvl="0" marL="457200" rtl="0" algn="l">
              <a:spcBef>
                <a:spcPts val="1000"/>
              </a:spcBef>
              <a:spcAft>
                <a:spcPts val="0"/>
              </a:spcAft>
              <a:buSzPts val="2100"/>
              <a:buChar char="-"/>
            </a:pPr>
            <a:r>
              <a:rPr b="0" lang="en" sz="2100"/>
              <a:t>There is simply </a:t>
            </a:r>
            <a:r>
              <a:rPr i="1" lang="en" sz="2100" u="sng"/>
              <a:t>not enough evidence</a:t>
            </a:r>
            <a:r>
              <a:rPr i="1" lang="en" sz="2100"/>
              <a:t> </a:t>
            </a:r>
            <a:r>
              <a:rPr b="0" lang="en" sz="2100"/>
              <a:t>to support our </a:t>
            </a:r>
            <a:r>
              <a:rPr b="0" lang="en" sz="2100"/>
              <a:t>hypothesis.</a:t>
            </a:r>
            <a:endParaRPr b="0" sz="2100"/>
          </a:p>
          <a:p>
            <a:pPr indent="0" lvl="0" marL="457200" rtl="0" algn="l">
              <a:spcBef>
                <a:spcPts val="1000"/>
              </a:spcBef>
              <a:spcAft>
                <a:spcPts val="0"/>
              </a:spcAft>
              <a:buNone/>
            </a:pPr>
            <a:r>
              <a:t/>
            </a:r>
            <a:endParaRPr b="0" sz="2100"/>
          </a:p>
          <a:p>
            <a:pPr indent="-361950" lvl="0" marL="457200" rtl="0" algn="l">
              <a:spcBef>
                <a:spcPts val="1000"/>
              </a:spcBef>
              <a:spcAft>
                <a:spcPts val="0"/>
              </a:spcAft>
              <a:buSzPts val="2100"/>
              <a:buChar char="-"/>
            </a:pPr>
            <a:r>
              <a:rPr b="0" lang="en" sz="2100"/>
              <a:t>The data we have is not able to provide with any certainty that there is a favourable outcome.</a:t>
            </a:r>
            <a:endParaRPr b="0" sz="2100"/>
          </a:p>
          <a:p>
            <a:pPr indent="0" lvl="0" marL="0" rtl="0" algn="l">
              <a:lnSpc>
                <a:spcPct val="115000"/>
              </a:lnSpc>
              <a:spcBef>
                <a:spcPts val="1000"/>
              </a:spcBef>
              <a:spcAft>
                <a:spcPts val="1000"/>
              </a:spcAft>
              <a:buNone/>
            </a:pPr>
            <a:r>
              <a:t/>
            </a:r>
            <a:endParaRPr sz="2400" u="sng">
              <a:solidFill>
                <a:schemeClr val="accent5"/>
              </a:solidFill>
            </a:endParaRPr>
          </a:p>
        </p:txBody>
      </p:sp>
      <p:pic>
        <p:nvPicPr>
          <p:cNvPr id="204" name="Google Shape;204;p31"/>
          <p:cNvPicPr preferRelativeResize="0"/>
          <p:nvPr/>
        </p:nvPicPr>
        <p:blipFill>
          <a:blip r:embed="rId3">
            <a:alphaModFix/>
          </a:blip>
          <a:stretch>
            <a:fillRect/>
          </a:stretch>
        </p:blipFill>
        <p:spPr>
          <a:xfrm>
            <a:off x="5905850" y="1292075"/>
            <a:ext cx="3189375" cy="283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1" name="Google Shape;81;p14"/>
          <p:cNvSpPr txBox="1"/>
          <p:nvPr/>
        </p:nvSpPr>
        <p:spPr>
          <a:xfrm>
            <a:off x="2855550" y="4998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DISCLAIMER</a:t>
            </a:r>
            <a:endParaRPr b="1" sz="3000">
              <a:solidFill>
                <a:schemeClr val="lt2"/>
              </a:solidFill>
              <a:latin typeface="Raleway"/>
              <a:ea typeface="Raleway"/>
              <a:cs typeface="Raleway"/>
              <a:sym typeface="Raleway"/>
            </a:endParaRPr>
          </a:p>
        </p:txBody>
      </p:sp>
      <p:sp>
        <p:nvSpPr>
          <p:cNvPr id="82" name="Google Shape;82;p14"/>
          <p:cNvSpPr txBox="1"/>
          <p:nvPr>
            <p:ph idx="4294967295" type="body"/>
          </p:nvPr>
        </p:nvSpPr>
        <p:spPr>
          <a:xfrm>
            <a:off x="2855550" y="110465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Arial"/>
                <a:ea typeface="Arial"/>
                <a:cs typeface="Arial"/>
                <a:sym typeface="Arial"/>
              </a:rPr>
              <a:t>The Py-Charts are not financial professionals and are not aware of your personal financial circumstances</a:t>
            </a:r>
            <a:r>
              <a:rPr lang="en" sz="1200">
                <a:solidFill>
                  <a:srgbClr val="202124"/>
                </a:solidFill>
                <a:highlight>
                  <a:srgbClr val="FFFFFF"/>
                </a:highlight>
                <a:latin typeface="Arial"/>
                <a:ea typeface="Arial"/>
                <a:cs typeface="Arial"/>
                <a:sym typeface="Arial"/>
              </a:rPr>
              <a:t>. </a:t>
            </a:r>
            <a:endParaRPr sz="1200">
              <a:solidFill>
                <a:srgbClr val="202124"/>
              </a:solidFill>
              <a:highlight>
                <a:srgbClr val="FFFFFF"/>
              </a:highlight>
              <a:latin typeface="Arial"/>
              <a:ea typeface="Arial"/>
              <a:cs typeface="Arial"/>
              <a:sym typeface="Arial"/>
            </a:endParaRPr>
          </a:p>
          <a:p>
            <a:pPr indent="0" lvl="0" marL="0" rtl="0" algn="l">
              <a:spcBef>
                <a:spcPts val="1600"/>
              </a:spcBef>
              <a:spcAft>
                <a:spcPts val="1600"/>
              </a:spcAft>
              <a:buNone/>
            </a:pPr>
            <a:r>
              <a:rPr lang="en" sz="1200">
                <a:solidFill>
                  <a:srgbClr val="202124"/>
                </a:solidFill>
                <a:highlight>
                  <a:srgbClr val="FFFFFF"/>
                </a:highlight>
                <a:latin typeface="Arial"/>
                <a:ea typeface="Arial"/>
                <a:cs typeface="Arial"/>
                <a:sym typeface="Arial"/>
              </a:rPr>
              <a:t>The following content is informational only and based on </a:t>
            </a:r>
            <a:r>
              <a:rPr lang="en" sz="1200">
                <a:solidFill>
                  <a:srgbClr val="202124"/>
                </a:solidFill>
                <a:highlight>
                  <a:srgbClr val="FFFFFF"/>
                </a:highlight>
                <a:latin typeface="Arial"/>
                <a:ea typeface="Arial"/>
                <a:cs typeface="Arial"/>
                <a:sym typeface="Arial"/>
              </a:rPr>
              <a:t>information</a:t>
            </a:r>
            <a:r>
              <a:rPr lang="en" sz="1200">
                <a:solidFill>
                  <a:srgbClr val="202124"/>
                </a:solidFill>
                <a:highlight>
                  <a:srgbClr val="FFFFFF"/>
                </a:highlight>
                <a:latin typeface="Arial"/>
                <a:ea typeface="Arial"/>
                <a:cs typeface="Arial"/>
                <a:sym typeface="Arial"/>
              </a:rPr>
              <a:t> when created. This is not tax or </a:t>
            </a:r>
            <a:r>
              <a:rPr lang="en" sz="1200">
                <a:solidFill>
                  <a:srgbClr val="202124"/>
                </a:solidFill>
                <a:highlight>
                  <a:srgbClr val="FFFFFF"/>
                </a:highlight>
                <a:latin typeface="Arial"/>
                <a:ea typeface="Arial"/>
                <a:cs typeface="Arial"/>
                <a:sym typeface="Arial"/>
              </a:rPr>
              <a:t>legal advice.</a:t>
            </a:r>
            <a:r>
              <a:rPr lang="en" sz="1200">
                <a:solidFill>
                  <a:srgbClr val="202124"/>
                </a:solidFill>
                <a:highlight>
                  <a:srgbClr val="FFFFFF"/>
                </a:highlight>
                <a:latin typeface="Arial"/>
                <a:ea typeface="Arial"/>
                <a:cs typeface="Arial"/>
                <a:sym typeface="Arial"/>
              </a:rPr>
              <a:t> Before making any financial decisions you should read the </a:t>
            </a:r>
            <a:r>
              <a:rPr lang="en" sz="1200">
                <a:solidFill>
                  <a:srgbClr val="202124"/>
                </a:solidFill>
                <a:highlight>
                  <a:srgbClr val="FFFFFF"/>
                </a:highlight>
                <a:latin typeface="Arial"/>
                <a:ea typeface="Arial"/>
                <a:cs typeface="Arial"/>
                <a:sym typeface="Arial"/>
              </a:rPr>
              <a:t>Product Disclosure Statement (PDS)</a:t>
            </a:r>
            <a:r>
              <a:rPr lang="en" sz="1200">
                <a:solidFill>
                  <a:srgbClr val="202124"/>
                </a:solidFill>
                <a:highlight>
                  <a:srgbClr val="FFFFFF"/>
                </a:highlight>
                <a:latin typeface="Arial"/>
                <a:ea typeface="Arial"/>
                <a:cs typeface="Arial"/>
                <a:sym typeface="Arial"/>
              </a:rPr>
              <a:t> and if necessary consult your licensed professional.</a:t>
            </a:r>
            <a:endParaRPr sz="1200">
              <a:latin typeface="Raleway"/>
              <a:ea typeface="Raleway"/>
              <a:cs typeface="Raleway"/>
              <a:sym typeface="Raleway"/>
            </a:endParaRPr>
          </a:p>
        </p:txBody>
      </p:sp>
      <p:pic>
        <p:nvPicPr>
          <p:cNvPr id="83" name="Google Shape;83;p14"/>
          <p:cNvPicPr preferRelativeResize="0"/>
          <p:nvPr/>
        </p:nvPicPr>
        <p:blipFill>
          <a:blip r:embed="rId4">
            <a:alphaModFix/>
          </a:blip>
          <a:stretch>
            <a:fillRect/>
          </a:stretch>
        </p:blipFill>
        <p:spPr>
          <a:xfrm>
            <a:off x="3225125" y="3253712"/>
            <a:ext cx="2693750" cy="1178850"/>
          </a:xfrm>
          <a:prstGeom prst="rect">
            <a:avLst/>
          </a:prstGeom>
          <a:noFill/>
          <a:ln>
            <a:noFill/>
          </a:ln>
        </p:spPr>
      </p:pic>
      <p:pic>
        <p:nvPicPr>
          <p:cNvPr id="84" name="Google Shape;84;p14"/>
          <p:cNvPicPr preferRelativeResize="0"/>
          <p:nvPr/>
        </p:nvPicPr>
        <p:blipFill>
          <a:blip r:embed="rId5">
            <a:alphaModFix/>
          </a:blip>
          <a:stretch>
            <a:fillRect/>
          </a:stretch>
        </p:blipFill>
        <p:spPr>
          <a:xfrm>
            <a:off x="4338743" y="3618941"/>
            <a:ext cx="466518" cy="44838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458025" y="654000"/>
            <a:ext cx="5496900" cy="25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But what about the Predictions…?</a:t>
            </a:r>
            <a:endParaRPr sz="4200">
              <a:solidFill>
                <a:schemeClr val="accent5"/>
              </a:solidFill>
            </a:endParaRPr>
          </a:p>
          <a:p>
            <a:pPr indent="-361950" lvl="0" marL="457200" rtl="0" algn="l">
              <a:spcBef>
                <a:spcPts val="1000"/>
              </a:spcBef>
              <a:spcAft>
                <a:spcPts val="0"/>
              </a:spcAft>
              <a:buSzPts val="2100"/>
              <a:buChar char="-"/>
            </a:pPr>
            <a:r>
              <a:rPr b="0" lang="en" sz="2100"/>
              <a:t>As we know there little correlation, this is </a:t>
            </a:r>
            <a:r>
              <a:rPr b="0" i="1" lang="en" sz="2100"/>
              <a:t>pure </a:t>
            </a:r>
            <a:r>
              <a:rPr b="0" i="1" lang="en" sz="2100" u="sng"/>
              <a:t>gambling</a:t>
            </a:r>
            <a:r>
              <a:rPr b="0" lang="en" sz="2100"/>
              <a:t> now… - but here are our predictions… </a:t>
            </a:r>
            <a:endParaRPr b="0" sz="2100"/>
          </a:p>
          <a:p>
            <a:pPr indent="0" lvl="0" marL="0" rtl="0" algn="l">
              <a:spcBef>
                <a:spcPts val="1000"/>
              </a:spcBef>
              <a:spcAft>
                <a:spcPts val="0"/>
              </a:spcAft>
              <a:buNone/>
            </a:pPr>
            <a:r>
              <a:t/>
            </a:r>
            <a:endParaRPr b="0" sz="2100"/>
          </a:p>
          <a:p>
            <a:pPr indent="0" lvl="0" marL="0" rtl="0" algn="l">
              <a:spcBef>
                <a:spcPts val="1000"/>
              </a:spcBef>
              <a:spcAft>
                <a:spcPts val="1000"/>
              </a:spcAft>
              <a:buNone/>
            </a:pPr>
            <a:r>
              <a:t/>
            </a:r>
            <a:endParaRPr b="0" sz="2100"/>
          </a:p>
        </p:txBody>
      </p:sp>
      <p:pic>
        <p:nvPicPr>
          <p:cNvPr id="210" name="Google Shape;210;p32"/>
          <p:cNvPicPr preferRelativeResize="0"/>
          <p:nvPr/>
        </p:nvPicPr>
        <p:blipFill>
          <a:blip r:embed="rId3">
            <a:alphaModFix/>
          </a:blip>
          <a:stretch>
            <a:fillRect/>
          </a:stretch>
        </p:blipFill>
        <p:spPr>
          <a:xfrm>
            <a:off x="283100" y="1432700"/>
            <a:ext cx="3059199" cy="2031856"/>
          </a:xfrm>
          <a:prstGeom prst="rect">
            <a:avLst/>
          </a:prstGeom>
          <a:noFill/>
          <a:ln>
            <a:noFill/>
          </a:ln>
        </p:spPr>
      </p:pic>
      <p:pic>
        <p:nvPicPr>
          <p:cNvPr id="211" name="Google Shape;211;p32"/>
          <p:cNvPicPr preferRelativeResize="0"/>
          <p:nvPr/>
        </p:nvPicPr>
        <p:blipFill>
          <a:blip r:embed="rId4">
            <a:alphaModFix/>
          </a:blip>
          <a:stretch>
            <a:fillRect/>
          </a:stretch>
        </p:blipFill>
        <p:spPr>
          <a:xfrm>
            <a:off x="3768075" y="3387531"/>
            <a:ext cx="4876800" cy="70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184550" y="120926"/>
            <a:ext cx="5711100" cy="31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1000"/>
              </a:spcBef>
              <a:spcAft>
                <a:spcPts val="1600"/>
              </a:spcAft>
              <a:buNone/>
            </a:pPr>
            <a:r>
              <a:rPr lang="en"/>
              <a:t>Everything is priced in …. </a:t>
            </a:r>
            <a:endParaRPr/>
          </a:p>
        </p:txBody>
      </p:sp>
      <p:pic>
        <p:nvPicPr>
          <p:cNvPr id="217" name="Google Shape;217;p33"/>
          <p:cNvPicPr preferRelativeResize="0"/>
          <p:nvPr/>
        </p:nvPicPr>
        <p:blipFill>
          <a:blip r:embed="rId3">
            <a:alphaModFix/>
          </a:blip>
          <a:stretch>
            <a:fillRect/>
          </a:stretch>
        </p:blipFill>
        <p:spPr>
          <a:xfrm>
            <a:off x="4012150" y="2036651"/>
            <a:ext cx="4542850" cy="2170375"/>
          </a:xfrm>
          <a:prstGeom prst="rect">
            <a:avLst/>
          </a:prstGeom>
          <a:noFill/>
          <a:ln>
            <a:noFill/>
          </a:ln>
        </p:spPr>
      </p:pic>
      <p:pic>
        <p:nvPicPr>
          <p:cNvPr descr="Anonymous Chameleon" id="218" name="Google Shape;218;p33"/>
          <p:cNvPicPr preferRelativeResize="0"/>
          <p:nvPr/>
        </p:nvPicPr>
        <p:blipFill>
          <a:blip r:embed="rId4">
            <a:alphaModFix/>
          </a:blip>
          <a:stretch>
            <a:fillRect/>
          </a:stretch>
        </p:blipFill>
        <p:spPr>
          <a:xfrm>
            <a:off x="-4771475" y="113225"/>
            <a:ext cx="266700" cy="266700"/>
          </a:xfrm>
          <a:prstGeom prst="rect">
            <a:avLst/>
          </a:prstGeom>
          <a:noFill/>
          <a:ln>
            <a:noFill/>
          </a:ln>
        </p:spPr>
      </p:pic>
      <p:pic>
        <p:nvPicPr>
          <p:cNvPr descr="Anonymous Skunk" id="219" name="Google Shape;219;p33"/>
          <p:cNvPicPr preferRelativeResize="0"/>
          <p:nvPr/>
        </p:nvPicPr>
        <p:blipFill>
          <a:blip r:embed="rId5">
            <a:alphaModFix/>
          </a:blip>
          <a:stretch>
            <a:fillRect/>
          </a:stretch>
        </p:blipFill>
        <p:spPr>
          <a:xfrm>
            <a:off x="-4619075" y="265625"/>
            <a:ext cx="266700" cy="266700"/>
          </a:xfrm>
          <a:prstGeom prst="rect">
            <a:avLst/>
          </a:prstGeom>
          <a:noFill/>
          <a:ln>
            <a:noFill/>
          </a:ln>
        </p:spPr>
      </p:pic>
      <p:pic>
        <p:nvPicPr>
          <p:cNvPr descr="Anonymous Mink" id="220" name="Google Shape;220;p33"/>
          <p:cNvPicPr preferRelativeResize="0"/>
          <p:nvPr/>
        </p:nvPicPr>
        <p:blipFill>
          <a:blip r:embed="rId6">
            <a:alphaModFix/>
          </a:blip>
          <a:stretch>
            <a:fillRect/>
          </a:stretch>
        </p:blipFill>
        <p:spPr>
          <a:xfrm>
            <a:off x="-4466675" y="418025"/>
            <a:ext cx="266700" cy="26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8075" y="244924"/>
            <a:ext cx="6244200" cy="167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Costly analysis </a:t>
            </a:r>
            <a:endParaRPr/>
          </a:p>
        </p:txBody>
      </p:sp>
      <p:sp>
        <p:nvSpPr>
          <p:cNvPr id="226" name="Google Shape;226;p34"/>
          <p:cNvSpPr txBox="1"/>
          <p:nvPr/>
        </p:nvSpPr>
        <p:spPr>
          <a:xfrm>
            <a:off x="318075" y="1697000"/>
            <a:ext cx="8135100" cy="1477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Raleway"/>
              <a:buChar char="-"/>
            </a:pPr>
            <a:r>
              <a:rPr lang="en" sz="2100">
                <a:solidFill>
                  <a:schemeClr val="lt1"/>
                </a:solidFill>
                <a:latin typeface="Raleway"/>
                <a:ea typeface="Raleway"/>
                <a:cs typeface="Raleway"/>
                <a:sym typeface="Raleway"/>
              </a:rPr>
              <a:t>Financial Data is expensive</a:t>
            </a:r>
            <a:endParaRPr sz="2100">
              <a:solidFill>
                <a:schemeClr val="lt1"/>
              </a:solidFill>
              <a:latin typeface="Raleway"/>
              <a:ea typeface="Raleway"/>
              <a:cs typeface="Raleway"/>
              <a:sym typeface="Raleway"/>
            </a:endParaRPr>
          </a:p>
          <a:p>
            <a:pPr indent="-361950" lvl="0" marL="457200" rtl="0" algn="l">
              <a:spcBef>
                <a:spcPts val="0"/>
              </a:spcBef>
              <a:spcAft>
                <a:spcPts val="0"/>
              </a:spcAft>
              <a:buClr>
                <a:schemeClr val="lt1"/>
              </a:buClr>
              <a:buSzPts val="2100"/>
              <a:buFont typeface="Raleway"/>
              <a:buChar char="-"/>
            </a:pPr>
            <a:r>
              <a:rPr lang="en" sz="2100">
                <a:solidFill>
                  <a:schemeClr val="lt1"/>
                </a:solidFill>
                <a:latin typeface="Raleway"/>
                <a:ea typeface="Raleway"/>
                <a:cs typeface="Raleway"/>
                <a:sym typeface="Raleway"/>
              </a:rPr>
              <a:t>Finnhub.io - $1000/month </a:t>
            </a:r>
            <a:endParaRPr sz="2100">
              <a:solidFill>
                <a:schemeClr val="lt1"/>
              </a:solidFill>
              <a:latin typeface="Raleway"/>
              <a:ea typeface="Raleway"/>
              <a:cs typeface="Raleway"/>
              <a:sym typeface="Raleway"/>
            </a:endParaRPr>
          </a:p>
          <a:p>
            <a:pPr indent="-361950" lvl="0" marL="457200" rtl="0" algn="l">
              <a:spcBef>
                <a:spcPts val="0"/>
              </a:spcBef>
              <a:spcAft>
                <a:spcPts val="0"/>
              </a:spcAft>
              <a:buClr>
                <a:schemeClr val="lt1"/>
              </a:buClr>
              <a:buSzPts val="2100"/>
              <a:buFont typeface="Raleway"/>
              <a:buChar char="-"/>
            </a:pPr>
            <a:r>
              <a:rPr lang="en" sz="2100">
                <a:solidFill>
                  <a:schemeClr val="lt1"/>
                </a:solidFill>
                <a:latin typeface="Raleway"/>
                <a:ea typeface="Raleway"/>
                <a:cs typeface="Raleway"/>
                <a:sym typeface="Raleway"/>
              </a:rPr>
              <a:t>Bloomberg API- $2000/month</a:t>
            </a:r>
            <a:endParaRPr sz="2100">
              <a:solidFill>
                <a:schemeClr val="lt1"/>
              </a:solidFill>
              <a:latin typeface="Raleway"/>
              <a:ea typeface="Raleway"/>
              <a:cs typeface="Raleway"/>
              <a:sym typeface="Raleway"/>
            </a:endParaRPr>
          </a:p>
          <a:p>
            <a:pPr indent="-361950" lvl="0" marL="457200" rtl="0" algn="l">
              <a:spcBef>
                <a:spcPts val="0"/>
              </a:spcBef>
              <a:spcAft>
                <a:spcPts val="0"/>
              </a:spcAft>
              <a:buClr>
                <a:schemeClr val="lt1"/>
              </a:buClr>
              <a:buSzPts val="2100"/>
              <a:buFont typeface="Raleway"/>
              <a:buChar char="-"/>
            </a:pPr>
            <a:r>
              <a:rPr lang="en" sz="2100">
                <a:solidFill>
                  <a:schemeClr val="lt1"/>
                </a:solidFill>
                <a:latin typeface="Raleway"/>
                <a:ea typeface="Raleway"/>
                <a:cs typeface="Raleway"/>
                <a:sym typeface="Raleway"/>
              </a:rPr>
              <a:t>Reuters Eikon API $1800/month</a:t>
            </a:r>
            <a:endParaRPr sz="2100">
              <a:solidFill>
                <a:schemeClr val="lt1"/>
              </a:solidFill>
              <a:latin typeface="Raleway"/>
              <a:ea typeface="Raleway"/>
              <a:cs typeface="Raleway"/>
              <a:sym typeface="Raleway"/>
            </a:endParaRPr>
          </a:p>
        </p:txBody>
      </p:sp>
      <p:pic>
        <p:nvPicPr>
          <p:cNvPr id="227" name="Google Shape;227;p34"/>
          <p:cNvPicPr preferRelativeResize="0"/>
          <p:nvPr/>
        </p:nvPicPr>
        <p:blipFill>
          <a:blip r:embed="rId3">
            <a:alphaModFix/>
          </a:blip>
          <a:stretch>
            <a:fillRect/>
          </a:stretch>
        </p:blipFill>
        <p:spPr>
          <a:xfrm>
            <a:off x="4926925" y="1422850"/>
            <a:ext cx="4112125" cy="28586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35"/>
          <p:cNvPicPr preferRelativeResize="0"/>
          <p:nvPr/>
        </p:nvPicPr>
        <p:blipFill>
          <a:blip r:embed="rId3">
            <a:alphaModFix/>
          </a:blip>
          <a:stretch>
            <a:fillRect/>
          </a:stretch>
        </p:blipFill>
        <p:spPr>
          <a:xfrm>
            <a:off x="2444700" y="-112663"/>
            <a:ext cx="4254600" cy="4818038"/>
          </a:xfrm>
          <a:prstGeom prst="rect">
            <a:avLst/>
          </a:prstGeom>
          <a:noFill/>
          <a:ln>
            <a:noFill/>
          </a:ln>
        </p:spPr>
      </p:pic>
      <p:sp>
        <p:nvSpPr>
          <p:cNvPr id="233" name="Google Shape;233;p35"/>
          <p:cNvSpPr txBox="1"/>
          <p:nvPr/>
        </p:nvSpPr>
        <p:spPr>
          <a:xfrm>
            <a:off x="2855550" y="862347"/>
            <a:ext cx="3432900" cy="7626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Future testing</a:t>
            </a:r>
            <a:endParaRPr b="1" sz="3000">
              <a:solidFill>
                <a:schemeClr val="lt2"/>
              </a:solidFill>
              <a:latin typeface="Raleway"/>
              <a:ea typeface="Raleway"/>
              <a:cs typeface="Raleway"/>
              <a:sym typeface="Raleway"/>
            </a:endParaRPr>
          </a:p>
        </p:txBody>
      </p:sp>
      <p:sp>
        <p:nvSpPr>
          <p:cNvPr id="234" name="Google Shape;234;p35"/>
          <p:cNvSpPr txBox="1"/>
          <p:nvPr>
            <p:ph idx="4294967295" type="body"/>
          </p:nvPr>
        </p:nvSpPr>
        <p:spPr>
          <a:xfrm>
            <a:off x="2715575" y="1450000"/>
            <a:ext cx="3432900" cy="30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304800" lvl="0" marL="457200" rtl="0" algn="l">
              <a:spcBef>
                <a:spcPts val="1600"/>
              </a:spcBef>
              <a:spcAft>
                <a:spcPts val="0"/>
              </a:spcAft>
              <a:buSzPts val="1200"/>
              <a:buFont typeface="Raleway"/>
              <a:buChar char="-"/>
            </a:pPr>
            <a:r>
              <a:rPr lang="en" sz="1200">
                <a:latin typeface="Raleway"/>
                <a:ea typeface="Raleway"/>
                <a:cs typeface="Raleway"/>
                <a:sym typeface="Raleway"/>
              </a:rPr>
              <a:t>Analyse market X months before first </a:t>
            </a:r>
            <a:r>
              <a:rPr lang="en" sz="1200">
                <a:latin typeface="Raleway"/>
                <a:ea typeface="Raleway"/>
                <a:cs typeface="Raleway"/>
                <a:sym typeface="Raleway"/>
              </a:rPr>
              <a:t>anticipated</a:t>
            </a:r>
            <a:r>
              <a:rPr lang="en" sz="1200">
                <a:latin typeface="Raleway"/>
                <a:ea typeface="Raleway"/>
                <a:cs typeface="Raleway"/>
                <a:sym typeface="Raleway"/>
              </a:rPr>
              <a:t> IR hike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Inflation</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Aus Dollar value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Unemployment</a:t>
            </a:r>
            <a:r>
              <a:rPr lang="en" sz="1200">
                <a:latin typeface="Raleway"/>
                <a:ea typeface="Raleway"/>
                <a:cs typeface="Raleway"/>
                <a:sym typeface="Raleway"/>
              </a:rPr>
              <a:t> rate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Bonds (2 year vs 10 year)</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Polynomial relationship test  rather than linear regression test</a:t>
            </a:r>
            <a:endParaRPr sz="1200">
              <a:latin typeface="Raleway"/>
              <a:ea typeface="Raleway"/>
              <a:cs typeface="Raleway"/>
              <a:sym typeface="Raleway"/>
            </a:endParaRPr>
          </a:p>
          <a:p>
            <a:pPr indent="0" lvl="0" marL="457200" rtl="0" algn="l">
              <a:spcBef>
                <a:spcPts val="16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1575466" y="115116"/>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Q &amp; A</a:t>
            </a:r>
            <a:endParaRPr/>
          </a:p>
        </p:txBody>
      </p:sp>
      <p:pic>
        <p:nvPicPr>
          <p:cNvPr id="240" name="Google Shape;240;p36"/>
          <p:cNvPicPr preferRelativeResize="0"/>
          <p:nvPr/>
        </p:nvPicPr>
        <p:blipFill>
          <a:blip r:embed="rId3">
            <a:alphaModFix/>
          </a:blip>
          <a:stretch>
            <a:fillRect/>
          </a:stretch>
        </p:blipFill>
        <p:spPr>
          <a:xfrm>
            <a:off x="1378225" y="910825"/>
            <a:ext cx="6244199" cy="41568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260850" y="456975"/>
            <a:ext cx="8622300" cy="28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Cash Rate Status and Forecast </a:t>
            </a:r>
            <a:endParaRPr b="0" i="1" sz="4400"/>
          </a:p>
          <a:p>
            <a:pPr indent="-349250" lvl="0" marL="457200" rtl="0" algn="l">
              <a:spcBef>
                <a:spcPts val="1000"/>
              </a:spcBef>
              <a:spcAft>
                <a:spcPts val="0"/>
              </a:spcAft>
              <a:buSzPts val="1900"/>
              <a:buChar char="-"/>
            </a:pPr>
            <a:r>
              <a:rPr b="0" lang="en" sz="1900"/>
              <a:t>Rates stayed at 0.1% for extended period between 2020-2022.</a:t>
            </a:r>
            <a:endParaRPr b="0" sz="1900"/>
          </a:p>
          <a:p>
            <a:pPr indent="-349250" lvl="0" marL="457200" rtl="0" algn="l">
              <a:spcBef>
                <a:spcPts val="0"/>
              </a:spcBef>
              <a:spcAft>
                <a:spcPts val="0"/>
              </a:spcAft>
              <a:buSzPts val="1900"/>
              <a:buChar char="-"/>
            </a:pPr>
            <a:r>
              <a:rPr b="0" lang="en" sz="1900"/>
              <a:t>This Tuesday - </a:t>
            </a:r>
            <a:r>
              <a:rPr i="1" lang="en" sz="1900" u="sng"/>
              <a:t>BANG!</a:t>
            </a:r>
            <a:r>
              <a:rPr lang="en" sz="1900"/>
              <a:t> It Happened… </a:t>
            </a:r>
            <a:r>
              <a:rPr b="0" lang="en" sz="1900"/>
              <a:t>Increase of 0.25% (for us, the start of peak 6…)</a:t>
            </a:r>
            <a:endParaRPr b="0" sz="1000"/>
          </a:p>
          <a:p>
            <a:pPr indent="-349250" lvl="0" marL="457200" rtl="0" algn="l">
              <a:spcBef>
                <a:spcPts val="0"/>
              </a:spcBef>
              <a:spcAft>
                <a:spcPts val="0"/>
              </a:spcAft>
              <a:buSzPts val="1900"/>
              <a:buChar char="-"/>
            </a:pPr>
            <a:r>
              <a:rPr b="0" lang="en" sz="1900"/>
              <a:t>Future estimate data (WestPac Economics) estimates growth over the next two years - up to 2.00% as of Jun-2023.</a:t>
            </a:r>
            <a:endParaRPr b="0" sz="1900"/>
          </a:p>
        </p:txBody>
      </p:sp>
      <p:pic>
        <p:nvPicPr>
          <p:cNvPr id="90" name="Google Shape;90;p15"/>
          <p:cNvPicPr preferRelativeResize="0"/>
          <p:nvPr/>
        </p:nvPicPr>
        <p:blipFill>
          <a:blip r:embed="rId3">
            <a:alphaModFix/>
          </a:blip>
          <a:stretch>
            <a:fillRect/>
          </a:stretch>
        </p:blipFill>
        <p:spPr>
          <a:xfrm>
            <a:off x="297850" y="3121038"/>
            <a:ext cx="6505400" cy="1745975"/>
          </a:xfrm>
          <a:prstGeom prst="rect">
            <a:avLst/>
          </a:prstGeom>
          <a:noFill/>
          <a:ln>
            <a:noFill/>
          </a:ln>
        </p:spPr>
      </p:pic>
      <p:cxnSp>
        <p:nvCxnSpPr>
          <p:cNvPr id="91" name="Google Shape;91;p15"/>
          <p:cNvCxnSpPr/>
          <p:nvPr/>
        </p:nvCxnSpPr>
        <p:spPr>
          <a:xfrm rot="10800000">
            <a:off x="5459100" y="3565400"/>
            <a:ext cx="668700" cy="512400"/>
          </a:xfrm>
          <a:prstGeom prst="straightConnector1">
            <a:avLst/>
          </a:prstGeom>
          <a:noFill/>
          <a:ln cap="flat" cmpd="sng" w="9525">
            <a:solidFill>
              <a:schemeClr val="dk1"/>
            </a:solidFill>
            <a:prstDash val="solid"/>
            <a:round/>
            <a:headEnd len="med" w="med" type="none"/>
            <a:tailEnd len="med" w="med" type="triangle"/>
          </a:ln>
        </p:spPr>
      </p:cxnSp>
      <p:sp>
        <p:nvSpPr>
          <p:cNvPr id="92" name="Google Shape;92;p15"/>
          <p:cNvSpPr txBox="1"/>
          <p:nvPr/>
        </p:nvSpPr>
        <p:spPr>
          <a:xfrm>
            <a:off x="6914450" y="3330325"/>
            <a:ext cx="2042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a:solidFill>
                  <a:schemeClr val="lt1"/>
                </a:solidFill>
                <a:latin typeface="Raleway"/>
                <a:ea typeface="Raleway"/>
                <a:cs typeface="Raleway"/>
                <a:sym typeface="Raleway"/>
              </a:rPr>
              <a:t>Source: </a:t>
            </a:r>
            <a:r>
              <a:rPr lang="en" u="sng">
                <a:solidFill>
                  <a:schemeClr val="hlink"/>
                </a:solidFill>
                <a:latin typeface="Raleway"/>
                <a:ea typeface="Raleway"/>
                <a:cs typeface="Raleway"/>
                <a:sym typeface="Raleway"/>
                <a:hlinkClick r:id="rId4"/>
              </a:rPr>
              <a:t>https://www.westpac.com.au/docs/pdf/aw/economics-research/WestpacWeekly.pdf</a:t>
            </a:r>
            <a:endParaRPr sz="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pic>
        <p:nvPicPr>
          <p:cNvPr id="97" name="Google Shape;97;p16"/>
          <p:cNvPicPr preferRelativeResize="0"/>
          <p:nvPr/>
        </p:nvPicPr>
        <p:blipFill rotWithShape="1">
          <a:blip r:embed="rId3">
            <a:alphaModFix/>
          </a:blip>
          <a:srcRect b="15074" l="0" r="0" t="0"/>
          <a:stretch/>
        </p:blipFill>
        <p:spPr>
          <a:xfrm>
            <a:off x="0" y="0"/>
            <a:ext cx="9143997" cy="5143498"/>
          </a:xfrm>
          <a:prstGeom prst="rect">
            <a:avLst/>
          </a:prstGeom>
          <a:noFill/>
          <a:ln>
            <a:noFill/>
          </a:ln>
        </p:spPr>
      </p:pic>
      <p:sp>
        <p:nvSpPr>
          <p:cNvPr id="98" name="Google Shape;98;p16"/>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idx="4294967295" type="body"/>
          </p:nvPr>
        </p:nvSpPr>
        <p:spPr>
          <a:xfrm>
            <a:off x="4209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Samuel is concerned about interest rates and the ASX - He thinks he should sell all of his shares… </a:t>
            </a:r>
            <a:endParaRPr b="1" sz="2800">
              <a:solidFill>
                <a:schemeClr val="accent5"/>
              </a:solidFill>
            </a:endParaRPr>
          </a:p>
          <a:p>
            <a:pPr indent="0" lvl="0" marL="0" rtl="0" algn="l">
              <a:lnSpc>
                <a:spcPct val="100000"/>
              </a:lnSpc>
              <a:spcBef>
                <a:spcPts val="1600"/>
              </a:spcBef>
              <a:spcAft>
                <a:spcPts val="0"/>
              </a:spcAft>
              <a:buNone/>
            </a:pPr>
            <a:r>
              <a:t/>
            </a:r>
            <a:endParaRPr>
              <a:solidFill>
                <a:schemeClr val="lt1"/>
              </a:solidFill>
            </a:endParaRPr>
          </a:p>
          <a:p>
            <a:pPr indent="0" lvl="0" marL="0" rtl="0" algn="l">
              <a:lnSpc>
                <a:spcPct val="100000"/>
              </a:lnSpc>
              <a:spcBef>
                <a:spcPts val="1600"/>
              </a:spcBef>
              <a:spcAft>
                <a:spcPts val="0"/>
              </a:spcAft>
              <a:buNone/>
            </a:pPr>
            <a:r>
              <a:rPr lang="en">
                <a:solidFill>
                  <a:schemeClr val="lt1"/>
                </a:solidFill>
              </a:rPr>
              <a:t>What do you think?</a:t>
            </a:r>
            <a:endParaRPr>
              <a:solidFill>
                <a:schemeClr val="lt1"/>
              </a:solidFill>
            </a:endParaRPr>
          </a:p>
          <a:p>
            <a:pPr indent="0" lvl="0" marL="0" rtl="0" algn="l">
              <a:lnSpc>
                <a:spcPct val="100000"/>
              </a:lnSpc>
              <a:spcBef>
                <a:spcPts val="1600"/>
              </a:spcBef>
              <a:spcAft>
                <a:spcPts val="1600"/>
              </a:spcAft>
              <a:buNone/>
            </a:pPr>
            <a:r>
              <a:rPr lang="en">
                <a:solidFill>
                  <a:schemeClr val="lt1"/>
                </a:solidFill>
              </a:rPr>
              <a:t>We have analysed this, so you don’t have to…</a:t>
            </a:r>
            <a:r>
              <a:rPr lang="en">
                <a:solidFill>
                  <a:schemeClr val="lt1"/>
                </a:solidFill>
              </a:rPr>
              <a:t>.</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17"/>
          <p:cNvSpPr txBox="1"/>
          <p:nvPr>
            <p:ph idx="2" type="body"/>
          </p:nvPr>
        </p:nvSpPr>
        <p:spPr>
          <a:xfrm>
            <a:off x="5276725" y="540250"/>
            <a:ext cx="3477600" cy="39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1600"/>
              </a:spcBef>
              <a:spcAft>
                <a:spcPts val="0"/>
              </a:spcAft>
              <a:buNone/>
            </a:pPr>
            <a:r>
              <a:rPr b="1" lang="en" sz="1600">
                <a:latin typeface="Raleway"/>
                <a:ea typeface="Raleway"/>
                <a:cs typeface="Raleway"/>
                <a:sym typeface="Raleway"/>
              </a:rPr>
              <a:t>Objectives/Aims:</a:t>
            </a:r>
            <a:endParaRPr b="1" sz="1600">
              <a:latin typeface="Raleway"/>
              <a:ea typeface="Raleway"/>
              <a:cs typeface="Raleway"/>
              <a:sym typeface="Raleway"/>
            </a:endParaRPr>
          </a:p>
          <a:p>
            <a:pPr indent="-304800" lvl="0" marL="457200" rtl="0" algn="l">
              <a:spcBef>
                <a:spcPts val="1600"/>
              </a:spcBef>
              <a:spcAft>
                <a:spcPts val="0"/>
              </a:spcAft>
              <a:buSzPts val="1200"/>
              <a:buFont typeface="Raleway"/>
              <a:buAutoNum type="arabicPeriod"/>
            </a:pPr>
            <a:r>
              <a:rPr lang="en" sz="1200">
                <a:latin typeface="Raleway"/>
                <a:ea typeface="Raleway"/>
                <a:cs typeface="Raleway"/>
                <a:sym typeface="Raleway"/>
              </a:rPr>
              <a:t>Our aim was to </a:t>
            </a:r>
            <a:r>
              <a:rPr lang="en" sz="1200" u="sng">
                <a:latin typeface="Raleway"/>
                <a:ea typeface="Raleway"/>
                <a:cs typeface="Raleway"/>
                <a:sym typeface="Raleway"/>
              </a:rPr>
              <a:t>identify time periods</a:t>
            </a:r>
            <a:r>
              <a:rPr b="1" i="1" lang="en" sz="1200">
                <a:latin typeface="Raleway"/>
                <a:ea typeface="Raleway"/>
                <a:cs typeface="Raleway"/>
                <a:sym typeface="Raleway"/>
              </a:rPr>
              <a:t> </a:t>
            </a:r>
            <a:r>
              <a:rPr lang="en" sz="1200">
                <a:latin typeface="Raleway"/>
                <a:ea typeface="Raleway"/>
                <a:cs typeface="Raleway"/>
                <a:sym typeface="Raleway"/>
              </a:rPr>
              <a:t>where interest rates had been steady (at a low point), then increase over time. </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 sz="1200">
                <a:latin typeface="Raleway"/>
                <a:ea typeface="Raleway"/>
                <a:cs typeface="Raleway"/>
                <a:sym typeface="Raleway"/>
              </a:rPr>
              <a:t>We would then </a:t>
            </a:r>
            <a:r>
              <a:rPr lang="en" sz="1200" u="sng">
                <a:latin typeface="Raleway"/>
                <a:ea typeface="Raleway"/>
                <a:cs typeface="Raleway"/>
                <a:sym typeface="Raleway"/>
              </a:rPr>
              <a:t>correlate the ASX200 percentage changes</a:t>
            </a:r>
            <a:r>
              <a:rPr lang="en" sz="1200">
                <a:latin typeface="Raleway"/>
                <a:ea typeface="Raleway"/>
                <a:cs typeface="Raleway"/>
                <a:sym typeface="Raleway"/>
              </a:rPr>
              <a:t> between set time periods (30, 60, 90, 120, 150 and 180 days after the initial rate change). </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 sz="1200">
                <a:latin typeface="Raleway"/>
                <a:ea typeface="Raleway"/>
                <a:cs typeface="Raleway"/>
                <a:sym typeface="Raleway"/>
              </a:rPr>
              <a:t>Using this correlation, we believe that we can </a:t>
            </a:r>
            <a:r>
              <a:rPr lang="en" sz="1200" u="sng">
                <a:latin typeface="Raleway"/>
                <a:ea typeface="Raleway"/>
                <a:cs typeface="Raleway"/>
                <a:sym typeface="Raleway"/>
              </a:rPr>
              <a:t>PREDICT the ASX200 rates</a:t>
            </a:r>
            <a:r>
              <a:rPr lang="en" sz="1200">
                <a:latin typeface="Raleway"/>
                <a:ea typeface="Raleway"/>
                <a:cs typeface="Raleway"/>
                <a:sym typeface="Raleway"/>
              </a:rPr>
              <a:t>, for the recent rate rise (this Tuesday…).</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 sz="1200">
                <a:latin typeface="Raleway"/>
                <a:ea typeface="Raleway"/>
                <a:cs typeface="Raleway"/>
                <a:sym typeface="Raleway"/>
              </a:rPr>
              <a:t>Most importantly, earn us all some $.</a:t>
            </a:r>
            <a:endParaRPr sz="600">
              <a:latin typeface="Raleway"/>
              <a:ea typeface="Raleway"/>
              <a:cs typeface="Raleway"/>
              <a:sym typeface="Raleway"/>
            </a:endParaRPr>
          </a:p>
        </p:txBody>
      </p:sp>
      <p:sp>
        <p:nvSpPr>
          <p:cNvPr id="105" name="Google Shape;105;p17"/>
          <p:cNvSpPr txBox="1"/>
          <p:nvPr>
            <p:ph type="title"/>
          </p:nvPr>
        </p:nvSpPr>
        <p:spPr>
          <a:xfrm>
            <a:off x="419150" y="234300"/>
            <a:ext cx="4045200" cy="12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So what did we want to ask?</a:t>
            </a:r>
            <a:endParaRPr>
              <a:solidFill>
                <a:schemeClr val="dk2"/>
              </a:solidFill>
            </a:endParaRPr>
          </a:p>
        </p:txBody>
      </p:sp>
      <p:sp>
        <p:nvSpPr>
          <p:cNvPr id="106" name="Google Shape;106;p17"/>
          <p:cNvSpPr txBox="1"/>
          <p:nvPr/>
        </p:nvSpPr>
        <p:spPr>
          <a:xfrm>
            <a:off x="354350" y="1649100"/>
            <a:ext cx="4174800" cy="107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1"/>
                </a:solidFill>
                <a:latin typeface="Raleway"/>
                <a:ea typeface="Raleway"/>
                <a:cs typeface="Raleway"/>
                <a:sym typeface="Raleway"/>
              </a:rPr>
              <a:t>Hypothesis:</a:t>
            </a:r>
            <a:endParaRPr b="1" sz="1600">
              <a:solidFill>
                <a:schemeClr val="lt1"/>
              </a:solidFill>
              <a:latin typeface="Raleway"/>
              <a:ea typeface="Raleway"/>
              <a:cs typeface="Raleway"/>
              <a:sym typeface="Raleway"/>
            </a:endParaRPr>
          </a:p>
          <a:p>
            <a:pPr indent="0" lvl="0" marL="0" rtl="0" algn="l">
              <a:lnSpc>
                <a:spcPct val="115000"/>
              </a:lnSpc>
              <a:spcBef>
                <a:spcPts val="1600"/>
              </a:spcBef>
              <a:spcAft>
                <a:spcPts val="1600"/>
              </a:spcAft>
              <a:buNone/>
            </a:pPr>
            <a:r>
              <a:rPr lang="en" sz="1200">
                <a:solidFill>
                  <a:schemeClr val="lt1"/>
                </a:solidFill>
                <a:latin typeface="Raleway"/>
                <a:ea typeface="Raleway"/>
                <a:cs typeface="Raleway"/>
                <a:sym typeface="Raleway"/>
              </a:rPr>
              <a:t>There is </a:t>
            </a:r>
            <a:r>
              <a:rPr lang="en" sz="1200">
                <a:solidFill>
                  <a:schemeClr val="lt1"/>
                </a:solidFill>
                <a:latin typeface="Raleway"/>
                <a:ea typeface="Raleway"/>
                <a:cs typeface="Raleway"/>
                <a:sym typeface="Raleway"/>
              </a:rPr>
              <a:t>correlation between the interest rates starting to increase and then the subsequent ASX market response.</a:t>
            </a:r>
            <a:endParaRPr sz="1200">
              <a:solidFill>
                <a:schemeClr val="lt1"/>
              </a:solidFill>
              <a:latin typeface="Raleway"/>
              <a:ea typeface="Raleway"/>
              <a:cs typeface="Raleway"/>
              <a:sym typeface="Raleway"/>
            </a:endParaRPr>
          </a:p>
        </p:txBody>
      </p:sp>
      <p:pic>
        <p:nvPicPr>
          <p:cNvPr id="107" name="Google Shape;107;p17"/>
          <p:cNvPicPr preferRelativeResize="0"/>
          <p:nvPr/>
        </p:nvPicPr>
        <p:blipFill>
          <a:blip r:embed="rId3">
            <a:alphaModFix/>
          </a:blip>
          <a:stretch>
            <a:fillRect/>
          </a:stretch>
        </p:blipFill>
        <p:spPr>
          <a:xfrm>
            <a:off x="586450" y="3063900"/>
            <a:ext cx="3710600" cy="185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231875" y="162725"/>
            <a:ext cx="3843751" cy="4818049"/>
          </a:xfrm>
          <a:prstGeom prst="rect">
            <a:avLst/>
          </a:prstGeom>
          <a:noFill/>
          <a:ln>
            <a:noFill/>
          </a:ln>
        </p:spPr>
      </p:pic>
      <p:sp>
        <p:nvSpPr>
          <p:cNvPr id="113" name="Google Shape;113;p18"/>
          <p:cNvSpPr txBox="1"/>
          <p:nvPr>
            <p:ph idx="4294967295" type="body"/>
          </p:nvPr>
        </p:nvSpPr>
        <p:spPr>
          <a:xfrm>
            <a:off x="377425" y="1340475"/>
            <a:ext cx="35451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Our group </a:t>
            </a:r>
            <a:r>
              <a:rPr lang="en" sz="1200">
                <a:latin typeface="Raleway"/>
                <a:ea typeface="Raleway"/>
                <a:cs typeface="Raleway"/>
                <a:sym typeface="Raleway"/>
              </a:rPr>
              <a:t>analysed 5 periods in Australian history, which matched our criteria - where the Cash target rate increased after a decrease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800">
                <a:solidFill>
                  <a:schemeClr val="dk1"/>
                </a:solidFill>
                <a:latin typeface="Raleway"/>
                <a:ea typeface="Raleway"/>
                <a:cs typeface="Raleway"/>
                <a:sym typeface="Raleway"/>
              </a:rPr>
              <a:t>1994-07-26</a:t>
            </a:r>
            <a:br>
              <a:rPr lang="en" sz="600">
                <a:latin typeface="Raleway"/>
                <a:ea typeface="Raleway"/>
                <a:cs typeface="Raleway"/>
                <a:sym typeface="Raleway"/>
              </a:rPr>
            </a:br>
            <a:endParaRPr sz="6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800">
                <a:solidFill>
                  <a:schemeClr val="dk1"/>
                </a:solidFill>
                <a:latin typeface="Raleway"/>
                <a:ea typeface="Raleway"/>
                <a:cs typeface="Raleway"/>
                <a:sym typeface="Raleway"/>
              </a:rPr>
              <a:t>1999-10-05</a:t>
            </a:r>
            <a:br>
              <a:rPr lang="en" sz="800">
                <a:latin typeface="Raleway"/>
                <a:ea typeface="Raleway"/>
                <a:cs typeface="Raleway"/>
                <a:sym typeface="Raleway"/>
              </a:rPr>
            </a:br>
            <a:endParaRPr sz="6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800">
                <a:solidFill>
                  <a:schemeClr val="dk1"/>
                </a:solidFill>
                <a:latin typeface="Raleway"/>
                <a:ea typeface="Raleway"/>
                <a:cs typeface="Raleway"/>
                <a:sym typeface="Raleway"/>
              </a:rPr>
              <a:t>2006-04-04</a:t>
            </a:r>
            <a:br>
              <a:rPr lang="en" sz="600">
                <a:latin typeface="Raleway"/>
                <a:ea typeface="Raleway"/>
                <a:cs typeface="Raleway"/>
                <a:sym typeface="Raleway"/>
              </a:rPr>
            </a:br>
            <a:endParaRPr sz="6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800">
                <a:solidFill>
                  <a:schemeClr val="dk1"/>
                </a:solidFill>
                <a:latin typeface="Raleway"/>
                <a:ea typeface="Raleway"/>
                <a:cs typeface="Raleway"/>
                <a:sym typeface="Raleway"/>
              </a:rPr>
              <a:t>2007-07-03 </a:t>
            </a:r>
            <a:r>
              <a:rPr b="1" i="1" lang="en" sz="800">
                <a:solidFill>
                  <a:schemeClr val="dk1"/>
                </a:solidFill>
                <a:latin typeface="Raleway"/>
                <a:ea typeface="Raleway"/>
                <a:cs typeface="Raleway"/>
                <a:sym typeface="Raleway"/>
              </a:rPr>
              <a:t>(GFC)</a:t>
            </a:r>
            <a:br>
              <a:rPr lang="en" sz="800">
                <a:latin typeface="Raleway"/>
                <a:ea typeface="Raleway"/>
                <a:cs typeface="Raleway"/>
                <a:sym typeface="Raleway"/>
              </a:rPr>
            </a:br>
            <a:endParaRPr sz="6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800">
                <a:solidFill>
                  <a:schemeClr val="dk1"/>
                </a:solidFill>
                <a:latin typeface="Raleway"/>
                <a:ea typeface="Raleway"/>
                <a:cs typeface="Raleway"/>
                <a:sym typeface="Raleway"/>
              </a:rPr>
              <a:t>2009-09-02</a:t>
            </a:r>
            <a:endParaRPr i="1" sz="600">
              <a:latin typeface="Raleway"/>
              <a:ea typeface="Raleway"/>
              <a:cs typeface="Raleway"/>
              <a:sym typeface="Raleway"/>
            </a:endParaRPr>
          </a:p>
        </p:txBody>
      </p:sp>
      <p:sp>
        <p:nvSpPr>
          <p:cNvPr id="114" name="Google Shape;114;p18"/>
          <p:cNvSpPr txBox="1"/>
          <p:nvPr/>
        </p:nvSpPr>
        <p:spPr>
          <a:xfrm>
            <a:off x="377425" y="680000"/>
            <a:ext cx="35451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Periods Analysed</a:t>
            </a:r>
            <a:endParaRPr b="1" sz="3000">
              <a:solidFill>
                <a:schemeClr val="lt2"/>
              </a:solidFill>
              <a:latin typeface="Raleway"/>
              <a:ea typeface="Raleway"/>
              <a:cs typeface="Raleway"/>
              <a:sym typeface="Raleway"/>
            </a:endParaRPr>
          </a:p>
        </p:txBody>
      </p:sp>
      <p:pic>
        <p:nvPicPr>
          <p:cNvPr id="115" name="Google Shape;115;p18"/>
          <p:cNvPicPr preferRelativeResize="0"/>
          <p:nvPr/>
        </p:nvPicPr>
        <p:blipFill>
          <a:blip r:embed="rId4">
            <a:alphaModFix/>
          </a:blip>
          <a:stretch>
            <a:fillRect/>
          </a:stretch>
        </p:blipFill>
        <p:spPr>
          <a:xfrm>
            <a:off x="4275975" y="1328163"/>
            <a:ext cx="4641900" cy="2487175"/>
          </a:xfrm>
          <a:prstGeom prst="rect">
            <a:avLst/>
          </a:prstGeom>
          <a:noFill/>
          <a:ln>
            <a:noFill/>
          </a:ln>
        </p:spPr>
      </p:pic>
      <p:cxnSp>
        <p:nvCxnSpPr>
          <p:cNvPr id="116" name="Google Shape;116;p18"/>
          <p:cNvCxnSpPr/>
          <p:nvPr/>
        </p:nvCxnSpPr>
        <p:spPr>
          <a:xfrm>
            <a:off x="5340055" y="2420741"/>
            <a:ext cx="108000" cy="3555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8"/>
          <p:cNvCxnSpPr/>
          <p:nvPr/>
        </p:nvCxnSpPr>
        <p:spPr>
          <a:xfrm>
            <a:off x="5875470" y="2420741"/>
            <a:ext cx="108000" cy="3555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p:nvPr/>
        </p:nvCxnSpPr>
        <p:spPr>
          <a:xfrm>
            <a:off x="6526922" y="2354936"/>
            <a:ext cx="108000" cy="3555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p:nvPr/>
        </p:nvCxnSpPr>
        <p:spPr>
          <a:xfrm>
            <a:off x="6672753" y="2253603"/>
            <a:ext cx="108000" cy="3555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8"/>
          <p:cNvCxnSpPr/>
          <p:nvPr/>
        </p:nvCxnSpPr>
        <p:spPr>
          <a:xfrm flipH="1" rot="10800000">
            <a:off x="6898444" y="3022931"/>
            <a:ext cx="111000" cy="32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60849" y="45697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 Rates &amp; The RBA</a:t>
            </a:r>
            <a:endParaRPr/>
          </a:p>
          <a:p>
            <a:pPr indent="-381000" lvl="0" marL="457200" rtl="0" algn="l">
              <a:spcBef>
                <a:spcPts val="1000"/>
              </a:spcBef>
              <a:spcAft>
                <a:spcPts val="0"/>
              </a:spcAft>
              <a:buSzPts val="2400"/>
              <a:buChar char="-"/>
            </a:pPr>
            <a:r>
              <a:rPr b="0" lang="en" sz="2400"/>
              <a:t>Target rate is a borrowing rate artificially set through Monetary Policy decisions, which are set by Central Banks worldwide.</a:t>
            </a:r>
            <a:endParaRPr b="0" sz="2400"/>
          </a:p>
          <a:p>
            <a:pPr indent="-381000" lvl="0" marL="457200" rtl="0" algn="l">
              <a:spcBef>
                <a:spcPts val="0"/>
              </a:spcBef>
              <a:spcAft>
                <a:spcPts val="0"/>
              </a:spcAft>
              <a:buSzPts val="2400"/>
              <a:buChar char="-"/>
            </a:pPr>
            <a:r>
              <a:rPr b="0" lang="en" sz="2400"/>
              <a:t>The central bank within Australia responsible for changing rates is the Reserve Bank of Australia (RBA)</a:t>
            </a:r>
            <a:endParaRPr b="0" sz="2400"/>
          </a:p>
          <a:p>
            <a:pPr indent="0" lvl="0" marL="0" rtl="0" algn="l">
              <a:spcBef>
                <a:spcPts val="1000"/>
              </a:spcBef>
              <a:spcAft>
                <a:spcPts val="1000"/>
              </a:spcAft>
              <a:buNone/>
            </a:pPr>
            <a:r>
              <a:t/>
            </a:r>
            <a:endParaRPr b="0" sz="2400"/>
          </a:p>
        </p:txBody>
      </p:sp>
      <p:pic>
        <p:nvPicPr>
          <p:cNvPr id="126" name="Google Shape;126;p19"/>
          <p:cNvPicPr preferRelativeResize="0"/>
          <p:nvPr/>
        </p:nvPicPr>
        <p:blipFill>
          <a:blip r:embed="rId3">
            <a:alphaModFix/>
          </a:blip>
          <a:stretch>
            <a:fillRect/>
          </a:stretch>
        </p:blipFill>
        <p:spPr>
          <a:xfrm>
            <a:off x="2641600" y="3276750"/>
            <a:ext cx="2902850" cy="163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0"/>
          <p:cNvSpPr txBox="1"/>
          <p:nvPr>
            <p:ph idx="1" type="subTitle"/>
          </p:nvPr>
        </p:nvSpPr>
        <p:spPr>
          <a:xfrm>
            <a:off x="2831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Why Change them </a:t>
            </a:r>
            <a:r>
              <a:rPr b="1" lang="en" sz="3000">
                <a:solidFill>
                  <a:schemeClr val="dk1"/>
                </a:solidFill>
              </a:rPr>
              <a:t>?</a:t>
            </a:r>
            <a:endParaRPr b="1" sz="3000">
              <a:solidFill>
                <a:schemeClr val="dk1"/>
              </a:solidFill>
            </a:endParaRPr>
          </a:p>
          <a:p>
            <a:pPr indent="0" lvl="0" marL="0" rtl="0" algn="l">
              <a:lnSpc>
                <a:spcPct val="115000"/>
              </a:lnSpc>
              <a:spcBef>
                <a:spcPts val="1600"/>
              </a:spcBef>
              <a:spcAft>
                <a:spcPts val="0"/>
              </a:spcAft>
              <a:buNone/>
            </a:pPr>
            <a:r>
              <a:rPr lang="en" sz="1350">
                <a:solidFill>
                  <a:srgbClr val="111111"/>
                </a:solidFill>
                <a:highlight>
                  <a:srgbClr val="FFFFFF"/>
                </a:highlight>
                <a:latin typeface="Arial"/>
                <a:ea typeface="Arial"/>
                <a:cs typeface="Arial"/>
                <a:sym typeface="Arial"/>
              </a:rPr>
              <a:t>Why does the RBA cut interest rates when  the economy begins to struggle—or raise them when the economy is booming? The theory is that by cutting rates, borrowing costs decrease, and this prompts businesses to take out loans to hire more people and expand production.</a:t>
            </a:r>
            <a:endParaRPr sz="135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None/>
            </a:pPr>
            <a:r>
              <a:rPr lang="en" sz="1350">
                <a:solidFill>
                  <a:srgbClr val="111111"/>
                </a:solidFill>
                <a:highlight>
                  <a:srgbClr val="FFFFFF"/>
                </a:highlight>
                <a:latin typeface="Arial"/>
                <a:ea typeface="Arial"/>
                <a:cs typeface="Arial"/>
                <a:sym typeface="Arial"/>
              </a:rPr>
              <a:t>The logic works in reverse when the economy is Hot and expanding too fast (Inflation exceeds </a:t>
            </a:r>
            <a:r>
              <a:rPr lang="en" sz="1350">
                <a:solidFill>
                  <a:srgbClr val="111111"/>
                </a:solidFill>
                <a:highlight>
                  <a:srgbClr val="FFFFFF"/>
                </a:highlight>
                <a:latin typeface="Arial"/>
                <a:ea typeface="Arial"/>
                <a:cs typeface="Arial"/>
                <a:sym typeface="Arial"/>
              </a:rPr>
              <a:t>sustainable</a:t>
            </a:r>
            <a:r>
              <a:rPr lang="en" sz="1350">
                <a:solidFill>
                  <a:srgbClr val="111111"/>
                </a:solidFill>
                <a:highlight>
                  <a:srgbClr val="FFFFFF"/>
                </a:highlight>
                <a:latin typeface="Arial"/>
                <a:ea typeface="Arial"/>
                <a:cs typeface="Arial"/>
                <a:sym typeface="Arial"/>
              </a:rPr>
              <a:t> levels), the RBA will in this case  move to increase rates.</a:t>
            </a:r>
            <a:endParaRPr sz="1350">
              <a:solidFill>
                <a:srgbClr val="111111"/>
              </a:solidFill>
              <a:highlight>
                <a:srgbClr val="FFFFFF"/>
              </a:highlight>
              <a:latin typeface="Arial"/>
              <a:ea typeface="Arial"/>
              <a:cs typeface="Arial"/>
              <a:sym typeface="Arial"/>
            </a:endParaRPr>
          </a:p>
        </p:txBody>
      </p:sp>
      <p:pic>
        <p:nvPicPr>
          <p:cNvPr id="132" name="Google Shape;132;p20"/>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1"/>
          <p:cNvSpPr txBox="1"/>
          <p:nvPr>
            <p:ph idx="1" type="body"/>
          </p:nvPr>
        </p:nvSpPr>
        <p:spPr>
          <a:xfrm>
            <a:off x="838800" y="0"/>
            <a:ext cx="7916400" cy="1324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 A history of the ASX 200 Index</a:t>
            </a:r>
            <a:r>
              <a:rPr lang="en" sz="3000">
                <a:solidFill>
                  <a:schemeClr val="dk1"/>
                </a:solidFill>
              </a:rPr>
              <a:t> </a:t>
            </a:r>
            <a:endParaRPr sz="1800"/>
          </a:p>
        </p:txBody>
      </p:sp>
      <p:pic>
        <p:nvPicPr>
          <p:cNvPr id="138" name="Google Shape;138;p21"/>
          <p:cNvPicPr preferRelativeResize="0"/>
          <p:nvPr/>
        </p:nvPicPr>
        <p:blipFill>
          <a:blip r:embed="rId3">
            <a:alphaModFix/>
          </a:blip>
          <a:stretch>
            <a:fillRect/>
          </a:stretch>
        </p:blipFill>
        <p:spPr>
          <a:xfrm>
            <a:off x="1026013" y="1077050"/>
            <a:ext cx="7091976" cy="345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