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21"/>
  </p:notesMasterIdLst>
  <p:sldIdLst>
    <p:sldId id="256" r:id="rId2"/>
    <p:sldId id="282" r:id="rId3"/>
    <p:sldId id="284" r:id="rId4"/>
    <p:sldId id="285" r:id="rId5"/>
    <p:sldId id="287" r:id="rId6"/>
    <p:sldId id="288" r:id="rId7"/>
    <p:sldId id="289" r:id="rId8"/>
    <p:sldId id="279" r:id="rId9"/>
    <p:sldId id="280" r:id="rId10"/>
    <p:sldId id="281" r:id="rId11"/>
    <p:sldId id="265" r:id="rId12"/>
    <p:sldId id="266" r:id="rId13"/>
    <p:sldId id="263" r:id="rId14"/>
    <p:sldId id="291" r:id="rId15"/>
    <p:sldId id="262" r:id="rId16"/>
    <p:sldId id="292" r:id="rId17"/>
    <p:sldId id="283" r:id="rId18"/>
    <p:sldId id="28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690"/>
    <a:srgbClr val="BE9E44"/>
    <a:srgbClr val="C3A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autoAdjust="0"/>
    <p:restoredTop sz="94660"/>
  </p:normalViewPr>
  <p:slideViewPr>
    <p:cSldViewPr snapToGrid="0">
      <p:cViewPr varScale="1">
        <p:scale>
          <a:sx n="156" d="100"/>
          <a:sy n="156" d="100"/>
        </p:scale>
        <p:origin x="42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2FFCC-A52B-4AD5-9B3C-172FC59A8B9C}" type="datetimeFigureOut">
              <a:rPr lang="en-GB" smtClean="0"/>
              <a:t>21/06/2023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81FD3-BCCA-4901-A66C-F6C899C4D698}" type="slidenum">
              <a:rPr lang="en-GB" smtClean="0"/>
              <a:t>‹#›</a:t>
            </a:fld>
            <a:endParaRPr lang="en-GB"/>
          </a:p>
        </p:txBody>
      </p:sp>
    </p:spTree>
    <p:extLst>
      <p:ext uri="{BB962C8B-B14F-4D97-AF65-F5344CB8AC3E}">
        <p14:creationId xmlns:p14="http://schemas.microsoft.com/office/powerpoint/2010/main" val="18275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morning everyone, thank you for taking the time to meet us. We</a:t>
            </a:r>
            <a:r>
              <a:rPr lang="en-GB" baseline="0" dirty="0" smtClean="0"/>
              <a:t> are team limit, I’m Richard, This is </a:t>
            </a:r>
            <a:r>
              <a:rPr lang="en-GB" baseline="0" dirty="0" err="1" smtClean="0"/>
              <a:t>Ka-hei</a:t>
            </a:r>
            <a:r>
              <a:rPr lang="en-GB" baseline="0" dirty="0" smtClean="0"/>
              <a:t>, </a:t>
            </a:r>
            <a:r>
              <a:rPr lang="en-GB" baseline="0" dirty="0" err="1" smtClean="0"/>
              <a:t>Vrutti</a:t>
            </a:r>
            <a:r>
              <a:rPr lang="en-GB" baseline="0" dirty="0" smtClean="0"/>
              <a:t>, and </a:t>
            </a:r>
            <a:r>
              <a:rPr lang="en-GB" baseline="0" dirty="0" err="1" smtClean="0"/>
              <a:t>Amrit</a:t>
            </a:r>
            <a:r>
              <a:rPr lang="en-GB" baseline="0" dirty="0" smtClean="0"/>
              <a:t>. On todays agenda,</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1</a:t>
            </a:fld>
            <a:endParaRPr lang="en-GB"/>
          </a:p>
        </p:txBody>
      </p:sp>
    </p:spTree>
    <p:extLst>
      <p:ext uri="{BB962C8B-B14F-4D97-AF65-F5344CB8AC3E}">
        <p14:creationId xmlns:p14="http://schemas.microsoft.com/office/powerpoint/2010/main" val="130848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Amrit</a:t>
            </a:r>
            <a:r>
              <a:rPr lang="en-GB" dirty="0" smtClean="0"/>
              <a:t> slide</a:t>
            </a:r>
            <a:r>
              <a:rPr lang="en-GB" baseline="0" dirty="0" smtClean="0"/>
              <a:t> 5 </a:t>
            </a:r>
            <a:r>
              <a:rPr lang="en-GB" dirty="0" smtClean="0"/>
              <a:t>Now </a:t>
            </a:r>
            <a:r>
              <a:rPr lang="en-GB" dirty="0"/>
              <a:t>lets talk about the most product sold, on the screen we can see the top 3 most sold products. The most sold product is Staples that sold 876 items, then its  which are the Cardinal Index tab which sold 337 items, then its Eldon File cart which sold 321 items.</a:t>
            </a:r>
          </a:p>
          <a:p>
            <a:r>
              <a:rPr lang="en-GB" dirty="0"/>
              <a:t>There is no correlation that can be seen with most sold product and category as cardinal index tabs and Eldon File cart are categorised as Office supplies and Staples is categorised as Furniture with very few appearances in the office supplies category</a:t>
            </a:r>
          </a:p>
        </p:txBody>
      </p:sp>
      <p:sp>
        <p:nvSpPr>
          <p:cNvPr id="4" name="Slide Number Placeholder 3"/>
          <p:cNvSpPr>
            <a:spLocks noGrp="1"/>
          </p:cNvSpPr>
          <p:nvPr>
            <p:ph type="sldNum" sz="quarter" idx="5"/>
          </p:nvPr>
        </p:nvSpPr>
        <p:spPr/>
        <p:txBody>
          <a:bodyPr/>
          <a:lstStyle/>
          <a:p>
            <a:fld id="{D609CABB-29C1-47BD-BBB8-09BB8B0B0E26}" type="slidenum">
              <a:rPr lang="en-GB" smtClean="0"/>
              <a:t>10</a:t>
            </a:fld>
            <a:endParaRPr lang="en-GB"/>
          </a:p>
        </p:txBody>
      </p:sp>
    </p:spTree>
    <p:extLst>
      <p:ext uri="{BB962C8B-B14F-4D97-AF65-F5344CB8AC3E}">
        <p14:creationId xmlns:p14="http://schemas.microsoft.com/office/powerpoint/2010/main" val="2585313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Vruti</a:t>
            </a:r>
            <a:r>
              <a:rPr lang="en-GB" dirty="0" smtClean="0"/>
              <a:t> Slide 1</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11</a:t>
            </a:fld>
            <a:endParaRPr lang="en-GB"/>
          </a:p>
        </p:txBody>
      </p:sp>
    </p:spTree>
    <p:extLst>
      <p:ext uri="{BB962C8B-B14F-4D97-AF65-F5344CB8AC3E}">
        <p14:creationId xmlns:p14="http://schemas.microsoft.com/office/powerpoint/2010/main" val="1927277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Vruti</a:t>
            </a:r>
            <a:r>
              <a:rPr lang="en-GB" dirty="0" smtClean="0"/>
              <a:t> Slide 2</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12</a:t>
            </a:fld>
            <a:endParaRPr lang="en-GB"/>
          </a:p>
        </p:txBody>
      </p:sp>
    </p:spTree>
    <p:extLst>
      <p:ext uri="{BB962C8B-B14F-4D97-AF65-F5344CB8AC3E}">
        <p14:creationId xmlns:p14="http://schemas.microsoft.com/office/powerpoint/2010/main" val="3821427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Richard Slide 1– Thank you</a:t>
            </a:r>
            <a:r>
              <a:rPr lang="en-GB" baseline="0" dirty="0" smtClean="0"/>
              <a:t> </a:t>
            </a:r>
            <a:r>
              <a:rPr lang="en-GB" baseline="0" dirty="0" err="1" smtClean="0"/>
              <a:t>Vruti</a:t>
            </a:r>
            <a:r>
              <a:rPr lang="en-GB" baseline="0" dirty="0" smtClean="0"/>
              <a:t>. Now we’ll be diving into discounts applied on profits. In each market, when discounts aren’t applied, all markets profit, with APAC being the most profitable region.</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13</a:t>
            </a:fld>
            <a:endParaRPr lang="en-GB"/>
          </a:p>
        </p:txBody>
      </p:sp>
    </p:spTree>
    <p:extLst>
      <p:ext uri="{BB962C8B-B14F-4D97-AF65-F5344CB8AC3E}">
        <p14:creationId xmlns:p14="http://schemas.microsoft.com/office/powerpoint/2010/main" val="204847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Richard Slide 2 – However,</a:t>
            </a:r>
            <a:r>
              <a:rPr lang="en-GB" baseline="0" dirty="0" smtClean="0"/>
              <a:t> when we start to look at discounted transactions, up to the 60% mark, we found that Europe, the middle east and Africa start to lose profit on discounted transactions</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14</a:t>
            </a:fld>
            <a:endParaRPr lang="en-GB"/>
          </a:p>
        </p:txBody>
      </p:sp>
    </p:spTree>
    <p:extLst>
      <p:ext uri="{BB962C8B-B14F-4D97-AF65-F5344CB8AC3E}">
        <p14:creationId xmlns:p14="http://schemas.microsoft.com/office/powerpoint/2010/main" val="2560218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Richard Slide 3</a:t>
            </a:r>
            <a:r>
              <a:rPr lang="en-GB" baseline="0" dirty="0" smtClean="0"/>
              <a:t> – and If we look at all discounted transactions up to 70%, then all regions lose profit aside from APAC.</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15</a:t>
            </a:fld>
            <a:endParaRPr lang="en-GB"/>
          </a:p>
        </p:txBody>
      </p:sp>
    </p:spTree>
    <p:extLst>
      <p:ext uri="{BB962C8B-B14F-4D97-AF65-F5344CB8AC3E}">
        <p14:creationId xmlns:p14="http://schemas.microsoft.com/office/powerpoint/2010/main" val="4149909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Richar</a:t>
            </a:r>
            <a:r>
              <a:rPr lang="en-GB" baseline="0" dirty="0" smtClean="0"/>
              <a:t>d Slide 4 – But overall profit in all transactions, discounts or not, all the markets  profit overall. So discounts aren’t found to make a significant impact on overall profit.</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16</a:t>
            </a:fld>
            <a:endParaRPr lang="en-GB"/>
          </a:p>
        </p:txBody>
      </p:sp>
    </p:spTree>
    <p:extLst>
      <p:ext uri="{BB962C8B-B14F-4D97-AF65-F5344CB8AC3E}">
        <p14:creationId xmlns:p14="http://schemas.microsoft.com/office/powerpoint/2010/main" val="102634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Richard Slide 4 (Thank you for listening to our presentation.</a:t>
            </a:r>
            <a:r>
              <a:rPr lang="en-GB" baseline="0" dirty="0" smtClean="0"/>
              <a:t> We have time for a couple of questions would anyone like to ask any?</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17</a:t>
            </a:fld>
            <a:endParaRPr lang="en-GB"/>
          </a:p>
        </p:txBody>
      </p:sp>
    </p:spTree>
    <p:extLst>
      <p:ext uri="{BB962C8B-B14F-4D97-AF65-F5344CB8AC3E}">
        <p14:creationId xmlns:p14="http://schemas.microsoft.com/office/powerpoint/2010/main" val="218143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Richard</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2</a:t>
            </a:fld>
            <a:endParaRPr lang="en-GB"/>
          </a:p>
        </p:txBody>
      </p:sp>
    </p:spTree>
    <p:extLst>
      <p:ext uri="{BB962C8B-B14F-4D97-AF65-F5344CB8AC3E}">
        <p14:creationId xmlns:p14="http://schemas.microsoft.com/office/powerpoint/2010/main" val="365617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Amrit</a:t>
            </a:r>
            <a:r>
              <a:rPr lang="en-GB" baseline="0" dirty="0" smtClean="0"/>
              <a:t> 1. </a:t>
            </a:r>
            <a:r>
              <a:rPr lang="en-GB" dirty="0" smtClean="0"/>
              <a:t>As </a:t>
            </a:r>
            <a:r>
              <a:rPr lang="en-GB" dirty="0"/>
              <a:t>you can see from the bar graph the sales in 2011 were $2,259,451 and in 2014 the sales were $4,299,866, you can clearly see that there is a steady increase each year with sales.</a:t>
            </a:r>
          </a:p>
          <a:p>
            <a:r>
              <a:rPr lang="en-GB" dirty="0"/>
              <a:t>The increase in sales from 2011 to 2012 was 18%.   The increase in sales from 2012 to 2013 was 27%.   The increase in sales from 2013 to 2014 was 26%.</a:t>
            </a:r>
          </a:p>
          <a:p>
            <a:r>
              <a:rPr lang="en-GB" dirty="0"/>
              <a:t>One potential reason behind the increase in sales may be because the number of users each year increased by 3 to 4,000.   Additionally the quantity being ordered increase each year around 7 to 12,000, so this mean more people buying products and buying more products.</a:t>
            </a:r>
          </a:p>
          <a:p>
            <a:endParaRPr lang="en-GB" dirty="0"/>
          </a:p>
        </p:txBody>
      </p:sp>
      <p:sp>
        <p:nvSpPr>
          <p:cNvPr id="4" name="Slide Number Placeholder 3"/>
          <p:cNvSpPr>
            <a:spLocks noGrp="1"/>
          </p:cNvSpPr>
          <p:nvPr>
            <p:ph type="sldNum" sz="quarter" idx="5"/>
          </p:nvPr>
        </p:nvSpPr>
        <p:spPr/>
        <p:txBody>
          <a:bodyPr/>
          <a:lstStyle/>
          <a:p>
            <a:fld id="{D609CABB-29C1-47BD-BBB8-09BB8B0B0E26}" type="slidenum">
              <a:rPr lang="en-GB" smtClean="0"/>
              <a:t>3</a:t>
            </a:fld>
            <a:endParaRPr lang="en-GB"/>
          </a:p>
        </p:txBody>
      </p:sp>
    </p:spTree>
    <p:extLst>
      <p:ext uri="{BB962C8B-B14F-4D97-AF65-F5344CB8AC3E}">
        <p14:creationId xmlns:p14="http://schemas.microsoft.com/office/powerpoint/2010/main" val="3440669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Amrit</a:t>
            </a:r>
            <a:r>
              <a:rPr lang="en-GB" dirty="0" smtClean="0"/>
              <a:t> 2.</a:t>
            </a:r>
            <a:r>
              <a:rPr lang="en-GB" baseline="0" dirty="0" smtClean="0"/>
              <a:t> </a:t>
            </a:r>
            <a:r>
              <a:rPr lang="en-GB" dirty="0" smtClean="0"/>
              <a:t>As </a:t>
            </a:r>
            <a:r>
              <a:rPr lang="en-GB" dirty="0"/>
              <a:t>you can see from the bar graph the profits in 2011 were $248,941 and in 2014 the profits were $504,166, you can clearly see that there is a steady increase each year with profits.</a:t>
            </a:r>
          </a:p>
          <a:p>
            <a:r>
              <a:rPr lang="en-GB" dirty="0"/>
              <a:t>The increase in profits from 2011 to 2012 was 23%.   The increase in profits from 2012 to 2013 was 32%.   The increase in profits from 2013 to 2014 was 23%.</a:t>
            </a:r>
          </a:p>
          <a:p>
            <a:r>
              <a:rPr lang="en-GB" dirty="0"/>
              <a:t>One potential reason behind the increase in profits may be because the number of users  each year increased by 3 to 4,000.   Additionally the quantity being ordered increase each year around 7 to 12,000, so this mean more people buying products and buying more products.</a:t>
            </a:r>
          </a:p>
        </p:txBody>
      </p:sp>
      <p:sp>
        <p:nvSpPr>
          <p:cNvPr id="4" name="Slide Number Placeholder 3"/>
          <p:cNvSpPr>
            <a:spLocks noGrp="1"/>
          </p:cNvSpPr>
          <p:nvPr>
            <p:ph type="sldNum" sz="quarter" idx="5"/>
          </p:nvPr>
        </p:nvSpPr>
        <p:spPr/>
        <p:txBody>
          <a:bodyPr/>
          <a:lstStyle/>
          <a:p>
            <a:fld id="{D609CABB-29C1-47BD-BBB8-09BB8B0B0E26}" type="slidenum">
              <a:rPr lang="en-GB" smtClean="0"/>
              <a:t>4</a:t>
            </a:fld>
            <a:endParaRPr lang="en-GB"/>
          </a:p>
        </p:txBody>
      </p:sp>
    </p:spTree>
    <p:extLst>
      <p:ext uri="{BB962C8B-B14F-4D97-AF65-F5344CB8AC3E}">
        <p14:creationId xmlns:p14="http://schemas.microsoft.com/office/powerpoint/2010/main" val="113689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KAHEI slide 1</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5</a:t>
            </a:fld>
            <a:endParaRPr lang="en-GB"/>
          </a:p>
        </p:txBody>
      </p:sp>
    </p:spTree>
    <p:extLst>
      <p:ext uri="{BB962C8B-B14F-4D97-AF65-F5344CB8AC3E}">
        <p14:creationId xmlns:p14="http://schemas.microsoft.com/office/powerpoint/2010/main" val="732155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KH Slide 2</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6</a:t>
            </a:fld>
            <a:endParaRPr lang="en-GB"/>
          </a:p>
        </p:txBody>
      </p:sp>
    </p:spTree>
    <p:extLst>
      <p:ext uri="{BB962C8B-B14F-4D97-AF65-F5344CB8AC3E}">
        <p14:creationId xmlns:p14="http://schemas.microsoft.com/office/powerpoint/2010/main" val="2228265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KH Slide 3</a:t>
            </a:r>
            <a:endParaRPr lang="en-GB" dirty="0"/>
          </a:p>
        </p:txBody>
      </p:sp>
      <p:sp>
        <p:nvSpPr>
          <p:cNvPr id="4" name="Slide Number Placeholder 3"/>
          <p:cNvSpPr>
            <a:spLocks noGrp="1"/>
          </p:cNvSpPr>
          <p:nvPr>
            <p:ph type="sldNum" sz="quarter" idx="10"/>
          </p:nvPr>
        </p:nvSpPr>
        <p:spPr/>
        <p:txBody>
          <a:bodyPr/>
          <a:lstStyle/>
          <a:p>
            <a:fld id="{3BF81FD3-BCCA-4901-A66C-F6C899C4D698}" type="slidenum">
              <a:rPr lang="en-GB" smtClean="0"/>
              <a:t>7</a:t>
            </a:fld>
            <a:endParaRPr lang="en-GB"/>
          </a:p>
        </p:txBody>
      </p:sp>
    </p:spTree>
    <p:extLst>
      <p:ext uri="{BB962C8B-B14F-4D97-AF65-F5344CB8AC3E}">
        <p14:creationId xmlns:p14="http://schemas.microsoft.com/office/powerpoint/2010/main" val="1663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Amrit</a:t>
            </a:r>
            <a:r>
              <a:rPr lang="en-GB" dirty="0" smtClean="0"/>
              <a:t> 3. As </a:t>
            </a:r>
            <a:r>
              <a:rPr lang="en-GB" dirty="0"/>
              <a:t>you can see from the bubble graph on your left, it shows what the most profitable category is on average. There are three categories that </a:t>
            </a:r>
            <a:r>
              <a:rPr lang="en-GB" dirty="0" err="1"/>
              <a:t>offuture</a:t>
            </a:r>
            <a:r>
              <a:rPr lang="en-GB" dirty="0"/>
              <a:t> use to categorise their products which are technology, office supplies and furniture. The bubble graph is showing average profitable by category where the outer most ring is the most profitable category, in this case its technology, the middle ring is second most profitable category which is office supplies. And the inner most ring is the least profitable category which in this case is furniture. On potential reason why technology is the most profitable is that their products are more expensive than the other two categories, so they would be making more profit on an item in comparison with the other two categories</a:t>
            </a:r>
          </a:p>
        </p:txBody>
      </p:sp>
      <p:sp>
        <p:nvSpPr>
          <p:cNvPr id="4" name="Slide Number Placeholder 3"/>
          <p:cNvSpPr>
            <a:spLocks noGrp="1"/>
          </p:cNvSpPr>
          <p:nvPr>
            <p:ph type="sldNum" sz="quarter" idx="5"/>
          </p:nvPr>
        </p:nvSpPr>
        <p:spPr/>
        <p:txBody>
          <a:bodyPr/>
          <a:lstStyle/>
          <a:p>
            <a:fld id="{D609CABB-29C1-47BD-BBB8-09BB8B0B0E26}" type="slidenum">
              <a:rPr lang="en-GB" smtClean="0"/>
              <a:t>8</a:t>
            </a:fld>
            <a:endParaRPr lang="en-GB"/>
          </a:p>
        </p:txBody>
      </p:sp>
    </p:spTree>
    <p:extLst>
      <p:ext uri="{BB962C8B-B14F-4D97-AF65-F5344CB8AC3E}">
        <p14:creationId xmlns:p14="http://schemas.microsoft.com/office/powerpoint/2010/main" val="2898615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err="1" smtClean="0"/>
              <a:t>Amrit</a:t>
            </a:r>
            <a:r>
              <a:rPr lang="en-GB" dirty="0" smtClean="0"/>
              <a:t> slide 4 Now </a:t>
            </a:r>
            <a:r>
              <a:rPr lang="en-GB" dirty="0"/>
              <a:t>if we take an in-depth look at what are the most profitable products are we can see that the three most profitable products are the Canon advanced copier, then the cisco smart phone and the third most profitable product is the Motorola smart phone. All three of these products belong to the category of technology, which we spoke about in the slide before. The numbers above each bar represent the total amount of profit that was made on each product. So Canon Advanced copiers made $25,200 worth of profit</a:t>
            </a:r>
          </a:p>
        </p:txBody>
      </p:sp>
      <p:sp>
        <p:nvSpPr>
          <p:cNvPr id="4" name="Slide Number Placeholder 3"/>
          <p:cNvSpPr>
            <a:spLocks noGrp="1"/>
          </p:cNvSpPr>
          <p:nvPr>
            <p:ph type="sldNum" sz="quarter" idx="5"/>
          </p:nvPr>
        </p:nvSpPr>
        <p:spPr/>
        <p:txBody>
          <a:bodyPr/>
          <a:lstStyle/>
          <a:p>
            <a:fld id="{D609CABB-29C1-47BD-BBB8-09BB8B0B0E26}" type="slidenum">
              <a:rPr lang="en-GB" smtClean="0"/>
              <a:t>9</a:t>
            </a:fld>
            <a:endParaRPr lang="en-GB"/>
          </a:p>
        </p:txBody>
      </p:sp>
    </p:spTree>
    <p:extLst>
      <p:ext uri="{BB962C8B-B14F-4D97-AF65-F5344CB8AC3E}">
        <p14:creationId xmlns:p14="http://schemas.microsoft.com/office/powerpoint/2010/main" val="318470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E82199-F0AF-4F87-A7B5-BF0BC96EB647}"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324503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E82199-F0AF-4F87-A7B5-BF0BC96EB647}"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429086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E82199-F0AF-4F87-A7B5-BF0BC96EB647}"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384472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E82199-F0AF-4F87-A7B5-BF0BC96EB647}"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76545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E82199-F0AF-4F87-A7B5-BF0BC96EB647}"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397070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E82199-F0AF-4F87-A7B5-BF0BC96EB647}" type="datetimeFigureOut">
              <a:rPr lang="en-GB" smtClean="0"/>
              <a:t>21/06/2023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64284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E82199-F0AF-4F87-A7B5-BF0BC96EB647}" type="datetimeFigureOut">
              <a:rPr lang="en-GB" smtClean="0"/>
              <a:t>21/06/2023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249404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E82199-F0AF-4F87-A7B5-BF0BC96EB647}" type="datetimeFigureOut">
              <a:rPr lang="en-GB" smtClean="0"/>
              <a:t>21/06/2023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333408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82199-F0AF-4F87-A7B5-BF0BC96EB647}" type="datetimeFigureOut">
              <a:rPr lang="en-GB" smtClean="0"/>
              <a:t>21/06/2023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386837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E82199-F0AF-4F87-A7B5-BF0BC96EB647}" type="datetimeFigureOut">
              <a:rPr lang="en-GB" smtClean="0"/>
              <a:t>21/06/2023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291885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E82199-F0AF-4F87-A7B5-BF0BC96EB647}" type="datetimeFigureOut">
              <a:rPr lang="en-GB" smtClean="0"/>
              <a:t>21/06/2023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D000FE-FDFD-49D9-97AB-266613B671A0}" type="slidenum">
              <a:rPr lang="en-GB" smtClean="0"/>
              <a:t>‹#›</a:t>
            </a:fld>
            <a:endParaRPr lang="en-GB"/>
          </a:p>
        </p:txBody>
      </p:sp>
    </p:spTree>
    <p:extLst>
      <p:ext uri="{BB962C8B-B14F-4D97-AF65-F5344CB8AC3E}">
        <p14:creationId xmlns:p14="http://schemas.microsoft.com/office/powerpoint/2010/main" val="167089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8C690"/>
            </a:gs>
            <a:gs pos="100000">
              <a:srgbClr val="BE9E44"/>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82199-F0AF-4F87-A7B5-BF0BC96EB647}" type="datetimeFigureOut">
              <a:rPr lang="en-GB" smtClean="0"/>
              <a:t>21/06/2023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000FE-FDFD-49D9-97AB-266613B671A0}" type="slidenum">
              <a:rPr lang="en-GB" smtClean="0"/>
              <a:t>‹#›</a:t>
            </a:fld>
            <a:endParaRPr lang="en-GB"/>
          </a:p>
        </p:txBody>
      </p:sp>
    </p:spTree>
    <p:extLst>
      <p:ext uri="{BB962C8B-B14F-4D97-AF65-F5344CB8AC3E}">
        <p14:creationId xmlns:p14="http://schemas.microsoft.com/office/powerpoint/2010/main" val="1352411204"/>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ublic.tableau.com/shared/HHDWKHBMM?:display_count=n&amp;:origin=viz_share_lin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latin typeface="Times New Roman" panose="02020603050405020304" pitchFamily="18" charset="0"/>
                <a:cs typeface="Times New Roman" panose="02020603050405020304" pitchFamily="18" charset="0"/>
              </a:rPr>
              <a:t>Offuture</a:t>
            </a: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GB" dirty="0" smtClean="0">
                <a:latin typeface="Times New Roman" panose="02020603050405020304" pitchFamily="18" charset="0"/>
                <a:cs typeface="Times New Roman" panose="02020603050405020304" pitchFamily="18" charset="0"/>
              </a:rPr>
              <a:t>Team Limit</a:t>
            </a: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spTree>
    <p:extLst>
      <p:ext uri="{BB962C8B-B14F-4D97-AF65-F5344CB8AC3E}">
        <p14:creationId xmlns:p14="http://schemas.microsoft.com/office/powerpoint/2010/main" val="3211317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B60BE-C0F5-185D-185B-7ACE54CC31E4}"/>
              </a:ext>
            </a:extLst>
          </p:cNvPr>
          <p:cNvSpPr>
            <a:spLocks noGrp="1"/>
          </p:cNvSpPr>
          <p:nvPr>
            <p:ph type="title"/>
          </p:nvPr>
        </p:nvSpPr>
        <p:spPr>
          <a:xfrm>
            <a:off x="0" y="18255"/>
            <a:ext cx="10515600" cy="1325563"/>
          </a:xfrm>
        </p:spPr>
        <p:txBody>
          <a:bodyPr/>
          <a:lstStyle/>
          <a:p>
            <a:r>
              <a:rPr lang="en-GB" dirty="0"/>
              <a:t>Most Sold </a:t>
            </a:r>
            <a:r>
              <a:rPr lang="en-GB" dirty="0" smtClean="0"/>
              <a:t>Product</a:t>
            </a:r>
            <a:endParaRPr lang="en-GB" dirty="0"/>
          </a:p>
        </p:txBody>
      </p:sp>
      <p:sp>
        <p:nvSpPr>
          <p:cNvPr id="8" name="TextBox 7">
            <a:extLst>
              <a:ext uri="{FF2B5EF4-FFF2-40B4-BE49-F238E27FC236}">
                <a16:creationId xmlns:a16="http://schemas.microsoft.com/office/drawing/2014/main" xmlns="" id="{386B80CF-057F-7377-2FC4-3199CE6B8BAD}"/>
              </a:ext>
            </a:extLst>
          </p:cNvPr>
          <p:cNvSpPr txBox="1"/>
          <p:nvPr/>
        </p:nvSpPr>
        <p:spPr>
          <a:xfrm>
            <a:off x="7694578" y="1488332"/>
            <a:ext cx="4250987" cy="2031325"/>
          </a:xfrm>
          <a:prstGeom prst="rect">
            <a:avLst/>
          </a:prstGeom>
          <a:noFill/>
        </p:spPr>
        <p:txBody>
          <a:bodyPr wrap="square" rtlCol="0">
            <a:spAutoFit/>
          </a:bodyPr>
          <a:lstStyle/>
          <a:p>
            <a:pPr marL="285750" indent="-285750">
              <a:buFont typeface="Arial" panose="020B0604020202020204" pitchFamily="34" charset="0"/>
              <a:buChar char="•"/>
            </a:pPr>
            <a:r>
              <a:rPr lang="en-GB" dirty="0"/>
              <a:t>Top 3 most sold products:</a:t>
            </a:r>
          </a:p>
          <a:p>
            <a:pPr marL="285750"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Staples</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Cardinal Index Tab, Clear</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Eldon File Cart, Single Width</a:t>
            </a:r>
          </a:p>
        </p:txBody>
      </p:sp>
      <p:sp>
        <p:nvSpPr>
          <p:cNvPr id="9" name="TextBox 8">
            <a:extLst>
              <a:ext uri="{FF2B5EF4-FFF2-40B4-BE49-F238E27FC236}">
                <a16:creationId xmlns:a16="http://schemas.microsoft.com/office/drawing/2014/main" xmlns="" id="{ED63714D-7BEA-AF53-1933-2876A5F0C96F}"/>
              </a:ext>
            </a:extLst>
          </p:cNvPr>
          <p:cNvSpPr txBox="1"/>
          <p:nvPr/>
        </p:nvSpPr>
        <p:spPr>
          <a:xfrm>
            <a:off x="8287965" y="4270443"/>
            <a:ext cx="3657599" cy="1754326"/>
          </a:xfrm>
          <a:prstGeom prst="rect">
            <a:avLst/>
          </a:prstGeom>
          <a:noFill/>
        </p:spPr>
        <p:txBody>
          <a:bodyPr wrap="square" rtlCol="0">
            <a:spAutoFit/>
          </a:bodyPr>
          <a:lstStyle/>
          <a:p>
            <a:pPr marL="285750" indent="-285750">
              <a:buFont typeface="Arial" panose="020B0604020202020204" pitchFamily="34" charset="0"/>
              <a:buChar char="•"/>
            </a:pPr>
            <a:r>
              <a:rPr lang="en-GB" dirty="0"/>
              <a:t>Cardinal index tabs – Office Supplies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Eldon File Cart - Office supplies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Staples </a:t>
            </a:r>
            <a:r>
              <a:rPr lang="en-GB" dirty="0" smtClean="0"/>
              <a:t>– Furniture/office supplies</a:t>
            </a:r>
            <a:endParaRPr lang="en-GB" dirty="0"/>
          </a:p>
        </p:txBody>
      </p:sp>
      <p:pic>
        <p:nvPicPr>
          <p:cNvPr id="6" name="Picture 5">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1026" name="Picture 2" descr="https://cdn.discordapp.com/attachments/1118102414906638428/1121007237360537620/image.png"/>
          <p:cNvPicPr>
            <a:picLocks noChangeAspect="1" noChangeArrowheads="1"/>
          </p:cNvPicPr>
          <p:nvPr/>
        </p:nvPicPr>
        <p:blipFill rotWithShape="1">
          <a:blip r:embed="rId4">
            <a:extLst>
              <a:ext uri="{28A0092B-C50C-407E-A947-70E740481C1C}">
                <a14:useLocalDpi xmlns:a14="http://schemas.microsoft.com/office/drawing/2010/main" val="0"/>
              </a:ext>
            </a:extLst>
          </a:blip>
          <a:srcRect l="25411" t="13540" r="19517" b="23162"/>
          <a:stretch/>
        </p:blipFill>
        <p:spPr bwMode="auto">
          <a:xfrm>
            <a:off x="443883" y="1488332"/>
            <a:ext cx="7279690" cy="499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219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35103" y="1589407"/>
            <a:ext cx="5695055" cy="42406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smtClean="0">
                <a:latin typeface="+mn-lt"/>
              </a:rPr>
              <a:t>The technology category has the highest shipping cost followed by furniture and office supplies categories </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smtClean="0">
                <a:latin typeface="+mn-lt"/>
              </a:rPr>
              <a:t>The growth rate of shipping cost from 2011 to 2014: </a:t>
            </a:r>
          </a:p>
          <a:p>
            <a:r>
              <a:rPr lang="en-US" sz="1800" dirty="0" smtClean="0">
                <a:latin typeface="+mn-lt"/>
              </a:rPr>
              <a:t> </a:t>
            </a:r>
          </a:p>
          <a:p>
            <a:r>
              <a:rPr lang="en-US" sz="1800" dirty="0">
                <a:latin typeface="+mn-lt"/>
              </a:rPr>
              <a:t> </a:t>
            </a:r>
            <a:r>
              <a:rPr lang="en-US" sz="1800" dirty="0" smtClean="0">
                <a:latin typeface="+mn-lt"/>
              </a:rPr>
              <a:t>            Office supplies </a:t>
            </a:r>
            <a:r>
              <a:rPr lang="en-GB" sz="1800" dirty="0">
                <a:latin typeface="+mn-lt"/>
              </a:rPr>
              <a:t>-</a:t>
            </a:r>
            <a:r>
              <a:rPr lang="en-US" sz="1800" dirty="0" smtClean="0">
                <a:latin typeface="+mn-lt"/>
              </a:rPr>
              <a:t> 93.59%     </a:t>
            </a:r>
          </a:p>
          <a:p>
            <a:r>
              <a:rPr lang="en-US" sz="1800" dirty="0" smtClean="0">
                <a:latin typeface="+mn-lt"/>
              </a:rPr>
              <a:t>             Technology </a:t>
            </a:r>
            <a:r>
              <a:rPr lang="en-GB" sz="1800" dirty="0">
                <a:latin typeface="+mn-lt"/>
              </a:rPr>
              <a:t>- </a:t>
            </a:r>
            <a:r>
              <a:rPr lang="en-GB" sz="1800" dirty="0" smtClean="0">
                <a:latin typeface="+mn-lt"/>
              </a:rPr>
              <a:t>90.54%</a:t>
            </a:r>
          </a:p>
          <a:p>
            <a:r>
              <a:rPr lang="en-US" sz="1800" dirty="0">
                <a:latin typeface="+mn-lt"/>
              </a:rPr>
              <a:t> </a:t>
            </a:r>
            <a:r>
              <a:rPr lang="en-US" sz="1800" dirty="0" smtClean="0">
                <a:latin typeface="+mn-lt"/>
              </a:rPr>
              <a:t>            Furniture </a:t>
            </a:r>
            <a:r>
              <a:rPr lang="en-GB" sz="1800" dirty="0" smtClean="0">
                <a:latin typeface="+mn-lt"/>
              </a:rPr>
              <a:t>– 82.11%</a:t>
            </a:r>
            <a:endParaRPr lang="en-US" sz="1800" dirty="0">
              <a:latin typeface="+mn-lt"/>
            </a:endParaRPr>
          </a:p>
          <a:p>
            <a:endParaRPr lang="en-US" sz="1800" dirty="0" smtClean="0">
              <a:latin typeface="+mn-lt"/>
            </a:endParaRPr>
          </a:p>
          <a:p>
            <a:r>
              <a:rPr lang="en-US" sz="1800" dirty="0" smtClean="0">
                <a:latin typeface="+mn-lt"/>
              </a:rPr>
              <a:t>  </a:t>
            </a:r>
          </a:p>
        </p:txBody>
      </p:sp>
      <p:pic>
        <p:nvPicPr>
          <p:cNvPr id="8" name="Picture 7">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5" name="Picture 4"/>
          <p:cNvPicPr>
            <a:picLocks noChangeAspect="1"/>
          </p:cNvPicPr>
          <p:nvPr/>
        </p:nvPicPr>
        <p:blipFill>
          <a:blip r:embed="rId4"/>
          <a:stretch>
            <a:fillRect/>
          </a:stretch>
        </p:blipFill>
        <p:spPr>
          <a:xfrm>
            <a:off x="116601" y="1203211"/>
            <a:ext cx="5351387" cy="5564925"/>
          </a:xfrm>
          <a:prstGeom prst="rect">
            <a:avLst/>
          </a:prstGeom>
        </p:spPr>
      </p:pic>
      <p:sp>
        <p:nvSpPr>
          <p:cNvPr id="9" name="Title 1">
            <a:extLst>
              <a:ext uri="{FF2B5EF4-FFF2-40B4-BE49-F238E27FC236}">
                <a16:creationId xmlns:a16="http://schemas.microsoft.com/office/drawing/2014/main" xmlns="" id="{9FE03885-6ED8-2C2E-999F-4E88618890AD}"/>
              </a:ext>
            </a:extLst>
          </p:cNvPr>
          <p:cNvSpPr txBox="1">
            <a:spLocks/>
          </p:cNvSpPr>
          <p:nvPr/>
        </p:nvSpPr>
        <p:spPr>
          <a:xfrm>
            <a:off x="178216" y="552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Annual Shipping costs by Category</a:t>
            </a:r>
            <a:endParaRPr lang="en-GB" dirty="0"/>
          </a:p>
        </p:txBody>
      </p:sp>
    </p:spTree>
    <p:extLst>
      <p:ext uri="{BB962C8B-B14F-4D97-AF65-F5344CB8AC3E}">
        <p14:creationId xmlns:p14="http://schemas.microsoft.com/office/powerpoint/2010/main" val="2473439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98991" y="2000634"/>
            <a:ext cx="4688601"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graph depicts a steady increase in sales and profit for all product categories from 2011 to 2014</a:t>
            </a:r>
          </a:p>
          <a:p>
            <a:pPr marL="285750" indent="-285750">
              <a:buFont typeface="Arial" panose="020B0604020202020204" pitchFamily="34" charset="0"/>
              <a:buChar char="•"/>
            </a:pPr>
            <a:r>
              <a:rPr lang="en-US" dirty="0" smtClean="0"/>
              <a:t> Each year, the highest sales are observed in the technology category, followed by the furniture and office supplies categories</a:t>
            </a:r>
          </a:p>
          <a:p>
            <a:pPr marL="285750" indent="-285750">
              <a:buFont typeface="Arial" panose="020B0604020202020204" pitchFamily="34" charset="0"/>
              <a:buChar char="•"/>
            </a:pPr>
            <a:r>
              <a:rPr lang="en-US" dirty="0" smtClean="0"/>
              <a:t>The technology category consistently demonstrates the highest profit, followed by the office supplies and furniture categories</a:t>
            </a:r>
          </a:p>
          <a:p>
            <a:endParaRPr lang="en-GB" dirty="0"/>
          </a:p>
        </p:txBody>
      </p:sp>
      <p:pic>
        <p:nvPicPr>
          <p:cNvPr id="6" name="Picture 5">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8" name="Picture 7"/>
          <p:cNvPicPr>
            <a:picLocks noChangeAspect="1"/>
          </p:cNvPicPr>
          <p:nvPr/>
        </p:nvPicPr>
        <p:blipFill>
          <a:blip r:embed="rId4"/>
          <a:stretch>
            <a:fillRect/>
          </a:stretch>
        </p:blipFill>
        <p:spPr>
          <a:xfrm>
            <a:off x="509204" y="1574086"/>
            <a:ext cx="3900385" cy="5186090"/>
          </a:xfrm>
          <a:prstGeom prst="rect">
            <a:avLst/>
          </a:prstGeom>
        </p:spPr>
      </p:pic>
      <p:sp>
        <p:nvSpPr>
          <p:cNvPr id="9" name="Title 1">
            <a:extLst>
              <a:ext uri="{FF2B5EF4-FFF2-40B4-BE49-F238E27FC236}">
                <a16:creationId xmlns:a16="http://schemas.microsoft.com/office/drawing/2014/main" xmlns="" id="{9FE03885-6ED8-2C2E-999F-4E88618890AD}"/>
              </a:ext>
            </a:extLst>
          </p:cNvPr>
          <p:cNvSpPr txBox="1">
            <a:spLocks/>
          </p:cNvSpPr>
          <p:nvPr/>
        </p:nvSpPr>
        <p:spPr>
          <a:xfrm>
            <a:off x="178216" y="552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Annual Sales and Profit Analysis based on Product Category</a:t>
            </a:r>
            <a:endParaRPr lang="en-GB" dirty="0"/>
          </a:p>
        </p:txBody>
      </p:sp>
    </p:spTree>
    <p:extLst>
      <p:ext uri="{BB962C8B-B14F-4D97-AF65-F5344CB8AC3E}">
        <p14:creationId xmlns:p14="http://schemas.microsoft.com/office/powerpoint/2010/main" val="2757716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9130" y="1941330"/>
            <a:ext cx="3338804" cy="2980474"/>
          </a:xfrm>
        </p:spPr>
        <p:txBody>
          <a:bodyPr>
            <a:normAutofit/>
          </a:bodyPr>
          <a:lstStyle/>
          <a:p>
            <a:r>
              <a:rPr lang="en-GB" sz="1800" dirty="0" smtClean="0"/>
              <a:t>When they aren’t applied, APAC is also the most profitable region. </a:t>
            </a:r>
          </a:p>
          <a:p>
            <a:endParaRPr lang="en-GB" sz="1800" dirty="0"/>
          </a:p>
          <a:p>
            <a:r>
              <a:rPr lang="en-GB" sz="1800" dirty="0" smtClean="0"/>
              <a:t>Where all markets profit.</a:t>
            </a:r>
            <a:endParaRPr lang="en-GB" sz="1800" dirty="0"/>
          </a:p>
        </p:txBody>
      </p:sp>
      <p:pic>
        <p:nvPicPr>
          <p:cNvPr id="6" name="Picture 5">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7" name="Picture 6"/>
          <p:cNvPicPr>
            <a:picLocks noChangeAspect="1"/>
          </p:cNvPicPr>
          <p:nvPr/>
        </p:nvPicPr>
        <p:blipFill>
          <a:blip r:embed="rId4"/>
          <a:stretch>
            <a:fillRect/>
          </a:stretch>
        </p:blipFill>
        <p:spPr>
          <a:xfrm>
            <a:off x="838200" y="1345826"/>
            <a:ext cx="4262034" cy="5446510"/>
          </a:xfrm>
          <a:prstGeom prst="rect">
            <a:avLst/>
          </a:prstGeom>
        </p:spPr>
      </p:pic>
      <p:sp>
        <p:nvSpPr>
          <p:cNvPr id="10" name="Title 1">
            <a:extLst>
              <a:ext uri="{FF2B5EF4-FFF2-40B4-BE49-F238E27FC236}">
                <a16:creationId xmlns:a16="http://schemas.microsoft.com/office/drawing/2014/main" xmlns="" id="{9FE03885-6ED8-2C2E-999F-4E88618890AD}"/>
              </a:ext>
            </a:extLst>
          </p:cNvPr>
          <p:cNvSpPr txBox="1">
            <a:spLocks/>
          </p:cNvSpPr>
          <p:nvPr/>
        </p:nvSpPr>
        <p:spPr>
          <a:xfrm>
            <a:off x="178216" y="552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Diving discounts |</a:t>
            </a:r>
          </a:p>
        </p:txBody>
      </p:sp>
    </p:spTree>
    <p:extLst>
      <p:ext uri="{BB962C8B-B14F-4D97-AF65-F5344CB8AC3E}">
        <p14:creationId xmlns:p14="http://schemas.microsoft.com/office/powerpoint/2010/main" val="1881515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4889" y="2059646"/>
            <a:ext cx="5338927" cy="3965608"/>
          </a:xfrm>
        </p:spPr>
        <p:txBody>
          <a:bodyPr>
            <a:normAutofit/>
          </a:bodyPr>
          <a:lstStyle/>
          <a:p>
            <a:r>
              <a:rPr lang="en-GB" sz="1800" dirty="0" smtClean="0"/>
              <a:t>Around 60% discounts is where profit starts to fall.</a:t>
            </a:r>
            <a:endParaRPr lang="en-GB" sz="1800" dirty="0" smtClean="0"/>
          </a:p>
          <a:p>
            <a:pPr marL="0" indent="0">
              <a:buNone/>
            </a:pPr>
            <a:endParaRPr lang="en-GB" sz="1800" dirty="0"/>
          </a:p>
          <a:p>
            <a:r>
              <a:rPr lang="en-GB" sz="1800" dirty="0" smtClean="0"/>
              <a:t>EMEA starts to lose profit </a:t>
            </a:r>
            <a:endParaRPr lang="en-GB" sz="1800" dirty="0"/>
          </a:p>
        </p:txBody>
      </p:sp>
      <p:pic>
        <p:nvPicPr>
          <p:cNvPr id="6" name="Picture 5">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4" name="Picture 3"/>
          <p:cNvPicPr>
            <a:picLocks noChangeAspect="1"/>
          </p:cNvPicPr>
          <p:nvPr/>
        </p:nvPicPr>
        <p:blipFill>
          <a:blip r:embed="rId4"/>
          <a:stretch>
            <a:fillRect/>
          </a:stretch>
        </p:blipFill>
        <p:spPr>
          <a:xfrm>
            <a:off x="1147603" y="1345826"/>
            <a:ext cx="3565546" cy="5233688"/>
          </a:xfrm>
          <a:prstGeom prst="rect">
            <a:avLst/>
          </a:prstGeom>
        </p:spPr>
      </p:pic>
      <p:sp>
        <p:nvSpPr>
          <p:cNvPr id="7" name="Title 1">
            <a:extLst>
              <a:ext uri="{FF2B5EF4-FFF2-40B4-BE49-F238E27FC236}">
                <a16:creationId xmlns:a16="http://schemas.microsoft.com/office/drawing/2014/main" xmlns="" id="{9FE03885-6ED8-2C2E-999F-4E88618890AD}"/>
              </a:ext>
            </a:extLst>
          </p:cNvPr>
          <p:cNvSpPr txBox="1">
            <a:spLocks/>
          </p:cNvSpPr>
          <p:nvPr/>
        </p:nvSpPr>
        <p:spPr>
          <a:xfrm>
            <a:off x="178216" y="552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Diving discounts </a:t>
            </a:r>
            <a:r>
              <a:rPr lang="en-GB" dirty="0" smtClean="0"/>
              <a:t>||</a:t>
            </a:r>
            <a:endParaRPr lang="en-GB" dirty="0"/>
          </a:p>
        </p:txBody>
      </p:sp>
    </p:spTree>
    <p:extLst>
      <p:ext uri="{BB962C8B-B14F-4D97-AF65-F5344CB8AC3E}">
        <p14:creationId xmlns:p14="http://schemas.microsoft.com/office/powerpoint/2010/main" val="3346402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9253" y="2569612"/>
            <a:ext cx="4133462" cy="3191168"/>
          </a:xfrm>
        </p:spPr>
        <p:txBody>
          <a:bodyPr>
            <a:normAutofit/>
          </a:bodyPr>
          <a:lstStyle/>
          <a:p>
            <a:r>
              <a:rPr lang="en-GB" sz="1800" dirty="0" smtClean="0"/>
              <a:t>When discounts are applied, all markets aside from APAC, lose profit.</a:t>
            </a:r>
          </a:p>
          <a:p>
            <a:endParaRPr lang="en-GB" sz="1800" dirty="0"/>
          </a:p>
        </p:txBody>
      </p:sp>
      <p:pic>
        <p:nvPicPr>
          <p:cNvPr id="7" name="Picture 6">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4" name="Picture 3"/>
          <p:cNvPicPr>
            <a:picLocks noChangeAspect="1"/>
          </p:cNvPicPr>
          <p:nvPr/>
        </p:nvPicPr>
        <p:blipFill>
          <a:blip r:embed="rId4"/>
          <a:stretch>
            <a:fillRect/>
          </a:stretch>
        </p:blipFill>
        <p:spPr>
          <a:xfrm>
            <a:off x="630280" y="1149444"/>
            <a:ext cx="4074059" cy="5561269"/>
          </a:xfrm>
          <a:prstGeom prst="rect">
            <a:avLst/>
          </a:prstGeom>
        </p:spPr>
      </p:pic>
      <p:sp>
        <p:nvSpPr>
          <p:cNvPr id="8" name="Title 1">
            <a:extLst>
              <a:ext uri="{FF2B5EF4-FFF2-40B4-BE49-F238E27FC236}">
                <a16:creationId xmlns:a16="http://schemas.microsoft.com/office/drawing/2014/main" xmlns="" id="{9FE03885-6ED8-2C2E-999F-4E88618890AD}"/>
              </a:ext>
            </a:extLst>
          </p:cNvPr>
          <p:cNvSpPr txBox="1">
            <a:spLocks/>
          </p:cNvSpPr>
          <p:nvPr/>
        </p:nvSpPr>
        <p:spPr>
          <a:xfrm>
            <a:off x="178216" y="552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Diving discounts </a:t>
            </a:r>
            <a:r>
              <a:rPr lang="en-GB" dirty="0" smtClean="0"/>
              <a:t>|||</a:t>
            </a:r>
            <a:endParaRPr lang="en-GB" dirty="0"/>
          </a:p>
        </p:txBody>
      </p:sp>
    </p:spTree>
    <p:extLst>
      <p:ext uri="{BB962C8B-B14F-4D97-AF65-F5344CB8AC3E}">
        <p14:creationId xmlns:p14="http://schemas.microsoft.com/office/powerpoint/2010/main" val="1443270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6683" y="2364778"/>
            <a:ext cx="3338804" cy="3965608"/>
          </a:xfrm>
        </p:spPr>
        <p:txBody>
          <a:bodyPr>
            <a:normAutofit/>
          </a:bodyPr>
          <a:lstStyle/>
          <a:p>
            <a:r>
              <a:rPr lang="en-GB" sz="1800" dirty="0" smtClean="0"/>
              <a:t>However overall, the loss in profit via discounts aren’t enough to make markets lose overall profit.</a:t>
            </a:r>
            <a:endParaRPr lang="en-GB" sz="1800" dirty="0"/>
          </a:p>
        </p:txBody>
      </p:sp>
      <p:pic>
        <p:nvPicPr>
          <p:cNvPr id="6" name="Picture 5">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5" name="Picture 4"/>
          <p:cNvPicPr>
            <a:picLocks noChangeAspect="1"/>
          </p:cNvPicPr>
          <p:nvPr/>
        </p:nvPicPr>
        <p:blipFill>
          <a:blip r:embed="rId4"/>
          <a:stretch>
            <a:fillRect/>
          </a:stretch>
        </p:blipFill>
        <p:spPr>
          <a:xfrm>
            <a:off x="730294" y="1486976"/>
            <a:ext cx="4970898" cy="5245218"/>
          </a:xfrm>
          <a:prstGeom prst="rect">
            <a:avLst/>
          </a:prstGeom>
        </p:spPr>
      </p:pic>
      <p:sp>
        <p:nvSpPr>
          <p:cNvPr id="7" name="Title 1">
            <a:extLst>
              <a:ext uri="{FF2B5EF4-FFF2-40B4-BE49-F238E27FC236}">
                <a16:creationId xmlns:a16="http://schemas.microsoft.com/office/drawing/2014/main" xmlns="" id="{9FE03885-6ED8-2C2E-999F-4E88618890AD}"/>
              </a:ext>
            </a:extLst>
          </p:cNvPr>
          <p:cNvSpPr txBox="1">
            <a:spLocks/>
          </p:cNvSpPr>
          <p:nvPr/>
        </p:nvSpPr>
        <p:spPr>
          <a:xfrm>
            <a:off x="178216" y="552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Diving discounts </a:t>
            </a:r>
            <a:r>
              <a:rPr lang="en-GB" dirty="0" smtClean="0"/>
              <a:t>||||</a:t>
            </a:r>
            <a:endParaRPr lang="en-GB" dirty="0"/>
          </a:p>
        </p:txBody>
      </p:sp>
    </p:spTree>
    <p:extLst>
      <p:ext uri="{BB962C8B-B14F-4D97-AF65-F5344CB8AC3E}">
        <p14:creationId xmlns:p14="http://schemas.microsoft.com/office/powerpoint/2010/main" val="3758170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975" y="1113829"/>
            <a:ext cx="7261941" cy="3772365"/>
          </a:xfrm>
        </p:spPr>
        <p:txBody>
          <a:bodyPr>
            <a:normAutofit/>
          </a:bodyPr>
          <a:lstStyle/>
          <a:p>
            <a:pPr algn="ctr"/>
            <a:r>
              <a:rPr lang="en-GB" sz="9000" dirty="0" smtClean="0"/>
              <a:t>Q&amp;A?</a:t>
            </a:r>
            <a:endParaRPr lang="en-GB" sz="9000" dirty="0"/>
          </a:p>
        </p:txBody>
      </p:sp>
      <p:pic>
        <p:nvPicPr>
          <p:cNvPr id="4" name="Picture 3">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spTree>
    <p:extLst>
      <p:ext uri="{BB962C8B-B14F-4D97-AF65-F5344CB8AC3E}">
        <p14:creationId xmlns:p14="http://schemas.microsoft.com/office/powerpoint/2010/main" val="1633575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 included below.</a:t>
            </a:r>
            <a:endParaRPr lang="en-GB" dirty="0"/>
          </a:p>
        </p:txBody>
      </p:sp>
      <p:sp>
        <p:nvSpPr>
          <p:cNvPr id="3" name="Content Placeholder 2"/>
          <p:cNvSpPr>
            <a:spLocks noGrp="1"/>
          </p:cNvSpPr>
          <p:nvPr>
            <p:ph idx="1"/>
          </p:nvPr>
        </p:nvSpPr>
        <p:spPr/>
        <p:txBody>
          <a:bodyPr/>
          <a:lstStyle/>
          <a:p>
            <a:r>
              <a:rPr lang="en-GB" dirty="0" smtClean="0"/>
              <a:t>Tableau Link</a:t>
            </a:r>
          </a:p>
          <a:p>
            <a:r>
              <a:rPr lang="en-GB" dirty="0">
                <a:hlinkClick r:id="rId2"/>
              </a:rPr>
              <a:t>https://public.tableau.com/shared/HHDWKHBMM?:display_count=n&amp;:</a:t>
            </a:r>
            <a:r>
              <a:rPr lang="en-GB" dirty="0" smtClean="0">
                <a:hlinkClick r:id="rId2"/>
              </a:rPr>
              <a:t>origin=viz_share_link</a:t>
            </a:r>
            <a:r>
              <a:rPr lang="en-GB" dirty="0" smtClean="0"/>
              <a:t> </a:t>
            </a:r>
            <a:endParaRPr lang="en-GB" dirty="0"/>
          </a:p>
        </p:txBody>
      </p:sp>
    </p:spTree>
    <p:extLst>
      <p:ext uri="{BB962C8B-B14F-4D97-AF65-F5344CB8AC3E}">
        <p14:creationId xmlns:p14="http://schemas.microsoft.com/office/powerpoint/2010/main" val="44909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 Sales and Profit Analysis based on Segment</a:t>
            </a:r>
            <a:endParaRPr lang="en-GB" dirty="0"/>
          </a:p>
        </p:txBody>
      </p:sp>
      <p:sp>
        <p:nvSpPr>
          <p:cNvPr id="3" name="Content Placeholder 2"/>
          <p:cNvSpPr>
            <a:spLocks noGrp="1"/>
          </p:cNvSpPr>
          <p:nvPr>
            <p:ph idx="1"/>
          </p:nvPr>
        </p:nvSpPr>
        <p:spPr>
          <a:xfrm>
            <a:off x="5830066" y="2068139"/>
            <a:ext cx="5523733" cy="4108823"/>
          </a:xfrm>
        </p:spPr>
        <p:txBody>
          <a:bodyPr/>
          <a:lstStyle/>
          <a:p>
            <a:pPr marL="285750" indent="-285750"/>
            <a:r>
              <a:rPr lang="en-US" dirty="0" smtClean="0"/>
              <a:t>The graph depicts steady increase in sales and profit for all the segments from the year 2011 to 2014. </a:t>
            </a:r>
            <a:br>
              <a:rPr lang="en-US" dirty="0" smtClean="0"/>
            </a:br>
            <a:endParaRPr lang="en-US" dirty="0" smtClean="0"/>
          </a:p>
          <a:p>
            <a:pPr marL="285750" indent="-285750"/>
            <a:r>
              <a:rPr lang="en-US" dirty="0" smtClean="0"/>
              <a:t>The highest sales and profit can be seen for consumer segment, followed by corporate and home office segments.</a:t>
            </a:r>
            <a:endParaRPr lang="en-GB" dirty="0" smtClean="0"/>
          </a:p>
          <a:p>
            <a:endParaRPr lang="en-GB" dirty="0"/>
          </a:p>
        </p:txBody>
      </p:sp>
      <p:pic>
        <p:nvPicPr>
          <p:cNvPr id="4" name="Content Placeholder 3"/>
          <p:cNvPicPr>
            <a:picLocks noChangeAspect="1"/>
          </p:cNvPicPr>
          <p:nvPr/>
        </p:nvPicPr>
        <p:blipFill>
          <a:blip r:embed="rId2"/>
          <a:stretch>
            <a:fillRect/>
          </a:stretch>
        </p:blipFill>
        <p:spPr>
          <a:xfrm>
            <a:off x="526688" y="1582765"/>
            <a:ext cx="4633335" cy="4837057"/>
          </a:xfrm>
          <a:prstGeom prst="rect">
            <a:avLst/>
          </a:prstGeom>
        </p:spPr>
      </p:pic>
    </p:spTree>
    <p:extLst>
      <p:ext uri="{BB962C8B-B14F-4D97-AF65-F5344CB8AC3E}">
        <p14:creationId xmlns:p14="http://schemas.microsoft.com/office/powerpoint/2010/main" val="114189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9" y="88964"/>
            <a:ext cx="10515600" cy="1325563"/>
          </a:xfrm>
        </p:spPr>
        <p:txBody>
          <a:bodyPr/>
          <a:lstStyle/>
          <a:p>
            <a:r>
              <a:rPr lang="en-GB" dirty="0" smtClean="0"/>
              <a:t>Agenda</a:t>
            </a:r>
            <a:endParaRPr lang="en-GB" dirty="0"/>
          </a:p>
        </p:txBody>
      </p:sp>
      <p:sp>
        <p:nvSpPr>
          <p:cNvPr id="3" name="Content Placeholder 2"/>
          <p:cNvSpPr>
            <a:spLocks noGrp="1"/>
          </p:cNvSpPr>
          <p:nvPr>
            <p:ph idx="1"/>
          </p:nvPr>
        </p:nvSpPr>
        <p:spPr>
          <a:xfrm>
            <a:off x="64949" y="2120197"/>
            <a:ext cx="10515600" cy="4351338"/>
          </a:xfrm>
        </p:spPr>
        <p:txBody>
          <a:bodyPr/>
          <a:lstStyle/>
          <a:p>
            <a:r>
              <a:rPr lang="en-GB" dirty="0" smtClean="0"/>
              <a:t>Yearly total </a:t>
            </a:r>
            <a:r>
              <a:rPr lang="en-GB" dirty="0" smtClean="0"/>
              <a:t>Sales/Profit</a:t>
            </a:r>
            <a:endParaRPr lang="en-GB" dirty="0" smtClean="0"/>
          </a:p>
          <a:p>
            <a:r>
              <a:rPr lang="en-GB" dirty="0" smtClean="0"/>
              <a:t>Market and country sales/profit </a:t>
            </a:r>
            <a:r>
              <a:rPr lang="en-GB" dirty="0" smtClean="0"/>
              <a:t>analysis</a:t>
            </a:r>
            <a:endParaRPr lang="en-GB" dirty="0" smtClean="0"/>
          </a:p>
          <a:p>
            <a:r>
              <a:rPr lang="en-GB" dirty="0" smtClean="0"/>
              <a:t>Categories/products with most </a:t>
            </a:r>
            <a:r>
              <a:rPr lang="en-GB" dirty="0" smtClean="0"/>
              <a:t>profit</a:t>
            </a:r>
            <a:endParaRPr lang="en-GB" dirty="0" smtClean="0"/>
          </a:p>
          <a:p>
            <a:r>
              <a:rPr lang="en-GB" dirty="0" smtClean="0"/>
              <a:t>Shipping costs </a:t>
            </a:r>
            <a:r>
              <a:rPr lang="en-GB" dirty="0" smtClean="0"/>
              <a:t>relations</a:t>
            </a:r>
            <a:endParaRPr lang="en-GB" dirty="0" smtClean="0"/>
          </a:p>
          <a:p>
            <a:r>
              <a:rPr lang="en-GB" dirty="0" smtClean="0"/>
              <a:t>Diving into </a:t>
            </a:r>
            <a:r>
              <a:rPr lang="en-GB" dirty="0" smtClean="0"/>
              <a:t>discounts</a:t>
            </a:r>
            <a:endParaRPr lang="en-GB" dirty="0" smtClean="0"/>
          </a:p>
          <a:p>
            <a:r>
              <a:rPr lang="en-GB" dirty="0" smtClean="0"/>
              <a:t>Q&amp;A</a:t>
            </a:r>
          </a:p>
        </p:txBody>
      </p:sp>
      <p:pic>
        <p:nvPicPr>
          <p:cNvPr id="4" name="Picture 3">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spTree>
    <p:extLst>
      <p:ext uri="{BB962C8B-B14F-4D97-AF65-F5344CB8AC3E}">
        <p14:creationId xmlns:p14="http://schemas.microsoft.com/office/powerpoint/2010/main" val="3709174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2F93C-6777-E52F-FCBE-DF828AC77E80}"/>
              </a:ext>
            </a:extLst>
          </p:cNvPr>
          <p:cNvSpPr>
            <a:spLocks noGrp="1"/>
          </p:cNvSpPr>
          <p:nvPr>
            <p:ph type="title"/>
          </p:nvPr>
        </p:nvSpPr>
        <p:spPr>
          <a:xfrm>
            <a:off x="150779" y="67350"/>
            <a:ext cx="10515600" cy="1325563"/>
          </a:xfrm>
        </p:spPr>
        <p:txBody>
          <a:bodyPr/>
          <a:lstStyle/>
          <a:p>
            <a:r>
              <a:rPr lang="en-GB" dirty="0"/>
              <a:t>Total Sales Per </a:t>
            </a:r>
            <a:r>
              <a:rPr lang="en-GB" dirty="0" smtClean="0"/>
              <a:t>Year </a:t>
            </a:r>
            <a:endParaRPr lang="en-GB" dirty="0"/>
          </a:p>
        </p:txBody>
      </p:sp>
      <p:sp>
        <p:nvSpPr>
          <p:cNvPr id="9" name="TextBox 8">
            <a:extLst>
              <a:ext uri="{FF2B5EF4-FFF2-40B4-BE49-F238E27FC236}">
                <a16:creationId xmlns:a16="http://schemas.microsoft.com/office/drawing/2014/main" xmlns="" id="{192D6CDD-E9AD-43B5-6D2C-A9DDD807EC09}"/>
              </a:ext>
            </a:extLst>
          </p:cNvPr>
          <p:cNvSpPr txBox="1"/>
          <p:nvPr/>
        </p:nvSpPr>
        <p:spPr>
          <a:xfrm>
            <a:off x="7529209" y="1478604"/>
            <a:ext cx="3822970" cy="3693319"/>
          </a:xfrm>
          <a:prstGeom prst="rect">
            <a:avLst/>
          </a:prstGeom>
          <a:noFill/>
        </p:spPr>
        <p:txBody>
          <a:bodyPr wrap="square" rtlCol="0">
            <a:spAutoFit/>
          </a:bodyPr>
          <a:lstStyle/>
          <a:p>
            <a:pPr marL="285750" indent="-285750">
              <a:buFont typeface="Arial" panose="020B0604020202020204" pitchFamily="34" charset="0"/>
              <a:buChar char="•"/>
            </a:pPr>
            <a:r>
              <a:rPr lang="en-GB" dirty="0"/>
              <a:t>Sales in 2011 - </a:t>
            </a:r>
            <a:r>
              <a:rPr lang="en-GB" dirty="0" smtClean="0"/>
              <a:t>£2,259,451</a:t>
            </a:r>
            <a:endParaRPr lang="en-GB" dirty="0"/>
          </a:p>
          <a:p>
            <a:endParaRPr lang="en-GB" dirty="0"/>
          </a:p>
          <a:p>
            <a:pPr marL="285750" indent="-285750">
              <a:buFont typeface="Arial" panose="020B0604020202020204" pitchFamily="34" charset="0"/>
              <a:buChar char="•"/>
            </a:pPr>
            <a:r>
              <a:rPr lang="en-GB" dirty="0"/>
              <a:t>Sales in 2014 - </a:t>
            </a:r>
            <a:r>
              <a:rPr lang="en-GB" dirty="0" smtClean="0"/>
              <a:t>£4,299,866</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Each year the profits increase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Reason behind increase in yearly sales:</a:t>
            </a:r>
          </a:p>
          <a:p>
            <a:pPr marL="742950" lvl="1" indent="-285750">
              <a:buFont typeface="Arial" panose="020B0604020202020204" pitchFamily="34" charset="0"/>
              <a:buChar char="•"/>
            </a:pPr>
            <a:r>
              <a:rPr lang="en-GB" dirty="0"/>
              <a:t> Users</a:t>
            </a:r>
          </a:p>
          <a:p>
            <a:pPr marL="742950" lvl="1" indent="-285750">
              <a:buFont typeface="Arial" panose="020B0604020202020204" pitchFamily="34" charset="0"/>
              <a:buChar char="•"/>
            </a:pPr>
            <a:r>
              <a:rPr lang="en-GB" dirty="0"/>
              <a:t> Quantity</a:t>
            </a:r>
          </a:p>
          <a:p>
            <a:endParaRPr lang="en-GB" dirty="0"/>
          </a:p>
        </p:txBody>
      </p:sp>
      <p:pic>
        <p:nvPicPr>
          <p:cNvPr id="5" name="Picture 4">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3" name="Picture 2"/>
          <p:cNvPicPr>
            <a:picLocks noChangeAspect="1"/>
          </p:cNvPicPr>
          <p:nvPr/>
        </p:nvPicPr>
        <p:blipFill>
          <a:blip r:embed="rId4"/>
          <a:stretch>
            <a:fillRect/>
          </a:stretch>
        </p:blipFill>
        <p:spPr>
          <a:xfrm>
            <a:off x="235207" y="1583322"/>
            <a:ext cx="7141362" cy="4292643"/>
          </a:xfrm>
          <a:prstGeom prst="rect">
            <a:avLst/>
          </a:prstGeom>
        </p:spPr>
      </p:pic>
    </p:spTree>
    <p:extLst>
      <p:ext uri="{BB962C8B-B14F-4D97-AF65-F5344CB8AC3E}">
        <p14:creationId xmlns:p14="http://schemas.microsoft.com/office/powerpoint/2010/main" val="3611557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B232C4BB-129F-024B-766A-67A5495F0B26}"/>
              </a:ext>
            </a:extLst>
          </p:cNvPr>
          <p:cNvSpPr txBox="1"/>
          <p:nvPr/>
        </p:nvSpPr>
        <p:spPr>
          <a:xfrm>
            <a:off x="7500025" y="1720840"/>
            <a:ext cx="3920247" cy="3416320"/>
          </a:xfrm>
          <a:prstGeom prst="rect">
            <a:avLst/>
          </a:prstGeom>
          <a:noFill/>
        </p:spPr>
        <p:txBody>
          <a:bodyPr wrap="square" rtlCol="0">
            <a:spAutoFit/>
          </a:bodyPr>
          <a:lstStyle/>
          <a:p>
            <a:pPr marL="285750" indent="-285750">
              <a:buFont typeface="Arial" panose="020B0604020202020204" pitchFamily="34" charset="0"/>
              <a:buChar char="•"/>
            </a:pPr>
            <a:r>
              <a:rPr lang="en-GB" dirty="0"/>
              <a:t>Profits in 2011 - </a:t>
            </a:r>
            <a:r>
              <a:rPr lang="en-GB" dirty="0" smtClean="0"/>
              <a:t>£248,941</a:t>
            </a:r>
            <a:endParaRPr lang="en-GB" dirty="0"/>
          </a:p>
          <a:p>
            <a:endParaRPr lang="en-GB" dirty="0"/>
          </a:p>
          <a:p>
            <a:pPr marL="285750" indent="-285750">
              <a:buFont typeface="Arial" panose="020B0604020202020204" pitchFamily="34" charset="0"/>
              <a:buChar char="•"/>
            </a:pPr>
            <a:r>
              <a:rPr lang="en-GB" dirty="0"/>
              <a:t>Profits in 2014 - </a:t>
            </a:r>
            <a:r>
              <a:rPr lang="en-GB" dirty="0" smtClean="0"/>
              <a:t>£504,166</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Each year the profits increase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Reason behind increase in yearly profits:</a:t>
            </a:r>
          </a:p>
          <a:p>
            <a:pPr marL="742950" lvl="1" indent="-285750">
              <a:buFont typeface="Arial" panose="020B0604020202020204" pitchFamily="34" charset="0"/>
              <a:buChar char="•"/>
            </a:pPr>
            <a:r>
              <a:rPr lang="en-GB" dirty="0"/>
              <a:t> Users</a:t>
            </a:r>
          </a:p>
          <a:p>
            <a:pPr marL="742950" lvl="1" indent="-285750">
              <a:buFont typeface="Arial" panose="020B0604020202020204" pitchFamily="34" charset="0"/>
              <a:buChar char="•"/>
            </a:pPr>
            <a:r>
              <a:rPr lang="en-GB" dirty="0"/>
              <a:t> Quantity</a:t>
            </a:r>
          </a:p>
        </p:txBody>
      </p:sp>
      <p:pic>
        <p:nvPicPr>
          <p:cNvPr id="5" name="Picture 4">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4" name="Picture 3"/>
          <p:cNvPicPr>
            <a:picLocks noChangeAspect="1"/>
          </p:cNvPicPr>
          <p:nvPr/>
        </p:nvPicPr>
        <p:blipFill>
          <a:blip r:embed="rId4"/>
          <a:stretch>
            <a:fillRect/>
          </a:stretch>
        </p:blipFill>
        <p:spPr>
          <a:xfrm>
            <a:off x="204280" y="1515817"/>
            <a:ext cx="7131093" cy="4570401"/>
          </a:xfrm>
          <a:prstGeom prst="rect">
            <a:avLst/>
          </a:prstGeom>
        </p:spPr>
      </p:pic>
      <p:sp>
        <p:nvSpPr>
          <p:cNvPr id="9" name="Title 1">
            <a:extLst>
              <a:ext uri="{FF2B5EF4-FFF2-40B4-BE49-F238E27FC236}">
                <a16:creationId xmlns:a16="http://schemas.microsoft.com/office/drawing/2014/main" xmlns="" id="{28B2F93C-6777-E52F-FCBE-DF828AC77E80}"/>
              </a:ext>
            </a:extLst>
          </p:cNvPr>
          <p:cNvSpPr txBox="1">
            <a:spLocks/>
          </p:cNvSpPr>
          <p:nvPr/>
        </p:nvSpPr>
        <p:spPr>
          <a:xfrm>
            <a:off x="150779" y="673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Total Profit Per Year </a:t>
            </a:r>
            <a:endParaRPr lang="en-GB" dirty="0"/>
          </a:p>
        </p:txBody>
      </p:sp>
    </p:spTree>
    <p:extLst>
      <p:ext uri="{BB962C8B-B14F-4D97-AF65-F5344CB8AC3E}">
        <p14:creationId xmlns:p14="http://schemas.microsoft.com/office/powerpoint/2010/main" val="2924957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0848" y="1825625"/>
            <a:ext cx="4412952" cy="4351338"/>
          </a:xfrm>
        </p:spPr>
        <p:txBody>
          <a:bodyPr>
            <a:normAutofit/>
          </a:bodyPr>
          <a:lstStyle/>
          <a:p>
            <a:pPr marL="285750" indent="-285750"/>
            <a:r>
              <a:rPr lang="en-GB" sz="1800" dirty="0" smtClean="0"/>
              <a:t>APAC (Asia-Pacific) makes 30% of total profit</a:t>
            </a:r>
          </a:p>
          <a:p>
            <a:pPr marL="285750" indent="-285750"/>
            <a:endParaRPr lang="en-GB" sz="1800" dirty="0" smtClean="0"/>
          </a:p>
          <a:p>
            <a:pPr marL="285750" indent="-285750"/>
            <a:r>
              <a:rPr lang="en-GB" sz="1800" dirty="0" smtClean="0"/>
              <a:t>EU (European Union) makes 25% of total profits</a:t>
            </a:r>
          </a:p>
          <a:p>
            <a:pPr marL="285750" indent="-285750"/>
            <a:endParaRPr lang="en-GB" sz="1800" dirty="0" smtClean="0"/>
          </a:p>
          <a:p>
            <a:pPr marL="285750" indent="-285750"/>
            <a:r>
              <a:rPr lang="en-GB" sz="1800" dirty="0" smtClean="0"/>
              <a:t>Canada 1%</a:t>
            </a:r>
          </a:p>
          <a:p>
            <a:endParaRPr lang="en-GB" sz="1800" dirty="0"/>
          </a:p>
        </p:txBody>
      </p:sp>
      <p:pic>
        <p:nvPicPr>
          <p:cNvPr id="5" name="Picture 4">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6" name="Picture 5"/>
          <p:cNvPicPr>
            <a:picLocks noChangeAspect="1"/>
          </p:cNvPicPr>
          <p:nvPr/>
        </p:nvPicPr>
        <p:blipFill>
          <a:blip r:embed="rId4"/>
          <a:stretch>
            <a:fillRect/>
          </a:stretch>
        </p:blipFill>
        <p:spPr>
          <a:xfrm>
            <a:off x="121012" y="1543402"/>
            <a:ext cx="6819836" cy="4762499"/>
          </a:xfrm>
          <a:prstGeom prst="rect">
            <a:avLst/>
          </a:prstGeom>
        </p:spPr>
      </p:pic>
      <p:sp>
        <p:nvSpPr>
          <p:cNvPr id="7" name="Title 1">
            <a:extLst>
              <a:ext uri="{FF2B5EF4-FFF2-40B4-BE49-F238E27FC236}">
                <a16:creationId xmlns:a16="http://schemas.microsoft.com/office/drawing/2014/main" xmlns="" id="{28B2F93C-6777-E52F-FCBE-DF828AC77E80}"/>
              </a:ext>
            </a:extLst>
          </p:cNvPr>
          <p:cNvSpPr txBox="1">
            <a:spLocks/>
          </p:cNvSpPr>
          <p:nvPr/>
        </p:nvSpPr>
        <p:spPr>
          <a:xfrm>
            <a:off x="150779" y="673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Profit per Market from 2011-2014</a:t>
            </a:r>
          </a:p>
        </p:txBody>
      </p:sp>
    </p:spTree>
    <p:extLst>
      <p:ext uri="{BB962C8B-B14F-4D97-AF65-F5344CB8AC3E}">
        <p14:creationId xmlns:p14="http://schemas.microsoft.com/office/powerpoint/2010/main" val="308121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1788" y="1954499"/>
            <a:ext cx="5298278" cy="4351338"/>
          </a:xfrm>
        </p:spPr>
        <p:txBody>
          <a:bodyPr>
            <a:noAutofit/>
          </a:bodyPr>
          <a:lstStyle/>
          <a:p>
            <a:pPr marL="285750" indent="-285750"/>
            <a:r>
              <a:rPr lang="en-GB" sz="1800" dirty="0" smtClean="0"/>
              <a:t>USA makes 20% of total profit from a single </a:t>
            </a:r>
            <a:r>
              <a:rPr lang="en-GB" sz="1800" dirty="0" smtClean="0"/>
              <a:t>country</a:t>
            </a:r>
          </a:p>
          <a:p>
            <a:pPr marL="0" indent="0">
              <a:buNone/>
            </a:pPr>
            <a:endParaRPr lang="en-GB" sz="1800" dirty="0" smtClean="0"/>
          </a:p>
          <a:p>
            <a:pPr marL="285750" indent="-285750"/>
            <a:r>
              <a:rPr lang="en-GB" sz="1800" dirty="0" smtClean="0"/>
              <a:t>UK</a:t>
            </a:r>
            <a:r>
              <a:rPr lang="en-GB" sz="1800" dirty="0" smtClean="0"/>
              <a:t>, Spain, Germany, France from  EU Market - 25</a:t>
            </a:r>
            <a:r>
              <a:rPr lang="en-GB" sz="1800" dirty="0" smtClean="0"/>
              <a:t>%.</a:t>
            </a:r>
          </a:p>
          <a:p>
            <a:pPr marL="285750" indent="-285750"/>
            <a:endParaRPr lang="en-GB" sz="1800" dirty="0" smtClean="0"/>
          </a:p>
          <a:p>
            <a:pPr marL="285750" indent="-285750"/>
            <a:r>
              <a:rPr lang="en-GB" sz="1800" dirty="0" smtClean="0"/>
              <a:t>Australia</a:t>
            </a:r>
            <a:r>
              <a:rPr lang="en-GB" sz="1800" dirty="0" smtClean="0"/>
              <a:t>, China, India from APAC - 26</a:t>
            </a:r>
            <a:r>
              <a:rPr lang="en-GB" sz="1800" dirty="0" smtClean="0"/>
              <a:t>%</a:t>
            </a:r>
          </a:p>
          <a:p>
            <a:pPr marL="285750" indent="-285750"/>
            <a:endParaRPr lang="en-GB" sz="1800" dirty="0" smtClean="0"/>
          </a:p>
          <a:p>
            <a:pPr marL="285750" indent="-285750"/>
            <a:r>
              <a:rPr lang="en-GB" sz="1800" dirty="0" smtClean="0"/>
              <a:t>Mexico </a:t>
            </a:r>
            <a:r>
              <a:rPr lang="en-GB" sz="1800" dirty="0" smtClean="0"/>
              <a:t>and El Salvador from LATAM - 10%</a:t>
            </a:r>
          </a:p>
          <a:p>
            <a:pPr marL="285750" indent="-285750"/>
            <a:endParaRPr lang="en-GB" sz="1800" dirty="0" smtClean="0"/>
          </a:p>
          <a:p>
            <a:pPr marL="285750" indent="-285750"/>
            <a:r>
              <a:rPr lang="en-GB" sz="1800" dirty="0" smtClean="0"/>
              <a:t>Profit has more than doubled for Spain and India from 2011 to 2014</a:t>
            </a:r>
          </a:p>
          <a:p>
            <a:pPr marL="285750" indent="-285750"/>
            <a:endParaRPr lang="en-GB" sz="1800" dirty="0" smtClean="0"/>
          </a:p>
          <a:p>
            <a:pPr marL="285750" indent="-285750"/>
            <a:r>
              <a:rPr lang="en-GB" sz="1800" dirty="0" smtClean="0"/>
              <a:t>China with lowest profit increase of 41%</a:t>
            </a:r>
          </a:p>
          <a:p>
            <a:endParaRPr lang="en-GB" sz="1800" dirty="0"/>
          </a:p>
        </p:txBody>
      </p:sp>
      <p:pic>
        <p:nvPicPr>
          <p:cNvPr id="5" name="Picture 4">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7" name="Picture 6"/>
          <p:cNvPicPr>
            <a:picLocks noChangeAspect="1"/>
          </p:cNvPicPr>
          <p:nvPr/>
        </p:nvPicPr>
        <p:blipFill>
          <a:blip r:embed="rId4"/>
          <a:stretch>
            <a:fillRect/>
          </a:stretch>
        </p:blipFill>
        <p:spPr>
          <a:xfrm>
            <a:off x="282299" y="1330202"/>
            <a:ext cx="6457969" cy="5342183"/>
          </a:xfrm>
          <a:prstGeom prst="rect">
            <a:avLst/>
          </a:prstGeom>
        </p:spPr>
      </p:pic>
      <p:sp>
        <p:nvSpPr>
          <p:cNvPr id="13" name="Title 1">
            <a:extLst>
              <a:ext uri="{FF2B5EF4-FFF2-40B4-BE49-F238E27FC236}">
                <a16:creationId xmlns:a16="http://schemas.microsoft.com/office/drawing/2014/main" xmlns="" id="{28B2F93C-6777-E52F-FCBE-DF828AC77E80}"/>
              </a:ext>
            </a:extLst>
          </p:cNvPr>
          <p:cNvSpPr txBox="1">
            <a:spLocks/>
          </p:cNvSpPr>
          <p:nvPr/>
        </p:nvSpPr>
        <p:spPr>
          <a:xfrm>
            <a:off x="150779" y="673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Top 10 Countries with Most </a:t>
            </a:r>
            <a:r>
              <a:rPr lang="en-GB" dirty="0" smtClean="0"/>
              <a:t>Profit</a:t>
            </a:r>
            <a:endParaRPr lang="en-GB" dirty="0"/>
          </a:p>
        </p:txBody>
      </p:sp>
    </p:spTree>
    <p:extLst>
      <p:ext uri="{BB962C8B-B14F-4D97-AF65-F5344CB8AC3E}">
        <p14:creationId xmlns:p14="http://schemas.microsoft.com/office/powerpoint/2010/main" val="3679400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62851" y="2202873"/>
            <a:ext cx="3424844" cy="286232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US with 18% contribution to overall sales.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Sales have almost doubled from 2011 to 2014</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China with 40% increase in sales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US with 52% sales</a:t>
            </a:r>
            <a:endParaRPr lang="en-GB" dirty="0"/>
          </a:p>
        </p:txBody>
      </p:sp>
      <p:pic>
        <p:nvPicPr>
          <p:cNvPr id="6" name="Picture 5">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sp>
        <p:nvSpPr>
          <p:cNvPr id="3" name="Content Placeholder 2"/>
          <p:cNvSpPr>
            <a:spLocks noGrp="1"/>
          </p:cNvSpPr>
          <p:nvPr>
            <p:ph idx="1"/>
          </p:nvPr>
        </p:nvSpPr>
        <p:spPr/>
        <p:txBody>
          <a:bodyPr/>
          <a:lstStyle/>
          <a:p>
            <a:endParaRPr lang="en-GB" dirty="0"/>
          </a:p>
        </p:txBody>
      </p:sp>
      <p:pic>
        <p:nvPicPr>
          <p:cNvPr id="8" name="Picture 7"/>
          <p:cNvPicPr>
            <a:picLocks noChangeAspect="1"/>
          </p:cNvPicPr>
          <p:nvPr/>
        </p:nvPicPr>
        <p:blipFill>
          <a:blip r:embed="rId4"/>
          <a:stretch>
            <a:fillRect/>
          </a:stretch>
        </p:blipFill>
        <p:spPr>
          <a:xfrm>
            <a:off x="441856" y="1782667"/>
            <a:ext cx="7321337" cy="4626087"/>
          </a:xfrm>
          <a:prstGeom prst="rect">
            <a:avLst/>
          </a:prstGeom>
        </p:spPr>
      </p:pic>
      <p:sp>
        <p:nvSpPr>
          <p:cNvPr id="14" name="Title 1">
            <a:extLst>
              <a:ext uri="{FF2B5EF4-FFF2-40B4-BE49-F238E27FC236}">
                <a16:creationId xmlns:a16="http://schemas.microsoft.com/office/drawing/2014/main" xmlns="" id="{28B2F93C-6777-E52F-FCBE-DF828AC77E80}"/>
              </a:ext>
            </a:extLst>
          </p:cNvPr>
          <p:cNvSpPr txBox="1">
            <a:spLocks/>
          </p:cNvSpPr>
          <p:nvPr/>
        </p:nvSpPr>
        <p:spPr>
          <a:xfrm>
            <a:off x="303179" y="219750"/>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a:p>
            <a:r>
              <a:rPr lang="en-GB" dirty="0" smtClean="0"/>
              <a:t>Top </a:t>
            </a:r>
            <a:r>
              <a:rPr lang="en-GB" dirty="0"/>
              <a:t>10 Countries with Most Sales</a:t>
            </a:r>
            <a:br>
              <a:rPr lang="en-GB" dirty="0"/>
            </a:br>
            <a:endParaRPr lang="en-GB" dirty="0"/>
          </a:p>
        </p:txBody>
      </p:sp>
    </p:spTree>
    <p:extLst>
      <p:ext uri="{BB962C8B-B14F-4D97-AF65-F5344CB8AC3E}">
        <p14:creationId xmlns:p14="http://schemas.microsoft.com/office/powerpoint/2010/main" val="4091211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03885-6ED8-2C2E-999F-4E88618890AD}"/>
              </a:ext>
            </a:extLst>
          </p:cNvPr>
          <p:cNvSpPr>
            <a:spLocks noGrp="1"/>
          </p:cNvSpPr>
          <p:nvPr>
            <p:ph type="title"/>
          </p:nvPr>
        </p:nvSpPr>
        <p:spPr>
          <a:xfrm>
            <a:off x="178216" y="55232"/>
            <a:ext cx="10515600" cy="1325563"/>
          </a:xfrm>
        </p:spPr>
        <p:txBody>
          <a:bodyPr/>
          <a:lstStyle/>
          <a:p>
            <a:r>
              <a:rPr lang="en-GB" dirty="0"/>
              <a:t>Most profitable Category on </a:t>
            </a:r>
            <a:r>
              <a:rPr lang="en-GB" dirty="0" smtClean="0"/>
              <a:t>Average</a:t>
            </a:r>
            <a:endParaRPr lang="en-GB" dirty="0"/>
          </a:p>
        </p:txBody>
      </p:sp>
      <p:sp>
        <p:nvSpPr>
          <p:cNvPr id="12" name="TextBox 11">
            <a:extLst>
              <a:ext uri="{FF2B5EF4-FFF2-40B4-BE49-F238E27FC236}">
                <a16:creationId xmlns:a16="http://schemas.microsoft.com/office/drawing/2014/main" xmlns="" id="{5AC42D04-719A-E94E-09E1-8EC5BE702447}"/>
              </a:ext>
            </a:extLst>
          </p:cNvPr>
          <p:cNvSpPr txBox="1"/>
          <p:nvPr/>
        </p:nvSpPr>
        <p:spPr>
          <a:xfrm>
            <a:off x="6530196" y="1708030"/>
            <a:ext cx="5020574" cy="1477328"/>
          </a:xfrm>
          <a:prstGeom prst="rect">
            <a:avLst/>
          </a:prstGeom>
          <a:noFill/>
        </p:spPr>
        <p:txBody>
          <a:bodyPr wrap="square" rtlCol="0">
            <a:spAutoFit/>
          </a:bodyPr>
          <a:lstStyle/>
          <a:p>
            <a:pPr marL="285750" indent="-285750">
              <a:buFont typeface="Arial" panose="020B0604020202020204" pitchFamily="34" charset="0"/>
              <a:buChar char="•"/>
            </a:pPr>
            <a:r>
              <a:rPr lang="en-GB" dirty="0"/>
              <a:t>Most profitable category on average is technology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Least profitable category on average is furniture</a:t>
            </a:r>
          </a:p>
        </p:txBody>
      </p:sp>
      <p:pic>
        <p:nvPicPr>
          <p:cNvPr id="14" name="Picture 13">
            <a:extLst>
              <a:ext uri="{FF2B5EF4-FFF2-40B4-BE49-F238E27FC236}">
                <a16:creationId xmlns:a16="http://schemas.microsoft.com/office/drawing/2014/main" xmlns="" id="{781CA426-1CB0-0D01-51F0-63FE539D30EF}"/>
              </a:ext>
            </a:extLst>
          </p:cNvPr>
          <p:cNvPicPr>
            <a:picLocks noChangeAspect="1"/>
          </p:cNvPicPr>
          <p:nvPr/>
        </p:nvPicPr>
        <p:blipFill rotWithShape="1">
          <a:blip r:embed="rId3"/>
          <a:srcRect l="25129" t="9759" r="32268" b="20000"/>
          <a:stretch/>
        </p:blipFill>
        <p:spPr>
          <a:xfrm>
            <a:off x="178216" y="1245783"/>
            <a:ext cx="5965504" cy="5532437"/>
          </a:xfrm>
          <a:prstGeom prst="rect">
            <a:avLst/>
          </a:prstGeom>
        </p:spPr>
      </p:pic>
      <p:pic>
        <p:nvPicPr>
          <p:cNvPr id="5" name="Picture 4">
            <a:extLst>
              <a:ext uri="{FF2B5EF4-FFF2-40B4-BE49-F238E27FC236}">
                <a16:creationId xmlns:a16="http://schemas.microsoft.com/office/drawing/2014/main" xmlns="" id="{BB6ABD69-A4F5-4B19-94F5-617ABC55FE34}"/>
              </a:ext>
            </a:extLst>
          </p:cNvPr>
          <p:cNvPicPr>
            <a:picLocks noChangeAspect="1"/>
          </p:cNvPicPr>
          <p:nvPr/>
        </p:nvPicPr>
        <p:blipFill>
          <a:blip r:embed="rId4"/>
          <a:stretch>
            <a:fillRect/>
          </a:stretch>
        </p:blipFill>
        <p:spPr>
          <a:xfrm>
            <a:off x="10693816" y="0"/>
            <a:ext cx="1498184" cy="1345826"/>
          </a:xfrm>
          <a:prstGeom prst="rect">
            <a:avLst/>
          </a:prstGeom>
        </p:spPr>
      </p:pic>
    </p:spTree>
    <p:extLst>
      <p:ext uri="{BB962C8B-B14F-4D97-AF65-F5344CB8AC3E}">
        <p14:creationId xmlns:p14="http://schemas.microsoft.com/office/powerpoint/2010/main" val="1681444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909367-EB20-34C4-CC85-B667A2216C4A}"/>
              </a:ext>
            </a:extLst>
          </p:cNvPr>
          <p:cNvSpPr>
            <a:spLocks noGrp="1"/>
          </p:cNvSpPr>
          <p:nvPr>
            <p:ph type="title"/>
          </p:nvPr>
        </p:nvSpPr>
        <p:spPr>
          <a:xfrm>
            <a:off x="0" y="18255"/>
            <a:ext cx="10515600" cy="1325563"/>
          </a:xfrm>
        </p:spPr>
        <p:txBody>
          <a:bodyPr/>
          <a:lstStyle/>
          <a:p>
            <a:r>
              <a:rPr lang="en-GB" dirty="0"/>
              <a:t>Most profitable </a:t>
            </a:r>
            <a:r>
              <a:rPr lang="en-GB" dirty="0" smtClean="0"/>
              <a:t>Product</a:t>
            </a:r>
            <a:endParaRPr lang="en-GB" dirty="0"/>
          </a:p>
        </p:txBody>
      </p:sp>
      <p:sp>
        <p:nvSpPr>
          <p:cNvPr id="13" name="TextBox 12">
            <a:extLst>
              <a:ext uri="{FF2B5EF4-FFF2-40B4-BE49-F238E27FC236}">
                <a16:creationId xmlns:a16="http://schemas.microsoft.com/office/drawing/2014/main" xmlns="" id="{0231DFF0-8D80-73C9-3CC2-F08CB8ABB5ED}"/>
              </a:ext>
            </a:extLst>
          </p:cNvPr>
          <p:cNvSpPr txBox="1"/>
          <p:nvPr/>
        </p:nvSpPr>
        <p:spPr>
          <a:xfrm>
            <a:off x="7354111" y="1343818"/>
            <a:ext cx="4212076" cy="2031325"/>
          </a:xfrm>
          <a:prstGeom prst="rect">
            <a:avLst/>
          </a:prstGeom>
          <a:noFill/>
        </p:spPr>
        <p:txBody>
          <a:bodyPr wrap="square" rtlCol="0">
            <a:spAutoFit/>
          </a:bodyPr>
          <a:lstStyle/>
          <a:p>
            <a:pPr marL="285750" indent="-285750">
              <a:buFont typeface="Arial" panose="020B0604020202020204" pitchFamily="34" charset="0"/>
              <a:buChar char="•"/>
            </a:pPr>
            <a:r>
              <a:rPr lang="en-GB" dirty="0"/>
              <a:t>3 most profitable items are:</a:t>
            </a:r>
          </a:p>
          <a:p>
            <a:pPr marL="285750"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Canon Advanced copier</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Cisco smart phone</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Motorola smart phone</a:t>
            </a:r>
          </a:p>
        </p:txBody>
      </p:sp>
      <p:sp>
        <p:nvSpPr>
          <p:cNvPr id="14" name="TextBox 13">
            <a:extLst>
              <a:ext uri="{FF2B5EF4-FFF2-40B4-BE49-F238E27FC236}">
                <a16:creationId xmlns:a16="http://schemas.microsoft.com/office/drawing/2014/main" xmlns="" id="{3401FB64-E120-E410-DBB2-250CFA888244}"/>
              </a:ext>
            </a:extLst>
          </p:cNvPr>
          <p:cNvSpPr txBox="1"/>
          <p:nvPr/>
        </p:nvSpPr>
        <p:spPr>
          <a:xfrm>
            <a:off x="7431933" y="3822970"/>
            <a:ext cx="3540868" cy="646331"/>
          </a:xfrm>
          <a:prstGeom prst="rect">
            <a:avLst/>
          </a:prstGeom>
          <a:noFill/>
        </p:spPr>
        <p:txBody>
          <a:bodyPr wrap="square" rtlCol="0">
            <a:spAutoFit/>
          </a:bodyPr>
          <a:lstStyle/>
          <a:p>
            <a:pPr marL="285750" indent="-285750">
              <a:buFont typeface="Arial" panose="020B0604020202020204" pitchFamily="34" charset="0"/>
              <a:buChar char="•"/>
            </a:pPr>
            <a:r>
              <a:rPr lang="en-GB" dirty="0"/>
              <a:t>Top 3 profitable products belong to technology category</a:t>
            </a:r>
          </a:p>
        </p:txBody>
      </p:sp>
      <p:pic>
        <p:nvPicPr>
          <p:cNvPr id="6" name="Picture 5">
            <a:extLst>
              <a:ext uri="{FF2B5EF4-FFF2-40B4-BE49-F238E27FC236}">
                <a16:creationId xmlns:a16="http://schemas.microsoft.com/office/drawing/2014/main" xmlns="" id="{BB6ABD69-A4F5-4B19-94F5-617ABC55FE34}"/>
              </a:ext>
            </a:extLst>
          </p:cNvPr>
          <p:cNvPicPr>
            <a:picLocks noChangeAspect="1"/>
          </p:cNvPicPr>
          <p:nvPr/>
        </p:nvPicPr>
        <p:blipFill>
          <a:blip r:embed="rId3"/>
          <a:stretch>
            <a:fillRect/>
          </a:stretch>
        </p:blipFill>
        <p:spPr>
          <a:xfrm>
            <a:off x="10693816" y="0"/>
            <a:ext cx="1498184" cy="1345826"/>
          </a:xfrm>
          <a:prstGeom prst="rect">
            <a:avLst/>
          </a:prstGeom>
        </p:spPr>
      </p:pic>
      <p:pic>
        <p:nvPicPr>
          <p:cNvPr id="3" name="Picture 2"/>
          <p:cNvPicPr>
            <a:picLocks noChangeAspect="1"/>
          </p:cNvPicPr>
          <p:nvPr/>
        </p:nvPicPr>
        <p:blipFill>
          <a:blip r:embed="rId4"/>
          <a:stretch>
            <a:fillRect/>
          </a:stretch>
        </p:blipFill>
        <p:spPr>
          <a:xfrm>
            <a:off x="225042" y="1607871"/>
            <a:ext cx="6904027" cy="4572000"/>
          </a:xfrm>
          <a:prstGeom prst="rect">
            <a:avLst/>
          </a:prstGeom>
        </p:spPr>
      </p:pic>
    </p:spTree>
    <p:extLst>
      <p:ext uri="{BB962C8B-B14F-4D97-AF65-F5344CB8AC3E}">
        <p14:creationId xmlns:p14="http://schemas.microsoft.com/office/powerpoint/2010/main" val="332861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1358</Words>
  <Application>Microsoft Office PowerPoint</Application>
  <PresentationFormat>Widescreen</PresentationFormat>
  <Paragraphs>159</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Offuture</vt:lpstr>
      <vt:lpstr>Agenda</vt:lpstr>
      <vt:lpstr>Total Sales Per Year </vt:lpstr>
      <vt:lpstr>PowerPoint Presentation</vt:lpstr>
      <vt:lpstr>PowerPoint Presentation</vt:lpstr>
      <vt:lpstr>PowerPoint Presentation</vt:lpstr>
      <vt:lpstr>PowerPoint Presentation</vt:lpstr>
      <vt:lpstr>Most profitable Category on Average</vt:lpstr>
      <vt:lpstr>Most profitable Product</vt:lpstr>
      <vt:lpstr>Most Sold Product</vt:lpstr>
      <vt:lpstr>PowerPoint Presentation</vt:lpstr>
      <vt:lpstr>PowerPoint Presentation</vt:lpstr>
      <vt:lpstr>PowerPoint Presentation</vt:lpstr>
      <vt:lpstr>PowerPoint Presentation</vt:lpstr>
      <vt:lpstr>PowerPoint Presentation</vt:lpstr>
      <vt:lpstr>PowerPoint Presentation</vt:lpstr>
      <vt:lpstr>Q&amp;A?</vt:lpstr>
      <vt:lpstr>Not included below.</vt:lpstr>
      <vt:lpstr>Annual Sales and Profit Analysis based on Segment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Offuture</dc:title>
  <dc:creator>Microsoft account</dc:creator>
  <cp:lastModifiedBy>Microsoft account</cp:lastModifiedBy>
  <cp:revision>37</cp:revision>
  <dcterms:created xsi:type="dcterms:W3CDTF">2023-06-20T10:10:47Z</dcterms:created>
  <dcterms:modified xsi:type="dcterms:W3CDTF">2023-06-21T13:16:54Z</dcterms:modified>
</cp:coreProperties>
</file>