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CA953-8847-16FA-957A-E20B4248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ru-RU" dirty="0"/>
              <a:t>Телеграмм </a:t>
            </a:r>
            <a:r>
              <a:rPr lang="ru-RU" dirty="0" err="1"/>
              <a:t>бот-Немаршруты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BDD8F1-DBB8-D0D5-BA7A-1454E53C8D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Сухих Евгений Олегович 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D3998F6-8BEA-5799-3E90-44A5A75D9F80}"/>
              </a:ext>
            </a:extLst>
          </p:cNvPr>
          <p:cNvSpPr>
            <a:spLocks noGrp="1"/>
          </p:cNvSpPr>
          <p:nvPr/>
        </p:nvSpPr>
        <p:spPr>
          <a:xfrm>
            <a:off x="6632074" y="-666639"/>
            <a:ext cx="7256688" cy="30908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100" dirty="0"/>
              <a:t>Модуль З</a:t>
            </a:r>
          </a:p>
        </p:txBody>
      </p:sp>
    </p:spTree>
    <p:extLst>
      <p:ext uri="{BB962C8B-B14F-4D97-AF65-F5344CB8AC3E}">
        <p14:creationId xmlns:p14="http://schemas.microsoft.com/office/powerpoint/2010/main" val="2412120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7AB3FB-D124-3DC5-9D0A-C979C9611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-1706382"/>
            <a:ext cx="8187071" cy="4064627"/>
          </a:xfrm>
        </p:spPr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Влияние изменений на финансовую модель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6B078-B244-B37E-7E57-D7306C40B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2930" y="3429000"/>
            <a:ext cx="7017488" cy="951135"/>
          </a:xfrm>
        </p:spPr>
        <p:txBody>
          <a:bodyPr>
            <a:normAutofit fontScale="62500" lnSpcReduction="20000"/>
          </a:bodyPr>
          <a:lstStyle/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БДР: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Чистый доход 770–810 тыс. руб. при расходах 540–580 тыс. руб. </a:t>
            </a: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БДДС: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Положительный денежный поток с 5-го месяца.</a:t>
            </a:r>
          </a:p>
        </p:txBody>
      </p:sp>
    </p:spTree>
    <p:extLst>
      <p:ext uri="{BB962C8B-B14F-4D97-AF65-F5344CB8AC3E}">
        <p14:creationId xmlns:p14="http://schemas.microsoft.com/office/powerpoint/2010/main" val="384025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390FA-4EB8-9CE2-C446-80831CE2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Заключение</a:t>
            </a:r>
            <a:endParaRPr lang="ru-RU" sz="49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530E3-EBC5-7A51-4D63-8881E80D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462626"/>
            <a:ext cx="10178322" cy="61234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Выводы: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Налоговая система: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НПД снижает нагрузку на 40 тыс. руб./год. </a:t>
            </a: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Расходы: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Стартовые: 200 тыс. руб. </a:t>
            </a: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Операционные: 540–580 тыс. руб. за 6 мес.</a:t>
            </a: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Финансовые показатели: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pPr lvl="1"/>
            <a:r>
              <a:rPr lang="en-GB" sz="2400" b="0" i="0" u="none" strike="noStrike" dirty="0">
                <a:solidFill>
                  <a:srgbClr val="CDC7BC"/>
                </a:solidFill>
                <a:effectLst/>
              </a:rPr>
              <a:t>NPV = 650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тыс. руб. </a:t>
            </a: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Окупаемость за 5 месяцев.</a:t>
            </a:r>
            <a:br>
              <a:rPr lang="ru-RU" sz="24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Рекомендация: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Проект остается рентабельным, но требует внимания к динамике доходов.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66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43279B-2BA9-DD60-4D12-64F04795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469" y="0"/>
            <a:ext cx="8187071" cy="1308033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Бухгалтерский</a:t>
            </a:r>
            <a:r>
              <a:rPr lang="ru-RU" sz="4900" b="1" i="0" u="none" strike="noStrike" dirty="0">
                <a:effectLst/>
                <a:latin typeface="ui-sans-serif"/>
              </a:rPr>
              <a:t> </a:t>
            </a:r>
            <a:r>
              <a:rPr lang="ru-RU" sz="4900" b="1" i="0" u="none" strike="noStrike" dirty="0">
                <a:effectLst/>
              </a:rPr>
              <a:t>учет</a:t>
            </a:r>
            <a:endParaRPr lang="ru-RU" sz="49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6F420-7D7B-F885-72CF-42E1E72B3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2390" y="2207889"/>
            <a:ext cx="7017488" cy="3078057"/>
          </a:xfrm>
        </p:spPr>
        <p:txBody>
          <a:bodyPr>
            <a:normAutofit fontScale="25000" lnSpcReduction="20000"/>
          </a:bodyPr>
          <a:lstStyle/>
          <a:p>
            <a:r>
              <a:rPr lang="ru-RU" sz="9600" b="1" i="0" u="none" strike="noStrike" dirty="0">
                <a:solidFill>
                  <a:srgbClr val="CDC7BC"/>
                </a:solidFill>
                <a:effectLst/>
              </a:rPr>
              <a:t>Выбранная система: </a:t>
            </a:r>
            <a:r>
              <a:rPr lang="ru-RU" sz="9600" b="0" i="0" u="none" strike="noStrike" dirty="0">
                <a:solidFill>
                  <a:srgbClr val="CDC7BC"/>
                </a:solidFill>
                <a:effectLst/>
              </a:rPr>
              <a:t>Налог на профессиональный доход (НПД) для </a:t>
            </a:r>
            <a:r>
              <a:rPr lang="ru-RU" sz="9600" b="0" i="0" u="none" strike="noStrike" dirty="0" err="1">
                <a:solidFill>
                  <a:srgbClr val="CDC7BC"/>
                </a:solidFill>
                <a:effectLst/>
              </a:rPr>
              <a:t>самозанятых</a:t>
            </a:r>
            <a:r>
              <a:rPr lang="ru-RU" sz="9600" b="0" i="0" u="none" strike="noStrike" dirty="0">
                <a:solidFill>
                  <a:srgbClr val="CDC7BC"/>
                </a:solidFill>
                <a:effectLst/>
              </a:rPr>
              <a:t>.</a:t>
            </a:r>
            <a:br>
              <a:rPr lang="ru-RU" sz="96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9600" b="1" i="0" u="none" strike="noStrike" dirty="0">
                <a:solidFill>
                  <a:srgbClr val="CDC7BC"/>
                </a:solidFill>
                <a:effectLst/>
              </a:rPr>
              <a:t>Обоснование:</a:t>
            </a:r>
            <a:endParaRPr lang="ru-RU" sz="9600" b="0" i="0" u="none" strike="noStrike" dirty="0">
              <a:solidFill>
                <a:srgbClr val="CDC7BC"/>
              </a:solidFill>
              <a:effectLst/>
            </a:endParaRPr>
          </a:p>
          <a:p>
            <a:r>
              <a:rPr lang="ru-RU" sz="9600" b="0" i="0" u="none" strike="noStrike" dirty="0">
                <a:solidFill>
                  <a:srgbClr val="CDC7BC"/>
                </a:solidFill>
                <a:effectLst/>
              </a:rPr>
              <a:t>Ставка 4% (от доходов от физлиц) / 6% (от юрлиц). </a:t>
            </a:r>
          </a:p>
          <a:p>
            <a:r>
              <a:rPr lang="ru-RU" sz="9600" b="0" i="0" u="none" strike="noStrike" dirty="0">
                <a:solidFill>
                  <a:srgbClr val="CDC7BC"/>
                </a:solidFill>
                <a:effectLst/>
              </a:rPr>
              <a:t>Отсутствие страховых взносов. </a:t>
            </a:r>
          </a:p>
          <a:p>
            <a:r>
              <a:rPr lang="ru-RU" sz="9600" b="0" i="0" u="none" strike="noStrike" dirty="0">
                <a:solidFill>
                  <a:srgbClr val="CDC7BC"/>
                </a:solidFill>
                <a:effectLst/>
              </a:rPr>
              <a:t>Автоматизация через приложение «Мой налог».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6102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3DB8E-E9D7-F106-CF46-B61DA44B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407" y="115695"/>
            <a:ext cx="11482647" cy="1683344"/>
          </a:xfrm>
        </p:spPr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Сравнение систем налогообложения</a:t>
            </a:r>
            <a:endParaRPr lang="ru-RU" sz="49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5C73F1BF-E353-AB7A-C6E6-23D5255C8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7254236"/>
              </p:ext>
            </p:extLst>
          </p:nvPr>
        </p:nvGraphicFramePr>
        <p:xfrm>
          <a:off x="1250950" y="2286000"/>
          <a:ext cx="10179048" cy="3961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016">
                  <a:extLst>
                    <a:ext uri="{9D8B030D-6E8A-4147-A177-3AD203B41FA5}">
                      <a16:colId xmlns:a16="http://schemas.microsoft.com/office/drawing/2014/main" val="2828644139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944590576"/>
                    </a:ext>
                  </a:extLst>
                </a:gridCol>
                <a:gridCol w="3393016">
                  <a:extLst>
                    <a:ext uri="{9D8B030D-6E8A-4147-A177-3AD203B41FA5}">
                      <a16:colId xmlns:a16="http://schemas.microsoft.com/office/drawing/2014/main" val="3847657200"/>
                    </a:ext>
                  </a:extLst>
                </a:gridCol>
              </a:tblGrid>
              <a:tr h="92432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Налоговая ставка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Преимущества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86740"/>
                  </a:ext>
                </a:extLst>
              </a:tr>
              <a:tr h="92432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НПД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4-6%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Нет отчетности, лимит </a:t>
                      </a:r>
                      <a:r>
                        <a:rPr lang="ru-RU" sz="2400" dirty="0" err="1">
                          <a:latin typeface="+mn-lt"/>
                        </a:rPr>
                        <a:t>2,4млн</a:t>
                      </a:r>
                      <a:r>
                        <a:rPr lang="ru-RU" sz="2400" dirty="0">
                          <a:latin typeface="+mn-lt"/>
                        </a:rPr>
                        <a:t>. р.  в год.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503575"/>
                  </a:ext>
                </a:extLst>
              </a:tr>
              <a:tr h="92432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УСН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6% от доходов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Подходит для ИП, но сложнее для </a:t>
                      </a:r>
                      <a:r>
                        <a:rPr lang="ru-RU" sz="2400" dirty="0" err="1">
                          <a:latin typeface="+mn-lt"/>
                        </a:rPr>
                        <a:t>самозанятых</a:t>
                      </a:r>
                      <a:r>
                        <a:rPr lang="ru-RU" sz="2400" dirty="0">
                          <a:latin typeface="+mn-lt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785364"/>
                  </a:ext>
                </a:extLst>
              </a:tr>
              <a:tr h="92432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ОСН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13% НДФЛ + взносы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+mn-lt"/>
                        </a:rPr>
                        <a:t>Неэффективен для проекта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044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003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8B2C7-D1E5-C83E-6403-99225A68A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271516"/>
            <a:ext cx="8187071" cy="951135"/>
          </a:xfrm>
        </p:spPr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Налоговые платежи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12355F-C1DB-76B2-2914-9E218F015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3201" y="2953432"/>
            <a:ext cx="7017488" cy="9511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Налог по НПД:</a:t>
            </a: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Пример: 4% от дохода 1 млн руб. = 40 тыс. руб. </a:t>
            </a: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Экономия на взносах: до 40 тыс. руб./год.</a:t>
            </a:r>
          </a:p>
        </p:txBody>
      </p:sp>
    </p:spTree>
    <p:extLst>
      <p:ext uri="{BB962C8B-B14F-4D97-AF65-F5344CB8AC3E}">
        <p14:creationId xmlns:p14="http://schemas.microsoft.com/office/powerpoint/2010/main" val="415479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2C1000-04B3-BADF-9CA1-DEE92768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Бюджет инвестиций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C5845F-6E55-213E-D516-EDCF2693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882024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sz="2500" b="1" i="0" u="none" strike="noStrike" dirty="0">
                <a:solidFill>
                  <a:srgbClr val="CDC7BC"/>
                </a:solidFill>
                <a:effectLst/>
              </a:rPr>
              <a:t>Стартовые расходы:</a:t>
            </a:r>
          </a:p>
          <a:p>
            <a:r>
              <a:rPr lang="ru-RU" sz="2500" b="0" i="0" u="none" strike="noStrike" dirty="0">
                <a:solidFill>
                  <a:srgbClr val="CDC7BC"/>
                </a:solidFill>
                <a:effectLst/>
              </a:rPr>
              <a:t>Регистрация </a:t>
            </a:r>
            <a:r>
              <a:rPr lang="ru-RU" sz="2500" b="0" i="0" u="none" strike="noStrike" dirty="0" err="1">
                <a:solidFill>
                  <a:srgbClr val="CDC7BC"/>
                </a:solidFill>
                <a:effectLst/>
              </a:rPr>
              <a:t>самозанятого</a:t>
            </a:r>
            <a:r>
              <a:rPr lang="ru-RU" sz="2500" b="0" i="0" u="none" strike="noStrike" dirty="0">
                <a:solidFill>
                  <a:srgbClr val="CDC7BC"/>
                </a:solidFill>
                <a:effectLst/>
              </a:rPr>
              <a:t>: 0 руб. </a:t>
            </a:r>
          </a:p>
          <a:p>
            <a:r>
              <a:rPr lang="ru-RU" sz="2500" b="0" i="0" u="none" strike="noStrike" dirty="0">
                <a:solidFill>
                  <a:srgbClr val="CDC7BC"/>
                </a:solidFill>
                <a:effectLst/>
              </a:rPr>
              <a:t>Маркетинг и юридические консультации: 200 тыс. руб.</a:t>
            </a:r>
            <a:br>
              <a:rPr lang="ru-RU" sz="25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2500" b="1" i="0" u="none" strike="noStrike" dirty="0">
                <a:solidFill>
                  <a:srgbClr val="CDC7BC"/>
                </a:solidFill>
                <a:effectLst/>
              </a:rPr>
              <a:t>Итого: </a:t>
            </a:r>
            <a:r>
              <a:rPr lang="ru-RU" sz="2500" b="0" i="0" u="none" strike="noStrike" dirty="0">
                <a:solidFill>
                  <a:srgbClr val="CDC7BC"/>
                </a:solidFill>
                <a:effectLst/>
              </a:rPr>
              <a:t>200 тыс. руб.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075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33CC-26F9-40CD-2635-8895E4F4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930" y="34137"/>
            <a:ext cx="8187071" cy="1709515"/>
          </a:xfrm>
        </p:spPr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Потребность в оборотном капитале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BF7471-B09A-9600-BB51-4906D64D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7721" y="1743652"/>
            <a:ext cx="7017488" cy="55150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Ежемесячные расходы: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Маркетинг: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50 тыс. руб. (первые 6 месяцев). </a:t>
            </a: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Аренда серверов: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60–70 тыс. руб. (начиная с 3-го месяца).</a:t>
            </a:r>
            <a:br>
              <a:rPr lang="ru-RU" sz="24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Потребность на 6 месяцев: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Месяцы 1–2: 50 тыс. руб. → 100 тыс. руб. </a:t>
            </a:r>
          </a:p>
          <a:p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Месяцы 3–6: 50 тыс. + 60–70 тыс. → 110–120 тыс. руб./мес. → 440–480 тыс. руб.</a:t>
            </a:r>
            <a:br>
              <a:rPr lang="ru-RU" sz="24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Итого: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540–580 тыс. руб.</a:t>
            </a:r>
          </a:p>
        </p:txBody>
      </p:sp>
    </p:spTree>
    <p:extLst>
      <p:ext uri="{BB962C8B-B14F-4D97-AF65-F5344CB8AC3E}">
        <p14:creationId xmlns:p14="http://schemas.microsoft.com/office/powerpoint/2010/main" val="1810445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3706B-5FC6-BEBA-728B-D7AE03B9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Привлечение финансирования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9C0687-CF93-7A98-146D-630CA6B1B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97" y="2248002"/>
            <a:ext cx="10178322" cy="3593591"/>
          </a:xfrm>
        </p:spPr>
        <p:txBody>
          <a:bodyPr/>
          <a:lstStyle/>
          <a:p>
            <a:pPr marL="0" indent="0">
              <a:buNone/>
            </a:pP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Источники: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Личные средства: 200 тыс. руб.</a:t>
            </a:r>
            <a:br>
              <a:rPr lang="ru-RU" sz="24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Дефицит: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540–580 тыс. руб. – 200 тыс. руб. = 340–380 тыс. руб.</a:t>
            </a:r>
            <a:br>
              <a:rPr lang="ru-RU" sz="2400" b="0" i="0" u="none" strike="noStrike" dirty="0">
                <a:solidFill>
                  <a:srgbClr val="CDC7BC"/>
                </a:solidFill>
                <a:effectLst/>
              </a:rPr>
            </a:b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Решение: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Поэтапное финансирование за счет доходов проекта</a:t>
            </a:r>
            <a:r>
              <a:rPr lang="ru-RU" b="0" i="0" u="none" strike="noStrike" dirty="0">
                <a:solidFill>
                  <a:srgbClr val="CDC7BC"/>
                </a:solidFill>
                <a:effectLst/>
                <a:latin typeface="ui-sans-serif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8668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5D1EB-302E-FF2E-883A-E4602C26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98" y="0"/>
            <a:ext cx="8187071" cy="1709515"/>
          </a:xfrm>
        </p:spPr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Бюджет доходов и расходов</a:t>
            </a:r>
            <a:endParaRPr lang="ru-RU" sz="49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AE861-3B18-6858-A421-8FFB2D881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6498" y="2173565"/>
            <a:ext cx="7017488" cy="3936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Прогноз на 6 месяцев: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Доходы: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1,35 млн руб. (комиссия 15% от 9 млн руб. экскурсий). </a:t>
            </a: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Расходы:</a:t>
            </a:r>
            <a:endParaRPr lang="ru-RU" sz="2400" b="0" i="0" u="none" strike="noStrike" dirty="0">
              <a:solidFill>
                <a:srgbClr val="CDC7BC"/>
              </a:solidFill>
              <a:effectLst/>
            </a:endParaRP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Маркетинг: 300 тыс. руб. (6 мес. × 50 тыс.). </a:t>
            </a:r>
          </a:p>
          <a:p>
            <a:pPr lvl="1"/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Аренда серверов: 240–280 тыс. руб. (4 мес. × 60–70 тыс.).</a:t>
            </a:r>
          </a:p>
          <a:p>
            <a:r>
              <a:rPr lang="ru-RU" sz="2400" b="1" i="0" u="none" strike="noStrike" dirty="0">
                <a:solidFill>
                  <a:srgbClr val="CDC7BC"/>
                </a:solidFill>
                <a:effectLst/>
              </a:rPr>
              <a:t>Чистый доход: </a:t>
            </a:r>
            <a:r>
              <a:rPr lang="ru-RU" sz="2400" b="0" i="0" u="none" strike="noStrike" dirty="0">
                <a:solidFill>
                  <a:srgbClr val="CDC7BC"/>
                </a:solidFill>
                <a:effectLst/>
              </a:rPr>
              <a:t>1,35 млн – 540–580 тыс. = 770–810 тыс. руб.</a:t>
            </a:r>
          </a:p>
        </p:txBody>
      </p:sp>
    </p:spTree>
    <p:extLst>
      <p:ext uri="{BB962C8B-B14F-4D97-AF65-F5344CB8AC3E}">
        <p14:creationId xmlns:p14="http://schemas.microsoft.com/office/powerpoint/2010/main" val="306695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9BB8D8-1D9B-EED0-421A-76DD783C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900" b="1" i="0" u="none" strike="noStrike" dirty="0">
                <a:effectLst/>
              </a:rPr>
              <a:t>Показатели эффективности</a:t>
            </a:r>
            <a:endParaRPr lang="ru-RU" sz="49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50ED467-37A2-BE3E-6FCD-A015E3592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1322636"/>
              </p:ext>
            </p:extLst>
          </p:nvPr>
        </p:nvGraphicFramePr>
        <p:xfrm>
          <a:off x="3359513" y="1874517"/>
          <a:ext cx="5962652" cy="4189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1326">
                  <a:extLst>
                    <a:ext uri="{9D8B030D-6E8A-4147-A177-3AD203B41FA5}">
                      <a16:colId xmlns:a16="http://schemas.microsoft.com/office/drawing/2014/main" val="2905157584"/>
                    </a:ext>
                  </a:extLst>
                </a:gridCol>
                <a:gridCol w="2981326">
                  <a:extLst>
                    <a:ext uri="{9D8B030D-6E8A-4147-A177-3AD203B41FA5}">
                      <a16:colId xmlns:a16="http://schemas.microsoft.com/office/drawing/2014/main" val="2811346029"/>
                    </a:ext>
                  </a:extLst>
                </a:gridCol>
              </a:tblGrid>
              <a:tr h="1047404">
                <a:tc>
                  <a:txBody>
                    <a:bodyPr/>
                    <a:lstStyle/>
                    <a:p>
                      <a:r>
                        <a:rPr lang="ru-RU" sz="2400" dirty="0"/>
                        <a:t>Показатель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Значение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6209"/>
                  </a:ext>
                </a:extLst>
              </a:tr>
              <a:tr h="1047404">
                <a:tc>
                  <a:txBody>
                    <a:bodyPr/>
                    <a:lstStyle/>
                    <a:p>
                      <a:r>
                        <a:rPr lang="en-GB" sz="2400" dirty="0"/>
                        <a:t>NPV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650</a:t>
                      </a:r>
                      <a:r>
                        <a:rPr lang="ru-RU" sz="2400" dirty="0"/>
                        <a:t>тыс. Руб.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096765"/>
                  </a:ext>
                </a:extLst>
              </a:tr>
              <a:tr h="1047404">
                <a:tc>
                  <a:txBody>
                    <a:bodyPr/>
                    <a:lstStyle/>
                    <a:p>
                      <a:r>
                        <a:rPr lang="ru-RU" sz="2400" dirty="0"/>
                        <a:t>Срок окупаемости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5 месяцев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05396"/>
                  </a:ext>
                </a:extLst>
              </a:tr>
              <a:tr h="1047404">
                <a:tc>
                  <a:txBody>
                    <a:bodyPr/>
                    <a:lstStyle/>
                    <a:p>
                      <a:r>
                        <a:rPr lang="ru-RU" sz="2400" dirty="0"/>
                        <a:t>Рентабельность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45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601404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Широкоэкранный</PresentationFormat>
  <Slides>11</Slides>
  <Notes>0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Эмблема</vt:lpstr>
      <vt:lpstr>Телеграмм бот-Немаршруты</vt:lpstr>
      <vt:lpstr>Бухгалтерский учет</vt:lpstr>
      <vt:lpstr>Сравнение систем налогообложения</vt:lpstr>
      <vt:lpstr>Налоговые платежи</vt:lpstr>
      <vt:lpstr>Бюджет инвестиций</vt:lpstr>
      <vt:lpstr>Потребность в оборотном капитале</vt:lpstr>
      <vt:lpstr>Привлечение финансирования</vt:lpstr>
      <vt:lpstr>Бюджет доходов и расходов</vt:lpstr>
      <vt:lpstr>Показатели эффективности</vt:lpstr>
      <vt:lpstr>Влияние изменений на финансовую модель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бот-Немаршруты</dc:title>
  <dc:creator>richard kendal</dc:creator>
  <cp:lastModifiedBy>richard kendal</cp:lastModifiedBy>
  <cp:revision>1</cp:revision>
  <dcterms:created xsi:type="dcterms:W3CDTF">2025-03-06T19:24:53Z</dcterms:created>
  <dcterms:modified xsi:type="dcterms:W3CDTF">2025-03-06T19:57:53Z</dcterms:modified>
</cp:coreProperties>
</file>