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59" r:id="rId10"/>
    <p:sldId id="268" r:id="rId11"/>
    <p:sldId id="269" r:id="rId12"/>
    <p:sldId id="270" r:id="rId13"/>
    <p:sldId id="271" r:id="rId14"/>
    <p:sldId id="260" r:id="rId15"/>
    <p:sldId id="273" r:id="rId16"/>
    <p:sldId id="274" r:id="rId17"/>
    <p:sldId id="275" r:id="rId18"/>
    <p:sldId id="276" r:id="rId19"/>
    <p:sldId id="277" r:id="rId20"/>
    <p:sldId id="279" r:id="rId21"/>
    <p:sldId id="282" r:id="rId22"/>
    <p:sldId id="283" r:id="rId23"/>
    <p:sldId id="284" r:id="rId24"/>
    <p:sldId id="285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7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8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F282-9453-4C11-A366-29475E3C5D6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63A3-AACF-417A-B57F-93A6B613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Representations for </a:t>
            </a: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Tomas Mikolov, Facebook</a:t>
            </a:r>
          </a:p>
          <a:p>
            <a:r>
              <a:rPr lang="en-US" dirty="0" smtClean="0"/>
              <a:t>ML Prague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for NLP (</a:t>
            </a:r>
            <a:r>
              <a:rPr lang="en-US" dirty="0" err="1" smtClean="0"/>
              <a:t>Collobert</a:t>
            </a:r>
            <a:r>
              <a:rPr lang="en-US" dirty="0" smtClean="0"/>
              <a:t> &amp; Weston, 2008): let’s use deep neural networks! It works great!</a:t>
            </a:r>
          </a:p>
          <a:p>
            <a:endParaRPr lang="en-US" dirty="0"/>
          </a:p>
          <a:p>
            <a:r>
              <a:rPr lang="en-US" dirty="0" smtClean="0"/>
              <a:t>Back to shallow nets: Word2vec toolkit (Mikolov at el, 2013) -&gt; much more efficient than deep networks for this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Two basic architectures:</a:t>
            </a:r>
          </a:p>
          <a:p>
            <a:r>
              <a:rPr lang="en-US" dirty="0" smtClean="0"/>
              <a:t>Skip-gram</a:t>
            </a:r>
          </a:p>
          <a:p>
            <a:r>
              <a:rPr lang="en-US" dirty="0" smtClean="0"/>
              <a:t>CBOW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Two training objectives:</a:t>
            </a:r>
          </a:p>
          <a:p>
            <a:r>
              <a:rPr lang="en-US" dirty="0" smtClean="0"/>
              <a:t>Hierarchical </a:t>
            </a:r>
            <a:r>
              <a:rPr lang="en-US" dirty="0" err="1" smtClean="0"/>
              <a:t>softmax</a:t>
            </a:r>
            <a:endParaRPr lang="en-US" dirty="0" smtClean="0"/>
          </a:p>
          <a:p>
            <a:r>
              <a:rPr lang="en-US" dirty="0" smtClean="0"/>
              <a:t>Negative sampling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Plus bunch of tricks: weighting of distant words, down-sampling of frequent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Predicts the surrounding words given the current 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90" y="1553440"/>
            <a:ext cx="2904073" cy="40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Bag-of-words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Predicts the current word given the context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57" y="1499321"/>
            <a:ext cx="2946118" cy="40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Word2vec: Linguistic Regularities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training is finished, the weight matrix between the input and hidden layers represent the word feature vectors</a:t>
            </a:r>
          </a:p>
          <a:p>
            <a:endParaRPr lang="en-US" sz="2400" dirty="0"/>
          </a:p>
          <a:p>
            <a:r>
              <a:rPr lang="en-US" sz="2400" dirty="0" smtClean="0"/>
              <a:t>The word vector space implicitly encodes many regularities among words: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12" y="3547695"/>
            <a:ext cx="7382175" cy="26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Regularities in Word Vector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resulting distributed representations of words contain surprisingly a lot of syntactic and semantic information</a:t>
            </a:r>
          </a:p>
          <a:p>
            <a:endParaRPr lang="en-US" dirty="0" smtClean="0"/>
          </a:p>
          <a:p>
            <a:r>
              <a:rPr lang="en-US" dirty="0" smtClean="0"/>
              <a:t>There are multiple degrees of similarity among words:</a:t>
            </a:r>
          </a:p>
          <a:p>
            <a:pPr lvl="1"/>
            <a:r>
              <a:rPr lang="en-US" dirty="0" smtClean="0"/>
              <a:t>KING is similar to QUEEN as MAN is similar to WOMAN</a:t>
            </a:r>
          </a:p>
          <a:p>
            <a:pPr lvl="1"/>
            <a:r>
              <a:rPr lang="en-US" dirty="0" smtClean="0"/>
              <a:t>KING is similar to KINGS as MAN is similar to MEN</a:t>
            </a:r>
          </a:p>
          <a:p>
            <a:endParaRPr lang="en-US" dirty="0" smtClean="0"/>
          </a:p>
          <a:p>
            <a:r>
              <a:rPr lang="en-US" dirty="0" smtClean="0"/>
              <a:t>Simple vector operations with the word vectors provide very intuitive results (King – man + woman ~= Queen)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Regularities -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Regularity of the learned word vector space was evaluated using test set with about 20K analogy questions</a:t>
            </a:r>
          </a:p>
          <a:p>
            <a:endParaRPr lang="en-US" dirty="0" smtClean="0"/>
          </a:p>
          <a:p>
            <a:r>
              <a:rPr lang="en-US" dirty="0" smtClean="0"/>
              <a:t>The test set contains both syntactic and semantic questions</a:t>
            </a:r>
          </a:p>
          <a:p>
            <a:endParaRPr lang="en-US" dirty="0" smtClean="0"/>
          </a:p>
          <a:p>
            <a:r>
              <a:rPr lang="en-US" dirty="0" smtClean="0"/>
              <a:t>Comparison to previous state of art (pre-2013)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Regularities -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54" y="1825625"/>
            <a:ext cx="7915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Regularities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73" y="1825625"/>
            <a:ext cx="8834253" cy="39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using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39" y="1501892"/>
            <a:ext cx="7216270" cy="53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Word2vec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Word2vec: much faster and way more accurate than previous neural net based solutions - speed up of training compared to prior state of art is more than 10 000 times! (literally from weeks to seconds)</a:t>
            </a:r>
          </a:p>
          <a:p>
            <a:endParaRPr lang="en-US" dirty="0" smtClean="0"/>
          </a:p>
          <a:p>
            <a:r>
              <a:rPr lang="en-US" dirty="0" smtClean="0"/>
              <a:t>Features derived from word2vec are now used across all big IT companies in plenty of applications (search, ads, ..)</a:t>
            </a:r>
          </a:p>
          <a:p>
            <a:endParaRPr lang="en-US" dirty="0" smtClean="0"/>
          </a:p>
          <a:p>
            <a:r>
              <a:rPr lang="en-US" dirty="0" smtClean="0"/>
              <a:t>Very popular also in research community: simple way how to boost performance in many NLP tasks</a:t>
            </a:r>
          </a:p>
          <a:p>
            <a:endParaRPr lang="en-US" dirty="0"/>
          </a:p>
          <a:p>
            <a:r>
              <a:rPr lang="en-US" dirty="0" smtClean="0"/>
              <a:t>Main reasons of success: very fast, open-source, easy to use the resulting features to boost many applications (even non-NLP)</a:t>
            </a:r>
          </a:p>
        </p:txBody>
      </p:sp>
    </p:spTree>
    <p:extLst>
      <p:ext uri="{BB962C8B-B14F-4D97-AF65-F5344CB8AC3E}">
        <p14:creationId xmlns:p14="http://schemas.microsoft.com/office/powerpoint/2010/main" val="22756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Baroni</a:t>
            </a:r>
            <a:r>
              <a:rPr lang="en-US" dirty="0" smtClean="0"/>
              <a:t>, </a:t>
            </a:r>
            <a:r>
              <a:rPr lang="en-US" dirty="0" err="1" smtClean="0"/>
              <a:t>Dinu</a:t>
            </a:r>
            <a:r>
              <a:rPr lang="en-US" dirty="0" smtClean="0"/>
              <a:t>, </a:t>
            </a:r>
            <a:r>
              <a:rPr lang="en-US" dirty="0" err="1" smtClean="0"/>
              <a:t>Kruszewski</a:t>
            </a:r>
            <a:r>
              <a:rPr lang="en-US" dirty="0" smtClean="0"/>
              <a:t> (2014): Don't count, predict! A systematic comparison of context-counting vs. context-predicting semantic vectors</a:t>
            </a:r>
          </a:p>
          <a:p>
            <a:r>
              <a:rPr lang="en-US" dirty="0" smtClean="0"/>
              <a:t>Turns out neural based approaches are very close to traditional distributional semantics models</a:t>
            </a:r>
          </a:p>
          <a:p>
            <a:r>
              <a:rPr lang="en-US" dirty="0" smtClean="0"/>
              <a:t>Luckily, word2vec significantly outperformed the best previous models across many tasks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1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Pennington, </a:t>
            </a:r>
            <a:r>
              <a:rPr lang="en-US" dirty="0" err="1" smtClean="0"/>
              <a:t>Socher</a:t>
            </a:r>
            <a:r>
              <a:rPr lang="en-US" dirty="0" smtClean="0"/>
              <a:t>, Manning (2014): Glove: Global Vectors for Word Representation</a:t>
            </a:r>
          </a:p>
          <a:p>
            <a:r>
              <a:rPr lang="en-US" dirty="0" smtClean="0"/>
              <a:t>Word2vec version from Stanford: almost identical, but a new name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some sense step back: word2vec counts co-occurrences and does dimensionality reduction together, Glove is two-pass algorithm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0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Levy, Goldberg, Dagan (2015): Improving distributional similarity with lessons learned from 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r>
              <a:rPr lang="en-US" dirty="0" smtClean="0"/>
              <a:t>Hyper-parameter tuning is important: debunks the claims of superiority of Glove</a:t>
            </a:r>
          </a:p>
          <a:p>
            <a:r>
              <a:rPr lang="en-US" dirty="0" smtClean="0"/>
              <a:t>Compares models trained on the same data (unlike Glove…), word2vec is faster &amp; vectors better &amp; much less memory consuming</a:t>
            </a:r>
          </a:p>
          <a:p>
            <a:r>
              <a:rPr lang="en-US" dirty="0" smtClean="0"/>
              <a:t>Many others did end up with similar conclusions (</a:t>
            </a:r>
            <a:r>
              <a:rPr lang="en-US" dirty="0" err="1" smtClean="0"/>
              <a:t>Radim</a:t>
            </a:r>
            <a:r>
              <a:rPr lang="en-US" dirty="0" smtClean="0"/>
              <a:t> </a:t>
            </a:r>
            <a:r>
              <a:rPr lang="en-US" dirty="0" err="1" smtClean="0"/>
              <a:t>Rehurek</a:t>
            </a:r>
            <a:r>
              <a:rPr lang="en-US" dirty="0" smtClean="0"/>
              <a:t>, …)</a:t>
            </a:r>
          </a:p>
          <a:p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1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Word2vec is successful because it is simple, but it cannot be applied everywhere</a:t>
            </a:r>
          </a:p>
          <a:p>
            <a:endParaRPr lang="en-US" dirty="0"/>
          </a:p>
          <a:p>
            <a:r>
              <a:rPr lang="en-US" dirty="0" smtClean="0"/>
              <a:t>For modeling sequences of words, consider Recurrent networks</a:t>
            </a:r>
          </a:p>
          <a:p>
            <a:endParaRPr lang="en-US" dirty="0"/>
          </a:p>
          <a:p>
            <a:r>
              <a:rPr lang="en-US" dirty="0" smtClean="0"/>
              <a:t>Do not sum word vectors to obtain representations of sentences, it will not work well</a:t>
            </a:r>
          </a:p>
          <a:p>
            <a:endParaRPr lang="en-US" dirty="0"/>
          </a:p>
          <a:p>
            <a:r>
              <a:rPr lang="en-US" dirty="0" smtClean="0"/>
              <a:t>Be careful about the hype, as always … the most cited papers often contain non-reproducible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93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Mikolov (2007): Language Modeling for Speech Recognition in Czech</a:t>
            </a:r>
          </a:p>
          <a:p>
            <a:r>
              <a:rPr lang="en-US" sz="1800" dirty="0" err="1" smtClean="0"/>
              <a:t>Collobert</a:t>
            </a:r>
            <a:r>
              <a:rPr lang="en-US" sz="1800" dirty="0" smtClean="0"/>
              <a:t>, Weston (2008): A unified architecture for natural language processing: Deep neural networks with multitask learning</a:t>
            </a:r>
          </a:p>
          <a:p>
            <a:r>
              <a:rPr lang="en-US" sz="1800" dirty="0" smtClean="0"/>
              <a:t>Mikolov, </a:t>
            </a:r>
            <a:r>
              <a:rPr lang="en-US" sz="1800" dirty="0" err="1" smtClean="0"/>
              <a:t>Karafiat</a:t>
            </a:r>
            <a:r>
              <a:rPr lang="en-US" sz="1800" dirty="0" smtClean="0"/>
              <a:t>, </a:t>
            </a:r>
            <a:r>
              <a:rPr lang="en-US" sz="1800" dirty="0" err="1" smtClean="0"/>
              <a:t>Burget</a:t>
            </a:r>
            <a:r>
              <a:rPr lang="en-US" sz="1800" dirty="0" smtClean="0"/>
              <a:t>, </a:t>
            </a:r>
            <a:r>
              <a:rPr lang="en-US" sz="1800" dirty="0" err="1" smtClean="0"/>
              <a:t>Cernocky</a:t>
            </a:r>
            <a:r>
              <a:rPr lang="en-US" sz="1800" dirty="0" smtClean="0"/>
              <a:t>, </a:t>
            </a:r>
            <a:r>
              <a:rPr lang="en-US" sz="1800" dirty="0" err="1" smtClean="0"/>
              <a:t>Khudanpur</a:t>
            </a:r>
            <a:r>
              <a:rPr lang="en-US" sz="1800" dirty="0" smtClean="0"/>
              <a:t> (2010): Recurrent neural network based language model</a:t>
            </a:r>
          </a:p>
          <a:p>
            <a:r>
              <a:rPr lang="en-US" sz="1800" dirty="0" smtClean="0"/>
              <a:t>Mikolov (2012): Statistical Language Models Based on Neural Networks</a:t>
            </a:r>
          </a:p>
          <a:p>
            <a:r>
              <a:rPr lang="en-US" sz="1800" dirty="0" smtClean="0"/>
              <a:t>Mikolov, </a:t>
            </a:r>
            <a:r>
              <a:rPr lang="en-US" sz="1800" dirty="0" err="1" smtClean="0"/>
              <a:t>Yih</a:t>
            </a:r>
            <a:r>
              <a:rPr lang="en-US" sz="1800" dirty="0" smtClean="0"/>
              <a:t>, Zweig (2013): Linguistic Regularities in Continuous Space Word Representations</a:t>
            </a:r>
          </a:p>
          <a:p>
            <a:r>
              <a:rPr lang="en-US" sz="1800" dirty="0" smtClean="0"/>
              <a:t>Mikolov, Chen, </a:t>
            </a:r>
            <a:r>
              <a:rPr lang="en-US" sz="1800" dirty="0" err="1" smtClean="0"/>
              <a:t>Corrado</a:t>
            </a:r>
            <a:r>
              <a:rPr lang="en-US" sz="1800" dirty="0" smtClean="0"/>
              <a:t>, Dean (2013): Efficient estimation of word representations in vector space</a:t>
            </a:r>
          </a:p>
          <a:p>
            <a:r>
              <a:rPr lang="en-US" sz="1800" dirty="0" smtClean="0"/>
              <a:t>Mikolov, </a:t>
            </a:r>
            <a:r>
              <a:rPr lang="en-US" sz="1800" dirty="0" err="1" smtClean="0"/>
              <a:t>Sutskever</a:t>
            </a:r>
            <a:r>
              <a:rPr lang="en-US" sz="1800" dirty="0" smtClean="0"/>
              <a:t>, Chen, </a:t>
            </a:r>
            <a:r>
              <a:rPr lang="en-US" sz="1800" dirty="0" err="1" smtClean="0"/>
              <a:t>Corrado</a:t>
            </a:r>
            <a:r>
              <a:rPr lang="en-US" sz="1800" dirty="0" smtClean="0"/>
              <a:t>, Dean (2013): Distributed representations of words and phrases and their compositionality</a:t>
            </a:r>
          </a:p>
          <a:p>
            <a:r>
              <a:rPr lang="en-US" sz="1800" dirty="0" err="1" smtClean="0"/>
              <a:t>Baroni</a:t>
            </a:r>
            <a:r>
              <a:rPr lang="en-US" sz="1800" dirty="0" smtClean="0"/>
              <a:t>, </a:t>
            </a:r>
            <a:r>
              <a:rPr lang="en-US" sz="1800" dirty="0" err="1" smtClean="0"/>
              <a:t>Dinu</a:t>
            </a:r>
            <a:r>
              <a:rPr lang="en-US" sz="1800" dirty="0" smtClean="0"/>
              <a:t>, </a:t>
            </a:r>
            <a:r>
              <a:rPr lang="en-US" sz="1800" dirty="0" err="1" smtClean="0"/>
              <a:t>Kruszewski</a:t>
            </a:r>
            <a:r>
              <a:rPr lang="en-US" sz="1800" dirty="0"/>
              <a:t> </a:t>
            </a:r>
            <a:r>
              <a:rPr lang="en-US" sz="1800" dirty="0" smtClean="0"/>
              <a:t>(2014): </a:t>
            </a:r>
            <a:r>
              <a:rPr lang="en-US" sz="1800" dirty="0"/>
              <a:t>Don't count, predict! A systematic comparison of context-counting vs. context-predicting semantic </a:t>
            </a:r>
            <a:r>
              <a:rPr lang="en-US" sz="1800" dirty="0" smtClean="0"/>
              <a:t>vectors</a:t>
            </a:r>
          </a:p>
          <a:p>
            <a:r>
              <a:rPr lang="en-US" sz="1800" dirty="0" smtClean="0"/>
              <a:t>Pennington, </a:t>
            </a:r>
            <a:r>
              <a:rPr lang="en-US" sz="1800" dirty="0" err="1" smtClean="0"/>
              <a:t>Socher</a:t>
            </a:r>
            <a:r>
              <a:rPr lang="en-US" sz="1800" dirty="0" smtClean="0"/>
              <a:t>, Manning (2014): Glove: Global Vectors for Word Representation</a:t>
            </a:r>
          </a:p>
          <a:p>
            <a:r>
              <a:rPr lang="en-US" sz="1800" dirty="0" smtClean="0"/>
              <a:t>Levy, Goldberg, Dagan (2015): Improving distributional similarity with lessons learned from word </a:t>
            </a:r>
            <a:r>
              <a:rPr lang="en-US" sz="1800" dirty="0" err="1" smtClean="0"/>
              <a:t>embeddings</a:t>
            </a:r>
            <a:endParaRPr lang="en-US" sz="18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79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Representation of text is very important for performance of many real-world applications: search, ads recommendation, ranking, spam filtering, …</a:t>
            </a:r>
          </a:p>
          <a:p>
            <a:endParaRPr lang="en-US" dirty="0"/>
          </a:p>
          <a:p>
            <a:r>
              <a:rPr lang="en-US" dirty="0" smtClean="0"/>
              <a:t>Local representations</a:t>
            </a:r>
          </a:p>
          <a:p>
            <a:pPr lvl="1"/>
            <a:r>
              <a:rPr lang="en-US" dirty="0" smtClean="0"/>
              <a:t>N-grams</a:t>
            </a:r>
          </a:p>
          <a:p>
            <a:pPr lvl="1"/>
            <a:r>
              <a:rPr lang="en-US" dirty="0" smtClean="0"/>
              <a:t>1-of-N coding</a:t>
            </a:r>
          </a:p>
          <a:p>
            <a:pPr lvl="1"/>
            <a:r>
              <a:rPr lang="en-US" dirty="0" smtClean="0"/>
              <a:t>Bag-of-words</a:t>
            </a:r>
          </a:p>
          <a:p>
            <a:endParaRPr lang="en-US" dirty="0" smtClean="0"/>
          </a:p>
          <a:p>
            <a:r>
              <a:rPr lang="en-US" dirty="0" smtClean="0"/>
              <a:t>Continuous representations</a:t>
            </a:r>
          </a:p>
          <a:p>
            <a:pPr lvl="1"/>
            <a:r>
              <a:rPr lang="en-US" dirty="0" smtClean="0"/>
              <a:t>Latent Semantic Analysis</a:t>
            </a:r>
          </a:p>
          <a:p>
            <a:pPr lvl="1"/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</a:p>
          <a:p>
            <a:pPr lvl="1"/>
            <a:r>
              <a:rPr lang="en-US" b="1" dirty="0" smtClean="0"/>
              <a:t>Distributed Representations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41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you want to quickly build a classifier:</a:t>
            </a:r>
          </a:p>
          <a:p>
            <a:r>
              <a:rPr lang="en-US" dirty="0" smtClean="0"/>
              <a:t>Input = keyword, or user query</a:t>
            </a:r>
          </a:p>
          <a:p>
            <a:r>
              <a:rPr lang="en-US" dirty="0" smtClean="0"/>
              <a:t>Output = is user interested in X? (where X can be a service, ad, …)</a:t>
            </a:r>
          </a:p>
          <a:p>
            <a:r>
              <a:rPr lang="en-US" dirty="0" smtClean="0"/>
              <a:t>Toy classifier: is X capital city?</a:t>
            </a:r>
          </a:p>
          <a:p>
            <a:endParaRPr lang="en-US" dirty="0"/>
          </a:p>
          <a:p>
            <a:r>
              <a:rPr lang="en-US" dirty="0" smtClean="0"/>
              <a:t>Getting training examples can be difficult, costly, and time consuming</a:t>
            </a:r>
          </a:p>
          <a:p>
            <a:r>
              <a:rPr lang="en-US" dirty="0" smtClean="0"/>
              <a:t>With local representations of input (1-of-N), one will need many training examples for decent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6440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Suppose we have a few training examples:</a:t>
            </a:r>
          </a:p>
          <a:p>
            <a:pPr lvl="1"/>
            <a:r>
              <a:rPr lang="en-US" dirty="0" smtClean="0"/>
              <a:t>(Rome, 1)</a:t>
            </a:r>
          </a:p>
          <a:p>
            <a:pPr lvl="1"/>
            <a:r>
              <a:rPr lang="en-US" dirty="0" smtClean="0"/>
              <a:t>(Turkey, 0)</a:t>
            </a:r>
          </a:p>
          <a:p>
            <a:pPr lvl="1"/>
            <a:r>
              <a:rPr lang="en-US" dirty="0" smtClean="0"/>
              <a:t>(Prague, 1)</a:t>
            </a:r>
          </a:p>
          <a:p>
            <a:pPr lvl="1"/>
            <a:r>
              <a:rPr lang="en-US" dirty="0" smtClean="0"/>
              <a:t>(Australia, 0)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Can we build a good classifier without much effort?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Suppose we have a few training examples:</a:t>
            </a:r>
          </a:p>
          <a:p>
            <a:pPr lvl="1"/>
            <a:r>
              <a:rPr lang="en-US" dirty="0" smtClean="0"/>
              <a:t>(Rome, 1)</a:t>
            </a:r>
          </a:p>
          <a:p>
            <a:pPr lvl="1"/>
            <a:r>
              <a:rPr lang="en-US" dirty="0" smtClean="0"/>
              <a:t>(Turkey, 0)</a:t>
            </a:r>
          </a:p>
          <a:p>
            <a:pPr lvl="1"/>
            <a:r>
              <a:rPr lang="en-US" dirty="0" smtClean="0"/>
              <a:t>(Prague, 1)</a:t>
            </a:r>
          </a:p>
          <a:p>
            <a:pPr lvl="1"/>
            <a:r>
              <a:rPr lang="en-US" dirty="0" smtClean="0"/>
              <a:t>(Australia, 0)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Can we build a good classifier without much effort?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YES, if we use good pre-trained features.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Pre-trained features: to leverage vast amount of unannotated text data</a:t>
            </a:r>
          </a:p>
          <a:p>
            <a:r>
              <a:rPr lang="en-US" dirty="0" smtClean="0"/>
              <a:t>Local features: </a:t>
            </a:r>
            <a:endParaRPr lang="en-US" dirty="0"/>
          </a:p>
          <a:p>
            <a:pPr lvl="1"/>
            <a:r>
              <a:rPr lang="en-US" dirty="0" smtClean="0"/>
              <a:t>Prague = (0, 1, 0, 0, ..)</a:t>
            </a:r>
          </a:p>
          <a:p>
            <a:pPr lvl="1"/>
            <a:r>
              <a:rPr lang="en-US" dirty="0" smtClean="0"/>
              <a:t>Tokyo = (0, 0, 1, 0, ..)</a:t>
            </a:r>
          </a:p>
          <a:p>
            <a:pPr lvl="1"/>
            <a:r>
              <a:rPr lang="en-US" dirty="0" smtClean="0"/>
              <a:t>Italy = (1, 0, 0, 0, ..)</a:t>
            </a:r>
          </a:p>
          <a:p>
            <a:pPr lvl="1"/>
            <a:endParaRPr lang="en-US" dirty="0"/>
          </a:p>
          <a:p>
            <a:r>
              <a:rPr lang="en-US" dirty="0" smtClean="0"/>
              <a:t>Distributed features:</a:t>
            </a:r>
          </a:p>
          <a:p>
            <a:pPr lvl="1"/>
            <a:r>
              <a:rPr lang="en-US" dirty="0" smtClean="0"/>
              <a:t>Prague = (0.2, 0.4, 0.1, ..)</a:t>
            </a:r>
          </a:p>
          <a:p>
            <a:pPr lvl="1"/>
            <a:r>
              <a:rPr lang="en-US" dirty="0" smtClean="0"/>
              <a:t>Tokyo = (0.2, 0.4, 0.3, ..)</a:t>
            </a:r>
          </a:p>
          <a:p>
            <a:pPr lvl="1"/>
            <a:r>
              <a:rPr lang="en-US" dirty="0" smtClean="0"/>
              <a:t>Italy = (0.5, 0.8, 0.2, ..)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hope to learn such representations so that Prague, Rome, Berlin, Paris etc. will be close to each other</a:t>
            </a:r>
          </a:p>
          <a:p>
            <a:endParaRPr lang="en-US" dirty="0"/>
          </a:p>
          <a:p>
            <a:r>
              <a:rPr lang="en-US" dirty="0" smtClean="0"/>
              <a:t>We do not want just to cluster words: we seek representations that can capture multiple degrees of similarity: Prague is similar to Berlin in some way, and to Czech Republic in another way</a:t>
            </a:r>
          </a:p>
          <a:p>
            <a:endParaRPr lang="en-US" dirty="0"/>
          </a:p>
          <a:p>
            <a:r>
              <a:rPr lang="en-US" dirty="0" smtClean="0"/>
              <a:t>Can this be even done without manually created databases like </a:t>
            </a:r>
            <a:r>
              <a:rPr lang="en-US" dirty="0" err="1" smtClean="0"/>
              <a:t>Wordnet</a:t>
            </a:r>
            <a:r>
              <a:rPr lang="en-US" dirty="0"/>
              <a:t> </a:t>
            </a:r>
            <a:r>
              <a:rPr lang="en-US" dirty="0" smtClean="0"/>
              <a:t>/ Knowledge graphs?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neural nets can be used to obtain distributed representations of words (Hinton et al, 1986; Elman, 1991; …)</a:t>
            </a:r>
          </a:p>
          <a:p>
            <a:endParaRPr lang="en-US" dirty="0"/>
          </a:p>
          <a:p>
            <a:r>
              <a:rPr lang="en-US" dirty="0" smtClean="0"/>
              <a:t>The resulting representations have interesting structure – vectors can be obtained using shallow network</a:t>
            </a:r>
            <a:r>
              <a:rPr lang="en-US" dirty="0" smtClean="0"/>
              <a:t> (Mikolov, 2007)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1191</Words>
  <Application>Microsoft Office PowerPoint</Application>
  <PresentationFormat>Widescreen</PresentationFormat>
  <Paragraphs>178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Distributed Representations for Natural Language Processing</vt:lpstr>
      <vt:lpstr>Structure of this talk</vt:lpstr>
      <vt:lpstr>Motivation</vt:lpstr>
      <vt:lpstr>Motivation: example</vt:lpstr>
      <vt:lpstr>Motivation: example</vt:lpstr>
      <vt:lpstr>Motivation: example</vt:lpstr>
      <vt:lpstr>Motivation: example</vt:lpstr>
      <vt:lpstr>Distributed representations</vt:lpstr>
      <vt:lpstr>Word2vec</vt:lpstr>
      <vt:lpstr>Word2vec</vt:lpstr>
      <vt:lpstr>Word2vec</vt:lpstr>
      <vt:lpstr>Skip-gram Architecture</vt:lpstr>
      <vt:lpstr>Continuous Bag-of-words Architecture</vt:lpstr>
      <vt:lpstr>Word2vec: Linguistic Regularities</vt:lpstr>
      <vt:lpstr>Linguistic Regularities in Word Vector Space</vt:lpstr>
      <vt:lpstr>Linguistic Regularities - Evaluation</vt:lpstr>
      <vt:lpstr>Linguistic Regularities - Evaluation</vt:lpstr>
      <vt:lpstr>Linguistic Regularities - Examples</vt:lpstr>
      <vt:lpstr>Visualization using PCA</vt:lpstr>
      <vt:lpstr>Summary and discussion</vt:lpstr>
      <vt:lpstr>Follow up work</vt:lpstr>
      <vt:lpstr>Follow up work</vt:lpstr>
      <vt:lpstr>Follow up work</vt:lpstr>
      <vt:lpstr>Final notes</vt:lpstr>
      <vt:lpstr>References</vt:lpstr>
    </vt:vector>
  </TitlesOfParts>
  <Company>Facebook,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Representations for NLP</dc:title>
  <dc:creator>Tomas Mikolov</dc:creator>
  <cp:lastModifiedBy>Tomas Mikolov</cp:lastModifiedBy>
  <cp:revision>33</cp:revision>
  <dcterms:created xsi:type="dcterms:W3CDTF">2016-04-20T17:02:21Z</dcterms:created>
  <dcterms:modified xsi:type="dcterms:W3CDTF">2016-04-22T16:46:35Z</dcterms:modified>
</cp:coreProperties>
</file>