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9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1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17399-2821-4EDD-AA82-AC8BB5F0CA98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95B7-53EE-4EBD-964F-7A79D67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5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68515" y="2593731"/>
            <a:ext cx="6550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图形</a:t>
            </a:r>
            <a:r>
              <a:rPr lang="zh-CN" altLang="en-US" sz="4800" dirty="0" smtClean="0"/>
              <a:t>学光栅化算法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495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2" y="1490175"/>
            <a:ext cx="7816363" cy="473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0354" y="483577"/>
            <a:ext cx="456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opengl</a:t>
            </a:r>
            <a:r>
              <a:rPr lang="zh-CN" altLang="en-US" sz="3200" dirty="0" smtClean="0"/>
              <a:t>图形渲染管线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056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9106" y="4990601"/>
            <a:ext cx="945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光栅化，就是将标准设备坐标点转换为屏幕上的像素坐标，将图元映射为屏幕上的像素</a:t>
            </a:r>
            <a:endParaRPr lang="en-US" altLang="zh-CN" dirty="0" smtClean="0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427893" y="959723"/>
            <a:ext cx="4724400" cy="3094241"/>
            <a:chOff x="3962400" y="3627583"/>
            <a:chExt cx="4724400" cy="3230417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876800" y="4191000"/>
              <a:ext cx="533400" cy="533400"/>
              <a:chOff x="864" y="1872"/>
              <a:chExt cx="336" cy="336"/>
            </a:xfrm>
          </p:grpSpPr>
          <p:sp>
            <p:nvSpPr>
              <p:cNvPr id="97" name="Oval 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98" name="Line 6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5410200" y="4191000"/>
              <a:ext cx="533400" cy="533400"/>
              <a:chOff x="864" y="1872"/>
              <a:chExt cx="336" cy="336"/>
            </a:xfrm>
          </p:grpSpPr>
          <p:sp>
            <p:nvSpPr>
              <p:cNvPr id="94" name="Oval 9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5943600" y="4191000"/>
              <a:ext cx="533400" cy="533400"/>
              <a:chOff x="864" y="1872"/>
              <a:chExt cx="336" cy="336"/>
            </a:xfrm>
          </p:grpSpPr>
          <p:sp>
            <p:nvSpPr>
              <p:cNvPr id="91" name="Oval 13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5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6477000" y="4191000"/>
              <a:ext cx="533400" cy="533400"/>
              <a:chOff x="864" y="1872"/>
              <a:chExt cx="336" cy="336"/>
            </a:xfrm>
          </p:grpSpPr>
          <p:sp>
            <p:nvSpPr>
              <p:cNvPr id="88" name="Oval 17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1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7010400" y="4191000"/>
              <a:ext cx="533400" cy="533400"/>
              <a:chOff x="864" y="1872"/>
              <a:chExt cx="336" cy="336"/>
            </a:xfrm>
          </p:grpSpPr>
          <p:sp>
            <p:nvSpPr>
              <p:cNvPr id="85" name="Oval 2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6" name="Line 22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4876800" y="4724400"/>
              <a:ext cx="533400" cy="533400"/>
              <a:chOff x="864" y="1872"/>
              <a:chExt cx="336" cy="336"/>
            </a:xfrm>
          </p:grpSpPr>
          <p:sp>
            <p:nvSpPr>
              <p:cNvPr id="82" name="Oval 2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3" name="Line 26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2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5410200" y="4724400"/>
              <a:ext cx="533400" cy="533400"/>
              <a:chOff x="864" y="1872"/>
              <a:chExt cx="336" cy="336"/>
            </a:xfrm>
          </p:grpSpPr>
          <p:sp>
            <p:nvSpPr>
              <p:cNvPr id="79" name="Oval 29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0" name="Line 30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31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5943600" y="4724400"/>
              <a:ext cx="533400" cy="533400"/>
              <a:chOff x="864" y="1872"/>
              <a:chExt cx="336" cy="336"/>
            </a:xfrm>
          </p:grpSpPr>
          <p:sp>
            <p:nvSpPr>
              <p:cNvPr id="76" name="Oval 33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6477000" y="4724400"/>
              <a:ext cx="533400" cy="533400"/>
              <a:chOff x="864" y="1872"/>
              <a:chExt cx="336" cy="336"/>
            </a:xfrm>
          </p:grpSpPr>
          <p:sp>
            <p:nvSpPr>
              <p:cNvPr id="73" name="Oval 37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4" name="Line 38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3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7010400" y="4724400"/>
              <a:ext cx="533400" cy="533400"/>
              <a:chOff x="864" y="1872"/>
              <a:chExt cx="336" cy="336"/>
            </a:xfrm>
          </p:grpSpPr>
          <p:sp>
            <p:nvSpPr>
              <p:cNvPr id="70" name="Oval 4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" name="Line 42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4876800" y="5257800"/>
              <a:ext cx="533400" cy="533400"/>
              <a:chOff x="864" y="1872"/>
              <a:chExt cx="336" cy="336"/>
            </a:xfrm>
          </p:grpSpPr>
          <p:sp>
            <p:nvSpPr>
              <p:cNvPr id="67" name="Oval 4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8" name="Line 46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5410200" y="5257800"/>
              <a:ext cx="533400" cy="533400"/>
              <a:chOff x="864" y="1872"/>
              <a:chExt cx="336" cy="336"/>
            </a:xfrm>
          </p:grpSpPr>
          <p:sp>
            <p:nvSpPr>
              <p:cNvPr id="64" name="Oval 49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5" name="Line 50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943600" y="5257800"/>
              <a:ext cx="533400" cy="533400"/>
              <a:chOff x="864" y="1872"/>
              <a:chExt cx="336" cy="336"/>
            </a:xfrm>
          </p:grpSpPr>
          <p:sp>
            <p:nvSpPr>
              <p:cNvPr id="61" name="Oval 53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6477000" y="5257800"/>
              <a:ext cx="533400" cy="533400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 flipV="1">
              <a:off x="6629400" y="5410200"/>
              <a:ext cx="228600" cy="2286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9"/>
            <p:cNvSpPr>
              <a:spLocks noChangeShapeType="1"/>
            </p:cNvSpPr>
            <p:nvPr/>
          </p:nvSpPr>
          <p:spPr bwMode="auto">
            <a:xfrm>
              <a:off x="6629400" y="5410200"/>
              <a:ext cx="228600" cy="22860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7010400" y="5257800"/>
              <a:ext cx="533400" cy="533400"/>
              <a:chOff x="864" y="1872"/>
              <a:chExt cx="336" cy="336"/>
            </a:xfrm>
          </p:grpSpPr>
          <p:sp>
            <p:nvSpPr>
              <p:cNvPr id="58" name="Oval 6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4876800" y="5791200"/>
              <a:ext cx="533400" cy="533400"/>
              <a:chOff x="864" y="1872"/>
              <a:chExt cx="336" cy="336"/>
            </a:xfrm>
          </p:grpSpPr>
          <p:sp>
            <p:nvSpPr>
              <p:cNvPr id="55" name="Oval 65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6" name="Line 66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6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5410200" y="5791200"/>
              <a:ext cx="533400" cy="533400"/>
              <a:chOff x="864" y="1872"/>
              <a:chExt cx="336" cy="336"/>
            </a:xfrm>
          </p:grpSpPr>
          <p:sp>
            <p:nvSpPr>
              <p:cNvPr id="52" name="Oval 69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3" name="Line 70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71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5943600" y="5791200"/>
              <a:ext cx="533400" cy="533400"/>
              <a:chOff x="864" y="1872"/>
              <a:chExt cx="336" cy="336"/>
            </a:xfrm>
          </p:grpSpPr>
          <p:sp>
            <p:nvSpPr>
              <p:cNvPr id="49" name="Oval 73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0" name="Line 74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75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76"/>
            <p:cNvGrpSpPr>
              <a:grpSpLocks/>
            </p:cNvGrpSpPr>
            <p:nvPr/>
          </p:nvGrpSpPr>
          <p:grpSpPr bwMode="auto">
            <a:xfrm>
              <a:off x="6477000" y="5791200"/>
              <a:ext cx="533400" cy="533400"/>
              <a:chOff x="864" y="1872"/>
              <a:chExt cx="336" cy="336"/>
            </a:xfrm>
          </p:grpSpPr>
          <p:sp>
            <p:nvSpPr>
              <p:cNvPr id="46" name="Oval 77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7" name="Line 78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7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80"/>
            <p:cNvGrpSpPr>
              <a:grpSpLocks/>
            </p:cNvGrpSpPr>
            <p:nvPr/>
          </p:nvGrpSpPr>
          <p:grpSpPr bwMode="auto">
            <a:xfrm>
              <a:off x="7010400" y="5791200"/>
              <a:ext cx="533400" cy="533400"/>
              <a:chOff x="864" y="1872"/>
              <a:chExt cx="336" cy="336"/>
            </a:xfrm>
          </p:grpSpPr>
          <p:sp>
            <p:nvSpPr>
              <p:cNvPr id="43" name="Oval 8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4" name="Line 82"/>
              <p:cNvSpPr>
                <a:spLocks noChangeShapeType="1"/>
              </p:cNvSpPr>
              <p:nvPr/>
            </p:nvSpPr>
            <p:spPr bwMode="auto">
              <a:xfrm flipV="1"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83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4419600" y="582295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 smtClean="0">
                  <a:ea typeface="宋体" panose="02010600030101010101" pitchFamily="2" charset="-122"/>
                </a:rPr>
                <a:t>0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0" name="Text Box 85"/>
            <p:cNvSpPr txBox="1">
              <a:spLocks noChangeArrowheads="1"/>
            </p:cNvSpPr>
            <p:nvPr/>
          </p:nvSpPr>
          <p:spPr bwMode="auto">
            <a:xfrm>
              <a:off x="4953000" y="64008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" name="Text Box 86"/>
            <p:cNvSpPr txBox="1">
              <a:spLocks noChangeArrowheads="1"/>
            </p:cNvSpPr>
            <p:nvPr/>
          </p:nvSpPr>
          <p:spPr bwMode="auto">
            <a:xfrm>
              <a:off x="5486400" y="64008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" name="Text Box 87"/>
            <p:cNvSpPr txBox="1">
              <a:spLocks noChangeArrowheads="1"/>
            </p:cNvSpPr>
            <p:nvPr/>
          </p:nvSpPr>
          <p:spPr bwMode="auto">
            <a:xfrm>
              <a:off x="6046788" y="6400800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3" name="Text Box 88"/>
            <p:cNvSpPr txBox="1">
              <a:spLocks noChangeArrowheads="1"/>
            </p:cNvSpPr>
            <p:nvPr/>
          </p:nvSpPr>
          <p:spPr bwMode="auto">
            <a:xfrm>
              <a:off x="6569075" y="64008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" name="Text Box 89"/>
            <p:cNvSpPr txBox="1">
              <a:spLocks noChangeArrowheads="1"/>
            </p:cNvSpPr>
            <p:nvPr/>
          </p:nvSpPr>
          <p:spPr bwMode="auto">
            <a:xfrm>
              <a:off x="7113588" y="6400800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5" name="Text Box 90"/>
            <p:cNvSpPr txBox="1">
              <a:spLocks noChangeArrowheads="1"/>
            </p:cNvSpPr>
            <p:nvPr/>
          </p:nvSpPr>
          <p:spPr bwMode="auto">
            <a:xfrm>
              <a:off x="4419600" y="527367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 smtClean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6" name="Text Box 91"/>
            <p:cNvSpPr txBox="1">
              <a:spLocks noChangeArrowheads="1"/>
            </p:cNvSpPr>
            <p:nvPr/>
          </p:nvSpPr>
          <p:spPr bwMode="auto">
            <a:xfrm>
              <a:off x="4419600" y="474027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 smtClean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37" name="Text Box 92"/>
            <p:cNvSpPr txBox="1">
              <a:spLocks noChangeArrowheads="1"/>
            </p:cNvSpPr>
            <p:nvPr/>
          </p:nvSpPr>
          <p:spPr bwMode="auto">
            <a:xfrm>
              <a:off x="4419600" y="426720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 smtClean="0">
                  <a:ea typeface="宋体" panose="02010600030101010101" pitchFamily="2" charset="-122"/>
                </a:rPr>
                <a:t>3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cxnSp>
          <p:nvCxnSpPr>
            <p:cNvPr id="39" name="Straight Arrow Connector 94"/>
            <p:cNvCxnSpPr/>
            <p:nvPr/>
          </p:nvCxnSpPr>
          <p:spPr>
            <a:xfrm>
              <a:off x="7543800" y="6629400"/>
              <a:ext cx="5334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96"/>
            <p:cNvSpPr txBox="1">
              <a:spLocks noChangeArrowheads="1"/>
            </p:cNvSpPr>
            <p:nvPr/>
          </p:nvSpPr>
          <p:spPr bwMode="auto">
            <a:xfrm>
              <a:off x="8153400" y="6429984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X</a:t>
              </a:r>
            </a:p>
          </p:txBody>
        </p:sp>
        <p:cxnSp>
          <p:nvCxnSpPr>
            <p:cNvPr id="41" name="Straight Arrow Connector 97"/>
            <p:cNvCxnSpPr/>
            <p:nvPr/>
          </p:nvCxnSpPr>
          <p:spPr>
            <a:xfrm flipV="1">
              <a:off x="4599537" y="3627583"/>
              <a:ext cx="0" cy="5634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99"/>
            <p:cNvSpPr txBox="1">
              <a:spLocks noChangeArrowheads="1"/>
            </p:cNvSpPr>
            <p:nvPr/>
          </p:nvSpPr>
          <p:spPr bwMode="auto">
            <a:xfrm>
              <a:off x="3962400" y="3724625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zh-CN" dirty="0">
                  <a:ea typeface="宋体" panose="02010600030101010101" pitchFamily="2" charset="-122"/>
                </a:rPr>
                <a:t>Y</a:t>
              </a: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277706" y="1659262"/>
            <a:ext cx="522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、每一个中心点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代表着该像素点的整数坐标。比如标注出来的（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）点。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、每一个像素点的颜色存储在</a:t>
            </a:r>
            <a:r>
              <a:rPr lang="en-US" altLang="zh-CN" dirty="0" smtClean="0"/>
              <a:t>framebuffer</a:t>
            </a:r>
            <a:r>
              <a:rPr lang="zh-CN" altLang="en-US" dirty="0" smtClean="0"/>
              <a:t>的指定位置处。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、圆圈代表着屏幕上该像素点的区域。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1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9946" y="581758"/>
            <a:ext cx="10515600" cy="1243867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    直线光栅化</a:t>
            </a:r>
            <a:r>
              <a:rPr lang="en-US" altLang="zh-CN" sz="3200" dirty="0" err="1" smtClean="0"/>
              <a:t>Bresenham</a:t>
            </a:r>
            <a:r>
              <a:rPr lang="zh-CN" altLang="en-US" sz="3200" dirty="0" smtClean="0"/>
              <a:t>算法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441938" y="1535479"/>
            <a:ext cx="8634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    </a:t>
            </a:r>
            <a:r>
              <a:rPr lang="zh-CN" altLang="en-US" sz="2000" dirty="0" smtClean="0">
                <a:latin typeface="+mn-ea"/>
              </a:rPr>
              <a:t>由直线的斜率确定选择在</a:t>
            </a:r>
            <a:r>
              <a:rPr lang="en-US" altLang="zh-CN" sz="2000" dirty="0" smtClean="0">
                <a:latin typeface="+mn-ea"/>
              </a:rPr>
              <a:t>x</a:t>
            </a:r>
            <a:r>
              <a:rPr lang="zh-CN" altLang="en-US" sz="2000" dirty="0" smtClean="0">
                <a:latin typeface="+mn-ea"/>
              </a:rPr>
              <a:t>方向或</a:t>
            </a:r>
            <a:r>
              <a:rPr lang="en-US" altLang="zh-CN" sz="2000" dirty="0" smtClean="0">
                <a:latin typeface="+mn-ea"/>
              </a:rPr>
              <a:t>y</a:t>
            </a:r>
            <a:r>
              <a:rPr lang="zh-CN" altLang="en-US" sz="2000" dirty="0" smtClean="0">
                <a:latin typeface="+mn-ea"/>
              </a:rPr>
              <a:t>方向上每次递增（减）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个单位，另一变量的递增（减）量为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或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，它取决于实际直线与最近光栅网格点的距离，这个距离的最大误差为</a:t>
            </a:r>
            <a:r>
              <a:rPr lang="en-US" altLang="zh-CN" sz="2000" dirty="0" smtClean="0">
                <a:latin typeface="+mn-ea"/>
              </a:rPr>
              <a:t>0.5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endParaRPr lang="zh-CN" altLang="en-US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3158636"/>
            <a:ext cx="3209925" cy="2457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91405" y="2933400"/>
            <a:ext cx="5227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    直线当前点为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   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直线当前光栅点为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则    下一个直线的点应为</a:t>
            </a:r>
            <a:r>
              <a:rPr lang="en-US" altLang="zh-CN" dirty="0" smtClean="0"/>
              <a:t>(xi+1,y+k) 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下一个直线的光栅点       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或为右光栅点</a:t>
            </a:r>
            <a:r>
              <a:rPr lang="en-US" altLang="zh-CN" dirty="0" smtClean="0"/>
              <a:t>(xi+1,yi)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方向递增量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   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 或为右上光栅点</a:t>
            </a:r>
            <a:r>
              <a:rPr lang="en-US" altLang="zh-CN" dirty="0" smtClean="0"/>
              <a:t>(xi+1,yi+1)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方向递增量</a:t>
            </a:r>
            <a:r>
              <a:rPr lang="en-US" altLang="zh-CN" dirty="0" smtClean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97223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0047" y="37391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三角形光栅化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6284" y="1699481"/>
            <a:ext cx="964516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主流的面片分割都是三角形，</a:t>
            </a:r>
            <a:r>
              <a:rPr lang="en-US" altLang="zh-CN" dirty="0" smtClean="0"/>
              <a:t>3DS MAX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MAYA</a:t>
            </a:r>
            <a:r>
              <a:rPr lang="zh-CN" altLang="en-US" dirty="0" smtClean="0"/>
              <a:t>里看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模型的网格，基本都是三角形网格，三角形保证一定是凸边形，这样容易判断一个点是否在三角形内部，三角形光栅化的主要步骤如下：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688124" y="3025044"/>
            <a:ext cx="7156939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、读取模型的顶点，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个的读，因为要画三角形。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个顶点两两连成线，形成三角形。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、计算屏幕像素点在三角形内还是三角形外。在三角形内部的，就上色（颜色是之前算出来的），在三角形外部的，就不上色。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、不断的循环，直到画完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模型的所有三角形。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14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7140" y="527538"/>
            <a:ext cx="950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如何判断点是否在三角形内：</a:t>
            </a:r>
            <a:r>
              <a:rPr lang="en-US" altLang="zh-CN" sz="2400" dirty="0" smtClean="0"/>
              <a:t>LEE</a:t>
            </a:r>
            <a:r>
              <a:rPr lang="zh-CN" altLang="en-US" sz="2400" dirty="0" smtClean="0"/>
              <a:t>算法（</a:t>
            </a:r>
            <a:r>
              <a:rPr lang="en-US" altLang="zh-CN" sz="2400" dirty="0"/>
              <a:t>Linear Expression Evaluation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105899" y="1244772"/>
            <a:ext cx="2865438" cy="2079625"/>
            <a:chOff x="3168" y="1392"/>
            <a:chExt cx="1805" cy="131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456" y="1392"/>
              <a:ext cx="1517" cy="1153"/>
              <a:chOff x="2448" y="2064"/>
              <a:chExt cx="2016" cy="1296"/>
            </a:xfrm>
          </p:grpSpPr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 flipH="1">
                <a:off x="2592" y="2208"/>
                <a:ext cx="864" cy="115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V="1">
                <a:off x="2448" y="2784"/>
                <a:ext cx="201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598" y="2471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168" y="211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E2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272" y="139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E3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072" y="2208"/>
              <a:ext cx="1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-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965" y="1892"/>
              <a:ext cx="2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+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337" y="173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-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696" y="1824"/>
              <a:ext cx="1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-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50625" y="1334725"/>
            <a:ext cx="8124406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、按照顺时针（或者逆时针）的顺序，连接</a:t>
            </a:r>
            <a:r>
              <a:rPr lang="en-US" altLang="zh-CN" dirty="0" smtClean="0"/>
              <a:t>v1v2, v2v3, v3v1</a:t>
            </a:r>
            <a:r>
              <a:rPr lang="zh-CN" altLang="en-US" dirty="0" smtClean="0"/>
              <a:t>，这样就得到了三条边。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、计算三条边的方程，得到</a:t>
            </a:r>
            <a:r>
              <a:rPr lang="en-US" altLang="zh-CN" dirty="0" smtClean="0"/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dYx</a:t>
            </a:r>
            <a:r>
              <a:rPr lang="en-US" altLang="zh-CN" dirty="0">
                <a:ea typeface="宋体" panose="02010600030101010101" pitchFamily="2" charset="-122"/>
              </a:rPr>
              <a:t> + (-</a:t>
            </a:r>
            <a:r>
              <a:rPr lang="en-US" altLang="zh-CN" dirty="0" err="1">
                <a:ea typeface="宋体" panose="02010600030101010101" pitchFamily="2" charset="-122"/>
              </a:rPr>
              <a:t>dXy</a:t>
            </a:r>
            <a:r>
              <a:rPr lang="en-US" altLang="zh-CN" dirty="0">
                <a:ea typeface="宋体" panose="02010600030101010101" pitchFamily="2" charset="-122"/>
              </a:rPr>
              <a:t>) + (</a:t>
            </a:r>
            <a:r>
              <a:rPr lang="en-US" altLang="zh-CN" dirty="0" err="1">
                <a:ea typeface="宋体" panose="02010600030101010101" pitchFamily="2" charset="-122"/>
              </a:rPr>
              <a:t>dXY</a:t>
            </a:r>
            <a:r>
              <a:rPr lang="en-US" altLang="zh-CN" dirty="0">
                <a:ea typeface="宋体" panose="02010600030101010101" pitchFamily="2" charset="-122"/>
              </a:rPr>
              <a:t> - </a:t>
            </a:r>
            <a:r>
              <a:rPr lang="en-US" altLang="zh-CN" dirty="0" err="1">
                <a:ea typeface="宋体" panose="02010600030101010101" pitchFamily="2" charset="-122"/>
              </a:rPr>
              <a:t>dYX</a:t>
            </a:r>
            <a:r>
              <a:rPr lang="en-US" altLang="zh-CN" dirty="0">
                <a:ea typeface="宋体" panose="02010600030101010101" pitchFamily="2" charset="-122"/>
              </a:rPr>
              <a:t>) = 0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、将屏幕像素点的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带入方程，</a:t>
            </a:r>
            <a:r>
              <a:rPr lang="en-US" altLang="zh-CN" dirty="0" smtClean="0"/>
              <a:t>A1x + B1y + C1 = E1</a:t>
            </a:r>
            <a:r>
              <a:rPr lang="zh-CN" altLang="en-US" dirty="0" smtClean="0"/>
              <a:t>，如果点在边上，则</a:t>
            </a:r>
            <a:r>
              <a:rPr lang="en-US" altLang="zh-CN" dirty="0" smtClean="0"/>
              <a:t>E1=0</a:t>
            </a:r>
            <a:r>
              <a:rPr lang="zh-CN" altLang="en-US" dirty="0" smtClean="0"/>
              <a:t>，如果点不在边上，则</a:t>
            </a:r>
            <a:r>
              <a:rPr lang="en-US" altLang="zh-CN" dirty="0" smtClean="0"/>
              <a:t>E1</a:t>
            </a:r>
            <a:r>
              <a:rPr lang="zh-CN" altLang="en-US" dirty="0" smtClean="0"/>
              <a:t>！</a:t>
            </a:r>
            <a:r>
              <a:rPr lang="en-US" altLang="zh-CN" dirty="0" smtClean="0"/>
              <a:t>=0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、点（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）带入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个方程的结果，</a:t>
            </a:r>
            <a:r>
              <a:rPr lang="en-US" altLang="zh-CN" dirty="0" smtClean="0"/>
              <a:t>E1, E2, E3</a:t>
            </a:r>
            <a:r>
              <a:rPr lang="zh-CN" altLang="en-US" dirty="0" smtClean="0"/>
              <a:t>同时大于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或者同时小于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，即同号，则该点在三角形内，如果异号，则在三角形外。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、每次获得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个点之后，取出其中的</a:t>
            </a:r>
            <a:r>
              <a:rPr lang="en-US" altLang="zh-CN" dirty="0" err="1" smtClean="0"/>
              <a:t>min_x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min_y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max_y</a:t>
            </a:r>
            <a:r>
              <a:rPr lang="zh-CN" altLang="en-US" dirty="0" smtClean="0"/>
              <a:t>构成的四边形，将屏幕像素点（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）中，在该范围内的点取出，带入</a:t>
            </a:r>
            <a:r>
              <a:rPr lang="en-US" altLang="zh-CN" dirty="0" smtClean="0"/>
              <a:t>LEE</a:t>
            </a:r>
            <a:r>
              <a:rPr lang="zh-CN" altLang="en-US" dirty="0" smtClean="0"/>
              <a:t>公式比较结果。如果该点在三角形内，并且没有被遮挡（需要对</a:t>
            </a:r>
            <a:r>
              <a:rPr lang="en-US" altLang="zh-CN" dirty="0" smtClean="0"/>
              <a:t>Z</a:t>
            </a:r>
            <a:r>
              <a:rPr lang="zh-CN" altLang="en-US" dirty="0" smtClean="0"/>
              <a:t>进行判断），则上色，否则不上色。不断迭代，直到所有的三角形都被处理完成，</a:t>
            </a:r>
            <a:r>
              <a:rPr lang="en-US" altLang="zh-CN" dirty="0" smtClean="0"/>
              <a:t>3D</a:t>
            </a:r>
            <a:r>
              <a:rPr lang="zh-CN" altLang="en-US" dirty="0" smtClean="0"/>
              <a:t>模型也画到了屏幕上。</a:t>
            </a:r>
            <a:endParaRPr lang="zh-CN" altLang="en-US" dirty="0"/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9097963" y="3785659"/>
            <a:ext cx="2733676" cy="2079625"/>
            <a:chOff x="3168" y="1392"/>
            <a:chExt cx="1722" cy="1310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3321" y="1603"/>
              <a:ext cx="1360" cy="895"/>
              <a:chOff x="2270" y="2301"/>
              <a:chExt cx="1808" cy="1006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H="1" flipV="1">
                <a:off x="2912" y="2301"/>
                <a:ext cx="1166" cy="75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2403" y="2348"/>
                <a:ext cx="951" cy="95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H="1">
                <a:off x="2270" y="2905"/>
                <a:ext cx="1769" cy="246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598" y="2471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E1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168" y="211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E2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4272" y="1392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ea typeface="宋体" panose="02010600030101010101" pitchFamily="2" charset="-122"/>
                </a:rPr>
                <a:t>E3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986" y="2295"/>
              <a:ext cx="2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+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965" y="1892"/>
              <a:ext cx="1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-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337" y="1734"/>
              <a:ext cx="2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+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09" y="1805"/>
              <a:ext cx="2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panose="02010600030101010101" pitchFamily="2" charset="-122"/>
                </a:rPr>
                <a:t>+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9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37651" y="685800"/>
            <a:ext cx="68272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LEE</a:t>
            </a:r>
            <a:r>
              <a:rPr lang="zh-CN" altLang="en-US" dirty="0"/>
              <a:t>的特殊情况由于多个三角形的边和边是互相挨着的，所以如果直接按上面的方法画，会有很多边重复画了</a:t>
            </a:r>
            <a:r>
              <a:rPr lang="en-US" altLang="zh-CN" dirty="0"/>
              <a:t>2</a:t>
            </a:r>
            <a:r>
              <a:rPr lang="zh-CN" altLang="en-US" dirty="0"/>
              <a:t>遍，为了提高渲染效率，我们需要保证每条边只画一遍。怎么保证呢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652" y="1962574"/>
            <a:ext cx="653852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37791" y="1125416"/>
            <a:ext cx="595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小知识点：</a:t>
            </a:r>
            <a:r>
              <a:rPr lang="en-US" altLang="zh-CN" dirty="0"/>
              <a:t>OpenGL</a:t>
            </a:r>
            <a:r>
              <a:rPr lang="zh-CN" altLang="en-US" dirty="0"/>
              <a:t>多重采样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5131" y="2400299"/>
            <a:ext cx="63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https://blog.csdn.net/csxiaoshui/article/details/78932603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4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621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    直线光栅化Bresenham算法 </vt:lpstr>
      <vt:lpstr>三角形光栅化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9</cp:revision>
  <dcterms:created xsi:type="dcterms:W3CDTF">2018-09-24T08:05:17Z</dcterms:created>
  <dcterms:modified xsi:type="dcterms:W3CDTF">2018-09-24T09:49:51Z</dcterms:modified>
</cp:coreProperties>
</file>