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 id="270" r:id="rId16"/>
    <p:sldId id="281" r:id="rId17"/>
    <p:sldId id="271" r:id="rId18"/>
    <p:sldId id="272" r:id="rId19"/>
    <p:sldId id="28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11/10/2022</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55BA285-9698-1B45-8319-D90A8C63F150}"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34695" y="2824269"/>
            <a:ext cx="4608576"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54792" y="2821491"/>
            <a:ext cx="4608576"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1CFCDFD-B4CF-A241-8D71-E814B10BEAF4}"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11/10/2022</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11/10/2022</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49C68D-E452-FB18-49D0-F13C0A369BB1}"/>
              </a:ext>
            </a:extLst>
          </p:cNvPr>
          <p:cNvSpPr>
            <a:spLocks noGrp="1"/>
          </p:cNvSpPr>
          <p:nvPr>
            <p:ph type="ctrTitle"/>
          </p:nvPr>
        </p:nvSpPr>
        <p:spPr/>
        <p:txBody>
          <a:bodyPr/>
          <a:lstStyle/>
          <a:p>
            <a:r>
              <a:rPr lang="es-MX" dirty="0"/>
              <a:t>Proyecto Colas</a:t>
            </a:r>
          </a:p>
        </p:txBody>
      </p:sp>
      <p:sp>
        <p:nvSpPr>
          <p:cNvPr id="3" name="Subtítulo 2">
            <a:extLst>
              <a:ext uri="{FF2B5EF4-FFF2-40B4-BE49-F238E27FC236}">
                <a16:creationId xmlns:a16="http://schemas.microsoft.com/office/drawing/2014/main" id="{79865CBD-B0B3-F335-52C6-74E984BB0137}"/>
              </a:ext>
            </a:extLst>
          </p:cNvPr>
          <p:cNvSpPr>
            <a:spLocks noGrp="1"/>
          </p:cNvSpPr>
          <p:nvPr>
            <p:ph type="subTitle" idx="1"/>
          </p:nvPr>
        </p:nvSpPr>
        <p:spPr/>
        <p:txBody>
          <a:bodyPr/>
          <a:lstStyle/>
          <a:p>
            <a:r>
              <a:rPr lang="es-MX" dirty="0"/>
              <a:t>Estructura de datos</a:t>
            </a:r>
          </a:p>
          <a:p>
            <a:r>
              <a:rPr lang="es-MX" dirty="0"/>
              <a:t>David Ricardo Santiago </a:t>
            </a:r>
            <a:r>
              <a:rPr lang="es-MX" dirty="0" err="1"/>
              <a:t>alcoser</a:t>
            </a:r>
            <a:endParaRPr lang="es-MX" dirty="0"/>
          </a:p>
        </p:txBody>
      </p:sp>
    </p:spTree>
    <p:extLst>
      <p:ext uri="{BB962C8B-B14F-4D97-AF65-F5344CB8AC3E}">
        <p14:creationId xmlns:p14="http://schemas.microsoft.com/office/powerpoint/2010/main" val="264557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D6739-930E-DA40-89DC-10A72B699915}"/>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1493504F-6899-9C32-39E5-A00264D1EE01}"/>
              </a:ext>
            </a:extLst>
          </p:cNvPr>
          <p:cNvPicPr>
            <a:picLocks noGrp="1" noChangeAspect="1"/>
          </p:cNvPicPr>
          <p:nvPr>
            <p:ph idx="1"/>
          </p:nvPr>
        </p:nvPicPr>
        <p:blipFill>
          <a:blip r:embed="rId2"/>
          <a:stretch>
            <a:fillRect/>
          </a:stretch>
        </p:blipFill>
        <p:spPr>
          <a:xfrm>
            <a:off x="1440317" y="2074289"/>
            <a:ext cx="3924848" cy="1019317"/>
          </a:xfrm>
        </p:spPr>
      </p:pic>
      <p:sp>
        <p:nvSpPr>
          <p:cNvPr id="6" name="CuadroTexto 5">
            <a:extLst>
              <a:ext uri="{FF2B5EF4-FFF2-40B4-BE49-F238E27FC236}">
                <a16:creationId xmlns:a16="http://schemas.microsoft.com/office/drawing/2014/main" id="{5708ED22-F36C-A3C2-F471-A7328810ADA5}"/>
              </a:ext>
            </a:extLst>
          </p:cNvPr>
          <p:cNvSpPr txBox="1"/>
          <p:nvPr/>
        </p:nvSpPr>
        <p:spPr>
          <a:xfrm>
            <a:off x="5654351" y="2211355"/>
            <a:ext cx="5915608" cy="1754326"/>
          </a:xfrm>
          <a:prstGeom prst="rect">
            <a:avLst/>
          </a:prstGeom>
          <a:noFill/>
        </p:spPr>
        <p:txBody>
          <a:bodyPr wrap="square" rtlCol="0">
            <a:spAutoFit/>
          </a:bodyPr>
          <a:lstStyle/>
          <a:p>
            <a:r>
              <a:rPr lang="es-MX" dirty="0"/>
              <a:t>Antes de iniciar el juego se escoge una carta aleatoria con color aleatoria con números entre 1 y 10 ya que va ser la carta para iniciar el juego y esta no puede ser comodín. Posterior a eso se imprime y se inserta en la Pila de </a:t>
            </a:r>
            <a:r>
              <a:rPr lang="es-MX" dirty="0" err="1"/>
              <a:t>poner_cartas</a:t>
            </a:r>
            <a:r>
              <a:rPr lang="es-MX" dirty="0"/>
              <a:t> que es el monto donde todos lo jugadores pondrán sus cartas</a:t>
            </a:r>
          </a:p>
        </p:txBody>
      </p:sp>
    </p:spTree>
    <p:extLst>
      <p:ext uri="{BB962C8B-B14F-4D97-AF65-F5344CB8AC3E}">
        <p14:creationId xmlns:p14="http://schemas.microsoft.com/office/powerpoint/2010/main" val="2105253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208A5-B61B-0A25-F8E8-E48EA566F01E}"/>
              </a:ext>
            </a:extLst>
          </p:cNvPr>
          <p:cNvSpPr>
            <a:spLocks noGrp="1"/>
          </p:cNvSpPr>
          <p:nvPr>
            <p:ph type="title"/>
          </p:nvPr>
        </p:nvSpPr>
        <p:spPr>
          <a:xfrm>
            <a:off x="914400" y="244683"/>
            <a:ext cx="9520158" cy="1049235"/>
          </a:xfrm>
        </p:spPr>
        <p:txBody>
          <a:bodyPr/>
          <a:lstStyle/>
          <a:p>
            <a:r>
              <a:rPr lang="es-MX" dirty="0"/>
              <a:t>Empieza el juego</a:t>
            </a:r>
          </a:p>
        </p:txBody>
      </p:sp>
      <p:sp>
        <p:nvSpPr>
          <p:cNvPr id="3" name="Marcador de contenido 2">
            <a:extLst>
              <a:ext uri="{FF2B5EF4-FFF2-40B4-BE49-F238E27FC236}">
                <a16:creationId xmlns:a16="http://schemas.microsoft.com/office/drawing/2014/main" id="{6CBDCCA9-7339-E161-CF22-64A8AE7E87B8}"/>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AAE6BB28-5B24-BFD9-272F-D09B0917B07B}"/>
              </a:ext>
            </a:extLst>
          </p:cNvPr>
          <p:cNvPicPr>
            <a:picLocks noChangeAspect="1"/>
          </p:cNvPicPr>
          <p:nvPr/>
        </p:nvPicPr>
        <p:blipFill>
          <a:blip r:embed="rId2"/>
          <a:stretch>
            <a:fillRect/>
          </a:stretch>
        </p:blipFill>
        <p:spPr>
          <a:xfrm>
            <a:off x="121298" y="1575548"/>
            <a:ext cx="9961984" cy="4330980"/>
          </a:xfrm>
          <a:prstGeom prst="rect">
            <a:avLst/>
          </a:prstGeom>
        </p:spPr>
      </p:pic>
    </p:spTree>
    <p:extLst>
      <p:ext uri="{BB962C8B-B14F-4D97-AF65-F5344CB8AC3E}">
        <p14:creationId xmlns:p14="http://schemas.microsoft.com/office/powerpoint/2010/main" val="563560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DDC72-BFB4-244F-A8FD-E45A9B2E3550}"/>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07D4D236-2A9A-76A2-F71F-31F1E198B696}"/>
              </a:ext>
            </a:extLst>
          </p:cNvPr>
          <p:cNvPicPr>
            <a:picLocks noGrp="1" noChangeAspect="1"/>
          </p:cNvPicPr>
          <p:nvPr>
            <p:ph idx="1"/>
          </p:nvPr>
        </p:nvPicPr>
        <p:blipFill>
          <a:blip r:embed="rId2"/>
          <a:stretch>
            <a:fillRect/>
          </a:stretch>
        </p:blipFill>
        <p:spPr>
          <a:xfrm>
            <a:off x="1534696" y="1997464"/>
            <a:ext cx="5798191" cy="3449638"/>
          </a:xfrm>
        </p:spPr>
      </p:pic>
    </p:spTree>
    <p:extLst>
      <p:ext uri="{BB962C8B-B14F-4D97-AF65-F5344CB8AC3E}">
        <p14:creationId xmlns:p14="http://schemas.microsoft.com/office/powerpoint/2010/main" val="160758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1C252-BD3B-00F8-D1C4-23D599D2F91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5DD9D76D-C65D-085D-DCE6-955B425795E7}"/>
              </a:ext>
            </a:extLst>
          </p:cNvPr>
          <p:cNvSpPr>
            <a:spLocks noGrp="1"/>
          </p:cNvSpPr>
          <p:nvPr>
            <p:ph idx="1"/>
          </p:nvPr>
        </p:nvSpPr>
        <p:spPr/>
        <p:txBody>
          <a:bodyPr/>
          <a:lstStyle/>
          <a:p>
            <a:r>
              <a:rPr lang="es-MX" dirty="0"/>
              <a:t>Todo el juego gira entorno a un ciclo </a:t>
            </a:r>
            <a:r>
              <a:rPr lang="es-MX" dirty="0" err="1"/>
              <a:t>while</a:t>
            </a:r>
            <a:r>
              <a:rPr lang="es-MX" dirty="0"/>
              <a:t> que mientras no haya un ganador se </a:t>
            </a:r>
            <a:r>
              <a:rPr lang="es-MX" dirty="0" err="1"/>
              <a:t>repira</a:t>
            </a:r>
            <a:r>
              <a:rPr lang="es-MX" dirty="0"/>
              <a:t>, recordemos que el juego termina hasta que un jugador se queda sin cartas.</a:t>
            </a:r>
          </a:p>
          <a:p>
            <a:r>
              <a:rPr lang="es-MX" dirty="0"/>
              <a:t>La primera condición es evaluar si se puso una carta de cambio de dirección de ser así se le suma 1 al contador y se manda a llamar la función  </a:t>
            </a:r>
            <a:r>
              <a:rPr lang="es-MX" dirty="0" err="1"/>
              <a:t>encontrar_cd</a:t>
            </a:r>
            <a:endParaRPr lang="es-MX" dirty="0"/>
          </a:p>
          <a:p>
            <a:pPr marL="0" indent="0">
              <a:buNone/>
            </a:pPr>
            <a:r>
              <a:rPr lang="es-MX" dirty="0"/>
              <a:t> si la función retorna un True se juega a sentido contrario si retorna un False se juega a sentido normal</a:t>
            </a:r>
          </a:p>
        </p:txBody>
      </p:sp>
    </p:spTree>
    <p:extLst>
      <p:ext uri="{BB962C8B-B14F-4D97-AF65-F5344CB8AC3E}">
        <p14:creationId xmlns:p14="http://schemas.microsoft.com/office/powerpoint/2010/main" val="3640994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073D97-495F-48D4-165D-73FB4D0AB5A6}"/>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D15876E6-232D-3C06-7977-1E406A13C297}"/>
              </a:ext>
            </a:extLst>
          </p:cNvPr>
          <p:cNvPicPr>
            <a:picLocks noGrp="1" noChangeAspect="1"/>
          </p:cNvPicPr>
          <p:nvPr>
            <p:ph idx="1"/>
          </p:nvPr>
        </p:nvPicPr>
        <p:blipFill>
          <a:blip r:embed="rId2"/>
          <a:stretch>
            <a:fillRect/>
          </a:stretch>
        </p:blipFill>
        <p:spPr>
          <a:xfrm>
            <a:off x="1535113" y="2729132"/>
            <a:ext cx="9520237" cy="2023624"/>
          </a:xfrm>
        </p:spPr>
      </p:pic>
    </p:spTree>
    <p:extLst>
      <p:ext uri="{BB962C8B-B14F-4D97-AF65-F5344CB8AC3E}">
        <p14:creationId xmlns:p14="http://schemas.microsoft.com/office/powerpoint/2010/main" val="211793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6752F-F1AE-49D9-04F5-AF6F72A2D11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B41F1E22-491A-938E-0AB8-81823F2AA3AB}"/>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76C1C252-D5C0-3C29-32D2-CBB9EE728A1C}"/>
              </a:ext>
            </a:extLst>
          </p:cNvPr>
          <p:cNvPicPr>
            <a:picLocks noChangeAspect="1"/>
          </p:cNvPicPr>
          <p:nvPr/>
        </p:nvPicPr>
        <p:blipFill>
          <a:blip r:embed="rId2"/>
          <a:stretch>
            <a:fillRect/>
          </a:stretch>
        </p:blipFill>
        <p:spPr>
          <a:xfrm>
            <a:off x="367668" y="1092001"/>
            <a:ext cx="7227449" cy="4244820"/>
          </a:xfrm>
          <a:prstGeom prst="rect">
            <a:avLst/>
          </a:prstGeom>
        </p:spPr>
      </p:pic>
      <p:sp>
        <p:nvSpPr>
          <p:cNvPr id="6" name="CuadroTexto 5">
            <a:extLst>
              <a:ext uri="{FF2B5EF4-FFF2-40B4-BE49-F238E27FC236}">
                <a16:creationId xmlns:a16="http://schemas.microsoft.com/office/drawing/2014/main" id="{1B9D804D-89E2-55A3-9877-40BCC27F0736}"/>
              </a:ext>
            </a:extLst>
          </p:cNvPr>
          <p:cNvSpPr txBox="1"/>
          <p:nvPr/>
        </p:nvSpPr>
        <p:spPr>
          <a:xfrm>
            <a:off x="7781731" y="1175657"/>
            <a:ext cx="4292081" cy="4801314"/>
          </a:xfrm>
          <a:prstGeom prst="rect">
            <a:avLst/>
          </a:prstGeom>
          <a:noFill/>
        </p:spPr>
        <p:txBody>
          <a:bodyPr wrap="square" rtlCol="0">
            <a:spAutoFit/>
          </a:bodyPr>
          <a:lstStyle/>
          <a:p>
            <a:r>
              <a:rPr lang="es-MX" dirty="0"/>
              <a:t>Después de que se evalúa el contador según el resultado se juega a sentido o contrasentido y se hacen las siguiente evaluaciones que son las de comodines:</a:t>
            </a:r>
          </a:p>
          <a:p>
            <a:r>
              <a:rPr lang="es-MX" dirty="0"/>
              <a:t>+2 de cualquier color</a:t>
            </a:r>
          </a:p>
          <a:p>
            <a:r>
              <a:rPr lang="es-MX" dirty="0"/>
              <a:t>+4 que cambia el color y le da 4 cartas al jugador que sigue</a:t>
            </a:r>
          </a:p>
          <a:p>
            <a:r>
              <a:rPr lang="es-MX" dirty="0"/>
              <a:t>Cancelar turno al siguiente jugador</a:t>
            </a:r>
          </a:p>
          <a:p>
            <a:r>
              <a:rPr lang="es-MX" dirty="0"/>
              <a:t>O un cambia color</a:t>
            </a:r>
          </a:p>
          <a:p>
            <a:endParaRPr lang="es-MX" dirty="0"/>
          </a:p>
          <a:p>
            <a:r>
              <a:rPr lang="es-MX" dirty="0"/>
              <a:t>En contra sentido la forma de manipular las colas es quitar del final y poner al principio. En jugar al sentido es lo opuesto a esto. En el caso de los comodines que se agregan cartas se usa la función </a:t>
            </a:r>
            <a:r>
              <a:rPr lang="es-MX" dirty="0" err="1"/>
              <a:t>insertar_inicio</a:t>
            </a:r>
            <a:r>
              <a:rPr lang="es-MX" dirty="0"/>
              <a:t> sobre el primer dato de la cola barajas</a:t>
            </a:r>
          </a:p>
        </p:txBody>
      </p:sp>
    </p:spTree>
    <p:extLst>
      <p:ext uri="{BB962C8B-B14F-4D97-AF65-F5344CB8AC3E}">
        <p14:creationId xmlns:p14="http://schemas.microsoft.com/office/powerpoint/2010/main" val="317065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2BC6D5-B0B5-8E3F-BFA3-FF4E9B605FC6}"/>
              </a:ext>
            </a:extLst>
          </p:cNvPr>
          <p:cNvSpPr>
            <a:spLocks noGrp="1"/>
          </p:cNvSpPr>
          <p:nvPr>
            <p:ph type="title"/>
          </p:nvPr>
        </p:nvSpPr>
        <p:spPr>
          <a:xfrm>
            <a:off x="1068165" y="98582"/>
            <a:ext cx="9520158" cy="1049235"/>
          </a:xfrm>
        </p:spPr>
        <p:txBody>
          <a:bodyPr/>
          <a:lstStyle/>
          <a:p>
            <a:r>
              <a:rPr lang="es-MX" dirty="0"/>
              <a:t>Funciones para el primer dato de “barajas”</a:t>
            </a:r>
          </a:p>
        </p:txBody>
      </p:sp>
      <p:sp>
        <p:nvSpPr>
          <p:cNvPr id="3" name="Marcador de contenido 2">
            <a:extLst>
              <a:ext uri="{FF2B5EF4-FFF2-40B4-BE49-F238E27FC236}">
                <a16:creationId xmlns:a16="http://schemas.microsoft.com/office/drawing/2014/main" id="{536A1E45-F565-BFCD-7D5A-2EDA1765FA30}"/>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F76A29F5-3A0E-EE33-8546-E4B497B802CC}"/>
              </a:ext>
            </a:extLst>
          </p:cNvPr>
          <p:cNvPicPr>
            <a:picLocks noChangeAspect="1"/>
          </p:cNvPicPr>
          <p:nvPr/>
        </p:nvPicPr>
        <p:blipFill>
          <a:blip r:embed="rId2"/>
          <a:stretch>
            <a:fillRect/>
          </a:stretch>
        </p:blipFill>
        <p:spPr>
          <a:xfrm>
            <a:off x="1534696" y="1329136"/>
            <a:ext cx="7204529" cy="4671204"/>
          </a:xfrm>
          <a:prstGeom prst="rect">
            <a:avLst/>
          </a:prstGeom>
        </p:spPr>
      </p:pic>
    </p:spTree>
    <p:extLst>
      <p:ext uri="{BB962C8B-B14F-4D97-AF65-F5344CB8AC3E}">
        <p14:creationId xmlns:p14="http://schemas.microsoft.com/office/powerpoint/2010/main" val="2106764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D35FA-1044-89CF-D63F-4C692320D20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3E0B22B2-7766-15A9-9782-4B54E0478860}"/>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AFBDB47A-8502-94EF-D47D-ED65C6DAC6DE}"/>
              </a:ext>
            </a:extLst>
          </p:cNvPr>
          <p:cNvPicPr>
            <a:picLocks noChangeAspect="1"/>
          </p:cNvPicPr>
          <p:nvPr/>
        </p:nvPicPr>
        <p:blipFill>
          <a:blip r:embed="rId2"/>
          <a:stretch>
            <a:fillRect/>
          </a:stretch>
        </p:blipFill>
        <p:spPr>
          <a:xfrm>
            <a:off x="978628" y="472556"/>
            <a:ext cx="9678676" cy="5462062"/>
          </a:xfrm>
          <a:prstGeom prst="rect">
            <a:avLst/>
          </a:prstGeom>
        </p:spPr>
      </p:pic>
    </p:spTree>
    <p:extLst>
      <p:ext uri="{BB962C8B-B14F-4D97-AF65-F5344CB8AC3E}">
        <p14:creationId xmlns:p14="http://schemas.microsoft.com/office/powerpoint/2010/main" val="522384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9579-58CB-8B07-9ECA-988B9C26EB8A}"/>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0E3E375-597D-7BA5-136D-E6267F3E1651}"/>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91533A5F-6B99-93FB-0C98-AE3FAF5F5862}"/>
              </a:ext>
            </a:extLst>
          </p:cNvPr>
          <p:cNvPicPr>
            <a:picLocks noChangeAspect="1"/>
          </p:cNvPicPr>
          <p:nvPr/>
        </p:nvPicPr>
        <p:blipFill>
          <a:blip r:embed="rId2"/>
          <a:stretch>
            <a:fillRect/>
          </a:stretch>
        </p:blipFill>
        <p:spPr>
          <a:xfrm>
            <a:off x="1534696" y="760494"/>
            <a:ext cx="6892610" cy="4705851"/>
          </a:xfrm>
          <a:prstGeom prst="rect">
            <a:avLst/>
          </a:prstGeom>
        </p:spPr>
      </p:pic>
    </p:spTree>
    <p:extLst>
      <p:ext uri="{BB962C8B-B14F-4D97-AF65-F5344CB8AC3E}">
        <p14:creationId xmlns:p14="http://schemas.microsoft.com/office/powerpoint/2010/main" val="59172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763A82-AF91-E56E-7CB7-FCBAA7C703E7}"/>
              </a:ext>
            </a:extLst>
          </p:cNvPr>
          <p:cNvSpPr>
            <a:spLocks noGrp="1"/>
          </p:cNvSpPr>
          <p:nvPr>
            <p:ph type="title"/>
          </p:nvPr>
        </p:nvSpPr>
        <p:spPr/>
        <p:txBody>
          <a:bodyPr/>
          <a:lstStyle/>
          <a:p>
            <a:r>
              <a:rPr lang="es-MX" dirty="0"/>
              <a:t>Función de +4 o </a:t>
            </a:r>
            <a:r>
              <a:rPr lang="es-MX" dirty="0" err="1"/>
              <a:t>cc</a:t>
            </a:r>
            <a:endParaRPr lang="es-MX" dirty="0"/>
          </a:p>
        </p:txBody>
      </p:sp>
      <p:sp>
        <p:nvSpPr>
          <p:cNvPr id="3" name="Marcador de contenido 2">
            <a:extLst>
              <a:ext uri="{FF2B5EF4-FFF2-40B4-BE49-F238E27FC236}">
                <a16:creationId xmlns:a16="http://schemas.microsoft.com/office/drawing/2014/main" id="{BD8E25C0-6649-A871-7211-40A9BC2ADBDC}"/>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C442F52F-CF74-A746-61B8-A7CA591B9254}"/>
              </a:ext>
            </a:extLst>
          </p:cNvPr>
          <p:cNvPicPr>
            <a:picLocks noChangeAspect="1"/>
          </p:cNvPicPr>
          <p:nvPr/>
        </p:nvPicPr>
        <p:blipFill>
          <a:blip r:embed="rId2"/>
          <a:stretch>
            <a:fillRect/>
          </a:stretch>
        </p:blipFill>
        <p:spPr>
          <a:xfrm>
            <a:off x="2013968" y="2204866"/>
            <a:ext cx="8164064" cy="2448267"/>
          </a:xfrm>
          <a:prstGeom prst="rect">
            <a:avLst/>
          </a:prstGeom>
        </p:spPr>
      </p:pic>
    </p:spTree>
    <p:extLst>
      <p:ext uri="{BB962C8B-B14F-4D97-AF65-F5344CB8AC3E}">
        <p14:creationId xmlns:p14="http://schemas.microsoft.com/office/powerpoint/2010/main" val="1403064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6778B4-675A-7396-9D62-59075BB93931}"/>
              </a:ext>
            </a:extLst>
          </p:cNvPr>
          <p:cNvSpPr>
            <a:spLocks noGrp="1"/>
          </p:cNvSpPr>
          <p:nvPr>
            <p:ph type="title"/>
          </p:nvPr>
        </p:nvSpPr>
        <p:spPr/>
        <p:txBody>
          <a:bodyPr/>
          <a:lstStyle/>
          <a:p>
            <a:r>
              <a:rPr lang="es-MX" dirty="0"/>
              <a:t> </a:t>
            </a:r>
          </a:p>
        </p:txBody>
      </p:sp>
      <p:pic>
        <p:nvPicPr>
          <p:cNvPr id="5" name="Marcador de contenido 4">
            <a:extLst>
              <a:ext uri="{FF2B5EF4-FFF2-40B4-BE49-F238E27FC236}">
                <a16:creationId xmlns:a16="http://schemas.microsoft.com/office/drawing/2014/main" id="{05274025-2567-2399-578D-5D5950F08252}"/>
              </a:ext>
            </a:extLst>
          </p:cNvPr>
          <p:cNvPicPr>
            <a:picLocks noGrp="1" noChangeAspect="1"/>
          </p:cNvPicPr>
          <p:nvPr>
            <p:ph idx="1"/>
          </p:nvPr>
        </p:nvPicPr>
        <p:blipFill>
          <a:blip r:embed="rId2"/>
          <a:stretch>
            <a:fillRect/>
          </a:stretch>
        </p:blipFill>
        <p:spPr>
          <a:xfrm>
            <a:off x="1189464" y="1997463"/>
            <a:ext cx="4460494" cy="3449638"/>
          </a:xfrm>
        </p:spPr>
      </p:pic>
      <p:sp>
        <p:nvSpPr>
          <p:cNvPr id="6" name="CuadroTexto 5">
            <a:extLst>
              <a:ext uri="{FF2B5EF4-FFF2-40B4-BE49-F238E27FC236}">
                <a16:creationId xmlns:a16="http://schemas.microsoft.com/office/drawing/2014/main" id="{61E60A53-3177-EC6D-471D-CD1C24995E3B}"/>
              </a:ext>
            </a:extLst>
          </p:cNvPr>
          <p:cNvSpPr txBox="1"/>
          <p:nvPr/>
        </p:nvSpPr>
        <p:spPr>
          <a:xfrm>
            <a:off x="6096000" y="2127380"/>
            <a:ext cx="4298302" cy="2862322"/>
          </a:xfrm>
          <a:prstGeom prst="rect">
            <a:avLst/>
          </a:prstGeom>
          <a:noFill/>
        </p:spPr>
        <p:txBody>
          <a:bodyPr wrap="square" rtlCol="0">
            <a:spAutoFit/>
          </a:bodyPr>
          <a:lstStyle/>
          <a:p>
            <a:r>
              <a:rPr lang="es-MX" dirty="0"/>
              <a:t>Se importan colas lineal, cola circular doblemente enlazada y pila para trabajar con este programa que es el juego de cartas “UNO”</a:t>
            </a:r>
          </a:p>
          <a:p>
            <a:endParaRPr lang="es-MX" dirty="0"/>
          </a:p>
          <a:p>
            <a:r>
              <a:rPr lang="es-MX" dirty="0"/>
              <a:t>Así como también se importan todas las funciones que usarán a lo largo del programa. Y no olvidar la importación de la librería </a:t>
            </a:r>
            <a:r>
              <a:rPr lang="es-MX" dirty="0" err="1"/>
              <a:t>random</a:t>
            </a:r>
            <a:r>
              <a:rPr lang="es-MX" dirty="0"/>
              <a:t> para un llenado de datos de manera automática </a:t>
            </a:r>
          </a:p>
        </p:txBody>
      </p:sp>
    </p:spTree>
    <p:extLst>
      <p:ext uri="{BB962C8B-B14F-4D97-AF65-F5344CB8AC3E}">
        <p14:creationId xmlns:p14="http://schemas.microsoft.com/office/powerpoint/2010/main" val="3199107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2C78FA-3626-0456-409D-C2FF69E3F228}"/>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23D7DC1-EA3F-2696-BFEA-8FB93BD67F28}"/>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C7910F21-C4CF-B59F-BACC-522BEB86BBE6}"/>
              </a:ext>
            </a:extLst>
          </p:cNvPr>
          <p:cNvPicPr>
            <a:picLocks noChangeAspect="1"/>
          </p:cNvPicPr>
          <p:nvPr/>
        </p:nvPicPr>
        <p:blipFill>
          <a:blip r:embed="rId2"/>
          <a:stretch>
            <a:fillRect/>
          </a:stretch>
        </p:blipFill>
        <p:spPr>
          <a:xfrm>
            <a:off x="1248469" y="1329136"/>
            <a:ext cx="10092612" cy="4563861"/>
          </a:xfrm>
          <a:prstGeom prst="rect">
            <a:avLst/>
          </a:prstGeom>
        </p:spPr>
      </p:pic>
    </p:spTree>
    <p:extLst>
      <p:ext uri="{BB962C8B-B14F-4D97-AF65-F5344CB8AC3E}">
        <p14:creationId xmlns:p14="http://schemas.microsoft.com/office/powerpoint/2010/main" val="2568723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A3E06-6CDB-DA1B-1C4F-297CF24E20D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DC334D53-17D8-A5B8-FF8D-E7821C011476}"/>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0C9F7767-2A23-5EE0-A6E6-B486623BF35B}"/>
              </a:ext>
            </a:extLst>
          </p:cNvPr>
          <p:cNvPicPr>
            <a:picLocks noChangeAspect="1"/>
          </p:cNvPicPr>
          <p:nvPr/>
        </p:nvPicPr>
        <p:blipFill>
          <a:blip r:embed="rId2"/>
          <a:stretch>
            <a:fillRect/>
          </a:stretch>
        </p:blipFill>
        <p:spPr>
          <a:xfrm>
            <a:off x="575892" y="882529"/>
            <a:ext cx="10478962" cy="2648320"/>
          </a:xfrm>
          <a:prstGeom prst="rect">
            <a:avLst/>
          </a:prstGeom>
        </p:spPr>
      </p:pic>
    </p:spTree>
    <p:extLst>
      <p:ext uri="{BB962C8B-B14F-4D97-AF65-F5344CB8AC3E}">
        <p14:creationId xmlns:p14="http://schemas.microsoft.com/office/powerpoint/2010/main" val="259196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26C58-3147-4F5F-2772-2451FD7C2CE6}"/>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220324A3-5285-141F-A78C-A9EAC79F1932}"/>
              </a:ext>
            </a:extLst>
          </p:cNvPr>
          <p:cNvSpPr>
            <a:spLocks noGrp="1"/>
          </p:cNvSpPr>
          <p:nvPr>
            <p:ph idx="1"/>
          </p:nvPr>
        </p:nvSpPr>
        <p:spPr/>
        <p:txBody>
          <a:bodyPr/>
          <a:lstStyle/>
          <a:p>
            <a:r>
              <a:rPr lang="es-MX" dirty="0"/>
              <a:t>                                                             </a:t>
            </a:r>
          </a:p>
        </p:txBody>
      </p:sp>
      <p:pic>
        <p:nvPicPr>
          <p:cNvPr id="5" name="Imagen 4">
            <a:extLst>
              <a:ext uri="{FF2B5EF4-FFF2-40B4-BE49-F238E27FC236}">
                <a16:creationId xmlns:a16="http://schemas.microsoft.com/office/drawing/2014/main" id="{D2B1E248-6AAC-5A04-926C-F7121046F39B}"/>
              </a:ext>
            </a:extLst>
          </p:cNvPr>
          <p:cNvPicPr>
            <a:picLocks noChangeAspect="1"/>
          </p:cNvPicPr>
          <p:nvPr/>
        </p:nvPicPr>
        <p:blipFill>
          <a:blip r:embed="rId2"/>
          <a:stretch>
            <a:fillRect/>
          </a:stretch>
        </p:blipFill>
        <p:spPr>
          <a:xfrm>
            <a:off x="1878112" y="1979708"/>
            <a:ext cx="3677163" cy="3486637"/>
          </a:xfrm>
          <a:prstGeom prst="rect">
            <a:avLst/>
          </a:prstGeom>
        </p:spPr>
      </p:pic>
      <p:sp>
        <p:nvSpPr>
          <p:cNvPr id="6" name="CuadroTexto 5">
            <a:extLst>
              <a:ext uri="{FF2B5EF4-FFF2-40B4-BE49-F238E27FC236}">
                <a16:creationId xmlns:a16="http://schemas.microsoft.com/office/drawing/2014/main" id="{383A358C-E2E9-54A4-84A3-62D05ACE9CA4}"/>
              </a:ext>
            </a:extLst>
          </p:cNvPr>
          <p:cNvSpPr txBox="1"/>
          <p:nvPr/>
        </p:nvSpPr>
        <p:spPr>
          <a:xfrm>
            <a:off x="5850294" y="2286000"/>
            <a:ext cx="4982547" cy="3139321"/>
          </a:xfrm>
          <a:prstGeom prst="rect">
            <a:avLst/>
          </a:prstGeom>
          <a:noFill/>
        </p:spPr>
        <p:txBody>
          <a:bodyPr wrap="square" rtlCol="0">
            <a:spAutoFit/>
          </a:bodyPr>
          <a:lstStyle/>
          <a:p>
            <a:r>
              <a:rPr lang="es-MX" dirty="0"/>
              <a:t>La declaración de nuestras variables “propias” del programa, las que son de </a:t>
            </a:r>
            <a:r>
              <a:rPr lang="es-MX" dirty="0" err="1"/>
              <a:t>tripo</a:t>
            </a:r>
            <a:r>
              <a:rPr lang="es-MX" dirty="0"/>
              <a:t> </a:t>
            </a:r>
            <a:r>
              <a:rPr lang="es-MX" dirty="0" err="1"/>
              <a:t>String</a:t>
            </a:r>
            <a:r>
              <a:rPr lang="es-MX" dirty="0"/>
              <a:t> “</a:t>
            </a:r>
            <a:r>
              <a:rPr lang="es-MX" dirty="0" err="1"/>
              <a:t>str</a:t>
            </a:r>
            <a:r>
              <a:rPr lang="es-MX" dirty="0"/>
              <a:t>” son variables que reciben respuestas por parte del usuario y son leídas. La variable </a:t>
            </a:r>
            <a:r>
              <a:rPr lang="es-MX" dirty="0" err="1"/>
              <a:t>winner</a:t>
            </a:r>
            <a:r>
              <a:rPr lang="es-MX" dirty="0"/>
              <a:t> es una variable booleana que nos sirve para evaluar si hay o no un ganador del juego que se inicializa en falso para que el ciclo se repita una y otra vez hasta que haya un ganador tomara un True.</a:t>
            </a:r>
          </a:p>
          <a:p>
            <a:r>
              <a:rPr lang="es-MX" dirty="0"/>
              <a:t>Las variable </a:t>
            </a:r>
            <a:r>
              <a:rPr lang="es-MX" dirty="0" err="1"/>
              <a:t>int</a:t>
            </a:r>
            <a:r>
              <a:rPr lang="es-MX" dirty="0"/>
              <a:t> son contadores que se usan a lo largo del programa</a:t>
            </a:r>
          </a:p>
        </p:txBody>
      </p:sp>
    </p:spTree>
    <p:extLst>
      <p:ext uri="{BB962C8B-B14F-4D97-AF65-F5344CB8AC3E}">
        <p14:creationId xmlns:p14="http://schemas.microsoft.com/office/powerpoint/2010/main" val="209304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F76078-3E55-4366-48C4-8008541F8109}"/>
              </a:ext>
            </a:extLst>
          </p:cNvPr>
          <p:cNvSpPr>
            <a:spLocks noGrp="1"/>
          </p:cNvSpPr>
          <p:nvPr>
            <p:ph type="title"/>
          </p:nvPr>
        </p:nvSpPr>
        <p:spPr/>
        <p:txBody>
          <a:bodyPr/>
          <a:lstStyle/>
          <a:p>
            <a:r>
              <a:rPr lang="es-MX" dirty="0"/>
              <a:t>Registro de jugadores</a:t>
            </a:r>
          </a:p>
        </p:txBody>
      </p:sp>
      <p:sp>
        <p:nvSpPr>
          <p:cNvPr id="3" name="Marcador de contenido 2">
            <a:extLst>
              <a:ext uri="{FF2B5EF4-FFF2-40B4-BE49-F238E27FC236}">
                <a16:creationId xmlns:a16="http://schemas.microsoft.com/office/drawing/2014/main" id="{A9B29A10-3DEA-03E2-005C-B1879E6FEF1C}"/>
              </a:ext>
            </a:extLst>
          </p:cNvPr>
          <p:cNvSpPr>
            <a:spLocks noGrp="1"/>
          </p:cNvSpPr>
          <p:nvPr>
            <p:ph idx="1"/>
          </p:nvPr>
        </p:nvSpPr>
        <p:spPr/>
        <p:txBody>
          <a:bodyPr/>
          <a:lstStyle/>
          <a:p>
            <a:r>
              <a:rPr lang="es-MX" dirty="0"/>
              <a:t>                                                                                                                 </a:t>
            </a:r>
          </a:p>
        </p:txBody>
      </p:sp>
      <p:pic>
        <p:nvPicPr>
          <p:cNvPr id="5" name="Imagen 4">
            <a:extLst>
              <a:ext uri="{FF2B5EF4-FFF2-40B4-BE49-F238E27FC236}">
                <a16:creationId xmlns:a16="http://schemas.microsoft.com/office/drawing/2014/main" id="{0885720B-0A29-7EAE-A1F6-7CA70C8FEFA6}"/>
              </a:ext>
            </a:extLst>
          </p:cNvPr>
          <p:cNvPicPr>
            <a:picLocks noChangeAspect="1"/>
          </p:cNvPicPr>
          <p:nvPr/>
        </p:nvPicPr>
        <p:blipFill>
          <a:blip r:embed="rId2"/>
          <a:stretch>
            <a:fillRect/>
          </a:stretch>
        </p:blipFill>
        <p:spPr>
          <a:xfrm>
            <a:off x="1534696" y="2302562"/>
            <a:ext cx="6763694" cy="2876951"/>
          </a:xfrm>
          <a:prstGeom prst="rect">
            <a:avLst/>
          </a:prstGeom>
        </p:spPr>
      </p:pic>
      <p:sp>
        <p:nvSpPr>
          <p:cNvPr id="6" name="CuadroTexto 5">
            <a:extLst>
              <a:ext uri="{FF2B5EF4-FFF2-40B4-BE49-F238E27FC236}">
                <a16:creationId xmlns:a16="http://schemas.microsoft.com/office/drawing/2014/main" id="{D2B8832C-F499-5917-5964-2C2B2A7C6F5F}"/>
              </a:ext>
            </a:extLst>
          </p:cNvPr>
          <p:cNvSpPr txBox="1"/>
          <p:nvPr/>
        </p:nvSpPr>
        <p:spPr>
          <a:xfrm>
            <a:off x="8817428" y="2705877"/>
            <a:ext cx="2528596" cy="646331"/>
          </a:xfrm>
          <a:prstGeom prst="rect">
            <a:avLst/>
          </a:prstGeom>
          <a:noFill/>
        </p:spPr>
        <p:txBody>
          <a:bodyPr wrap="square" rtlCol="0">
            <a:spAutoFit/>
          </a:bodyPr>
          <a:lstStyle/>
          <a:p>
            <a:r>
              <a:rPr lang="es-MX" dirty="0"/>
              <a:t>Para jugar mínimo son 2 jugadores</a:t>
            </a:r>
          </a:p>
        </p:txBody>
      </p:sp>
    </p:spTree>
    <p:extLst>
      <p:ext uri="{BB962C8B-B14F-4D97-AF65-F5344CB8AC3E}">
        <p14:creationId xmlns:p14="http://schemas.microsoft.com/office/powerpoint/2010/main" val="143053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75A71-5459-C9F2-2204-D92FABF856F9}"/>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3C2100FA-15D6-033F-65F0-A42EB1ABC92C}"/>
              </a:ext>
            </a:extLst>
          </p:cNvPr>
          <p:cNvPicPr>
            <a:picLocks noGrp="1" noChangeAspect="1"/>
          </p:cNvPicPr>
          <p:nvPr>
            <p:ph idx="1"/>
          </p:nvPr>
        </p:nvPicPr>
        <p:blipFill>
          <a:blip r:embed="rId2"/>
          <a:stretch>
            <a:fillRect/>
          </a:stretch>
        </p:blipFill>
        <p:spPr>
          <a:xfrm>
            <a:off x="1345013" y="1932149"/>
            <a:ext cx="5970031" cy="2630520"/>
          </a:xfrm>
        </p:spPr>
      </p:pic>
      <p:sp>
        <p:nvSpPr>
          <p:cNvPr id="6" name="CuadroTexto 5">
            <a:extLst>
              <a:ext uri="{FF2B5EF4-FFF2-40B4-BE49-F238E27FC236}">
                <a16:creationId xmlns:a16="http://schemas.microsoft.com/office/drawing/2014/main" id="{BB8E2CBA-7E19-743D-3A11-53E569134814}"/>
              </a:ext>
            </a:extLst>
          </p:cNvPr>
          <p:cNvSpPr txBox="1"/>
          <p:nvPr/>
        </p:nvSpPr>
        <p:spPr>
          <a:xfrm>
            <a:off x="7576457" y="2136710"/>
            <a:ext cx="4516016" cy="3970318"/>
          </a:xfrm>
          <a:prstGeom prst="rect">
            <a:avLst/>
          </a:prstGeom>
          <a:noFill/>
        </p:spPr>
        <p:txBody>
          <a:bodyPr wrap="square" rtlCol="0">
            <a:spAutoFit/>
          </a:bodyPr>
          <a:lstStyle/>
          <a:p>
            <a:r>
              <a:rPr lang="es-MX" dirty="0"/>
              <a:t>La forma de generar cartas es por medio de números aleatorios entre 1 y 15 , números menores o igual a 10 se quedan con ese valor, mayor a 10 son comodines y en vez de insertar el número se inserta el comodín.</a:t>
            </a:r>
          </a:p>
          <a:p>
            <a:r>
              <a:rPr lang="es-MX" dirty="0"/>
              <a:t>Posterior a eso se abre un ciclo que mete todas las cartas generadas a una pila auxiliar pero los datos se envían dentro de una función </a:t>
            </a:r>
            <a:r>
              <a:rPr lang="es-MX" dirty="0" err="1"/>
              <a:t>selec_color</a:t>
            </a:r>
            <a:r>
              <a:rPr lang="es-MX" dirty="0"/>
              <a:t>(), una vez esa cola auxiliar esta llena con los valores que regresa la función vaciamos esa cola y llenamos la cola original que son las cartas a repartir  “</a:t>
            </a:r>
            <a:r>
              <a:rPr lang="es-MX" dirty="0" err="1"/>
              <a:t>b_cartas</a:t>
            </a:r>
            <a:r>
              <a:rPr lang="es-MX" dirty="0"/>
              <a:t>”</a:t>
            </a:r>
          </a:p>
        </p:txBody>
      </p:sp>
    </p:spTree>
    <p:extLst>
      <p:ext uri="{BB962C8B-B14F-4D97-AF65-F5344CB8AC3E}">
        <p14:creationId xmlns:p14="http://schemas.microsoft.com/office/powerpoint/2010/main" val="204911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5083F-61EA-BFE8-D847-6E0EC9EC7BD3}"/>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CF1392D-7E84-5D5C-3337-6B36E82A06E7}"/>
              </a:ext>
            </a:extLst>
          </p:cNvPr>
          <p:cNvSpPr>
            <a:spLocks noGrp="1"/>
          </p:cNvSpPr>
          <p:nvPr>
            <p:ph idx="1"/>
          </p:nvPr>
        </p:nvSpPr>
        <p:spPr/>
        <p:txBody>
          <a:bodyPr/>
          <a:lstStyle/>
          <a:p>
            <a:endParaRPr lang="es-MX"/>
          </a:p>
        </p:txBody>
      </p:sp>
      <p:pic>
        <p:nvPicPr>
          <p:cNvPr id="5" name="Imagen 4">
            <a:extLst>
              <a:ext uri="{FF2B5EF4-FFF2-40B4-BE49-F238E27FC236}">
                <a16:creationId xmlns:a16="http://schemas.microsoft.com/office/drawing/2014/main" id="{CB899728-1617-AD01-625E-64B73B108E3A}"/>
              </a:ext>
            </a:extLst>
          </p:cNvPr>
          <p:cNvPicPr>
            <a:picLocks noChangeAspect="1"/>
          </p:cNvPicPr>
          <p:nvPr/>
        </p:nvPicPr>
        <p:blipFill>
          <a:blip r:embed="rId2"/>
          <a:stretch>
            <a:fillRect/>
          </a:stretch>
        </p:blipFill>
        <p:spPr>
          <a:xfrm>
            <a:off x="1240971" y="612400"/>
            <a:ext cx="9837577" cy="5051282"/>
          </a:xfrm>
          <a:prstGeom prst="rect">
            <a:avLst/>
          </a:prstGeom>
        </p:spPr>
      </p:pic>
    </p:spTree>
    <p:extLst>
      <p:ext uri="{BB962C8B-B14F-4D97-AF65-F5344CB8AC3E}">
        <p14:creationId xmlns:p14="http://schemas.microsoft.com/office/powerpoint/2010/main" val="36380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604EBF-A7C3-6755-128C-1BC65633138A}"/>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162F11E5-91E8-E697-FF44-542CB36B88AA}"/>
              </a:ext>
            </a:extLst>
          </p:cNvPr>
          <p:cNvPicPr>
            <a:picLocks noGrp="1" noChangeAspect="1"/>
          </p:cNvPicPr>
          <p:nvPr>
            <p:ph idx="1"/>
          </p:nvPr>
        </p:nvPicPr>
        <p:blipFill>
          <a:blip r:embed="rId2"/>
          <a:stretch>
            <a:fillRect/>
          </a:stretch>
        </p:blipFill>
        <p:spPr>
          <a:xfrm>
            <a:off x="1371392" y="1853754"/>
            <a:ext cx="3484203" cy="3449638"/>
          </a:xfrm>
        </p:spPr>
      </p:pic>
      <p:sp>
        <p:nvSpPr>
          <p:cNvPr id="6" name="CuadroTexto 5">
            <a:extLst>
              <a:ext uri="{FF2B5EF4-FFF2-40B4-BE49-F238E27FC236}">
                <a16:creationId xmlns:a16="http://schemas.microsoft.com/office/drawing/2014/main" id="{0490F437-DEE0-4F15-5495-BFB0F46CF2F5}"/>
              </a:ext>
            </a:extLst>
          </p:cNvPr>
          <p:cNvSpPr txBox="1"/>
          <p:nvPr/>
        </p:nvSpPr>
        <p:spPr>
          <a:xfrm>
            <a:off x="5141167" y="1987420"/>
            <a:ext cx="7050833" cy="3693319"/>
          </a:xfrm>
          <a:prstGeom prst="rect">
            <a:avLst/>
          </a:prstGeom>
          <a:noFill/>
        </p:spPr>
        <p:txBody>
          <a:bodyPr wrap="square" rtlCol="0">
            <a:spAutoFit/>
          </a:bodyPr>
          <a:lstStyle/>
          <a:p>
            <a:r>
              <a:rPr lang="es-MX" dirty="0"/>
              <a:t>Después de que se imprimen las cartas que se van a repartir se reparten hasta que la cola este vacía son 5 cartas que le tocan a cada jugador por lo tanto la cola se queda vacía y todos los jugadores tienen el mismo número de cartas.</a:t>
            </a:r>
          </a:p>
          <a:p>
            <a:endParaRPr lang="es-MX" dirty="0"/>
          </a:p>
          <a:p>
            <a:r>
              <a:rPr lang="es-MX" dirty="0"/>
              <a:t>Como se puede jugar de 2 a 4 jugadores lo que se hace es que según el número de jugadores registrados el contador “c” tendrá ese valor entonces así sabremos que barajas llenar si de la baraja 1 a la 2 , de la 1 a la 3 o las 4 barajas. Después que se llenan las barajas por individual las barajas se envían a una cola general llamada “barajas” igual según el número de jugadores se enviarán las barajas1 y 2, baraja1 , 2 y 3 o las 4 barajas. Esto más que nada para tener un mejor manejo del orden las barajas al momento de jugar</a:t>
            </a:r>
          </a:p>
        </p:txBody>
      </p:sp>
    </p:spTree>
    <p:extLst>
      <p:ext uri="{BB962C8B-B14F-4D97-AF65-F5344CB8AC3E}">
        <p14:creationId xmlns:p14="http://schemas.microsoft.com/office/powerpoint/2010/main" val="715846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1B196-1442-9C53-C76B-6F89DD189ADD}"/>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3F472AD6-D53F-9611-1D02-7B4082A876DA}"/>
              </a:ext>
            </a:extLst>
          </p:cNvPr>
          <p:cNvPicPr>
            <a:picLocks noGrp="1" noChangeAspect="1"/>
          </p:cNvPicPr>
          <p:nvPr>
            <p:ph idx="1"/>
          </p:nvPr>
        </p:nvPicPr>
        <p:blipFill>
          <a:blip r:embed="rId2"/>
          <a:stretch>
            <a:fillRect/>
          </a:stretch>
        </p:blipFill>
        <p:spPr>
          <a:xfrm>
            <a:off x="778445" y="1853754"/>
            <a:ext cx="3299032" cy="3927986"/>
          </a:xfrm>
        </p:spPr>
      </p:pic>
      <p:sp>
        <p:nvSpPr>
          <p:cNvPr id="6" name="CuadroTexto 5">
            <a:extLst>
              <a:ext uri="{FF2B5EF4-FFF2-40B4-BE49-F238E27FC236}">
                <a16:creationId xmlns:a16="http://schemas.microsoft.com/office/drawing/2014/main" id="{4E2F0A8C-95BE-C0B9-1A13-90527B65EBC1}"/>
              </a:ext>
            </a:extLst>
          </p:cNvPr>
          <p:cNvSpPr txBox="1"/>
          <p:nvPr/>
        </p:nvSpPr>
        <p:spPr>
          <a:xfrm>
            <a:off x="4348065" y="1996751"/>
            <a:ext cx="7427168" cy="3416320"/>
          </a:xfrm>
          <a:prstGeom prst="rect">
            <a:avLst/>
          </a:prstGeom>
          <a:noFill/>
        </p:spPr>
        <p:txBody>
          <a:bodyPr wrap="square" rtlCol="0">
            <a:spAutoFit/>
          </a:bodyPr>
          <a:lstStyle/>
          <a:p>
            <a:r>
              <a:rPr lang="es-MX" dirty="0"/>
              <a:t>Una vez se acomodan las barajas se proceden a imprimir las barajas con su jugador, para facilitar el trabajo al ser una cola circular doble trabajamos con el primer dato de la cola. Imprimimos el jugador 1 con la baraja 1. En la cola de jugadores lo que se hace es quitar el jugador del principio y ponerlo al final seguido de imprimir el primer dato es decir el jugador que sigue. Ahora para las barajas o bien puedo imprimir de manera directa  como sería baraja1.imprime por ejemplo. O en el caso que yo quiera ir recorriendo las barajas así como en el caso de los jugadores me veo en la necesidad de usar la función “impresión” sobre el primer dato de la cola de “barajas” y así puedo quitar la baraja del principio de la cola y ponerla al final permitiéndome trabajar con el primer dato</a:t>
            </a:r>
          </a:p>
        </p:txBody>
      </p:sp>
    </p:spTree>
    <p:extLst>
      <p:ext uri="{BB962C8B-B14F-4D97-AF65-F5344CB8AC3E}">
        <p14:creationId xmlns:p14="http://schemas.microsoft.com/office/powerpoint/2010/main" val="93849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1FB71-FEC4-41B8-DFAB-1E402311A94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B7F53F07-D8C6-C9D6-64DA-99A134DF5758}"/>
              </a:ext>
            </a:extLst>
          </p:cNvPr>
          <p:cNvSpPr>
            <a:spLocks noGrp="1"/>
          </p:cNvSpPr>
          <p:nvPr>
            <p:ph idx="1"/>
          </p:nvPr>
        </p:nvSpPr>
        <p:spPr/>
        <p:txBody>
          <a:bodyPr/>
          <a:lstStyle/>
          <a:p>
            <a:endParaRPr lang="es-MX" dirty="0"/>
          </a:p>
        </p:txBody>
      </p:sp>
      <p:pic>
        <p:nvPicPr>
          <p:cNvPr id="5" name="Imagen 4">
            <a:extLst>
              <a:ext uri="{FF2B5EF4-FFF2-40B4-BE49-F238E27FC236}">
                <a16:creationId xmlns:a16="http://schemas.microsoft.com/office/drawing/2014/main" id="{90F5367D-D585-F971-C8D1-1DFB7BDEB847}"/>
              </a:ext>
            </a:extLst>
          </p:cNvPr>
          <p:cNvPicPr>
            <a:picLocks noChangeAspect="1"/>
          </p:cNvPicPr>
          <p:nvPr/>
        </p:nvPicPr>
        <p:blipFill>
          <a:blip r:embed="rId2"/>
          <a:stretch>
            <a:fillRect/>
          </a:stretch>
        </p:blipFill>
        <p:spPr>
          <a:xfrm>
            <a:off x="1422057" y="2117858"/>
            <a:ext cx="9745435" cy="1371791"/>
          </a:xfrm>
          <a:prstGeom prst="rect">
            <a:avLst/>
          </a:prstGeom>
        </p:spPr>
      </p:pic>
    </p:spTree>
    <p:extLst>
      <p:ext uri="{BB962C8B-B14F-4D97-AF65-F5344CB8AC3E}">
        <p14:creationId xmlns:p14="http://schemas.microsoft.com/office/powerpoint/2010/main" val="3222059890"/>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TM10001114[[fn=Galería]]</Template>
  <TotalTime>45</TotalTime>
  <Words>874</Words>
  <Application>Microsoft Office PowerPoint</Application>
  <PresentationFormat>Panorámica</PresentationFormat>
  <Paragraphs>33</Paragraphs>
  <Slides>21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Arial</vt:lpstr>
      <vt:lpstr>Palatino Linotype</vt:lpstr>
      <vt:lpstr>Galería</vt:lpstr>
      <vt:lpstr>Proyecto Colas</vt:lpstr>
      <vt:lpstr> </vt:lpstr>
      <vt:lpstr>Presentación de PowerPoint</vt:lpstr>
      <vt:lpstr>Registro de jugadores</vt:lpstr>
      <vt:lpstr>Presentación de PowerPoint</vt:lpstr>
      <vt:lpstr>Presentación de PowerPoint</vt:lpstr>
      <vt:lpstr>Presentación de PowerPoint</vt:lpstr>
      <vt:lpstr>Presentación de PowerPoint</vt:lpstr>
      <vt:lpstr>Presentación de PowerPoint</vt:lpstr>
      <vt:lpstr>Presentación de PowerPoint</vt:lpstr>
      <vt:lpstr>Empieza el juego</vt:lpstr>
      <vt:lpstr>Presentación de PowerPoint</vt:lpstr>
      <vt:lpstr>Presentación de PowerPoint</vt:lpstr>
      <vt:lpstr>Presentación de PowerPoint</vt:lpstr>
      <vt:lpstr>Presentación de PowerPoint</vt:lpstr>
      <vt:lpstr>Funciones para el primer dato de “barajas”</vt:lpstr>
      <vt:lpstr>Presentación de PowerPoint</vt:lpstr>
      <vt:lpstr>Presentación de PowerPoint</vt:lpstr>
      <vt:lpstr>Función de +4 o cc</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Colas</dc:title>
  <dc:creator>David Santiago</dc:creator>
  <cp:lastModifiedBy>David Santiago</cp:lastModifiedBy>
  <cp:revision>1</cp:revision>
  <dcterms:created xsi:type="dcterms:W3CDTF">2022-11-11T00:03:54Z</dcterms:created>
  <dcterms:modified xsi:type="dcterms:W3CDTF">2022-11-11T00:49:41Z</dcterms:modified>
</cp:coreProperties>
</file>