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PBceKkyNPtNiWmDHn5SDzhBGh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任何 </a:t>
            </a:r>
            <a:r>
              <a:rPr lang="en-US" altLang="zh-TW" dirty="0"/>
              <a:t>package </a:t>
            </a:r>
            <a:r>
              <a:rPr lang="zh-TW" altLang="en-US" dirty="0"/>
              <a:t>都不行</a:t>
            </a: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2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5" name="Google Shape;25;p1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8CB4FF"/>
                </a:gs>
                <a:gs pos="65000">
                  <a:srgbClr val="C2D8FF"/>
                </a:gs>
                <a:gs pos="100000">
                  <a:srgbClr val="CFE2F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cxnSp>
          <p:nvCxnSpPr>
            <p:cNvPr id="26" name="Google Shape;26;p1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7" name="Google Shape;27;p12"/>
          <p:cNvCxnSpPr/>
          <p:nvPr/>
        </p:nvCxnSpPr>
        <p:spPr>
          <a:xfrm rot="10800000" flipH="1">
            <a:off x="3048" y="5937956"/>
            <a:ext cx="8241" cy="5644"/>
          </a:xfrm>
          <a:prstGeom prst="straightConnector1">
            <a:avLst/>
          </a:prstGeom>
          <a:noFill/>
          <a:ln w="12700" cap="flat" cmpd="sng">
            <a:solidFill>
              <a:srgbClr val="526DB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12"/>
          <p:cNvCxnSpPr/>
          <p:nvPr/>
        </p:nvCxnSpPr>
        <p:spPr>
          <a:xfrm rot="10800000" flipH="1">
            <a:off x="3048" y="5937956"/>
            <a:ext cx="8241" cy="5644"/>
          </a:xfrm>
          <a:prstGeom prst="straightConnector1">
            <a:avLst/>
          </a:prstGeom>
          <a:noFill/>
          <a:ln w="12700" cap="flat" cmpd="sng">
            <a:solidFill>
              <a:srgbClr val="526DB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icrosoft JhengHei"/>
              <a:buNone/>
              <a:defRPr sz="56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icrosoft JhengHei"/>
              <a:buNone/>
              <a:defRPr sz="5600" b="1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>
                <a:latin typeface="MingLiu"/>
                <a:ea typeface="MingLiu"/>
                <a:cs typeface="MingLiu"/>
                <a:sym typeface="MingLiu"/>
              </a:defRPr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>
                <a:latin typeface="MingLiu"/>
                <a:ea typeface="MingLiu"/>
                <a:cs typeface="MingLiu"/>
                <a:sym typeface="MingLiu"/>
              </a:defRPr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>
                <a:latin typeface="MingLiu"/>
                <a:ea typeface="MingLiu"/>
                <a:cs typeface="MingLiu"/>
                <a:sym typeface="MingLiu"/>
              </a:defRPr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MingLiu"/>
                <a:ea typeface="MingLiu"/>
                <a:cs typeface="MingLiu"/>
                <a:sym typeface="MingLiu"/>
              </a:defRPr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MingLiu"/>
                <a:ea typeface="MingLiu"/>
                <a:cs typeface="MingLiu"/>
                <a:sym typeface="MingLiu"/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>
                <a:latin typeface="MingLiu"/>
                <a:ea typeface="MingLiu"/>
                <a:cs typeface="MingLiu"/>
                <a:sym typeface="MingLiu"/>
              </a:defRPr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>
                <a:latin typeface="MingLiu"/>
                <a:ea typeface="MingLiu"/>
                <a:cs typeface="MingLiu"/>
                <a:sym typeface="MingLiu"/>
              </a:defRPr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>
                <a:latin typeface="MingLiu"/>
                <a:ea typeface="MingLiu"/>
                <a:cs typeface="MingLiu"/>
                <a:sym typeface="MingLiu"/>
              </a:defRPr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MingLiu"/>
                <a:ea typeface="MingLiu"/>
                <a:cs typeface="MingLiu"/>
                <a:sym typeface="MingLiu"/>
              </a:defRPr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MingLiu"/>
                <a:ea typeface="MingLiu"/>
                <a:cs typeface="MingLiu"/>
                <a:sym typeface="MingLiu"/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Microsoft JhengHe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3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Microsoft JhengHei"/>
              <a:buNone/>
              <a:defRPr sz="5000" b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icrosoft JhengHei"/>
              <a:buNone/>
              <a:defRPr sz="2600" b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 rot="-10380000" flipH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80" name="Google Shape;80;p20"/>
          <p:cNvSpPr/>
          <p:nvPr/>
        </p:nvSpPr>
        <p:spPr>
          <a:xfrm rot="-10380000" flipH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icrosoft JhengHe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 descr="要新增影像的空白預留位置。按一下預留位置，然後選取您要新增的影像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MingLiu"/>
              <a:buNone/>
              <a:defRPr sz="1300">
                <a:latin typeface="MingLiu"/>
                <a:ea typeface="MingLiu"/>
                <a:cs typeface="MingLiu"/>
                <a:sym typeface="MingLiu"/>
              </a:defRPr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7" name="Google Shape;87;p20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3E72A0">
                  <a:alpha val="44313"/>
                </a:srgbClr>
              </a:gs>
              <a:gs pos="100000">
                <a:srgbClr val="0071EA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88" name="Google Shape;88;p20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A5CAD">
                  <a:alpha val="29411"/>
                </a:srgbClr>
              </a:gs>
              <a:gs pos="80000">
                <a:srgbClr val="418ACA">
                  <a:alpha val="44313"/>
                </a:srgbClr>
              </a:gs>
              <a:gs pos="100000">
                <a:srgbClr val="418ACA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-42731" y="-16113"/>
            <a:ext cx="12264340" cy="6888627"/>
            <a:chOff x="-13703" y="-30627"/>
            <a:chExt cx="12264340" cy="6888627"/>
          </a:xfrm>
        </p:grpSpPr>
        <p:sp>
          <p:nvSpPr>
            <p:cNvPr id="11" name="Google Shape;11;p1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ngLiu"/>
                <a:sym typeface="MingLiu"/>
              </a:endParaRPr>
            </a:p>
          </p:txBody>
        </p:sp>
        <p:grpSp>
          <p:nvGrpSpPr>
            <p:cNvPr id="12" name="Google Shape;12;p1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3E72A0">
                      <a:alpha val="44313"/>
                    </a:srgbClr>
                  </a:gs>
                  <a:gs pos="100000">
                    <a:srgbClr val="0071EA">
                      <a:alpha val="54509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MingLiu"/>
                  <a:sym typeface="MingLiu"/>
                </a:endParaRPr>
              </a:p>
            </p:txBody>
          </p:sp>
          <p:sp>
            <p:nvSpPr>
              <p:cNvPr id="14" name="Google Shape;14;p1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A5CAD">
                      <a:alpha val="29411"/>
                    </a:srgbClr>
                  </a:gs>
                  <a:gs pos="80000">
                    <a:srgbClr val="418ACA">
                      <a:alpha val="44313"/>
                    </a:srgbClr>
                  </a:gs>
                  <a:gs pos="100000">
                    <a:srgbClr val="418ACA">
                      <a:alpha val="44313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MingLiu"/>
                  <a:sym typeface="MingLiu"/>
                </a:endParaRPr>
              </a:p>
            </p:txBody>
          </p:sp>
          <p:grpSp>
            <p:nvGrpSpPr>
              <p:cNvPr id="15" name="Google Shape;15;p1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236FB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MingLiu"/>
                    <a:sym typeface="MingLiu"/>
                  </a:endParaRPr>
                </a:p>
              </p:txBody>
            </p:sp>
            <p:sp>
              <p:nvSpPr>
                <p:cNvPr id="17" name="Google Shape;17;p1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MingLiu"/>
                    <a:sym typeface="MingLiu"/>
                  </a:endParaRPr>
                </a:p>
              </p:txBody>
            </p:sp>
          </p:grpSp>
        </p:grpSp>
      </p:grpSp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Microsoft JhengHei"/>
              <a:buNone/>
              <a:defRPr sz="5000" b="0" i="0" u="none" strike="noStrike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143F6A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3356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24F76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43F6A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698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B5258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7697A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961458" y="2390862"/>
            <a:ext cx="8269083" cy="95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DFKai-SB"/>
              <a:buNone/>
            </a:pPr>
            <a:r>
              <a:rPr lang="zh-TW" sz="6000" dirty="0">
                <a:latin typeface="DFKai-SB"/>
                <a:ea typeface="DFKai-SB"/>
                <a:cs typeface="DFKai-SB"/>
                <a:sym typeface="DFKai-SB"/>
              </a:rPr>
              <a:t>演算法繳交作業教學</a:t>
            </a:r>
            <a:endParaRPr dirty="0"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聯絡方式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609600" y="1861706"/>
            <a:ext cx="8106561" cy="421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zh-TW" sz="2800" dirty="0">
                <a:latin typeface="DFKai-SB"/>
                <a:ea typeface="DFKai-SB"/>
                <a:cs typeface="DFKai-SB"/>
                <a:sym typeface="DFKai-SB"/>
              </a:rPr>
              <a:t>使用上有問題可到理學大樓</a:t>
            </a:r>
            <a:r>
              <a:rPr lang="zh-TW" sz="2800" dirty="0">
                <a:latin typeface="Times New Roman"/>
                <a:ea typeface="Times New Roman"/>
                <a:cs typeface="Times New Roman"/>
                <a:sym typeface="Times New Roman"/>
              </a:rPr>
              <a:t>721</a:t>
            </a:r>
            <a:r>
              <a:rPr lang="zh-TW" sz="2800" dirty="0">
                <a:latin typeface="DFKai-SB"/>
                <a:ea typeface="DFKai-SB"/>
                <a:cs typeface="DFKai-SB"/>
                <a:sym typeface="DFKai-SB"/>
              </a:rPr>
              <a:t>找助教詢問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None/>
            </a:pPr>
            <a:r>
              <a:rPr lang="zh-TW" sz="2800" dirty="0">
                <a:latin typeface="DFKai-SB"/>
                <a:ea typeface="DFKai-SB"/>
                <a:cs typeface="DFKai-SB"/>
                <a:sym typeface="DFKai-SB"/>
              </a:rPr>
              <a:t>或寄信到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18078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86988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Font typeface="Arial"/>
              <a:buChar char="●"/>
            </a:pPr>
            <a:r>
              <a:rPr lang="en-US" altLang="zh-TW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algorithm.nchu@gmail.com</a:t>
            </a:r>
          </a:p>
          <a:p>
            <a:pPr marL="274320" lvl="0" indent="-286988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Font typeface="Arial"/>
              <a:buChar char="●"/>
            </a:pPr>
            <a:r>
              <a:rPr lang="zh-TW" altLang="en-US" sz="2800" dirty="0">
                <a:latin typeface="Arial"/>
                <a:ea typeface="Arial"/>
                <a:cs typeface="Arial"/>
                <a:sym typeface="Arial"/>
              </a:rPr>
              <a:t>張恩德、吳欣璇、張哲瑋</a:t>
            </a:r>
            <a:br>
              <a:rPr lang="en-US" altLang="zh-TW" sz="2800" dirty="0"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2800" dirty="0">
                <a:latin typeface="Arial"/>
                <a:ea typeface="Arial"/>
                <a:cs typeface="Arial"/>
                <a:sym typeface="Arial"/>
              </a:rPr>
              <a:t>施語涵、簡翊軒、梁星平</a:t>
            </a:r>
            <a:endParaRPr sz="2800" dirty="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FKai-SB"/>
              <a:buNone/>
            </a:pPr>
            <a:r>
              <a:rPr lang="zh-TW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教學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54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每次繳交作業時，老師會在一個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檔中，定義好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名稱、以及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中要實作哪些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接著在編寫程式時，只要把該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放入同一個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r>
              <a:rPr lang="zh-TW" sz="2400" dirty="0">
                <a:latin typeface="DFKai-SB"/>
                <a:ea typeface="DFKai-SB"/>
                <a:cs typeface="DFKai-SB"/>
                <a:sym typeface="DFKai-SB"/>
              </a:rPr>
              <a:t>底下即可使用。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400"/>
              <a:buNone/>
            </a:pPr>
            <a:r>
              <a:rPr lang="zh-TW" sz="24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圖中老師提供的</a:t>
            </a:r>
            <a:r>
              <a:rPr lang="zh-TW" sz="24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zh-TW" sz="24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檔為</a:t>
            </a:r>
            <a:r>
              <a:rPr lang="zh-TW" sz="24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ArrayData.java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400"/>
              <a:buNone/>
            </a:pPr>
            <a:r>
              <a:rPr lang="zh-TW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HW01_7108056086_1.java</a:t>
            </a:r>
            <a:r>
              <a:rPr lang="zh-TW" alt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24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為同學要繳交作業的範例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grpSp>
        <p:nvGrpSpPr>
          <p:cNvPr id="113" name="Google Shape;113;p2"/>
          <p:cNvGrpSpPr/>
          <p:nvPr/>
        </p:nvGrpSpPr>
        <p:grpSpPr>
          <a:xfrm>
            <a:off x="718977" y="3227616"/>
            <a:ext cx="3270562" cy="1463902"/>
            <a:chOff x="870777" y="3549091"/>
            <a:chExt cx="3270562" cy="1463902"/>
          </a:xfrm>
        </p:grpSpPr>
        <p:pic>
          <p:nvPicPr>
            <p:cNvPr id="114" name="Google Shape;11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0777" y="3549091"/>
              <a:ext cx="3020122" cy="1463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"/>
            <p:cNvSpPr txBox="1"/>
            <p:nvPr/>
          </p:nvSpPr>
          <p:spPr>
            <a:xfrm>
              <a:off x="2040834" y="4512365"/>
              <a:ext cx="2100505" cy="2923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zh-TW" sz="1300" b="1" i="0" u="none" strike="noStrike" cap="none" dirty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HW01_7108056086_1.java</a:t>
              </a:r>
              <a:endParaRPr sz="13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FKai-SB"/>
              <a:buNone/>
            </a:pPr>
            <a:r>
              <a:rPr lang="zh-TW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作業一 ArrayData.java (老師提供)</a:t>
            </a:r>
            <a:endParaRPr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54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400"/>
              <a:buNone/>
            </a:pPr>
            <a:r>
              <a:rPr lang="zh-TW" sz="24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在這個java檔中定義2個method必須要實作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475152"/>
            <a:ext cx="8411749" cy="271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FKai-SB"/>
              <a:buNone/>
            </a:pPr>
            <a:r>
              <a:rPr lang="zh-TW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作業一 HW01_7108056086_1.java 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6403596" cy="454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800"/>
              <a:buNone/>
            </a:pP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作業格式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Char char="⚫"/>
            </a:pP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Java檔名、Class名稱為</a:t>
            </a:r>
            <a:r>
              <a:rPr lang="zh-TW" sz="1800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HW作業編號_學號_版本號</a:t>
            </a:r>
            <a:endParaRPr sz="1800" b="1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Char char="⚫"/>
            </a:pP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Ex:</a:t>
            </a:r>
            <a:r>
              <a:rPr lang="en-US" alt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HW01_7108056086_1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None/>
            </a:pP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 </a:t>
            </a:r>
            <a:r>
              <a:rPr lang="en-US" alt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HW02_7108056086_5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Char char="⚫"/>
            </a:pP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版本號提供1~5供同學使用</a:t>
            </a:r>
            <a:endParaRPr sz="1800" dirty="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Char char="⚫"/>
            </a:pP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必須實作ArrayData裡定義的method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1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endParaRPr sz="1800" dirty="0"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Calibri"/>
              <a:buChar char=" "/>
            </a:pP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可以建立</a:t>
            </a:r>
            <a:r>
              <a:rPr lang="zh-TW" sz="18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function</a:t>
            </a: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來方便測試</a:t>
            </a:r>
            <a:r>
              <a:rPr lang="zh-TW" sz="18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zh-TW" sz="1800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功能</a:t>
            </a:r>
            <a:endParaRPr sz="1800" dirty="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Calibri"/>
              <a:buChar char=" "/>
            </a:pPr>
            <a:r>
              <a:rPr lang="zh-TW" sz="18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注意: 程式碼中請不要含有中文</a:t>
            </a:r>
            <a:r>
              <a:rPr lang="zh-TW" altLang="en-US" sz="18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（註解也不行）</a:t>
            </a:r>
            <a:endParaRPr sz="1800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280"/>
              <a:buNone/>
            </a:pPr>
            <a:endParaRPr sz="2400" dirty="0"/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900" y="1835325"/>
            <a:ext cx="5790663" cy="45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上傳檔案教學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609600" y="1935481"/>
            <a:ext cx="10972800" cy="467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網址: https://algo.nlpnchu.org/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使用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助教給</a:t>
            </a:r>
            <a:r>
              <a:rPr 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的帳號(學號)、和密碼登入 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4717" y="2809533"/>
            <a:ext cx="5670841" cy="396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上傳檔案教學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609600" y="2064209"/>
            <a:ext cx="4909930" cy="467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登入後選擇作業編號與版本號後上傳檔案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1536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上傳同時會編譯並告知編譯結果、編譯失敗會顯示錯誤訊息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無論你上傳的檔名是什麼，都會依你選擇的作業編號與版本號強制更正檔名，所以</a:t>
            </a:r>
            <a:r>
              <a:rPr 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若class名稱與檔名不同則會編譯錯誤</a:t>
            </a:r>
            <a:endParaRPr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1536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無論編譯成功與否皆會蓋掉同名的舊檔</a:t>
            </a:r>
            <a:endParaRPr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1536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18326"/>
          <a:stretch/>
        </p:blipFill>
        <p:spPr>
          <a:xfrm>
            <a:off x="5519530" y="2064209"/>
            <a:ext cx="6579545" cy="330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排名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609600" y="1935481"/>
            <a:ext cx="3693952" cy="42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登入後選擇Go to Ranking按鈕即可進入排行榜觀看成績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274320" lvl="0" indent="-1657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3552" y="1550903"/>
            <a:ext cx="7651144" cy="45119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作業評分說明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609599" y="1935481"/>
            <a:ext cx="10886661" cy="42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933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每天上傳次數無限，且可以上傳成</a:t>
            </a:r>
            <a:r>
              <a:rPr lang="zh-TW" sz="2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5個版本</a:t>
            </a:r>
            <a:endParaRPr sz="23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933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每天</a:t>
            </a:r>
            <a:r>
              <a:rPr lang="zh-TW" sz="2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早上六點</a:t>
            </a: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及</a:t>
            </a:r>
            <a:r>
              <a:rPr lang="zh-TW" sz="2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晚上六點</a:t>
            </a: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將評分每個人的作業，且只評</a:t>
            </a:r>
            <a:r>
              <a:rPr lang="zh-TW" sz="2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整點前</a:t>
            </a: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上傳的作業</a:t>
            </a:r>
            <a:endParaRPr sz="23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933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評分需要時間，評分完成後才會更新排行榜</a:t>
            </a:r>
            <a:endParaRPr sz="23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933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每次評分作業使用的測資將有所不同!</a:t>
            </a:r>
            <a:endParaRPr sz="23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933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作業將在公告截止時間時進行</a:t>
            </a:r>
            <a:r>
              <a:rPr lang="zh-TW" sz="2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「最後評分」</a:t>
            </a:r>
            <a:endParaRPr sz="23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933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zh-TW" sz="2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最後評分</a:t>
            </a: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將會登錄你</a:t>
            </a:r>
            <a:r>
              <a:rPr lang="zh-TW" sz="2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「最佳版本」</a:t>
            </a: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的作業分數作為</a:t>
            </a:r>
            <a:r>
              <a:rPr lang="zh-TW" sz="2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該作業的成績</a:t>
            </a:r>
            <a:endParaRPr sz="23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93370" algn="l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zh-TW" sz="2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作業評分時有記憶體與時間複雜度限制，超過限制會回傳錯誤</a:t>
            </a:r>
            <a:endParaRPr sz="23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274320" lvl="0" indent="-299720" algn="l" rtl="0">
              <a:spcBef>
                <a:spcPts val="4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zh-TW" sz="2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禁止使用任何手法取得非公開測資，</a:t>
            </a:r>
            <a:r>
              <a:rPr lang="zh-TW" sz="23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抓到該次成績直接0分!</a:t>
            </a:r>
            <a:endParaRPr sz="23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常見無法編譯原因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508930" y="3254278"/>
            <a:ext cx="5371752" cy="56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zh-TW" sz="2800" dirty="0">
                <a:latin typeface="DFKai-SB"/>
                <a:ea typeface="DFKai-SB"/>
                <a:cs typeface="DFKai-SB"/>
                <a:sym typeface="DFKai-SB"/>
              </a:rPr>
              <a:t>請</a:t>
            </a:r>
            <a:r>
              <a:rPr lang="zh-TW" sz="28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不要</a:t>
            </a:r>
            <a:r>
              <a:rPr lang="zh-TW" sz="2800" dirty="0">
                <a:latin typeface="DFKai-SB"/>
                <a:ea typeface="DFKai-SB"/>
                <a:cs typeface="DFKai-SB"/>
                <a:sym typeface="DFKai-SB"/>
              </a:rPr>
              <a:t>把作業的java檔給</a:t>
            </a:r>
            <a:r>
              <a:rPr lang="zh-TW" sz="2800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package</a:t>
            </a:r>
            <a:endParaRPr lang="en-US" altLang="zh-TW" sz="2800" b="1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211" y="1652625"/>
            <a:ext cx="5747364" cy="490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9"/>
          <p:cNvCxnSpPr/>
          <p:nvPr/>
        </p:nvCxnSpPr>
        <p:spPr>
          <a:xfrm>
            <a:off x="6184450" y="1739000"/>
            <a:ext cx="1041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腦力激盪簡報">
  <a:themeElements>
    <a:clrScheme name="暖調藍色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606</Words>
  <Application>Microsoft Office PowerPoint</Application>
  <PresentationFormat>寬螢幕</PresentationFormat>
  <Paragraphs>56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Noto Sans Symbols</vt:lpstr>
      <vt:lpstr>MingLiu</vt:lpstr>
      <vt:lpstr>Microsoft JhengHei</vt:lpstr>
      <vt:lpstr>Microsoft JhengHei</vt:lpstr>
      <vt:lpstr>PMingLiu</vt:lpstr>
      <vt:lpstr>標楷體</vt:lpstr>
      <vt:lpstr>標楷體</vt:lpstr>
      <vt:lpstr>Arial</vt:lpstr>
      <vt:lpstr>Calibri</vt:lpstr>
      <vt:lpstr>Times New Roman</vt:lpstr>
      <vt:lpstr>腦力激盪簡報</vt:lpstr>
      <vt:lpstr>演算法繳交作業教學</vt:lpstr>
      <vt:lpstr>教學</vt:lpstr>
      <vt:lpstr>作業一 ArrayData.java (老師提供)</vt:lpstr>
      <vt:lpstr>作業一 HW01_7108056086_1.java </vt:lpstr>
      <vt:lpstr>上傳檔案教學</vt:lpstr>
      <vt:lpstr>上傳檔案教學</vt:lpstr>
      <vt:lpstr>排名</vt:lpstr>
      <vt:lpstr>作業評分說明</vt:lpstr>
      <vt:lpstr>常見無法編譯原因</vt:lpstr>
      <vt:lpstr>聯絡方式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演算法繳交作業教學</dc:title>
  <dc:creator>Weng William</dc:creator>
  <cp:lastModifiedBy>sinsuan</cp:lastModifiedBy>
  <cp:revision>6</cp:revision>
  <dcterms:created xsi:type="dcterms:W3CDTF">2019-03-02T09:01:47Z</dcterms:created>
  <dcterms:modified xsi:type="dcterms:W3CDTF">2024-03-05T08:17:03Z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