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312" r:id="rId4"/>
    <p:sldId id="319" r:id="rId5"/>
    <p:sldId id="318" r:id="rId6"/>
    <p:sldId id="323" r:id="rId7"/>
    <p:sldId id="32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suan" initials="s" lastIdx="1" clrIdx="0">
    <p:extLst>
      <p:ext uri="{19B8F6BF-5375-455C-9EA6-DF929625EA0E}">
        <p15:presenceInfo xmlns:p15="http://schemas.microsoft.com/office/powerpoint/2012/main" userId="86f0dc4e6ae9d6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5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96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90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056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09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35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838199" y="1595058"/>
            <a:ext cx="10515600" cy="42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HW5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chain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altLang="zh-TW" sz="20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Due: 05/01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SzPts val="4400"/>
              <a:buNone/>
            </a:pP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SzPts val="4400"/>
              <a:buNone/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7B0F721-4B94-4A93-BB19-EBB933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3211A6-2BC6-434A-A780-13109E14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650375"/>
            <a:ext cx="10720433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You are given a sequence of tokens, where each token represents a word. Your task is to find a sequence of tokens with a total </a:t>
            </a:r>
            <a:r>
              <a:rPr lang="en-US" altLang="zh-TW" b="1" dirty="0">
                <a:solidFill>
                  <a:srgbClr val="C00000"/>
                </a:solidFill>
              </a:rPr>
              <a:t>depth of 4</a:t>
            </a:r>
            <a:r>
              <a:rPr lang="en-US" altLang="zh-TW" dirty="0"/>
              <a:t>, starting from a given starting token, such that the product of the probability of each token following the previous one is maximized.</a:t>
            </a:r>
          </a:p>
          <a:p>
            <a:r>
              <a:rPr lang="en-US" altLang="zh-TW" dirty="0"/>
              <a:t>Define the Probability of the next token </a:t>
            </a:r>
            <a:br>
              <a:rPr lang="en-US" altLang="zh-TW" b="0" i="0" dirty="0">
                <a:solidFill>
                  <a:srgbClr val="ECECEC"/>
                </a:solidFill>
                <a:effectLst/>
                <a:latin typeface="KaTeX_Main"/>
              </a:rPr>
            </a:b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E61A50F-040A-47FB-AECB-77A41E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43"/>
          <a:stretch/>
        </p:blipFill>
        <p:spPr>
          <a:xfrm>
            <a:off x="2819103" y="3966921"/>
            <a:ext cx="7089768" cy="29265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27D1F3-E545-4C63-97A4-D65FB7F3F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730" y="3370560"/>
            <a:ext cx="1758105" cy="5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883211A6-2BC6-434A-A780-13109E1450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198" y="1650375"/>
                <a:ext cx="11353801" cy="491178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sequence of tokens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</a:p>
              <a:p>
                <a:pPr marL="11430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[“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”,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南區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大學 大學 大學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學店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</a:p>
              <a:p>
                <a:pPr marL="114300" indent="0">
                  <a:spcAft>
                    <a:spcPts val="1200"/>
                  </a:spcAft>
                  <a:buNone/>
                </a:pPr>
                <a:r>
                  <a:rPr lang="en-US" altLang="zh-TW" sz="2400" dirty="0">
                    <a:solidFill>
                      <a:schemeClr val="bg1"/>
                    </a:solidFill>
                  </a:rPr>
                  <a:t>Output	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“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 中興 南區 國立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</a:t>
                </a:r>
              </a:p>
              <a:p>
                <a:pPr lvl="1"/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學店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=1/1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2"/>
                <a:endParaRPr lang="en-US" altLang="zh-TW" sz="2400" b="0" i="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883211A6-2BC6-434A-A780-13109E145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198" y="1650375"/>
                <a:ext cx="11353801" cy="49117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標題 2">
                <a:extLst>
                  <a:ext uri="{FF2B5EF4-FFF2-40B4-BE49-F238E27FC236}">
                    <a16:creationId xmlns:a16="http://schemas.microsoft.com/office/drawing/2014/main" id="{37B0F721-4B94-4A93-BB19-EBB933C82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Example of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標題 2">
                <a:extLst>
                  <a:ext uri="{FF2B5EF4-FFF2-40B4-BE49-F238E27FC236}">
                    <a16:creationId xmlns:a16="http://schemas.microsoft.com/office/drawing/2014/main" id="{37B0F721-4B94-4A93-BB19-EBB933C82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1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883211A6-2BC6-434A-A780-13109E1450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198" y="1650375"/>
                <a:ext cx="11353801" cy="491178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Input	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</a:p>
              <a:p>
                <a:pPr marL="11430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[“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”,“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南區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大學 大學 大學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學店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”]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dirty="0"/>
                  <a:t>Output	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南區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</a:t>
                </a:r>
              </a:p>
              <a:p>
                <a:pPr lvl="1"/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學店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=1/1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zh-TW" altLang="en-US" sz="2000" dirty="0">
                  <a:solidFill>
                    <a:srgbClr val="FF0000"/>
                  </a:solidFill>
                  <a:ea typeface="微軟正黑體" panose="020B0604030504040204" pitchFamily="34" charset="-120"/>
                </a:endParaRPr>
              </a:p>
              <a:p>
                <a:pPr marL="1028700" lvl="2" indent="0">
                  <a:buNone/>
                </a:pPr>
                <a:endParaRPr lang="en-US" altLang="zh-TW" sz="2400" b="0" i="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883211A6-2BC6-434A-A780-13109E145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198" y="1650375"/>
                <a:ext cx="11353801" cy="49117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37B0F721-4B94-4A93-BB19-EBB933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Requirement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325138ED-9FCB-4F80-8316-8AD627067735}"/>
              </a:ext>
            </a:extLst>
          </p:cNvPr>
          <p:cNvGrpSpPr/>
          <p:nvPr/>
        </p:nvGrpSpPr>
        <p:grpSpPr>
          <a:xfrm>
            <a:off x="7258374" y="3313241"/>
            <a:ext cx="4420352" cy="2497755"/>
            <a:chOff x="3824943" y="2631573"/>
            <a:chExt cx="3436463" cy="19418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A89829-7DA3-4267-AB46-53C989D9C11D}"/>
                </a:ext>
              </a:extLst>
            </p:cNvPr>
            <p:cNvSpPr/>
            <p:nvPr/>
          </p:nvSpPr>
          <p:spPr>
            <a:xfrm>
              <a:off x="3824943" y="3671046"/>
              <a:ext cx="549835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國立</a:t>
              </a:r>
              <a:endParaRPr lang="zh-TW" altLang="en-US" sz="16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BC633B-9DC9-43E9-8E92-22200250FA9F}"/>
                </a:ext>
              </a:extLst>
            </p:cNvPr>
            <p:cNvSpPr/>
            <p:nvPr/>
          </p:nvSpPr>
          <p:spPr>
            <a:xfrm>
              <a:off x="4787152" y="3046505"/>
              <a:ext cx="549835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中興</a:t>
              </a:r>
              <a:endParaRPr lang="zh-TW" altLang="en-US" sz="16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DE78A6E-ED28-460A-9202-C5C83865F1D4}"/>
                </a:ext>
              </a:extLst>
            </p:cNvPr>
            <p:cNvSpPr/>
            <p:nvPr/>
          </p:nvSpPr>
          <p:spPr>
            <a:xfrm>
              <a:off x="4787152" y="4268573"/>
              <a:ext cx="549835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學店</a:t>
              </a:r>
              <a:endParaRPr lang="zh-TW" altLang="en-US" sz="1600" dirty="0"/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C3960B2-0A38-4CE9-8D51-36C8F0885D2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4374778" y="3823447"/>
              <a:ext cx="412374" cy="597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DE78EB39-99B2-4CAC-B6EB-168C585F276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4374778" y="3198906"/>
              <a:ext cx="412374" cy="624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B7386C1-1D16-4D29-8FEA-3C483C88E926}"/>
                </a:ext>
              </a:extLst>
            </p:cNvPr>
            <p:cNvSpPr/>
            <p:nvPr/>
          </p:nvSpPr>
          <p:spPr>
            <a:xfrm>
              <a:off x="5749361" y="2726764"/>
              <a:ext cx="549835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南區</a:t>
              </a:r>
              <a:endParaRPr lang="zh-TW" altLang="en-US" sz="16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E911EF-BCD6-41B8-AAFF-B19C637ADEF8}"/>
                </a:ext>
              </a:extLst>
            </p:cNvPr>
            <p:cNvSpPr/>
            <p:nvPr/>
          </p:nvSpPr>
          <p:spPr>
            <a:xfrm>
              <a:off x="5749362" y="3367738"/>
              <a:ext cx="549835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大學</a:t>
              </a:r>
              <a:endParaRPr lang="zh-TW" altLang="en-US" sz="1600" dirty="0"/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3DA4254-25A3-48E4-B4BC-FE0C42E42641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5336987" y="2879165"/>
              <a:ext cx="412374" cy="319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DAB4F5EF-D717-475E-B048-B1275F64ABD3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5336987" y="3198906"/>
              <a:ext cx="412375" cy="3212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FFB2E67-4D30-442C-9DED-DB689D934506}"/>
                </a:ext>
              </a:extLst>
            </p:cNvPr>
            <p:cNvSpPr/>
            <p:nvPr/>
          </p:nvSpPr>
          <p:spPr>
            <a:xfrm>
              <a:off x="6711570" y="2726763"/>
              <a:ext cx="549835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國立</a:t>
              </a:r>
              <a:endParaRPr lang="zh-TW" altLang="en-US" sz="16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028D5B-6DBF-44BB-B82E-3E9A0F288E43}"/>
                </a:ext>
              </a:extLst>
            </p:cNvPr>
            <p:cNvSpPr/>
            <p:nvPr/>
          </p:nvSpPr>
          <p:spPr>
            <a:xfrm>
              <a:off x="6711570" y="3121208"/>
              <a:ext cx="549835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國立</a:t>
              </a:r>
              <a:endParaRPr lang="zh-TW" altLang="en-US" sz="16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9FB38F5-2E53-4441-9AA2-1090626FE606}"/>
                </a:ext>
              </a:extLst>
            </p:cNvPr>
            <p:cNvSpPr/>
            <p:nvPr/>
          </p:nvSpPr>
          <p:spPr>
            <a:xfrm>
              <a:off x="6711571" y="3614268"/>
              <a:ext cx="549835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大學</a:t>
              </a:r>
              <a:endParaRPr lang="zh-TW" altLang="en-US" sz="1600" dirty="0"/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4311E523-0AFD-4718-91DF-3FCB1A6282E9}"/>
                </a:ext>
              </a:extLst>
            </p:cNvPr>
            <p:cNvCxnSpPr>
              <a:cxnSpLocks/>
              <a:stCxn id="18" idx="3"/>
              <a:endCxn id="22" idx="1"/>
            </p:cNvCxnSpPr>
            <p:nvPr/>
          </p:nvCxnSpPr>
          <p:spPr>
            <a:xfrm flipV="1">
              <a:off x="6299196" y="2879164"/>
              <a:ext cx="41237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C444E5C0-454F-483C-A558-5197C667F571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6299197" y="3273609"/>
              <a:ext cx="412373" cy="24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57F90FDD-9555-452D-AB84-198376A40871}"/>
                </a:ext>
              </a:extLst>
            </p:cNvPr>
            <p:cNvCxnSpPr>
              <a:cxnSpLocks/>
              <a:stCxn id="19" idx="3"/>
              <a:endCxn id="24" idx="1"/>
            </p:cNvCxnSpPr>
            <p:nvPr/>
          </p:nvCxnSpPr>
          <p:spPr>
            <a:xfrm>
              <a:off x="6299197" y="3520139"/>
              <a:ext cx="412374" cy="24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87E3173-CBF3-48EF-A818-33F201516154}"/>
                </a:ext>
              </a:extLst>
            </p:cNvPr>
            <p:cNvSpPr txBox="1"/>
            <p:nvPr/>
          </p:nvSpPr>
          <p:spPr>
            <a:xfrm>
              <a:off x="4218883" y="3291189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2/3</a:t>
              </a:r>
              <a:endParaRPr lang="zh-TW" altLang="en-US" sz="16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4AEDF8D-8A4B-446E-BBD6-F67F9C7A5734}"/>
                </a:ext>
              </a:extLst>
            </p:cNvPr>
            <p:cNvSpPr txBox="1"/>
            <p:nvPr/>
          </p:nvSpPr>
          <p:spPr>
            <a:xfrm>
              <a:off x="4218883" y="4046439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4EE92D7-F2DE-4324-B1F6-2BB6230BBCEE}"/>
                </a:ext>
              </a:extLst>
            </p:cNvPr>
            <p:cNvSpPr txBox="1"/>
            <p:nvPr/>
          </p:nvSpPr>
          <p:spPr>
            <a:xfrm>
              <a:off x="5152574" y="3275544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1/2</a:t>
              </a:r>
              <a:endParaRPr lang="zh-TW" altLang="en-US" sz="1600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9585420-0CB0-4073-AA27-9BFFF3E2C0BF}"/>
                </a:ext>
              </a:extLst>
            </p:cNvPr>
            <p:cNvSpPr txBox="1"/>
            <p:nvPr/>
          </p:nvSpPr>
          <p:spPr>
            <a:xfrm>
              <a:off x="5152574" y="2860026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1/2</a:t>
              </a:r>
              <a:endParaRPr lang="zh-TW" altLang="en-US" sz="1600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BA6E34AE-6C05-4595-BED0-79AA5BC0D164}"/>
                </a:ext>
              </a:extLst>
            </p:cNvPr>
            <p:cNvSpPr txBox="1"/>
            <p:nvPr/>
          </p:nvSpPr>
          <p:spPr>
            <a:xfrm>
              <a:off x="6293401" y="263157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ABC08F7-E0DB-4580-BE42-7B200D7DFFE2}"/>
                </a:ext>
              </a:extLst>
            </p:cNvPr>
            <p:cNvSpPr txBox="1"/>
            <p:nvPr/>
          </p:nvSpPr>
          <p:spPr>
            <a:xfrm>
              <a:off x="6161735" y="3585464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2/3</a:t>
              </a:r>
              <a:endParaRPr lang="zh-TW" altLang="en-US" sz="16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FE69807-DA52-4031-8ACA-EC1F1B8996A5}"/>
                </a:ext>
              </a:extLst>
            </p:cNvPr>
            <p:cNvSpPr txBox="1"/>
            <p:nvPr/>
          </p:nvSpPr>
          <p:spPr>
            <a:xfrm>
              <a:off x="6148479" y="3166364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42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883211A6-2BC6-434A-A780-13109E1450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198" y="1650375"/>
                <a:ext cx="11353801" cy="491178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Input	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</a:p>
              <a:p>
                <a:pPr marL="11430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[“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”,“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南區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 </a:t>
                </a:r>
                <a:r>
                  <a:rPr lang="zh-TW" altLang="en-US" sz="2400" dirty="0">
                    <a:solidFill>
                      <a:schemeClr val="accent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大學 大學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大學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學店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”]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dirty="0"/>
                  <a:t>Output	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南區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</a:t>
                </a:r>
              </a:p>
              <a:p>
                <a:pPr lvl="1"/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 smtClean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 smtClean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/1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4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大學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學店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2"/>
                <a:endParaRPr lang="en-US" altLang="zh-TW" sz="2400" b="0" i="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883211A6-2BC6-434A-A780-13109E145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198" y="1650375"/>
                <a:ext cx="11353801" cy="49117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37B0F721-4B94-4A93-BB19-EBB933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Requirement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7235DBD8-CD0A-49F4-B7D0-F84C4A57810E}"/>
              </a:ext>
            </a:extLst>
          </p:cNvPr>
          <p:cNvGrpSpPr/>
          <p:nvPr/>
        </p:nvGrpSpPr>
        <p:grpSpPr>
          <a:xfrm>
            <a:off x="7258375" y="3313156"/>
            <a:ext cx="4420352" cy="2500757"/>
            <a:chOff x="6012699" y="3262293"/>
            <a:chExt cx="4420352" cy="2500757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86ACD76-DB36-4CBD-854E-AA53C6545E3F}"/>
                </a:ext>
              </a:extLst>
            </p:cNvPr>
            <p:cNvSpPr/>
            <p:nvPr/>
          </p:nvSpPr>
          <p:spPr>
            <a:xfrm>
              <a:off x="7250397" y="4113862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中興</a:t>
              </a:r>
              <a:endParaRPr lang="zh-TW" altLang="en-US" sz="1600" dirty="0"/>
            </a:p>
          </p:txBody>
        </p: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942EEEF1-B76B-40E2-B263-43D11418CFC3}"/>
                </a:ext>
              </a:extLst>
            </p:cNvPr>
            <p:cNvCxnSpPr>
              <a:cxnSpLocks/>
              <a:stCxn id="131" idx="3"/>
              <a:endCxn id="110" idx="1"/>
            </p:cNvCxnSpPr>
            <p:nvPr/>
          </p:nvCxnSpPr>
          <p:spPr>
            <a:xfrm flipV="1">
              <a:off x="6719957" y="4309896"/>
              <a:ext cx="530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C5DA8D83-4A99-49A5-8632-FCBC2A779293}"/>
                </a:ext>
              </a:extLst>
            </p:cNvPr>
            <p:cNvSpPr/>
            <p:nvPr/>
          </p:nvSpPr>
          <p:spPr>
            <a:xfrm>
              <a:off x="8488094" y="3384738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南區</a:t>
              </a:r>
              <a:endParaRPr lang="zh-TW" altLang="en-US" sz="16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D057E66-D55A-499F-B039-DC295114236D}"/>
                </a:ext>
              </a:extLst>
            </p:cNvPr>
            <p:cNvSpPr/>
            <p:nvPr/>
          </p:nvSpPr>
          <p:spPr>
            <a:xfrm>
              <a:off x="8488096" y="4823043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大學</a:t>
              </a:r>
              <a:endParaRPr lang="zh-TW" altLang="en-US" sz="1600" dirty="0"/>
            </a:p>
          </p:txBody>
        </p: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31DD72B8-D810-4D75-9E1F-767AC5D0C25D}"/>
                </a:ext>
              </a:extLst>
            </p:cNvPr>
            <p:cNvCxnSpPr>
              <a:cxnSpLocks/>
              <a:stCxn id="110" idx="3"/>
              <a:endCxn id="112" idx="1"/>
            </p:cNvCxnSpPr>
            <p:nvPr/>
          </p:nvCxnSpPr>
          <p:spPr>
            <a:xfrm flipV="1">
              <a:off x="7957655" y="3580772"/>
              <a:ext cx="530439" cy="7291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5B14619E-34AD-48D7-BD7B-56F183DCCF47}"/>
                </a:ext>
              </a:extLst>
            </p:cNvPr>
            <p:cNvCxnSpPr>
              <a:cxnSpLocks/>
              <a:stCxn id="110" idx="3"/>
              <a:endCxn id="113" idx="1"/>
            </p:cNvCxnSpPr>
            <p:nvPr/>
          </p:nvCxnSpPr>
          <p:spPr>
            <a:xfrm>
              <a:off x="7957655" y="4309896"/>
              <a:ext cx="530441" cy="709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6E2966A-6273-440B-97B5-FC5DB996A921}"/>
                </a:ext>
              </a:extLst>
            </p:cNvPr>
            <p:cNvSpPr/>
            <p:nvPr/>
          </p:nvSpPr>
          <p:spPr>
            <a:xfrm>
              <a:off x="9725792" y="3384737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國立</a:t>
              </a:r>
              <a:endParaRPr lang="zh-TW" altLang="en-US" sz="16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27B923BD-BF97-4C9E-AC0B-492630948EBD}"/>
                </a:ext>
              </a:extLst>
            </p:cNvPr>
            <p:cNvSpPr/>
            <p:nvPr/>
          </p:nvSpPr>
          <p:spPr>
            <a:xfrm>
              <a:off x="9725792" y="4071152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國立</a:t>
              </a:r>
              <a:endParaRPr lang="zh-TW" altLang="en-US" sz="1600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77E60A3-8DD6-4DD6-AF82-FEFA66DF25AB}"/>
                </a:ext>
              </a:extLst>
            </p:cNvPr>
            <p:cNvSpPr/>
            <p:nvPr/>
          </p:nvSpPr>
          <p:spPr>
            <a:xfrm>
              <a:off x="9725793" y="5370982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學店</a:t>
              </a:r>
              <a:endParaRPr lang="zh-TW" altLang="en-US" sz="1600" dirty="0"/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9AB01ACE-CCA3-4D7B-A30D-849DEDB71FB6}"/>
                </a:ext>
              </a:extLst>
            </p:cNvPr>
            <p:cNvCxnSpPr>
              <a:cxnSpLocks/>
              <a:stCxn id="112" idx="3"/>
              <a:endCxn id="116" idx="1"/>
            </p:cNvCxnSpPr>
            <p:nvPr/>
          </p:nvCxnSpPr>
          <p:spPr>
            <a:xfrm flipV="1">
              <a:off x="9195352" y="3580771"/>
              <a:ext cx="530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D0C225A8-A9A7-40B7-A590-A24AC8E71C21}"/>
                </a:ext>
              </a:extLst>
            </p:cNvPr>
            <p:cNvCxnSpPr>
              <a:cxnSpLocks/>
              <a:stCxn id="113" idx="3"/>
              <a:endCxn id="117" idx="1"/>
            </p:cNvCxnSpPr>
            <p:nvPr/>
          </p:nvCxnSpPr>
          <p:spPr>
            <a:xfrm flipV="1">
              <a:off x="9195354" y="4267186"/>
              <a:ext cx="530438" cy="751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461806A6-CD87-4496-AADF-287B18705805}"/>
                </a:ext>
              </a:extLst>
            </p:cNvPr>
            <p:cNvCxnSpPr>
              <a:cxnSpLocks/>
              <a:stCxn id="113" idx="3"/>
              <a:endCxn id="118" idx="1"/>
            </p:cNvCxnSpPr>
            <p:nvPr/>
          </p:nvCxnSpPr>
          <p:spPr>
            <a:xfrm>
              <a:off x="9195354" y="5019077"/>
              <a:ext cx="530439" cy="547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C2C56507-1D12-45F3-AD54-40E4A8D94345}"/>
                </a:ext>
              </a:extLst>
            </p:cNvPr>
            <p:cNvSpPr txBox="1"/>
            <p:nvPr/>
          </p:nvSpPr>
          <p:spPr>
            <a:xfrm>
              <a:off x="6789178" y="397720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418A73A0-AC19-4260-AA32-5AF154209AA0}"/>
                </a:ext>
              </a:extLst>
            </p:cNvPr>
            <p:cNvSpPr txBox="1"/>
            <p:nvPr/>
          </p:nvSpPr>
          <p:spPr>
            <a:xfrm>
              <a:off x="7787725" y="4704453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2/3</a:t>
              </a:r>
              <a:endParaRPr lang="zh-TW" altLang="en-US" sz="1600" dirty="0"/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E9FAA489-4319-4163-A0C2-5BA7E6A696B4}"/>
                </a:ext>
              </a:extLst>
            </p:cNvPr>
            <p:cNvSpPr txBox="1"/>
            <p:nvPr/>
          </p:nvSpPr>
          <p:spPr>
            <a:xfrm>
              <a:off x="7787725" y="3556154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EB9F36AB-C4F1-4838-90B6-BFB67D48A141}"/>
                </a:ext>
              </a:extLst>
            </p:cNvPr>
            <p:cNvSpPr txBox="1"/>
            <p:nvPr/>
          </p:nvSpPr>
          <p:spPr>
            <a:xfrm>
              <a:off x="9187898" y="3262293"/>
              <a:ext cx="383937" cy="435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A935992B-71A7-42D5-A18E-A22FD19CC998}"/>
                </a:ext>
              </a:extLst>
            </p:cNvPr>
            <p:cNvSpPr txBox="1"/>
            <p:nvPr/>
          </p:nvSpPr>
          <p:spPr>
            <a:xfrm>
              <a:off x="9236423" y="5333931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D40CE002-0C31-4E89-9711-5FC0DC495484}"/>
                </a:ext>
              </a:extLst>
            </p:cNvPr>
            <p:cNvSpPr txBox="1"/>
            <p:nvPr/>
          </p:nvSpPr>
          <p:spPr>
            <a:xfrm>
              <a:off x="9219373" y="4129236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117FBAD6-025C-48EF-B5D4-D859AC16F6F2}"/>
                </a:ext>
              </a:extLst>
            </p:cNvPr>
            <p:cNvSpPr/>
            <p:nvPr/>
          </p:nvSpPr>
          <p:spPr>
            <a:xfrm>
              <a:off x="9725793" y="4826511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大學</a:t>
              </a:r>
              <a:endParaRPr lang="zh-TW" altLang="en-US" sz="1600" dirty="0"/>
            </a:p>
          </p:txBody>
        </p: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32A9C5C9-F022-4A14-8FFF-B5AD3A2CFA24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9195352" y="5019077"/>
              <a:ext cx="530441" cy="3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CFDA9727-5926-485C-96B6-21629021A261}"/>
                </a:ext>
              </a:extLst>
            </p:cNvPr>
            <p:cNvSpPr txBox="1"/>
            <p:nvPr/>
          </p:nvSpPr>
          <p:spPr>
            <a:xfrm>
              <a:off x="9379866" y="4733258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6DDA8A8D-0AD5-4BE3-AF57-61E4E1EEF77B}"/>
                </a:ext>
              </a:extLst>
            </p:cNvPr>
            <p:cNvSpPr/>
            <p:nvPr/>
          </p:nvSpPr>
          <p:spPr>
            <a:xfrm>
              <a:off x="6012699" y="4113863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國立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81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883211A6-2BC6-434A-A780-13109E1450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198" y="1650375"/>
                <a:ext cx="11353801" cy="491178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Input	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</a:p>
              <a:p>
                <a:pPr marL="11430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[“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”,“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南區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 </a:t>
                </a:r>
                <a:r>
                  <a:rPr lang="zh-TW" altLang="en-US" sz="2400" dirty="0">
                    <a:solidFill>
                      <a:schemeClr val="accent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大學 大學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大學 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學店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”]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dirty="0"/>
                  <a:t>Output	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“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中興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南區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”</a:t>
                </a:r>
              </a:p>
              <a:p>
                <a:pPr marL="11430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TW" altLang="en-US" sz="2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國立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zh-TW" altLang="en-US" sz="2000" dirty="0">
                              <a:solidFill>
                                <a:schemeClr val="accent6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中興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zh-TW" altLang="en-US" sz="2000" dirty="0">
                              <a:solidFill>
                                <a:schemeClr val="accent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南區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zh-TW" altLang="en-US" sz="2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國立</m:t>
                          </m:r>
                        </m:e>
                      </m:d>
                    </m:oMath>
                  </m:oMathPara>
                </a14:m>
                <a:b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</m:e>
                    </m:d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</m:e>
                    </m:d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</m:e>
                    </m:d>
                  </m:oMath>
                </a14:m>
                <a:b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×1/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  <m:oMath xmlns:m="http://schemas.openxmlformats.org/officeDocument/2006/math"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sz="2000" b="0" i="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1430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TW" altLang="en-US" sz="2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國立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zh-TW" altLang="en-US" sz="2000" dirty="0">
                              <a:solidFill>
                                <a:schemeClr val="accent6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中興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zh-TW" altLang="en-US" sz="2000" dirty="0">
                              <a:solidFill>
                                <a:schemeClr val="accent4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大學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zh-TW" altLang="en-US" sz="2000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國立</m:t>
                          </m:r>
                        </m:e>
                      </m:d>
                    </m:oMath>
                  </m:oMathPara>
                </a14:m>
                <a:b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</m:e>
                    </m:d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6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中興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</m:e>
                    </m:d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chemeClr val="accent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南區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FF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國立</m:t>
                        </m:r>
                      </m:e>
                    </m:d>
                  </m:oMath>
                </a14:m>
                <a:b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×2/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×1/3</m:t>
                      </m:r>
                    </m:oMath>
                    <m:oMath xmlns:m="http://schemas.openxmlformats.org/officeDocument/2006/math"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2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zh-TW" sz="2000" b="0" i="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14300" indent="0">
                  <a:buNone/>
                </a:pPr>
                <a:endParaRPr lang="en-US" altLang="zh-TW" sz="2000" b="0" i="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883211A6-2BC6-434A-A780-13109E145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198" y="1650375"/>
                <a:ext cx="11353801" cy="4911788"/>
              </a:xfrm>
              <a:blipFill>
                <a:blip r:embed="rId3"/>
                <a:stretch>
                  <a:fillRect b="-4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37B0F721-4B94-4A93-BB19-EBB933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Requirement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群組 85">
            <a:extLst>
              <a:ext uri="{FF2B5EF4-FFF2-40B4-BE49-F238E27FC236}">
                <a16:creationId xmlns:a16="http://schemas.microsoft.com/office/drawing/2014/main" id="{8A9E5CE2-5946-4167-8E50-17CE994EC4A4}"/>
              </a:ext>
            </a:extLst>
          </p:cNvPr>
          <p:cNvGrpSpPr/>
          <p:nvPr/>
        </p:nvGrpSpPr>
        <p:grpSpPr>
          <a:xfrm>
            <a:off x="7258375" y="3313156"/>
            <a:ext cx="4420352" cy="2500757"/>
            <a:chOff x="6012699" y="3262293"/>
            <a:chExt cx="4420352" cy="2500757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3B3814A-4F7E-4F46-8A42-B6D3562C591B}"/>
                </a:ext>
              </a:extLst>
            </p:cNvPr>
            <p:cNvSpPr/>
            <p:nvPr/>
          </p:nvSpPr>
          <p:spPr>
            <a:xfrm>
              <a:off x="7250397" y="4113862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中興</a:t>
              </a:r>
              <a:endParaRPr lang="zh-TW" altLang="en-US" sz="1600" dirty="0"/>
            </a:p>
          </p:txBody>
        </p: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2DCFF9FD-840A-4224-AEB3-6C233884B569}"/>
                </a:ext>
              </a:extLst>
            </p:cNvPr>
            <p:cNvCxnSpPr>
              <a:cxnSpLocks/>
              <a:stCxn id="108" idx="3"/>
              <a:endCxn id="87" idx="1"/>
            </p:cNvCxnSpPr>
            <p:nvPr/>
          </p:nvCxnSpPr>
          <p:spPr>
            <a:xfrm flipV="1">
              <a:off x="6719957" y="4309896"/>
              <a:ext cx="530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A1C09A7-BF6B-4326-B71C-A65553EEAE0D}"/>
                </a:ext>
              </a:extLst>
            </p:cNvPr>
            <p:cNvSpPr/>
            <p:nvPr/>
          </p:nvSpPr>
          <p:spPr>
            <a:xfrm>
              <a:off x="8488094" y="3384738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南區</a:t>
              </a:r>
              <a:endParaRPr lang="zh-TW" altLang="en-US" sz="16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840348C-F2AF-4FFE-A9FE-FA534A7F57F7}"/>
                </a:ext>
              </a:extLst>
            </p:cNvPr>
            <p:cNvSpPr/>
            <p:nvPr/>
          </p:nvSpPr>
          <p:spPr>
            <a:xfrm>
              <a:off x="8488096" y="4823043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大學</a:t>
              </a:r>
              <a:endParaRPr lang="zh-TW" altLang="en-US" sz="1600" dirty="0"/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37E62068-7E28-45F0-8901-8477AB6E927E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flipV="1">
              <a:off x="7957655" y="3580772"/>
              <a:ext cx="530439" cy="7291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3F09AA56-49FB-4A26-97CF-F99232F067F1}"/>
                </a:ext>
              </a:extLst>
            </p:cNvPr>
            <p:cNvCxnSpPr>
              <a:cxnSpLocks/>
              <a:stCxn id="87" idx="3"/>
              <a:endCxn id="90" idx="1"/>
            </p:cNvCxnSpPr>
            <p:nvPr/>
          </p:nvCxnSpPr>
          <p:spPr>
            <a:xfrm>
              <a:off x="7957655" y="4309896"/>
              <a:ext cx="530441" cy="709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AD56A34-78C7-4174-A323-D1913420CEFC}"/>
                </a:ext>
              </a:extLst>
            </p:cNvPr>
            <p:cNvSpPr/>
            <p:nvPr/>
          </p:nvSpPr>
          <p:spPr>
            <a:xfrm>
              <a:off x="9725792" y="3384737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國立</a:t>
              </a:r>
              <a:endParaRPr lang="zh-TW" altLang="en-US" sz="1600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B82A894-BE3E-4096-8763-0A086505EA07}"/>
                </a:ext>
              </a:extLst>
            </p:cNvPr>
            <p:cNvSpPr/>
            <p:nvPr/>
          </p:nvSpPr>
          <p:spPr>
            <a:xfrm>
              <a:off x="9725792" y="4071152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國立</a:t>
              </a:r>
              <a:endParaRPr lang="zh-TW" altLang="en-US" sz="16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F566DAD-60BC-45E6-AC4E-C4E5A2CD7958}"/>
                </a:ext>
              </a:extLst>
            </p:cNvPr>
            <p:cNvSpPr/>
            <p:nvPr/>
          </p:nvSpPr>
          <p:spPr>
            <a:xfrm>
              <a:off x="9725793" y="5370982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學店</a:t>
              </a:r>
              <a:endParaRPr lang="zh-TW" altLang="en-US" sz="1600" dirty="0"/>
            </a:p>
          </p:txBody>
        </p: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2E05D0DD-91BF-4DFB-B71F-AC0639804D1A}"/>
                </a:ext>
              </a:extLst>
            </p:cNvPr>
            <p:cNvCxnSpPr>
              <a:cxnSpLocks/>
              <a:stCxn id="89" idx="3"/>
              <a:endCxn id="93" idx="1"/>
            </p:cNvCxnSpPr>
            <p:nvPr/>
          </p:nvCxnSpPr>
          <p:spPr>
            <a:xfrm flipV="1">
              <a:off x="9195352" y="3580771"/>
              <a:ext cx="530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C5A2DFD6-919C-4329-B78A-B9C6B0884CA0}"/>
                </a:ext>
              </a:extLst>
            </p:cNvPr>
            <p:cNvCxnSpPr>
              <a:cxnSpLocks/>
              <a:stCxn id="90" idx="3"/>
              <a:endCxn id="94" idx="1"/>
            </p:cNvCxnSpPr>
            <p:nvPr/>
          </p:nvCxnSpPr>
          <p:spPr>
            <a:xfrm flipV="1">
              <a:off x="9195354" y="4267186"/>
              <a:ext cx="530438" cy="751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78F0937F-07B9-4F3C-B922-54E5D7AB2F7D}"/>
                </a:ext>
              </a:extLst>
            </p:cNvPr>
            <p:cNvCxnSpPr>
              <a:cxnSpLocks/>
              <a:stCxn id="90" idx="3"/>
              <a:endCxn id="95" idx="1"/>
            </p:cNvCxnSpPr>
            <p:nvPr/>
          </p:nvCxnSpPr>
          <p:spPr>
            <a:xfrm>
              <a:off x="9195354" y="5019077"/>
              <a:ext cx="530439" cy="547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8EC4BFA2-5132-45DC-98F0-BD03D484C0D8}"/>
                </a:ext>
              </a:extLst>
            </p:cNvPr>
            <p:cNvSpPr txBox="1"/>
            <p:nvPr/>
          </p:nvSpPr>
          <p:spPr>
            <a:xfrm>
              <a:off x="6789178" y="397720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313D7A78-286C-4EFB-9618-2CAB3146F25D}"/>
                </a:ext>
              </a:extLst>
            </p:cNvPr>
            <p:cNvSpPr txBox="1"/>
            <p:nvPr/>
          </p:nvSpPr>
          <p:spPr>
            <a:xfrm>
              <a:off x="7787725" y="4704453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2/3</a:t>
              </a:r>
              <a:endParaRPr lang="zh-TW" altLang="en-US" sz="1600" dirty="0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DCFBC4D4-F567-4790-9775-BBB0B8A9D788}"/>
                </a:ext>
              </a:extLst>
            </p:cNvPr>
            <p:cNvSpPr txBox="1"/>
            <p:nvPr/>
          </p:nvSpPr>
          <p:spPr>
            <a:xfrm>
              <a:off x="7787725" y="3556154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EFD6315C-8422-40EA-BE78-ACAFB3180D58}"/>
                </a:ext>
              </a:extLst>
            </p:cNvPr>
            <p:cNvSpPr txBox="1"/>
            <p:nvPr/>
          </p:nvSpPr>
          <p:spPr>
            <a:xfrm>
              <a:off x="9187898" y="3262293"/>
              <a:ext cx="383937" cy="435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FBC99638-FD4B-4993-8F30-39698E4CFD2F}"/>
                </a:ext>
              </a:extLst>
            </p:cNvPr>
            <p:cNvSpPr txBox="1"/>
            <p:nvPr/>
          </p:nvSpPr>
          <p:spPr>
            <a:xfrm>
              <a:off x="9236423" y="5333931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0E3F6D40-64FF-4B6C-B82B-B19B10E39A61}"/>
                </a:ext>
              </a:extLst>
            </p:cNvPr>
            <p:cNvSpPr txBox="1"/>
            <p:nvPr/>
          </p:nvSpPr>
          <p:spPr>
            <a:xfrm>
              <a:off x="9219373" y="4129236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9C0D586-EFEC-4ECC-95BE-9EF82BBDEB67}"/>
                </a:ext>
              </a:extLst>
            </p:cNvPr>
            <p:cNvSpPr/>
            <p:nvPr/>
          </p:nvSpPr>
          <p:spPr>
            <a:xfrm>
              <a:off x="9725793" y="4826511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大學</a:t>
              </a:r>
              <a:endParaRPr lang="zh-TW" altLang="en-US" sz="1600" dirty="0"/>
            </a:p>
          </p:txBody>
        </p:sp>
        <p:cxnSp>
          <p:nvCxnSpPr>
            <p:cNvPr id="106" name="直線單箭頭接點 105">
              <a:extLst>
                <a:ext uri="{FF2B5EF4-FFF2-40B4-BE49-F238E27FC236}">
                  <a16:creationId xmlns:a16="http://schemas.microsoft.com/office/drawing/2014/main" id="{A55C2E6B-62B6-4E50-AB06-32BB45628AA8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9195352" y="5019077"/>
              <a:ext cx="530441" cy="3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312F310-A946-4FE4-8AB2-143521612039}"/>
                </a:ext>
              </a:extLst>
            </p:cNvPr>
            <p:cNvSpPr txBox="1"/>
            <p:nvPr/>
          </p:nvSpPr>
          <p:spPr>
            <a:xfrm>
              <a:off x="9379866" y="4733258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/>
                <a:t>1/3</a:t>
              </a:r>
              <a:endParaRPr lang="zh-TW" altLang="en-US" sz="16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27CE57F-0A4A-4596-B24B-C93F44F2D35C}"/>
                </a:ext>
              </a:extLst>
            </p:cNvPr>
            <p:cNvSpPr/>
            <p:nvPr/>
          </p:nvSpPr>
          <p:spPr>
            <a:xfrm>
              <a:off x="6012699" y="4113863"/>
              <a:ext cx="707258" cy="39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國立</a:t>
              </a:r>
              <a:endParaRPr lang="zh-TW" altLang="en-US" sz="1600" dirty="0"/>
            </a:p>
          </p:txBody>
        </p:sp>
      </p:grpSp>
      <p:sp>
        <p:nvSpPr>
          <p:cNvPr id="5" name="半框架 4">
            <a:extLst>
              <a:ext uri="{FF2B5EF4-FFF2-40B4-BE49-F238E27FC236}">
                <a16:creationId xmlns:a16="http://schemas.microsoft.com/office/drawing/2014/main" id="{E1491BF6-889A-4FF7-BBBA-23A79BE9DC9E}"/>
              </a:ext>
            </a:extLst>
          </p:cNvPr>
          <p:cNvSpPr/>
          <p:nvPr/>
        </p:nvSpPr>
        <p:spPr>
          <a:xfrm rot="8709399" flipH="1">
            <a:off x="1736759" y="4645816"/>
            <a:ext cx="506028" cy="143038"/>
          </a:xfrm>
          <a:prstGeom prst="halfFrame">
            <a:avLst>
              <a:gd name="adj1" fmla="val 24784"/>
              <a:gd name="adj2" fmla="val 2098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7B0F721-4B94-4A93-BB19-EBB933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The Mid</a:t>
            </a:r>
            <a:r>
              <a:rPr lang="zh-TW" altLang="en-US"/>
              <a:t> </a:t>
            </a:r>
            <a:r>
              <a:rPr lang="en-US" altLang="zh-TW"/>
              <a:t>Exam </a:t>
            </a:r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3211A6-2BC6-434A-A780-13109E14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650375"/>
            <a:ext cx="10720433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時間：</a:t>
            </a:r>
            <a:r>
              <a:rPr lang="en-US" altLang="zh-TW" dirty="0"/>
              <a:t>5/1</a:t>
            </a:r>
            <a:r>
              <a:rPr lang="zh-TW" altLang="en-US" dirty="0"/>
              <a:t>　</a:t>
            </a:r>
            <a:r>
              <a:rPr lang="en-US" altLang="zh-TW" dirty="0"/>
              <a:t>12:00~14:00</a:t>
            </a:r>
          </a:p>
          <a:p>
            <a:r>
              <a:rPr lang="zh-TW" altLang="en-US" dirty="0"/>
              <a:t>地點：理學大樓</a:t>
            </a:r>
            <a:r>
              <a:rPr lang="en-US" altLang="zh-TW" dirty="0"/>
              <a:t>720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0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384</Words>
  <Application>Microsoft Office PowerPoint</Application>
  <PresentationFormat>寬螢幕</PresentationFormat>
  <Paragraphs>109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KaTeX_Main</vt:lpstr>
      <vt:lpstr>微軟正黑體</vt:lpstr>
      <vt:lpstr>Arial</vt:lpstr>
      <vt:lpstr>Calibri</vt:lpstr>
      <vt:lpstr>Cambria Math</vt:lpstr>
      <vt:lpstr>Office 佈景主題</vt:lpstr>
      <vt:lpstr>PowerPoint 簡報</vt:lpstr>
      <vt:lpstr>Description</vt:lpstr>
      <vt:lpstr>Example of P(t_i→t_j )=C(t_i,t_j )/N(t_i  ) </vt:lpstr>
      <vt:lpstr>Assignment Requirement</vt:lpstr>
      <vt:lpstr>Assignment Requirement</vt:lpstr>
      <vt:lpstr>Assignment Requirement</vt:lpstr>
      <vt:lpstr>Check The Mid Exam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ping</dc:creator>
  <cp:lastModifiedBy>sinsuan</cp:lastModifiedBy>
  <cp:revision>105</cp:revision>
  <dcterms:modified xsi:type="dcterms:W3CDTF">2024-04-23T16:13:34Z</dcterms:modified>
</cp:coreProperties>
</file>