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3882" autoAdjust="0"/>
  </p:normalViewPr>
  <p:slideViewPr>
    <p:cSldViewPr snapToGrid="0">
      <p:cViewPr varScale="1">
        <p:scale>
          <a:sx n="151" d="100"/>
          <a:sy n="151" d="100"/>
        </p:scale>
        <p:origin x="6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A189F-EE6F-493B-A18B-60DD799E6DBC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0B268-2DB9-4E48-ACE7-6F14F26127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7683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1A73E8"/>
                </a:solidFill>
                <a:effectLst/>
                <a:latin typeface="Roboto" panose="02000000000000000000" pitchFamily="2" charset="0"/>
              </a:rPr>
              <a:t>24.137208</a:t>
            </a:r>
          </a:p>
          <a:p>
            <a:r>
              <a:rPr lang="en-US" altLang="zh-TW" b="0" i="0" dirty="0">
                <a:solidFill>
                  <a:srgbClr val="1A73E8"/>
                </a:solidFill>
                <a:effectLst/>
                <a:latin typeface="Roboto" panose="02000000000000000000" pitchFamily="2" charset="0"/>
              </a:rPr>
              <a:t>121.275960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0B268-2DB9-4E48-ACE7-6F14F26127C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470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1A73E8"/>
                </a:solidFill>
                <a:effectLst/>
                <a:latin typeface="Roboto" panose="02000000000000000000" pitchFamily="2" charset="0"/>
              </a:rPr>
              <a:t>24.137208</a:t>
            </a:r>
          </a:p>
          <a:p>
            <a:r>
              <a:rPr lang="en-US" altLang="zh-TW" b="0" i="0" dirty="0">
                <a:solidFill>
                  <a:srgbClr val="1A73E8"/>
                </a:solidFill>
                <a:effectLst/>
                <a:latin typeface="Roboto" panose="02000000000000000000" pitchFamily="2" charset="0"/>
              </a:rPr>
              <a:t>121.275960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0B268-2DB9-4E48-ACE7-6F14F26127C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01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54B815-EF5E-444C-BC59-34A0E3CF1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66AB4F-107D-423C-8C60-4F8E5527F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D388F0-232A-48DE-AB56-2AE75DF25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57F8A6-40A9-4975-B55B-01DE5C52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ABEAE8-8DE3-4D3B-B320-BC710CDD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16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26C55F-E24D-4B25-A539-BA860D55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AEEA76D-626F-4245-8749-459E3F223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36002F-BCFC-404E-98E3-07B50843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B9E0DE-3769-497E-B119-BA8BECED6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156945-1406-42A7-B50C-A47BA0DB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8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C45D660-C5CD-4D87-ABFC-F17A25E9A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BE469E-2B44-420E-B29D-500837E3F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7024B3-72DE-4636-81FA-7739156F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04A3E0-B375-49E0-AB59-EE7069F7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5ECA5A-1EA7-4578-9FAA-3BF54964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57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C3B96A-9BCC-4D62-8D07-EFEAB4830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008E49-8BA5-472B-AF40-8E77A5E7B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2B66E0-8817-493A-A249-322489994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029F6D-1B1F-489A-B447-2489F67D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73D556-5414-4761-B32C-6D9DD804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10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5473E8-B4FF-4342-A72A-CCFED04E6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3DF6A4-283D-4112-99D5-E40CAC4EE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13E8BC-2A32-4A0E-AC8A-72954A95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AC22B4-F950-4391-92FF-D9995CCE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0AA2E8-09F9-4DEC-8B6E-AAB17B3E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3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C324D1-3BA1-4C9F-B687-240961B6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9E73D7-5B4D-45B8-AB0E-D9EFB70F6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D0FBE4F-A837-4A68-AE86-6CC892426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CEDB5C-E290-4DD1-81FD-3823D131E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55A206-48BB-4A85-BE5E-6994995ED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E0F860-D537-4E7D-8EF9-BD3D0AC1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24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995878-6567-4C9F-AA5A-3573B924D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CAA690-3735-4584-9EFA-C78BF85A2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BE3BE2-D90E-4163-BF44-937B6C0F2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F2E3F26-E8D7-44EA-A20E-45E27778A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ABD342A-6F77-43A5-9B23-08C8A61A0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17C0B7B-DDF4-47E1-9679-DF7832655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63279FE-518F-4DE1-B571-B307643C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96C3F0B-C63C-4F5F-9C14-D0A8D6E3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10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A90044-DFF8-4DD6-9EFA-8CBEA7FF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72FA4B-AD66-4AA0-A69B-A67012B1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66D82BA-9AF0-4CED-B298-56FFA4426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F3039EC-15F1-4BBB-A54D-B4CB60295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3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F30DDD6-5CBF-4BC4-9A33-F35DF2DC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F20ACED-5DAE-48F1-A97B-BF14CA43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EBA688-13D4-46E4-BF68-45CC39EB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265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316E04-4599-4074-B054-B15C45203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3FF566-C83B-453E-BF61-A99E8E0A3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910E283-B641-4025-B692-C8BAE4A54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C28E07-5608-4871-ACD7-E26882D5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51A304-C46D-4D20-BD38-A8A955A2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BD47DC-80CF-48EA-98E1-BFDC7233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96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59EE61-8174-4813-B977-30926754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7F33714-8C64-478E-A65F-8F5B065FD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E2FCA5-F17A-4B87-B9F0-3CF29E9F1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0DE2ED7-739A-4B25-B8C2-0A140FCCA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EAE9-4E1C-4F4A-B693-8C6623364AA3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EEFF0F7-2EE4-4A82-B565-BD18AEA29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DEA224-9401-4797-828B-F776BB826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38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152B9E9-AC69-4B77-9987-1608EC410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3559AF-9E02-41F5-929E-E427EDE2A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507B3E-BAA6-4BFF-B159-FE7FB9647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8EAE9-4E1C-4F4A-B693-8C6623364AA3}" type="datetimeFigureOut">
              <a:rPr lang="zh-TW" altLang="en-US" smtClean="0"/>
              <a:t>2024/5/21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0EFBA2-7735-485F-9C11-204A1D4B8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7A82EC-5CFE-45CE-A0DC-0D23016AC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387B1-9B3E-4A32-82BB-C523DF9E6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15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1B822-02CA-45C6-B683-8247CD2CE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623796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dirty="0"/>
              <a:t>HW07</a:t>
            </a:r>
            <a:br>
              <a:rPr lang="en-US" altLang="zh-TW" dirty="0"/>
            </a:br>
            <a:r>
              <a:rPr lang="en-US" altLang="zh-TW" dirty="0"/>
              <a:t>Collinearity of Galaxies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C3667D3-EA81-4984-A778-80D6D6893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561" y="3227689"/>
            <a:ext cx="3415139" cy="323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1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86A1CC-29C8-412B-913F-5225DA61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Assignment Requirement</a:t>
            </a:r>
            <a:r>
              <a:rPr lang="zh-TW" altLang="zh-TW" b="1" dirty="0"/>
              <a:t>: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D07356-1B45-4544-81D2-E7018F49C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537"/>
            <a:ext cx="10515600" cy="4997337"/>
          </a:xfrm>
        </p:spPr>
        <p:txBody>
          <a:bodyPr>
            <a:normAutofit lnSpcReduction="10000"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altLang="zh-TW" sz="24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Problem Description:</a:t>
            </a:r>
            <a:br>
              <a:rPr lang="en-US" altLang="zh-TW" sz="2400" dirty="0">
                <a:ea typeface="微軟正黑體" panose="020B0604030504040204" pitchFamily="34" charset="-120"/>
              </a:rPr>
            </a:br>
            <a:endParaRPr lang="en-US" altLang="zh-TW" sz="2400" dirty="0">
              <a:ea typeface="微軟正黑體" panose="020B0604030504040204" pitchFamily="34" charset="-12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TW" sz="2400" dirty="0">
                <a:ea typeface="微軟正黑體" panose="020B0604030504040204" pitchFamily="34" charset="-120"/>
              </a:rPr>
              <a:t>In astronomical observations, astronomers are studying whether the arrangement of multiple galaxies follows a certain pattern. They need to determine if the observed galaxies lie on a </a:t>
            </a:r>
            <a:r>
              <a:rPr lang="en-US" altLang="zh-TW" sz="2400" dirty="0">
                <a:solidFill>
                  <a:srgbClr val="FF0000"/>
                </a:solidFill>
                <a:ea typeface="微軟正黑體" panose="020B0604030504040204" pitchFamily="34" charset="-120"/>
              </a:rPr>
              <a:t>straight line</a:t>
            </a:r>
            <a:r>
              <a:rPr lang="en-US" altLang="zh-TW" sz="2400" dirty="0">
                <a:ea typeface="微軟正黑體" panose="020B0604030504040204" pitchFamily="34" charset="-120"/>
              </a:rPr>
              <a:t>, which is crucial for their research on the motion and distribution of galaxies.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altLang="zh-TW" sz="2400" dirty="0">
              <a:ea typeface="微軟正黑體" panose="020B0604030504040204" pitchFamily="34" charset="-12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TW" sz="2400" dirty="0">
                <a:ea typeface="微軟正黑體" panose="020B0604030504040204" pitchFamily="34" charset="-120"/>
              </a:rPr>
              <a:t>Given a set of galaxy coordinates , each point represented by (x, y) , design an algorithm to determine if these galaxies are </a:t>
            </a:r>
            <a:r>
              <a:rPr lang="en-US" altLang="zh-TW" sz="2400" dirty="0">
                <a:solidFill>
                  <a:srgbClr val="FF0000"/>
                </a:solidFill>
                <a:ea typeface="微軟正黑體" panose="020B0604030504040204" pitchFamily="34" charset="-120"/>
              </a:rPr>
              <a:t>collinear</a:t>
            </a:r>
            <a:r>
              <a:rPr lang="en-US" altLang="zh-TW" sz="2400" dirty="0">
                <a:ea typeface="微軟正黑體" panose="020B0604030504040204" pitchFamily="34" charset="-120"/>
              </a:rPr>
              <a:t>. If all the galaxies are collinear, return </a:t>
            </a:r>
            <a:r>
              <a:rPr lang="en-US" altLang="zh-TW" sz="2400" dirty="0">
                <a:solidFill>
                  <a:srgbClr val="FF0000"/>
                </a:solidFill>
                <a:ea typeface="微軟正黑體" panose="020B0604030504040204" pitchFamily="34" charset="-120"/>
              </a:rPr>
              <a:t>True</a:t>
            </a:r>
            <a:r>
              <a:rPr lang="en-US" altLang="zh-TW" sz="2400" dirty="0">
                <a:ea typeface="微軟正黑體" panose="020B0604030504040204" pitchFamily="34" charset="-120"/>
              </a:rPr>
              <a:t>; otherwise, return </a:t>
            </a:r>
            <a:r>
              <a:rPr lang="en-US" altLang="zh-TW" sz="2400" dirty="0">
                <a:solidFill>
                  <a:srgbClr val="FF0000"/>
                </a:solidFill>
                <a:ea typeface="微軟正黑體" panose="020B0604030504040204" pitchFamily="34" charset="-120"/>
              </a:rPr>
              <a:t>False</a:t>
            </a:r>
            <a:r>
              <a:rPr lang="en-US" altLang="zh-TW" sz="2400" dirty="0">
                <a:ea typeface="微軟正黑體" panose="020B0604030504040204" pitchFamily="34" charset="-120"/>
              </a:rPr>
              <a:t>.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altLang="zh-TW" sz="2400" dirty="0">
              <a:ea typeface="微軟正黑體" panose="020B0604030504040204" pitchFamily="34" charset="-120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altLang="zh-TW" sz="2400" dirty="0">
              <a:ea typeface="微軟正黑體" panose="020B0604030504040204" pitchFamily="34" charset="-12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TW" sz="24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Example: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altLang="zh-TW" sz="2400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TW" sz="2400" dirty="0"/>
              <a:t>input:</a:t>
            </a:r>
            <a:r>
              <a:rPr lang="zh-TW" altLang="en-US" sz="2400" dirty="0"/>
              <a:t> </a:t>
            </a:r>
            <a:r>
              <a:rPr lang="en-US" altLang="zh-TW" sz="2400" dirty="0"/>
              <a:t>{{1,2},{1,3},{1,4}}	output : </a:t>
            </a:r>
            <a:r>
              <a:rPr lang="en-US" altLang="zh-TW" sz="2400" dirty="0">
                <a:solidFill>
                  <a:srgbClr val="FF0000"/>
                </a:solidFill>
              </a:rPr>
              <a:t>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400" dirty="0"/>
              <a:t>input:</a:t>
            </a:r>
            <a:r>
              <a:rPr lang="zh-TW" altLang="en-US" sz="2400" dirty="0"/>
              <a:t> </a:t>
            </a:r>
            <a:r>
              <a:rPr lang="en-US" altLang="zh-TW" sz="2400" dirty="0"/>
              <a:t>{{0,0},{1,0},{1,1},{0,1}}	output : </a:t>
            </a:r>
            <a:r>
              <a:rPr lang="en-US" altLang="zh-TW" sz="2400" dirty="0">
                <a:solidFill>
                  <a:srgbClr val="FF0000"/>
                </a:solidFill>
              </a:rPr>
              <a:t>False</a:t>
            </a:r>
            <a:endParaRPr lang="zh-TW" altLang="en-US" sz="2400" dirty="0">
              <a:solidFill>
                <a:srgbClr val="FF0000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A2C7161-D19C-46C8-A23E-C25109E4B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229" y="5581650"/>
            <a:ext cx="4845385" cy="66019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DAF86A0-28ED-48AE-B424-6BEC2B3506EF}"/>
              </a:ext>
            </a:extLst>
          </p:cNvPr>
          <p:cNvSpPr/>
          <p:nvPr/>
        </p:nvSpPr>
        <p:spPr>
          <a:xfrm>
            <a:off x="6371525" y="5055594"/>
            <a:ext cx="2008435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zh-TW" sz="2400" b="1" dirty="0">
                <a:solidFill>
                  <a:srgbClr val="FF0000"/>
                </a:solidFill>
                <a:ea typeface="微軟正黑體" panose="020B0604030504040204" pitchFamily="34" charset="-120"/>
              </a:rPr>
              <a:t>Abstract class:</a:t>
            </a:r>
            <a:endParaRPr lang="zh-TW" altLang="en-US" sz="2400" b="1" dirty="0">
              <a:solidFill>
                <a:srgbClr val="FF0000"/>
              </a:solidFill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2579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140</Words>
  <Application>Microsoft Office PowerPoint</Application>
  <PresentationFormat>寬螢幕</PresentationFormat>
  <Paragraphs>19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Office 佈景主題</vt:lpstr>
      <vt:lpstr>HW07 Collinearity of Galaxies</vt:lpstr>
      <vt:lpstr>Assignment Requirement: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HW05:Lianliankan</dc:title>
  <dc:creator>qq</dc:creator>
  <cp:lastModifiedBy>user</cp:lastModifiedBy>
  <cp:revision>19</cp:revision>
  <dcterms:created xsi:type="dcterms:W3CDTF">2021-03-30T09:03:06Z</dcterms:created>
  <dcterms:modified xsi:type="dcterms:W3CDTF">2024-05-21T06:49:59Z</dcterms:modified>
</cp:coreProperties>
</file>