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97" r:id="rId3"/>
    <p:sldId id="304" r:id="rId4"/>
    <p:sldId id="303"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F4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2DF48A-996C-A841-8E77-BE9294345881}" v="5" dt="2023-03-07T17:11:41.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68"/>
    <p:restoredTop sz="96327"/>
  </p:normalViewPr>
  <p:slideViewPr>
    <p:cSldViewPr snapToGrid="0">
      <p:cViewPr>
        <p:scale>
          <a:sx n="134" d="100"/>
          <a:sy n="134" d="100"/>
        </p:scale>
        <p:origin x="176" y="63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2F113-03FF-4000-84C1-AC53D350CB9E}" type="datetimeFigureOut">
              <a:rPr lang="zh-CN" altLang="en-US" smtClean="0"/>
              <a:t>2023/3/8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6164B-4BFA-423F-A631-E11F58DB5F6B}" type="slidenum">
              <a:rPr lang="zh-CN" altLang="en-US" smtClean="0"/>
              <a:t>‹#›</a:t>
            </a:fld>
            <a:endParaRPr lang="zh-CN" altLang="en-US"/>
          </a:p>
        </p:txBody>
      </p:sp>
    </p:spTree>
    <p:extLst>
      <p:ext uri="{BB962C8B-B14F-4D97-AF65-F5344CB8AC3E}">
        <p14:creationId xmlns:p14="http://schemas.microsoft.com/office/powerpoint/2010/main" val="381209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09799-8DF1-4849-A566-2446A5736FA9}"/>
              </a:ext>
            </a:extLst>
          </p:cNvPr>
          <p:cNvSpPr>
            <a:spLocks noGrp="1"/>
          </p:cNvSpPr>
          <p:nvPr>
            <p:ph type="ctrTitle"/>
          </p:nvPr>
        </p:nvSpPr>
        <p:spPr>
          <a:xfrm>
            <a:off x="1524000" y="1122363"/>
            <a:ext cx="9144000" cy="2387600"/>
          </a:xfrm>
        </p:spPr>
        <p:txBody>
          <a:bodyPr anchor="b"/>
          <a:lstStyle>
            <a:lvl1pPr algn="ctr">
              <a:defRPr sz="6000"/>
            </a:lvl1pPr>
          </a:lstStyle>
          <a:p>
            <a:r>
              <a:rPr lang="en-GB" altLang="zh-CN"/>
              <a:t>Click to edit Master title style</a:t>
            </a:r>
            <a:endParaRPr lang="zh-CN" altLang="en-US"/>
          </a:p>
        </p:txBody>
      </p:sp>
      <p:sp>
        <p:nvSpPr>
          <p:cNvPr id="3" name="副标题 2">
            <a:extLst>
              <a:ext uri="{FF2B5EF4-FFF2-40B4-BE49-F238E27FC236}">
                <a16:creationId xmlns:a16="http://schemas.microsoft.com/office/drawing/2014/main" id="{1923DB66-0428-4A3E-A0A5-45BDED9E2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zh-CN"/>
              <a:t>Click to edit Master subtitle style</a:t>
            </a:r>
            <a:endParaRPr lang="zh-CN" altLang="en-US"/>
          </a:p>
        </p:txBody>
      </p:sp>
      <p:sp>
        <p:nvSpPr>
          <p:cNvPr id="4" name="日期占位符 3">
            <a:extLst>
              <a:ext uri="{FF2B5EF4-FFF2-40B4-BE49-F238E27FC236}">
                <a16:creationId xmlns:a16="http://schemas.microsoft.com/office/drawing/2014/main" id="{D4E46608-E51F-464C-8084-6A35D5FDFCA1}"/>
              </a:ext>
            </a:extLst>
          </p:cNvPr>
          <p:cNvSpPr>
            <a:spLocks noGrp="1"/>
          </p:cNvSpPr>
          <p:nvPr>
            <p:ph type="dt" sz="half" idx="10"/>
          </p:nvPr>
        </p:nvSpPr>
        <p:spPr/>
        <p:txBody>
          <a:bodyPr/>
          <a:lstStyle/>
          <a:p>
            <a:fld id="{F83BAC30-0A52-4917-A8C1-96351948BD0A}" type="datetimeFigureOut">
              <a:rPr lang="zh-CN" altLang="en-US" smtClean="0"/>
              <a:t>2023/3/8</a:t>
            </a:fld>
            <a:endParaRPr lang="zh-CN" altLang="en-US"/>
          </a:p>
        </p:txBody>
      </p:sp>
      <p:sp>
        <p:nvSpPr>
          <p:cNvPr id="5" name="页脚占位符 4">
            <a:extLst>
              <a:ext uri="{FF2B5EF4-FFF2-40B4-BE49-F238E27FC236}">
                <a16:creationId xmlns:a16="http://schemas.microsoft.com/office/drawing/2014/main" id="{80B002A3-5A22-4C14-997A-611EB26FB8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8C73FB-5E86-4A2B-BB69-0485718C0F52}"/>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11466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D907A-4836-4AC0-A328-97CD8AAA25E5}"/>
              </a:ext>
            </a:extLst>
          </p:cNvPr>
          <p:cNvSpPr>
            <a:spLocks noGrp="1"/>
          </p:cNvSpPr>
          <p:nvPr>
            <p:ph type="title"/>
          </p:nvPr>
        </p:nvSpPr>
        <p:spPr/>
        <p:txBody>
          <a:bodyPr/>
          <a:lstStyle/>
          <a:p>
            <a:r>
              <a:rPr lang="en-GB" altLang="zh-CN"/>
              <a:t>Click to edit Master title style</a:t>
            </a:r>
            <a:endParaRPr lang="zh-CN" altLang="en-US"/>
          </a:p>
        </p:txBody>
      </p:sp>
      <p:sp>
        <p:nvSpPr>
          <p:cNvPr id="3" name="竖排文字占位符 2">
            <a:extLst>
              <a:ext uri="{FF2B5EF4-FFF2-40B4-BE49-F238E27FC236}">
                <a16:creationId xmlns:a16="http://schemas.microsoft.com/office/drawing/2014/main" id="{F19AAB77-555A-4993-AFDD-5936077A9FC1}"/>
              </a:ext>
            </a:extLst>
          </p:cNvPr>
          <p:cNvSpPr>
            <a:spLocks noGrp="1"/>
          </p:cNvSpPr>
          <p:nvPr>
            <p:ph type="body" orient="vert" idx="1"/>
          </p:nvPr>
        </p:nvSpPr>
        <p:spPr/>
        <p:txBody>
          <a:bodyPr vert="eaVert"/>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zh-CN" altLang="en-US"/>
          </a:p>
        </p:txBody>
      </p:sp>
      <p:sp>
        <p:nvSpPr>
          <p:cNvPr id="4" name="日期占位符 3">
            <a:extLst>
              <a:ext uri="{FF2B5EF4-FFF2-40B4-BE49-F238E27FC236}">
                <a16:creationId xmlns:a16="http://schemas.microsoft.com/office/drawing/2014/main" id="{C362AFAB-618A-4A1F-ACEE-8DD9D6E45989}"/>
              </a:ext>
            </a:extLst>
          </p:cNvPr>
          <p:cNvSpPr>
            <a:spLocks noGrp="1"/>
          </p:cNvSpPr>
          <p:nvPr>
            <p:ph type="dt" sz="half" idx="10"/>
          </p:nvPr>
        </p:nvSpPr>
        <p:spPr/>
        <p:txBody>
          <a:bodyPr/>
          <a:lstStyle/>
          <a:p>
            <a:fld id="{F83BAC30-0A52-4917-A8C1-96351948BD0A}" type="datetimeFigureOut">
              <a:rPr lang="zh-CN" altLang="en-US" smtClean="0"/>
              <a:t>2023/3/8</a:t>
            </a:fld>
            <a:endParaRPr lang="zh-CN" altLang="en-US"/>
          </a:p>
        </p:txBody>
      </p:sp>
      <p:sp>
        <p:nvSpPr>
          <p:cNvPr id="5" name="页脚占位符 4">
            <a:extLst>
              <a:ext uri="{FF2B5EF4-FFF2-40B4-BE49-F238E27FC236}">
                <a16:creationId xmlns:a16="http://schemas.microsoft.com/office/drawing/2014/main" id="{8C09B24E-60DB-49AB-891A-5F8AC2BD45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B98F4A-354E-4DE3-8C59-3832FF6D4A1D}"/>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60407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ECB1C7-20DD-4FB8-BE2B-4ADD41ACB45D}"/>
              </a:ext>
            </a:extLst>
          </p:cNvPr>
          <p:cNvSpPr>
            <a:spLocks noGrp="1"/>
          </p:cNvSpPr>
          <p:nvPr>
            <p:ph type="title" orient="vert"/>
          </p:nvPr>
        </p:nvSpPr>
        <p:spPr>
          <a:xfrm>
            <a:off x="8724900" y="365125"/>
            <a:ext cx="2628900" cy="5811838"/>
          </a:xfrm>
        </p:spPr>
        <p:txBody>
          <a:bodyPr vert="eaVert"/>
          <a:lstStyle/>
          <a:p>
            <a:r>
              <a:rPr lang="en-GB" altLang="zh-CN"/>
              <a:t>Click to edit Master title style</a:t>
            </a:r>
            <a:endParaRPr lang="zh-CN" altLang="en-US"/>
          </a:p>
        </p:txBody>
      </p:sp>
      <p:sp>
        <p:nvSpPr>
          <p:cNvPr id="3" name="竖排文字占位符 2">
            <a:extLst>
              <a:ext uri="{FF2B5EF4-FFF2-40B4-BE49-F238E27FC236}">
                <a16:creationId xmlns:a16="http://schemas.microsoft.com/office/drawing/2014/main" id="{9D3D8019-F11B-462E-90B5-2F61E850D865}"/>
              </a:ext>
            </a:extLst>
          </p:cNvPr>
          <p:cNvSpPr>
            <a:spLocks noGrp="1"/>
          </p:cNvSpPr>
          <p:nvPr>
            <p:ph type="body" orient="vert" idx="1"/>
          </p:nvPr>
        </p:nvSpPr>
        <p:spPr>
          <a:xfrm>
            <a:off x="838200" y="365125"/>
            <a:ext cx="7734300" cy="5811838"/>
          </a:xfrm>
        </p:spPr>
        <p:txBody>
          <a:bodyPr vert="eaVert"/>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zh-CN" altLang="en-US"/>
          </a:p>
        </p:txBody>
      </p:sp>
      <p:sp>
        <p:nvSpPr>
          <p:cNvPr id="4" name="日期占位符 3">
            <a:extLst>
              <a:ext uri="{FF2B5EF4-FFF2-40B4-BE49-F238E27FC236}">
                <a16:creationId xmlns:a16="http://schemas.microsoft.com/office/drawing/2014/main" id="{82C173B0-5AD2-4E4D-B226-8FFE2030C420}"/>
              </a:ext>
            </a:extLst>
          </p:cNvPr>
          <p:cNvSpPr>
            <a:spLocks noGrp="1"/>
          </p:cNvSpPr>
          <p:nvPr>
            <p:ph type="dt" sz="half" idx="10"/>
          </p:nvPr>
        </p:nvSpPr>
        <p:spPr/>
        <p:txBody>
          <a:bodyPr/>
          <a:lstStyle/>
          <a:p>
            <a:fld id="{F83BAC30-0A52-4917-A8C1-96351948BD0A}" type="datetimeFigureOut">
              <a:rPr lang="zh-CN" altLang="en-US" smtClean="0"/>
              <a:t>2023/3/8</a:t>
            </a:fld>
            <a:endParaRPr lang="zh-CN" altLang="en-US"/>
          </a:p>
        </p:txBody>
      </p:sp>
      <p:sp>
        <p:nvSpPr>
          <p:cNvPr id="5" name="页脚占位符 4">
            <a:extLst>
              <a:ext uri="{FF2B5EF4-FFF2-40B4-BE49-F238E27FC236}">
                <a16:creationId xmlns:a16="http://schemas.microsoft.com/office/drawing/2014/main" id="{8B968EB4-CF69-4E4A-96B7-EB5E4F6BAC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576CE7-FD00-4B44-B353-297C9BA0B3A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29387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48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84BD3-99E8-4FA3-A357-ABB623E4640A}"/>
              </a:ext>
            </a:extLst>
          </p:cNvPr>
          <p:cNvSpPr>
            <a:spLocks noGrp="1"/>
          </p:cNvSpPr>
          <p:nvPr>
            <p:ph type="title"/>
          </p:nvPr>
        </p:nvSpPr>
        <p:spPr/>
        <p:txBody>
          <a:bodyPr/>
          <a:lstStyle/>
          <a:p>
            <a:r>
              <a:rPr lang="en-GB" altLang="zh-CN"/>
              <a:t>Click to edit Master title style</a:t>
            </a:r>
            <a:endParaRPr lang="zh-CN" altLang="en-US"/>
          </a:p>
        </p:txBody>
      </p:sp>
      <p:sp>
        <p:nvSpPr>
          <p:cNvPr id="3" name="内容占位符 2">
            <a:extLst>
              <a:ext uri="{FF2B5EF4-FFF2-40B4-BE49-F238E27FC236}">
                <a16:creationId xmlns:a16="http://schemas.microsoft.com/office/drawing/2014/main" id="{D0A8F275-9E4E-4E2C-8869-B29B0A13FA99}"/>
              </a:ext>
            </a:extLst>
          </p:cNvPr>
          <p:cNvSpPr>
            <a:spLocks noGrp="1"/>
          </p:cNvSpPr>
          <p:nvPr>
            <p:ph idx="1"/>
          </p:nvPr>
        </p:nvSpPr>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zh-CN" altLang="en-US"/>
          </a:p>
        </p:txBody>
      </p:sp>
      <p:sp>
        <p:nvSpPr>
          <p:cNvPr id="4" name="日期占位符 3">
            <a:extLst>
              <a:ext uri="{FF2B5EF4-FFF2-40B4-BE49-F238E27FC236}">
                <a16:creationId xmlns:a16="http://schemas.microsoft.com/office/drawing/2014/main" id="{679AF0F1-EA43-46F0-A7F4-01E8B6FC2535}"/>
              </a:ext>
            </a:extLst>
          </p:cNvPr>
          <p:cNvSpPr>
            <a:spLocks noGrp="1"/>
          </p:cNvSpPr>
          <p:nvPr>
            <p:ph type="dt" sz="half" idx="10"/>
          </p:nvPr>
        </p:nvSpPr>
        <p:spPr/>
        <p:txBody>
          <a:bodyPr/>
          <a:lstStyle/>
          <a:p>
            <a:fld id="{F83BAC30-0A52-4917-A8C1-96351948BD0A}" type="datetimeFigureOut">
              <a:rPr lang="zh-CN" altLang="en-US" smtClean="0"/>
              <a:t>2023/3/8</a:t>
            </a:fld>
            <a:endParaRPr lang="zh-CN" altLang="en-US"/>
          </a:p>
        </p:txBody>
      </p:sp>
      <p:sp>
        <p:nvSpPr>
          <p:cNvPr id="5" name="页脚占位符 4">
            <a:extLst>
              <a:ext uri="{FF2B5EF4-FFF2-40B4-BE49-F238E27FC236}">
                <a16:creationId xmlns:a16="http://schemas.microsoft.com/office/drawing/2014/main" id="{62BEE4AA-5851-40FA-BDD5-853BA7D644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615562-4B4C-4F35-BF21-665218BD5A24}"/>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208115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89529-2138-419B-ADFF-F248BE416412}"/>
              </a:ext>
            </a:extLst>
          </p:cNvPr>
          <p:cNvSpPr>
            <a:spLocks noGrp="1"/>
          </p:cNvSpPr>
          <p:nvPr>
            <p:ph type="title"/>
          </p:nvPr>
        </p:nvSpPr>
        <p:spPr>
          <a:xfrm>
            <a:off x="831850" y="1709738"/>
            <a:ext cx="10515600" cy="2852737"/>
          </a:xfrm>
        </p:spPr>
        <p:txBody>
          <a:bodyPr anchor="b"/>
          <a:lstStyle>
            <a:lvl1pPr>
              <a:defRPr sz="6000"/>
            </a:lvl1pPr>
          </a:lstStyle>
          <a:p>
            <a:r>
              <a:rPr lang="en-GB" altLang="zh-CN"/>
              <a:t>Click to edit Master title style</a:t>
            </a:r>
            <a:endParaRPr lang="zh-CN" altLang="en-US"/>
          </a:p>
        </p:txBody>
      </p:sp>
      <p:sp>
        <p:nvSpPr>
          <p:cNvPr id="3" name="文本占位符 2">
            <a:extLst>
              <a:ext uri="{FF2B5EF4-FFF2-40B4-BE49-F238E27FC236}">
                <a16:creationId xmlns:a16="http://schemas.microsoft.com/office/drawing/2014/main" id="{41F285AD-E679-4E44-910A-0DA333D72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ltLang="zh-CN"/>
              <a:t>Click to edit Master text styles</a:t>
            </a:r>
          </a:p>
        </p:txBody>
      </p:sp>
      <p:sp>
        <p:nvSpPr>
          <p:cNvPr id="4" name="日期占位符 3">
            <a:extLst>
              <a:ext uri="{FF2B5EF4-FFF2-40B4-BE49-F238E27FC236}">
                <a16:creationId xmlns:a16="http://schemas.microsoft.com/office/drawing/2014/main" id="{7A9CCA47-4BA2-426B-B034-6844E5BFF174}"/>
              </a:ext>
            </a:extLst>
          </p:cNvPr>
          <p:cNvSpPr>
            <a:spLocks noGrp="1"/>
          </p:cNvSpPr>
          <p:nvPr>
            <p:ph type="dt" sz="half" idx="10"/>
          </p:nvPr>
        </p:nvSpPr>
        <p:spPr/>
        <p:txBody>
          <a:bodyPr/>
          <a:lstStyle/>
          <a:p>
            <a:fld id="{F83BAC30-0A52-4917-A8C1-96351948BD0A}" type="datetimeFigureOut">
              <a:rPr lang="zh-CN" altLang="en-US" smtClean="0"/>
              <a:t>2023/3/8</a:t>
            </a:fld>
            <a:endParaRPr lang="zh-CN" altLang="en-US"/>
          </a:p>
        </p:txBody>
      </p:sp>
      <p:sp>
        <p:nvSpPr>
          <p:cNvPr id="5" name="页脚占位符 4">
            <a:extLst>
              <a:ext uri="{FF2B5EF4-FFF2-40B4-BE49-F238E27FC236}">
                <a16:creationId xmlns:a16="http://schemas.microsoft.com/office/drawing/2014/main" id="{F30E3C4E-1CAC-49E3-BC57-1A650F3FA0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2C5ED4-FAB2-4A15-803F-ABD64ECA2EF8}"/>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54374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FA323-49D8-4A6E-8BEF-E20EF203A6FD}"/>
              </a:ext>
            </a:extLst>
          </p:cNvPr>
          <p:cNvSpPr>
            <a:spLocks noGrp="1"/>
          </p:cNvSpPr>
          <p:nvPr>
            <p:ph type="title"/>
          </p:nvPr>
        </p:nvSpPr>
        <p:spPr/>
        <p:txBody>
          <a:bodyPr/>
          <a:lstStyle/>
          <a:p>
            <a:r>
              <a:rPr lang="en-GB" altLang="zh-CN"/>
              <a:t>Click to edit Master title style</a:t>
            </a:r>
            <a:endParaRPr lang="zh-CN" altLang="en-US"/>
          </a:p>
        </p:txBody>
      </p:sp>
      <p:sp>
        <p:nvSpPr>
          <p:cNvPr id="3" name="内容占位符 2">
            <a:extLst>
              <a:ext uri="{FF2B5EF4-FFF2-40B4-BE49-F238E27FC236}">
                <a16:creationId xmlns:a16="http://schemas.microsoft.com/office/drawing/2014/main" id="{906144F4-A004-4A16-BA05-6795122A20C6}"/>
              </a:ext>
            </a:extLst>
          </p:cNvPr>
          <p:cNvSpPr>
            <a:spLocks noGrp="1"/>
          </p:cNvSpPr>
          <p:nvPr>
            <p:ph sz="half" idx="1"/>
          </p:nvPr>
        </p:nvSpPr>
        <p:spPr>
          <a:xfrm>
            <a:off x="838200" y="1825625"/>
            <a:ext cx="5181600" cy="4351338"/>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zh-CN" altLang="en-US"/>
          </a:p>
        </p:txBody>
      </p:sp>
      <p:sp>
        <p:nvSpPr>
          <p:cNvPr id="4" name="内容占位符 3">
            <a:extLst>
              <a:ext uri="{FF2B5EF4-FFF2-40B4-BE49-F238E27FC236}">
                <a16:creationId xmlns:a16="http://schemas.microsoft.com/office/drawing/2014/main" id="{7C4CBA03-C56A-4B55-8CEC-980E4ADC6493}"/>
              </a:ext>
            </a:extLst>
          </p:cNvPr>
          <p:cNvSpPr>
            <a:spLocks noGrp="1"/>
          </p:cNvSpPr>
          <p:nvPr>
            <p:ph sz="half" idx="2"/>
          </p:nvPr>
        </p:nvSpPr>
        <p:spPr>
          <a:xfrm>
            <a:off x="6172200" y="1825625"/>
            <a:ext cx="5181600" cy="4351338"/>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zh-CN" altLang="en-US"/>
          </a:p>
        </p:txBody>
      </p:sp>
      <p:sp>
        <p:nvSpPr>
          <p:cNvPr id="5" name="日期占位符 4">
            <a:extLst>
              <a:ext uri="{FF2B5EF4-FFF2-40B4-BE49-F238E27FC236}">
                <a16:creationId xmlns:a16="http://schemas.microsoft.com/office/drawing/2014/main" id="{4FE59637-7CD3-42BC-B354-7B2D13C8525F}"/>
              </a:ext>
            </a:extLst>
          </p:cNvPr>
          <p:cNvSpPr>
            <a:spLocks noGrp="1"/>
          </p:cNvSpPr>
          <p:nvPr>
            <p:ph type="dt" sz="half" idx="10"/>
          </p:nvPr>
        </p:nvSpPr>
        <p:spPr/>
        <p:txBody>
          <a:bodyPr/>
          <a:lstStyle/>
          <a:p>
            <a:fld id="{F83BAC30-0A52-4917-A8C1-96351948BD0A}" type="datetimeFigureOut">
              <a:rPr lang="zh-CN" altLang="en-US" smtClean="0"/>
              <a:t>2023/3/8</a:t>
            </a:fld>
            <a:endParaRPr lang="zh-CN" altLang="en-US"/>
          </a:p>
        </p:txBody>
      </p:sp>
      <p:sp>
        <p:nvSpPr>
          <p:cNvPr id="6" name="页脚占位符 5">
            <a:extLst>
              <a:ext uri="{FF2B5EF4-FFF2-40B4-BE49-F238E27FC236}">
                <a16:creationId xmlns:a16="http://schemas.microsoft.com/office/drawing/2014/main" id="{08AB3BBC-767D-44ED-81A6-908EC241D1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2939C0-1060-4488-A59A-AF6F8CA724E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409015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76FDA-D720-44D1-817A-67FDBD94BE49}"/>
              </a:ext>
            </a:extLst>
          </p:cNvPr>
          <p:cNvSpPr>
            <a:spLocks noGrp="1"/>
          </p:cNvSpPr>
          <p:nvPr>
            <p:ph type="title"/>
          </p:nvPr>
        </p:nvSpPr>
        <p:spPr>
          <a:xfrm>
            <a:off x="839788" y="365125"/>
            <a:ext cx="10515600" cy="1325563"/>
          </a:xfrm>
        </p:spPr>
        <p:txBody>
          <a:bodyPr/>
          <a:lstStyle/>
          <a:p>
            <a:r>
              <a:rPr lang="en-GB" altLang="zh-CN"/>
              <a:t>Click to edit Master title style</a:t>
            </a:r>
            <a:endParaRPr lang="zh-CN" altLang="en-US"/>
          </a:p>
        </p:txBody>
      </p:sp>
      <p:sp>
        <p:nvSpPr>
          <p:cNvPr id="3" name="文本占位符 2">
            <a:extLst>
              <a:ext uri="{FF2B5EF4-FFF2-40B4-BE49-F238E27FC236}">
                <a16:creationId xmlns:a16="http://schemas.microsoft.com/office/drawing/2014/main" id="{FE17AB26-2D3E-4D39-A778-105EAFC3D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CN"/>
              <a:t>Click to edit Master text styles</a:t>
            </a:r>
          </a:p>
        </p:txBody>
      </p:sp>
      <p:sp>
        <p:nvSpPr>
          <p:cNvPr id="4" name="内容占位符 3">
            <a:extLst>
              <a:ext uri="{FF2B5EF4-FFF2-40B4-BE49-F238E27FC236}">
                <a16:creationId xmlns:a16="http://schemas.microsoft.com/office/drawing/2014/main" id="{BCD00460-7AE6-4DEB-A3E8-88D49E06729D}"/>
              </a:ext>
            </a:extLst>
          </p:cNvPr>
          <p:cNvSpPr>
            <a:spLocks noGrp="1"/>
          </p:cNvSpPr>
          <p:nvPr>
            <p:ph sz="half" idx="2"/>
          </p:nvPr>
        </p:nvSpPr>
        <p:spPr>
          <a:xfrm>
            <a:off x="839788" y="2505075"/>
            <a:ext cx="5157787" cy="3684588"/>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zh-CN" altLang="en-US"/>
          </a:p>
        </p:txBody>
      </p:sp>
      <p:sp>
        <p:nvSpPr>
          <p:cNvPr id="5" name="文本占位符 4">
            <a:extLst>
              <a:ext uri="{FF2B5EF4-FFF2-40B4-BE49-F238E27FC236}">
                <a16:creationId xmlns:a16="http://schemas.microsoft.com/office/drawing/2014/main" id="{2FFA7F63-8EDE-4972-B7FE-F175D583F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CN"/>
              <a:t>Click to edit Master text styles</a:t>
            </a:r>
          </a:p>
        </p:txBody>
      </p:sp>
      <p:sp>
        <p:nvSpPr>
          <p:cNvPr id="6" name="内容占位符 5">
            <a:extLst>
              <a:ext uri="{FF2B5EF4-FFF2-40B4-BE49-F238E27FC236}">
                <a16:creationId xmlns:a16="http://schemas.microsoft.com/office/drawing/2014/main" id="{B822DDCE-732B-460A-8897-4F1302B6FBAB}"/>
              </a:ext>
            </a:extLst>
          </p:cNvPr>
          <p:cNvSpPr>
            <a:spLocks noGrp="1"/>
          </p:cNvSpPr>
          <p:nvPr>
            <p:ph sz="quarter" idx="4"/>
          </p:nvPr>
        </p:nvSpPr>
        <p:spPr>
          <a:xfrm>
            <a:off x="6172200" y="2505075"/>
            <a:ext cx="5183188" cy="3684588"/>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zh-CN" altLang="en-US"/>
          </a:p>
        </p:txBody>
      </p:sp>
      <p:sp>
        <p:nvSpPr>
          <p:cNvPr id="7" name="日期占位符 6">
            <a:extLst>
              <a:ext uri="{FF2B5EF4-FFF2-40B4-BE49-F238E27FC236}">
                <a16:creationId xmlns:a16="http://schemas.microsoft.com/office/drawing/2014/main" id="{FEA9AC6A-1E2D-4594-BAA1-12725FAF7EE5}"/>
              </a:ext>
            </a:extLst>
          </p:cNvPr>
          <p:cNvSpPr>
            <a:spLocks noGrp="1"/>
          </p:cNvSpPr>
          <p:nvPr>
            <p:ph type="dt" sz="half" idx="10"/>
          </p:nvPr>
        </p:nvSpPr>
        <p:spPr/>
        <p:txBody>
          <a:bodyPr/>
          <a:lstStyle/>
          <a:p>
            <a:fld id="{F83BAC30-0A52-4917-A8C1-96351948BD0A}" type="datetimeFigureOut">
              <a:rPr lang="zh-CN" altLang="en-US" smtClean="0"/>
              <a:t>2023/3/8</a:t>
            </a:fld>
            <a:endParaRPr lang="zh-CN" altLang="en-US"/>
          </a:p>
        </p:txBody>
      </p:sp>
      <p:sp>
        <p:nvSpPr>
          <p:cNvPr id="8" name="页脚占位符 7">
            <a:extLst>
              <a:ext uri="{FF2B5EF4-FFF2-40B4-BE49-F238E27FC236}">
                <a16:creationId xmlns:a16="http://schemas.microsoft.com/office/drawing/2014/main" id="{FE9DE240-8E43-4590-8409-DB67A823E1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5E1E40-3969-46A1-8BE7-3A5A58D9A7B5}"/>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73976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0182-DD08-42E8-83F5-40B564D39928}"/>
              </a:ext>
            </a:extLst>
          </p:cNvPr>
          <p:cNvSpPr>
            <a:spLocks noGrp="1"/>
          </p:cNvSpPr>
          <p:nvPr>
            <p:ph type="title"/>
          </p:nvPr>
        </p:nvSpPr>
        <p:spPr/>
        <p:txBody>
          <a:bodyPr/>
          <a:lstStyle/>
          <a:p>
            <a:r>
              <a:rPr lang="en-GB" altLang="zh-CN"/>
              <a:t>Click to edit Master title style</a:t>
            </a:r>
            <a:endParaRPr lang="zh-CN" altLang="en-US"/>
          </a:p>
        </p:txBody>
      </p:sp>
      <p:sp>
        <p:nvSpPr>
          <p:cNvPr id="3" name="日期占位符 2">
            <a:extLst>
              <a:ext uri="{FF2B5EF4-FFF2-40B4-BE49-F238E27FC236}">
                <a16:creationId xmlns:a16="http://schemas.microsoft.com/office/drawing/2014/main" id="{912A6675-4542-4D0D-98EF-BC98F4990448}"/>
              </a:ext>
            </a:extLst>
          </p:cNvPr>
          <p:cNvSpPr>
            <a:spLocks noGrp="1"/>
          </p:cNvSpPr>
          <p:nvPr>
            <p:ph type="dt" sz="half" idx="10"/>
          </p:nvPr>
        </p:nvSpPr>
        <p:spPr/>
        <p:txBody>
          <a:bodyPr/>
          <a:lstStyle/>
          <a:p>
            <a:fld id="{F83BAC30-0A52-4917-A8C1-96351948BD0A}" type="datetimeFigureOut">
              <a:rPr lang="zh-CN" altLang="en-US" smtClean="0"/>
              <a:t>2023/3/8</a:t>
            </a:fld>
            <a:endParaRPr lang="zh-CN" altLang="en-US"/>
          </a:p>
        </p:txBody>
      </p:sp>
      <p:sp>
        <p:nvSpPr>
          <p:cNvPr id="4" name="页脚占位符 3">
            <a:extLst>
              <a:ext uri="{FF2B5EF4-FFF2-40B4-BE49-F238E27FC236}">
                <a16:creationId xmlns:a16="http://schemas.microsoft.com/office/drawing/2014/main" id="{9D879183-A9FC-48DF-AEAB-265607CDAD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C9F65C-3C42-4CA3-B6E8-82E94029B189}"/>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1806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18C108-7239-4367-9D6C-5DAF727EB7A9}"/>
              </a:ext>
            </a:extLst>
          </p:cNvPr>
          <p:cNvSpPr>
            <a:spLocks noGrp="1"/>
          </p:cNvSpPr>
          <p:nvPr>
            <p:ph type="dt" sz="half" idx="10"/>
          </p:nvPr>
        </p:nvSpPr>
        <p:spPr/>
        <p:txBody>
          <a:bodyPr/>
          <a:lstStyle/>
          <a:p>
            <a:fld id="{F83BAC30-0A52-4917-A8C1-96351948BD0A}" type="datetimeFigureOut">
              <a:rPr lang="zh-CN" altLang="en-US" smtClean="0"/>
              <a:t>2023/3/8</a:t>
            </a:fld>
            <a:endParaRPr lang="zh-CN" altLang="en-US"/>
          </a:p>
        </p:txBody>
      </p:sp>
      <p:sp>
        <p:nvSpPr>
          <p:cNvPr id="3" name="页脚占位符 2">
            <a:extLst>
              <a:ext uri="{FF2B5EF4-FFF2-40B4-BE49-F238E27FC236}">
                <a16:creationId xmlns:a16="http://schemas.microsoft.com/office/drawing/2014/main" id="{AF4CBD0A-1C86-4704-AB1E-DFB9316875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6A0B54-7111-4068-AB6A-E7117B0CF7E3}"/>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72047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DE13B-EED1-4CB1-B977-41A5F9A0F9D6}"/>
              </a:ext>
            </a:extLst>
          </p:cNvPr>
          <p:cNvSpPr>
            <a:spLocks noGrp="1"/>
          </p:cNvSpPr>
          <p:nvPr>
            <p:ph type="title"/>
          </p:nvPr>
        </p:nvSpPr>
        <p:spPr>
          <a:xfrm>
            <a:off x="839788" y="457200"/>
            <a:ext cx="3932237" cy="1600200"/>
          </a:xfrm>
        </p:spPr>
        <p:txBody>
          <a:bodyPr anchor="b"/>
          <a:lstStyle>
            <a:lvl1pPr>
              <a:defRPr sz="3200"/>
            </a:lvl1pPr>
          </a:lstStyle>
          <a:p>
            <a:r>
              <a:rPr lang="en-GB" altLang="zh-CN"/>
              <a:t>Click to edit Master title style</a:t>
            </a:r>
            <a:endParaRPr lang="zh-CN" altLang="en-US"/>
          </a:p>
        </p:txBody>
      </p:sp>
      <p:sp>
        <p:nvSpPr>
          <p:cNvPr id="3" name="内容占位符 2">
            <a:extLst>
              <a:ext uri="{FF2B5EF4-FFF2-40B4-BE49-F238E27FC236}">
                <a16:creationId xmlns:a16="http://schemas.microsoft.com/office/drawing/2014/main" id="{B89641AC-8CD7-45D9-96CD-C05287D82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zh-CN" altLang="en-US"/>
          </a:p>
        </p:txBody>
      </p:sp>
      <p:sp>
        <p:nvSpPr>
          <p:cNvPr id="4" name="文本占位符 3">
            <a:extLst>
              <a:ext uri="{FF2B5EF4-FFF2-40B4-BE49-F238E27FC236}">
                <a16:creationId xmlns:a16="http://schemas.microsoft.com/office/drawing/2014/main" id="{4EA6FE72-F9F9-47D3-AB2E-D3F68940B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CN"/>
              <a:t>Click to edit Master text styles</a:t>
            </a:r>
          </a:p>
        </p:txBody>
      </p:sp>
      <p:sp>
        <p:nvSpPr>
          <p:cNvPr id="5" name="日期占位符 4">
            <a:extLst>
              <a:ext uri="{FF2B5EF4-FFF2-40B4-BE49-F238E27FC236}">
                <a16:creationId xmlns:a16="http://schemas.microsoft.com/office/drawing/2014/main" id="{C5FA02A2-BC53-488C-8606-2C451FDE8B6A}"/>
              </a:ext>
            </a:extLst>
          </p:cNvPr>
          <p:cNvSpPr>
            <a:spLocks noGrp="1"/>
          </p:cNvSpPr>
          <p:nvPr>
            <p:ph type="dt" sz="half" idx="10"/>
          </p:nvPr>
        </p:nvSpPr>
        <p:spPr/>
        <p:txBody>
          <a:bodyPr/>
          <a:lstStyle/>
          <a:p>
            <a:fld id="{F83BAC30-0A52-4917-A8C1-96351948BD0A}" type="datetimeFigureOut">
              <a:rPr lang="zh-CN" altLang="en-US" smtClean="0"/>
              <a:t>2023/3/8</a:t>
            </a:fld>
            <a:endParaRPr lang="zh-CN" altLang="en-US"/>
          </a:p>
        </p:txBody>
      </p:sp>
      <p:sp>
        <p:nvSpPr>
          <p:cNvPr id="6" name="页脚占位符 5">
            <a:extLst>
              <a:ext uri="{FF2B5EF4-FFF2-40B4-BE49-F238E27FC236}">
                <a16:creationId xmlns:a16="http://schemas.microsoft.com/office/drawing/2014/main" id="{ACB43AB4-A23F-40DA-B1B1-6D2970EE03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76633B-18DF-4A33-9C02-EE2CEA5CDD8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56737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A2C0A-E31D-45B5-AF03-483022073621}"/>
              </a:ext>
            </a:extLst>
          </p:cNvPr>
          <p:cNvSpPr>
            <a:spLocks noGrp="1"/>
          </p:cNvSpPr>
          <p:nvPr>
            <p:ph type="title"/>
          </p:nvPr>
        </p:nvSpPr>
        <p:spPr>
          <a:xfrm>
            <a:off x="839788" y="457200"/>
            <a:ext cx="3932237" cy="1600200"/>
          </a:xfrm>
        </p:spPr>
        <p:txBody>
          <a:bodyPr anchor="b"/>
          <a:lstStyle>
            <a:lvl1pPr>
              <a:defRPr sz="3200"/>
            </a:lvl1pPr>
          </a:lstStyle>
          <a:p>
            <a:r>
              <a:rPr lang="en-GB" altLang="zh-CN"/>
              <a:t>Click to edit Master title style</a:t>
            </a:r>
            <a:endParaRPr lang="zh-CN" altLang="en-US"/>
          </a:p>
        </p:txBody>
      </p:sp>
      <p:sp>
        <p:nvSpPr>
          <p:cNvPr id="3" name="图片占位符 2">
            <a:extLst>
              <a:ext uri="{FF2B5EF4-FFF2-40B4-BE49-F238E27FC236}">
                <a16:creationId xmlns:a16="http://schemas.microsoft.com/office/drawing/2014/main" id="{A1AE0C0A-9D8F-4D1C-AC8D-AAE2C9765A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ltLang="zh-CN"/>
              <a:t>Click icon to add picture</a:t>
            </a:r>
            <a:endParaRPr lang="zh-CN" altLang="en-US"/>
          </a:p>
        </p:txBody>
      </p:sp>
      <p:sp>
        <p:nvSpPr>
          <p:cNvPr id="4" name="文本占位符 3">
            <a:extLst>
              <a:ext uri="{FF2B5EF4-FFF2-40B4-BE49-F238E27FC236}">
                <a16:creationId xmlns:a16="http://schemas.microsoft.com/office/drawing/2014/main" id="{E6B4F5C7-E3A4-40D5-A348-48EF904F7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CN"/>
              <a:t>Click to edit Master text styles</a:t>
            </a:r>
          </a:p>
        </p:txBody>
      </p:sp>
      <p:sp>
        <p:nvSpPr>
          <p:cNvPr id="5" name="日期占位符 4">
            <a:extLst>
              <a:ext uri="{FF2B5EF4-FFF2-40B4-BE49-F238E27FC236}">
                <a16:creationId xmlns:a16="http://schemas.microsoft.com/office/drawing/2014/main" id="{0574E9C9-8BB6-459C-9EA2-95F350CB1526}"/>
              </a:ext>
            </a:extLst>
          </p:cNvPr>
          <p:cNvSpPr>
            <a:spLocks noGrp="1"/>
          </p:cNvSpPr>
          <p:nvPr>
            <p:ph type="dt" sz="half" idx="10"/>
          </p:nvPr>
        </p:nvSpPr>
        <p:spPr/>
        <p:txBody>
          <a:bodyPr/>
          <a:lstStyle/>
          <a:p>
            <a:fld id="{F83BAC30-0A52-4917-A8C1-96351948BD0A}" type="datetimeFigureOut">
              <a:rPr lang="zh-CN" altLang="en-US" smtClean="0"/>
              <a:t>2023/3/8</a:t>
            </a:fld>
            <a:endParaRPr lang="zh-CN" altLang="en-US"/>
          </a:p>
        </p:txBody>
      </p:sp>
      <p:sp>
        <p:nvSpPr>
          <p:cNvPr id="6" name="页脚占位符 5">
            <a:extLst>
              <a:ext uri="{FF2B5EF4-FFF2-40B4-BE49-F238E27FC236}">
                <a16:creationId xmlns:a16="http://schemas.microsoft.com/office/drawing/2014/main" id="{46E4D2CF-6460-4518-AD01-7F79F4CEE4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870384-297D-438C-A465-23D524020C20}"/>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83690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79CD90-17D8-414B-89E9-4AA7F3107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607A7B-742A-4666-AABA-98EE4F47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5BF82A-F85F-40F7-BE38-61A38D26C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BAC30-0A52-4917-A8C1-96351948BD0A}" type="datetimeFigureOut">
              <a:rPr lang="zh-CN" altLang="en-US" smtClean="0"/>
              <a:t>2023/3/8</a:t>
            </a:fld>
            <a:endParaRPr lang="zh-CN" altLang="en-US"/>
          </a:p>
        </p:txBody>
      </p:sp>
      <p:sp>
        <p:nvSpPr>
          <p:cNvPr id="5" name="页脚占位符 4">
            <a:extLst>
              <a:ext uri="{FF2B5EF4-FFF2-40B4-BE49-F238E27FC236}">
                <a16:creationId xmlns:a16="http://schemas.microsoft.com/office/drawing/2014/main" id="{60CB7A41-5BCB-4C24-BDAC-5A0835018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3523F9-1BAE-4B99-9D8D-A96CE2CB3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72307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FFED3A7-9CA8-496F-90C5-4A365632C9E8}"/>
              </a:ext>
            </a:extLst>
          </p:cNvPr>
          <p:cNvSpPr/>
          <p:nvPr/>
        </p:nvSpPr>
        <p:spPr>
          <a:xfrm>
            <a:off x="-1" y="3284766"/>
            <a:ext cx="4457699" cy="4826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 name="矩形 4">
            <a:extLst>
              <a:ext uri="{FF2B5EF4-FFF2-40B4-BE49-F238E27FC236}">
                <a16:creationId xmlns:a16="http://schemas.microsoft.com/office/drawing/2014/main" id="{E271DA05-8128-465A-8A0B-4D65F0BC6EF2}"/>
              </a:ext>
            </a:extLst>
          </p:cNvPr>
          <p:cNvSpPr/>
          <p:nvPr/>
        </p:nvSpPr>
        <p:spPr>
          <a:xfrm flipV="1">
            <a:off x="0" y="3883480"/>
            <a:ext cx="12192000" cy="130552"/>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 name="文本框 8">
            <a:extLst>
              <a:ext uri="{FF2B5EF4-FFF2-40B4-BE49-F238E27FC236}">
                <a16:creationId xmlns:a16="http://schemas.microsoft.com/office/drawing/2014/main" id="{4A1DBF38-C829-4555-AF08-505FC9DC195A}"/>
              </a:ext>
            </a:extLst>
          </p:cNvPr>
          <p:cNvSpPr txBox="1"/>
          <p:nvPr/>
        </p:nvSpPr>
        <p:spPr>
          <a:xfrm>
            <a:off x="4737099" y="2098376"/>
            <a:ext cx="7175501" cy="178510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6600" b="1" dirty="0">
              <a:solidFill>
                <a:schemeClr val="tx2"/>
              </a:solidFill>
              <a:latin typeface="Arial"/>
              <a:ea typeface="微软雅黑"/>
              <a:sym typeface="Arial"/>
            </a:endParaRPr>
          </a:p>
          <a:p>
            <a:r>
              <a:rPr lang="en-US" altLang="zh-CN" sz="4400" b="1" dirty="0">
                <a:solidFill>
                  <a:schemeClr val="tx2"/>
                </a:solidFill>
                <a:latin typeface="Arial"/>
                <a:ea typeface="微软雅黑"/>
                <a:sym typeface="Arial"/>
              </a:rPr>
              <a:t>Applied Deep Learning</a:t>
            </a:r>
            <a:endParaRPr lang="zh-CN" altLang="en-US" sz="4400" b="1" dirty="0">
              <a:solidFill>
                <a:schemeClr val="tx2"/>
              </a:solidFill>
              <a:latin typeface="Arial"/>
              <a:ea typeface="微软雅黑"/>
              <a:sym typeface="Arial"/>
            </a:endParaRPr>
          </a:p>
        </p:txBody>
      </p:sp>
      <p:sp>
        <p:nvSpPr>
          <p:cNvPr id="13" name="矩形: 圆角 12">
            <a:extLst>
              <a:ext uri="{FF2B5EF4-FFF2-40B4-BE49-F238E27FC236}">
                <a16:creationId xmlns:a16="http://schemas.microsoft.com/office/drawing/2014/main" id="{910E6D17-4560-4243-A960-99DB828E850D}"/>
              </a:ext>
            </a:extLst>
          </p:cNvPr>
          <p:cNvSpPr/>
          <p:nvPr/>
        </p:nvSpPr>
        <p:spPr>
          <a:xfrm>
            <a:off x="4832349" y="4148288"/>
            <a:ext cx="1130301" cy="400050"/>
          </a:xfrm>
          <a:prstGeom prst="roundRect">
            <a:avLst/>
          </a:prstGeom>
          <a:noFill/>
          <a:ln w="3175">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2">
                    <a:lumMod val="60000"/>
                    <a:lumOff val="40000"/>
                  </a:schemeClr>
                </a:solidFill>
                <a:latin typeface="Arial"/>
                <a:ea typeface="微软雅黑"/>
                <a:sym typeface="Arial"/>
              </a:rPr>
              <a:t>Group 10</a:t>
            </a:r>
            <a:endParaRPr lang="zh-CN" altLang="en-US" sz="1600" dirty="0">
              <a:solidFill>
                <a:schemeClr val="tx2">
                  <a:lumMod val="60000"/>
                  <a:lumOff val="40000"/>
                </a:schemeClr>
              </a:solidFill>
              <a:latin typeface="Arial"/>
              <a:ea typeface="微软雅黑"/>
              <a:sym typeface="Arial"/>
            </a:endParaRPr>
          </a:p>
        </p:txBody>
      </p:sp>
      <p:sp>
        <p:nvSpPr>
          <p:cNvPr id="14" name="矩形: 圆角 13">
            <a:extLst>
              <a:ext uri="{FF2B5EF4-FFF2-40B4-BE49-F238E27FC236}">
                <a16:creationId xmlns:a16="http://schemas.microsoft.com/office/drawing/2014/main" id="{595FF882-DE1E-47DA-B54B-CF36ACB57D82}"/>
              </a:ext>
            </a:extLst>
          </p:cNvPr>
          <p:cNvSpPr/>
          <p:nvPr/>
        </p:nvSpPr>
        <p:spPr>
          <a:xfrm>
            <a:off x="6229352" y="4148288"/>
            <a:ext cx="2763839" cy="1378479"/>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en-US" altLang="zh-CN" sz="1600" dirty="0">
              <a:solidFill>
                <a:schemeClr val="tx2">
                  <a:lumMod val="60000"/>
                  <a:lumOff val="40000"/>
                </a:schemeClr>
              </a:solidFill>
              <a:latin typeface="Arial"/>
              <a:ea typeface="微软雅黑"/>
              <a:sym typeface="Arial"/>
            </a:endParaRPr>
          </a:p>
          <a:p>
            <a:pPr marL="342900" indent="-342900">
              <a:buFont typeface="+mj-lt"/>
              <a:buAutoNum type="arabicPeriod"/>
            </a:pPr>
            <a:endParaRPr lang="en-US" altLang="zh-CN" sz="1600" dirty="0">
              <a:solidFill>
                <a:schemeClr val="tx2">
                  <a:lumMod val="60000"/>
                  <a:lumOff val="40000"/>
                </a:schemeClr>
              </a:solidFill>
              <a:latin typeface="Arial"/>
              <a:ea typeface="微软雅黑"/>
              <a:sym typeface="Arial"/>
            </a:endParaRPr>
          </a:p>
          <a:p>
            <a:r>
              <a:rPr lang="en-US" altLang="zh-CN" sz="1600" dirty="0">
                <a:solidFill>
                  <a:schemeClr val="tx2">
                    <a:lumMod val="60000"/>
                    <a:lumOff val="40000"/>
                  </a:schemeClr>
                </a:solidFill>
                <a:latin typeface="Arial"/>
                <a:ea typeface="微软雅黑"/>
                <a:sym typeface="Arial"/>
              </a:rPr>
              <a:t>Xiao, </a:t>
            </a:r>
            <a:r>
              <a:rPr lang="en-US" altLang="zh-CN" sz="1600" dirty="0" err="1">
                <a:solidFill>
                  <a:schemeClr val="tx2">
                    <a:lumMod val="60000"/>
                    <a:lumOff val="40000"/>
                  </a:schemeClr>
                </a:solidFill>
                <a:latin typeface="Arial"/>
                <a:ea typeface="微软雅黑"/>
                <a:sym typeface="Arial"/>
              </a:rPr>
              <a:t>Chuqiao</a:t>
            </a:r>
            <a:endParaRPr lang="en-US" altLang="zh-CN" sz="1600" dirty="0">
              <a:solidFill>
                <a:schemeClr val="tx2">
                  <a:lumMod val="60000"/>
                  <a:lumOff val="40000"/>
                </a:schemeClr>
              </a:solidFill>
              <a:latin typeface="Arial"/>
              <a:ea typeface="微软雅黑"/>
              <a:sym typeface="Arial"/>
            </a:endParaRPr>
          </a:p>
          <a:p>
            <a:r>
              <a:rPr lang="en-MY" altLang="zh-CN" sz="1600" dirty="0">
                <a:solidFill>
                  <a:schemeClr val="tx2">
                    <a:lumMod val="60000"/>
                    <a:lumOff val="40000"/>
                  </a:schemeClr>
                </a:solidFill>
                <a:latin typeface="Arial"/>
                <a:ea typeface="微软雅黑"/>
                <a:sym typeface="Arial"/>
              </a:rPr>
              <a:t>Wang, </a:t>
            </a:r>
            <a:r>
              <a:rPr lang="en-MY" altLang="zh-CN" sz="1600" dirty="0" err="1">
                <a:solidFill>
                  <a:schemeClr val="tx2">
                    <a:lumMod val="60000"/>
                    <a:lumOff val="40000"/>
                  </a:schemeClr>
                </a:solidFill>
                <a:latin typeface="Arial"/>
                <a:ea typeface="微软雅黑"/>
                <a:sym typeface="Arial"/>
              </a:rPr>
              <a:t>Ruiqi</a:t>
            </a:r>
            <a:endParaRPr lang="en-MY" altLang="zh-CN" sz="1600" dirty="0">
              <a:solidFill>
                <a:schemeClr val="tx2">
                  <a:lumMod val="60000"/>
                  <a:lumOff val="40000"/>
                </a:schemeClr>
              </a:solidFill>
              <a:latin typeface="Arial"/>
              <a:ea typeface="微软雅黑"/>
              <a:sym typeface="Arial"/>
            </a:endParaRPr>
          </a:p>
          <a:p>
            <a:r>
              <a:rPr lang="en-MY" altLang="zh-CN" sz="1600" dirty="0">
                <a:solidFill>
                  <a:schemeClr val="tx2">
                    <a:lumMod val="60000"/>
                    <a:lumOff val="40000"/>
                  </a:schemeClr>
                </a:solidFill>
                <a:latin typeface="Arial"/>
                <a:ea typeface="微软雅黑"/>
                <a:sym typeface="Arial"/>
              </a:rPr>
              <a:t>Ren, Yingying</a:t>
            </a:r>
          </a:p>
          <a:p>
            <a:r>
              <a:rPr lang="en-MY" altLang="zh-CN" sz="1600" dirty="0">
                <a:solidFill>
                  <a:schemeClr val="tx2">
                    <a:lumMod val="60000"/>
                    <a:lumOff val="40000"/>
                  </a:schemeClr>
                </a:solidFill>
                <a:latin typeface="Arial"/>
                <a:ea typeface="微软雅黑"/>
                <a:sym typeface="Arial"/>
              </a:rPr>
              <a:t>Peng, </a:t>
            </a:r>
            <a:r>
              <a:rPr lang="en-MY" altLang="zh-CN" sz="1600" dirty="0" err="1">
                <a:solidFill>
                  <a:schemeClr val="tx2">
                    <a:lumMod val="60000"/>
                    <a:lumOff val="40000"/>
                  </a:schemeClr>
                </a:solidFill>
                <a:latin typeface="Arial"/>
                <a:ea typeface="微软雅黑"/>
                <a:sym typeface="Arial"/>
              </a:rPr>
              <a:t>Junming</a:t>
            </a:r>
            <a:r>
              <a:rPr lang="en-MY" altLang="zh-CN" sz="1600" dirty="0">
                <a:solidFill>
                  <a:schemeClr val="tx2">
                    <a:lumMod val="60000"/>
                    <a:lumOff val="40000"/>
                  </a:schemeClr>
                </a:solidFill>
                <a:latin typeface="Arial"/>
                <a:ea typeface="微软雅黑"/>
                <a:sym typeface="Arial"/>
              </a:rPr>
              <a:t>  </a:t>
            </a:r>
          </a:p>
          <a:p>
            <a:r>
              <a:rPr lang="en-MY" altLang="zh-CN" sz="1600" dirty="0">
                <a:solidFill>
                  <a:schemeClr val="tx2">
                    <a:lumMod val="60000"/>
                    <a:lumOff val="40000"/>
                  </a:schemeClr>
                </a:solidFill>
                <a:latin typeface="Arial"/>
                <a:ea typeface="微软雅黑"/>
                <a:sym typeface="Arial"/>
              </a:rPr>
              <a:t>Sulaiman, Muhammad</a:t>
            </a:r>
          </a:p>
          <a:p>
            <a:endParaRPr lang="en-MY" altLang="zh-CN" sz="1600" dirty="0">
              <a:solidFill>
                <a:schemeClr val="tx2">
                  <a:lumMod val="60000"/>
                  <a:lumOff val="40000"/>
                </a:schemeClr>
              </a:solidFill>
              <a:latin typeface="Arial"/>
              <a:ea typeface="微软雅黑"/>
              <a:sym typeface="Arial"/>
            </a:endParaRPr>
          </a:p>
          <a:p>
            <a:endParaRPr lang="zh-CN" altLang="en-US" sz="1600" dirty="0">
              <a:solidFill>
                <a:schemeClr val="tx2">
                  <a:lumMod val="60000"/>
                  <a:lumOff val="40000"/>
                </a:schemeClr>
              </a:solidFill>
              <a:latin typeface="Arial"/>
              <a:ea typeface="微软雅黑"/>
              <a:sym typeface="Arial"/>
            </a:endParaRPr>
          </a:p>
        </p:txBody>
      </p:sp>
    </p:spTree>
    <p:extLst>
      <p:ext uri="{BB962C8B-B14F-4D97-AF65-F5344CB8AC3E}">
        <p14:creationId xmlns:p14="http://schemas.microsoft.com/office/powerpoint/2010/main" val="28501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71443F5-A98D-E949-FDEE-86AAC5EC1A85}"/>
              </a:ext>
            </a:extLst>
          </p:cNvPr>
          <p:cNvSpPr txBox="1"/>
          <p:nvPr/>
        </p:nvSpPr>
        <p:spPr>
          <a:xfrm>
            <a:off x="1668201" y="724969"/>
            <a:ext cx="2365197" cy="523220"/>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Objectives</a:t>
            </a:r>
          </a:p>
        </p:txBody>
      </p:sp>
      <p:cxnSp>
        <p:nvCxnSpPr>
          <p:cNvPr id="10" name="直接连接符 4">
            <a:extLst>
              <a:ext uri="{FF2B5EF4-FFF2-40B4-BE49-F238E27FC236}">
                <a16:creationId xmlns:a16="http://schemas.microsoft.com/office/drawing/2014/main" id="{EDD11594-C2E0-27E9-007F-035B95262C1A}"/>
              </a:ext>
            </a:extLst>
          </p:cNvPr>
          <p:cNvCxnSpPr>
            <a:cxnSpLocks/>
          </p:cNvCxnSpPr>
          <p:nvPr/>
        </p:nvCxnSpPr>
        <p:spPr>
          <a:xfrm flipV="1">
            <a:off x="1373910" y="1248189"/>
            <a:ext cx="2525267" cy="9736"/>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cxnSp>
        <p:nvCxnSpPr>
          <p:cNvPr id="11" name="直接连接符 4">
            <a:extLst>
              <a:ext uri="{FF2B5EF4-FFF2-40B4-BE49-F238E27FC236}">
                <a16:creationId xmlns:a16="http://schemas.microsoft.com/office/drawing/2014/main" id="{961CB527-E78A-9BD6-6610-51B289B8F766}"/>
              </a:ext>
            </a:extLst>
          </p:cNvPr>
          <p:cNvCxnSpPr>
            <a:cxnSpLocks/>
          </p:cNvCxnSpPr>
          <p:nvPr/>
        </p:nvCxnSpPr>
        <p:spPr>
          <a:xfrm>
            <a:off x="7026355" y="1248576"/>
            <a:ext cx="3001941"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05CB7E-E59F-DC65-2B24-67E2E93252CF}"/>
              </a:ext>
            </a:extLst>
          </p:cNvPr>
          <p:cNvSpPr txBox="1"/>
          <p:nvPr/>
        </p:nvSpPr>
        <p:spPr>
          <a:xfrm>
            <a:off x="7120430" y="724969"/>
            <a:ext cx="2798908" cy="523220"/>
          </a:xfrm>
          <a:prstGeom prst="rect">
            <a:avLst/>
          </a:prstGeom>
          <a:noFill/>
        </p:spPr>
        <p:txBody>
          <a:bodyPr wrap="square">
            <a:spAutoFit/>
          </a:bodyPr>
          <a:lstStyle/>
          <a:p>
            <a:r>
              <a:rPr lang="en-GB" sz="2800" dirty="0">
                <a:latin typeface="Arial" panose="020B0604020202020204" pitchFamily="34" charset="0"/>
                <a:cs typeface="Arial" panose="020B0604020202020204" pitchFamily="34" charset="0"/>
              </a:rPr>
              <a:t>Feature analysis</a:t>
            </a:r>
            <a:endParaRPr lang="en-US" sz="2800" dirty="0"/>
          </a:p>
        </p:txBody>
      </p:sp>
      <p:sp>
        <p:nvSpPr>
          <p:cNvPr id="5" name="TextBox 4">
            <a:extLst>
              <a:ext uri="{FF2B5EF4-FFF2-40B4-BE49-F238E27FC236}">
                <a16:creationId xmlns:a16="http://schemas.microsoft.com/office/drawing/2014/main" id="{90EE670B-542A-827E-9C38-03B221CE6BEE}"/>
              </a:ext>
            </a:extLst>
          </p:cNvPr>
          <p:cNvSpPr txBox="1"/>
          <p:nvPr/>
        </p:nvSpPr>
        <p:spPr>
          <a:xfrm>
            <a:off x="4844706" y="10160"/>
            <a:ext cx="2007281" cy="861774"/>
          </a:xfrm>
          <a:prstGeom prst="rect">
            <a:avLst/>
          </a:prstGeom>
          <a:noFill/>
        </p:spPr>
        <p:txBody>
          <a:bodyPr wrap="none" rtlCol="0">
            <a:spAutoFit/>
          </a:bodyPr>
          <a:lstStyle/>
          <a:p>
            <a:r>
              <a:rPr lang="en-GB" altLang="zh-CN" sz="3200" b="1" dirty="0">
                <a:solidFill>
                  <a:schemeClr val="tx1">
                    <a:lumMod val="75000"/>
                    <a:lumOff val="25000"/>
                  </a:schemeClr>
                </a:solidFill>
                <a:latin typeface="Arial"/>
                <a:ea typeface="微软雅黑"/>
                <a:sym typeface="Arial"/>
              </a:rPr>
              <a:t>Overview</a:t>
            </a:r>
            <a:endParaRPr lang="zh-CN" altLang="en-US" sz="3200" b="1" dirty="0">
              <a:solidFill>
                <a:schemeClr val="tx1">
                  <a:lumMod val="75000"/>
                  <a:lumOff val="25000"/>
                </a:schemeClr>
              </a:solidFill>
              <a:latin typeface="Arial"/>
              <a:ea typeface="微软雅黑"/>
              <a:sym typeface="Arial"/>
            </a:endParaRPr>
          </a:p>
          <a:p>
            <a:endParaRPr lang="en-US" dirty="0"/>
          </a:p>
        </p:txBody>
      </p:sp>
      <p:cxnSp>
        <p:nvCxnSpPr>
          <p:cNvPr id="6" name="直接连接符 4">
            <a:extLst>
              <a:ext uri="{FF2B5EF4-FFF2-40B4-BE49-F238E27FC236}">
                <a16:creationId xmlns:a16="http://schemas.microsoft.com/office/drawing/2014/main" id="{A978F4DD-0001-1DB5-8581-9A9F6CD87D7C}"/>
              </a:ext>
            </a:extLst>
          </p:cNvPr>
          <p:cNvCxnSpPr>
            <a:cxnSpLocks/>
          </p:cNvCxnSpPr>
          <p:nvPr/>
        </p:nvCxnSpPr>
        <p:spPr>
          <a:xfrm>
            <a:off x="4274944" y="598732"/>
            <a:ext cx="3146803"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7C3385-B7C4-566D-70A5-089E8BFD4CC3}"/>
              </a:ext>
            </a:extLst>
          </p:cNvPr>
          <p:cNvSpPr txBox="1"/>
          <p:nvPr/>
        </p:nvSpPr>
        <p:spPr>
          <a:xfrm>
            <a:off x="645188" y="1767006"/>
            <a:ext cx="3982713" cy="3754874"/>
          </a:xfrm>
          <a:prstGeom prst="rect">
            <a:avLst/>
          </a:prstGeom>
          <a:noFill/>
        </p:spPr>
        <p:txBody>
          <a:bodyPr wrap="square" rtlCol="0">
            <a:spAutoFit/>
          </a:bodyPr>
          <a:lstStyle/>
          <a:p>
            <a:r>
              <a:rPr lang="en-US" sz="1400" u="sng" dirty="0">
                <a:latin typeface="Arial" panose="020B0604020202020204" pitchFamily="34" charset="0"/>
                <a:cs typeface="Arial" panose="020B0604020202020204" pitchFamily="34" charset="0"/>
              </a:rPr>
              <a:t>Loss functions:</a:t>
            </a:r>
          </a:p>
          <a:p>
            <a:pPr marL="285750" indent="-285750">
              <a:buFontTx/>
              <a:buChar char="-"/>
            </a:pPr>
            <a:r>
              <a:rPr lang="en-US" sz="1400" b="1" dirty="0">
                <a:latin typeface="Arial" panose="020B0604020202020204" pitchFamily="34" charset="0"/>
                <a:cs typeface="Arial" panose="020B0604020202020204" pitchFamily="34" charset="0"/>
              </a:rPr>
              <a:t>(1 – Hit rate) * (Detection rate * Total claims) * Cost1</a:t>
            </a:r>
          </a:p>
          <a:p>
            <a:pPr marL="285750" indent="-285750">
              <a:buFontTx/>
              <a:buChar char="-"/>
            </a:pPr>
            <a:r>
              <a:rPr lang="en-US" sz="1400" b="1" dirty="0">
                <a:latin typeface="Arial" panose="020B0604020202020204" pitchFamily="34" charset="0"/>
                <a:cs typeface="Arial" panose="020B0604020202020204" pitchFamily="34" charset="0"/>
              </a:rPr>
              <a:t>[Frauds – hit rate * (Detection rate * Total claims)] * Cost2</a:t>
            </a:r>
          </a:p>
          <a:p>
            <a:pPr marL="285750" indent="-285750">
              <a:buFontTx/>
              <a:buChar char="-"/>
            </a:pPr>
            <a:endParaRPr lang="en-US" sz="1400" dirty="0">
              <a:latin typeface="Arial" panose="020B0604020202020204" pitchFamily="34" charset="0"/>
              <a:cs typeface="Arial" panose="020B0604020202020204" pitchFamily="34" charset="0"/>
            </a:endParaRPr>
          </a:p>
          <a:p>
            <a:r>
              <a:rPr lang="en-US" sz="1400" u="sng" dirty="0">
                <a:latin typeface="Arial" panose="020B0604020202020204" pitchFamily="34" charset="0"/>
                <a:cs typeface="Arial" panose="020B0604020202020204" pitchFamily="34" charset="0"/>
              </a:rPr>
              <a:t>Descriptions</a:t>
            </a:r>
            <a:r>
              <a:rPr lang="en-US" sz="1400" dirty="0">
                <a:latin typeface="Arial" panose="020B0604020202020204" pitchFamily="34" charset="0"/>
                <a:cs typeface="Arial" panose="020B0604020202020204" pitchFamily="34" charset="0"/>
              </a:rPr>
              <a:t>:</a:t>
            </a:r>
          </a:p>
          <a:p>
            <a:pPr marL="285750" indent="-285750">
              <a:buFontTx/>
              <a:buChar char="-"/>
            </a:pPr>
            <a:r>
              <a:rPr lang="en-US" sz="1400" b="1" dirty="0">
                <a:latin typeface="Arial" panose="020B0604020202020204" pitchFamily="34" charset="0"/>
                <a:cs typeface="Arial" panose="020B0604020202020204" pitchFamily="34" charset="0"/>
              </a:rPr>
              <a:t>Hit rate</a:t>
            </a:r>
            <a:r>
              <a:rPr lang="en-US" sz="1400" dirty="0">
                <a:latin typeface="Arial" panose="020B0604020202020204" pitchFamily="34" charset="0"/>
                <a:cs typeface="Arial" panose="020B0604020202020204" pitchFamily="34" charset="0"/>
              </a:rPr>
              <a:t>: Real fraud/Suspicious fraud detected</a:t>
            </a:r>
          </a:p>
          <a:p>
            <a:pPr marL="285750" indent="-285750">
              <a:buFontTx/>
              <a:buChar char="-"/>
            </a:pPr>
            <a:r>
              <a:rPr lang="en-US" sz="1400" b="1" dirty="0">
                <a:latin typeface="Arial" panose="020B0604020202020204" pitchFamily="34" charset="0"/>
                <a:cs typeface="Arial" panose="020B0604020202020204" pitchFamily="34" charset="0"/>
              </a:rPr>
              <a:t>Detection rate</a:t>
            </a:r>
            <a:r>
              <a:rPr lang="en-US" sz="1400" dirty="0">
                <a:latin typeface="Arial" panose="020B0604020202020204" pitchFamily="34" charset="0"/>
                <a:cs typeface="Arial" panose="020B0604020202020204" pitchFamily="34" charset="0"/>
              </a:rPr>
              <a:t>: Suspicious fraud detected/Total claims</a:t>
            </a:r>
          </a:p>
          <a:p>
            <a:pPr marL="285750" indent="-285750">
              <a:buFontTx/>
              <a:buChar char="-"/>
            </a:pPr>
            <a:r>
              <a:rPr lang="en-US" sz="1400" b="1" dirty="0">
                <a:latin typeface="Arial" panose="020B0604020202020204" pitchFamily="34" charset="0"/>
                <a:cs typeface="Arial" panose="020B0604020202020204" pitchFamily="34" charset="0"/>
              </a:rPr>
              <a:t>Total claims</a:t>
            </a:r>
            <a:r>
              <a:rPr lang="en-US" sz="1400" dirty="0">
                <a:latin typeface="Arial" panose="020B0604020202020204" pitchFamily="34" charset="0"/>
                <a:cs typeface="Arial" panose="020B0604020202020204" pitchFamily="34" charset="0"/>
              </a:rPr>
              <a:t>: All claims which includes real frauds and non-frauds</a:t>
            </a:r>
          </a:p>
          <a:p>
            <a:pPr marL="285750" indent="-285750">
              <a:buFontTx/>
              <a:buChar char="-"/>
            </a:pPr>
            <a:r>
              <a:rPr lang="en-US" sz="1400" b="1" dirty="0">
                <a:latin typeface="Arial" panose="020B0604020202020204" pitchFamily="34" charset="0"/>
                <a:cs typeface="Arial" panose="020B0604020202020204" pitchFamily="34" charset="0"/>
              </a:rPr>
              <a:t>Frauds</a:t>
            </a:r>
            <a:r>
              <a:rPr lang="en-US" sz="1400" dirty="0">
                <a:latin typeface="Arial" panose="020B0604020202020204" pitchFamily="34" charset="0"/>
                <a:cs typeface="Arial" panose="020B0604020202020204" pitchFamily="34" charset="0"/>
              </a:rPr>
              <a:t>: Number of claims which is fraud</a:t>
            </a:r>
          </a:p>
          <a:p>
            <a:pPr marL="285750" indent="-285750">
              <a:buFontTx/>
              <a:buChar char="-"/>
            </a:pPr>
            <a:r>
              <a:rPr lang="en-US" sz="1400" b="1" dirty="0">
                <a:latin typeface="Arial" panose="020B0604020202020204" pitchFamily="34" charset="0"/>
                <a:cs typeface="Arial" panose="020B0604020202020204" pitchFamily="34" charset="0"/>
              </a:rPr>
              <a:t>Cost1</a:t>
            </a:r>
            <a:r>
              <a:rPr lang="en-US" sz="1400" dirty="0">
                <a:latin typeface="Arial" panose="020B0604020202020204" pitchFamily="34" charset="0"/>
                <a:cs typeface="Arial" panose="020B0604020202020204" pitchFamily="34" charset="0"/>
              </a:rPr>
              <a:t>: Cost of investigation per claim</a:t>
            </a:r>
          </a:p>
          <a:p>
            <a:pPr marL="285750" indent="-285750">
              <a:buFontTx/>
              <a:buChar char="-"/>
            </a:pPr>
            <a:r>
              <a:rPr lang="en-US" sz="1400" b="1" dirty="0">
                <a:latin typeface="Arial" panose="020B0604020202020204" pitchFamily="34" charset="0"/>
                <a:cs typeface="Arial" panose="020B0604020202020204" pitchFamily="34" charset="0"/>
              </a:rPr>
              <a:t>Cost2</a:t>
            </a:r>
            <a:r>
              <a:rPr lang="en-US" sz="1400" dirty="0">
                <a:latin typeface="Arial" panose="020B0604020202020204" pitchFamily="34" charset="0"/>
                <a:cs typeface="Arial" panose="020B0604020202020204" pitchFamily="34" charset="0"/>
              </a:rPr>
              <a:t>: Cost for average claim of frauds for each claim</a:t>
            </a:r>
            <a:endParaRPr lang="en-US"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33B94B4F-0931-B208-7E1F-A682EB98B298}"/>
              </a:ext>
            </a:extLst>
          </p:cNvPr>
          <p:cNvSpPr txBox="1"/>
          <p:nvPr/>
        </p:nvSpPr>
        <p:spPr>
          <a:xfrm>
            <a:off x="8519884" y="1767006"/>
            <a:ext cx="3274575" cy="3093154"/>
          </a:xfrm>
          <a:prstGeom prst="rect">
            <a:avLst/>
          </a:prstGeom>
          <a:noFill/>
        </p:spPr>
        <p:txBody>
          <a:bodyPr wrap="square" rtlCol="0">
            <a:spAutoFit/>
          </a:bodyPr>
          <a:lstStyle/>
          <a:p>
            <a:pPr marL="285750" indent="-285750">
              <a:buFont typeface="Arial" panose="020B0604020202020204" pitchFamily="34" charset="0"/>
              <a:buChar char="•"/>
            </a:pPr>
            <a:r>
              <a:rPr lang="en-GB" sz="1500" dirty="0">
                <a:solidFill>
                  <a:srgbClr val="000000"/>
                </a:solidFill>
                <a:latin typeface="Arial" panose="020B0604020202020204" pitchFamily="34" charset="0"/>
              </a:rPr>
              <a:t>Firstly, d</a:t>
            </a:r>
            <a:r>
              <a:rPr lang="en-GB" sz="1500" b="0" i="0" u="none" strike="noStrike" dirty="0">
                <a:solidFill>
                  <a:srgbClr val="000000"/>
                </a:solidFill>
                <a:effectLst/>
                <a:latin typeface="Arial" panose="020B0604020202020204" pitchFamily="34" charset="0"/>
              </a:rPr>
              <a:t>elete the unexplainable columns and </a:t>
            </a:r>
            <a:r>
              <a:rPr lang="en-GB" sz="1500" dirty="0">
                <a:solidFill>
                  <a:srgbClr val="000000"/>
                </a:solidFill>
                <a:latin typeface="Arial" panose="020B0604020202020204" pitchFamily="34" charset="0"/>
              </a:rPr>
              <a:t>we get the</a:t>
            </a:r>
            <a:r>
              <a:rPr lang="en-GB" sz="1500" b="0" i="0" u="none" strike="noStrike" dirty="0">
                <a:solidFill>
                  <a:srgbClr val="000000"/>
                </a:solidFill>
                <a:effectLst/>
                <a:latin typeface="Arial" panose="020B0604020202020204" pitchFamily="34" charset="0"/>
              </a:rPr>
              <a:t> 121 features.</a:t>
            </a:r>
          </a:p>
          <a:p>
            <a:pPr marL="285750" indent="-285750">
              <a:buFont typeface="Arial" panose="020B0604020202020204" pitchFamily="34" charset="0"/>
              <a:buChar char="•"/>
            </a:pPr>
            <a:r>
              <a:rPr lang="en-GB" sz="1500" dirty="0">
                <a:solidFill>
                  <a:srgbClr val="000000"/>
                </a:solidFill>
                <a:latin typeface="Arial" panose="020B0604020202020204" pitchFamily="34" charset="0"/>
              </a:rPr>
              <a:t>Next, u</a:t>
            </a:r>
            <a:r>
              <a:rPr lang="en-GB" sz="1500" b="0" i="0" u="none" strike="noStrike" dirty="0">
                <a:solidFill>
                  <a:srgbClr val="000000"/>
                </a:solidFill>
                <a:effectLst/>
                <a:latin typeface="Arial" panose="020B0604020202020204" pitchFamily="34" charset="0"/>
              </a:rPr>
              <a:t>se boxplots (as shown in the figure) to compare the distribution of numerical features between fraudulent and non-fraudulent observations.</a:t>
            </a:r>
          </a:p>
          <a:p>
            <a:pPr marL="285750" indent="-285750">
              <a:buFont typeface="Arial" panose="020B0604020202020204" pitchFamily="34" charset="0"/>
              <a:buChar char="•"/>
            </a:pPr>
            <a:r>
              <a:rPr lang="en-GB" sz="1500" dirty="0">
                <a:solidFill>
                  <a:srgbClr val="000000"/>
                </a:solidFill>
                <a:latin typeface="Arial" panose="020B0604020202020204" pitchFamily="34" charset="0"/>
                <a:cs typeface="Arial" panose="020B0604020202020204" pitchFamily="34" charset="0"/>
              </a:rPr>
              <a:t>Then, </a:t>
            </a:r>
            <a:r>
              <a:rPr lang="en-GB" sz="1500" b="0" i="0" u="none" strike="noStrike" dirty="0">
                <a:solidFill>
                  <a:srgbClr val="000000"/>
                </a:solidFill>
                <a:effectLst/>
                <a:latin typeface="Arial" panose="020B0604020202020204" pitchFamily="34" charset="0"/>
              </a:rPr>
              <a:t>combine them with the importance scores from the decision tree model excluding the least important features to get a dataset with 31 features.</a:t>
            </a:r>
            <a:endParaRPr lang="en-US" sz="1500" dirty="0">
              <a:latin typeface="Arial" panose="020B0604020202020204" pitchFamily="34" charset="0"/>
              <a:cs typeface="Arial" panose="020B0604020202020204" pitchFamily="34" charset="0"/>
            </a:endParaRPr>
          </a:p>
        </p:txBody>
      </p:sp>
      <p:pic>
        <p:nvPicPr>
          <p:cNvPr id="32" name="Picture 31" descr="Box and whisker chart&#10;&#10;Description automatically generated">
            <a:extLst>
              <a:ext uri="{FF2B5EF4-FFF2-40B4-BE49-F238E27FC236}">
                <a16:creationId xmlns:a16="http://schemas.microsoft.com/office/drawing/2014/main" id="{D23E0382-B038-CE58-255A-44A0CB2E3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865" y="1897646"/>
            <a:ext cx="2600894" cy="3193347"/>
          </a:xfrm>
          <a:prstGeom prst="rect">
            <a:avLst/>
          </a:prstGeom>
        </p:spPr>
      </p:pic>
    </p:spTree>
    <p:extLst>
      <p:ext uri="{BB962C8B-B14F-4D97-AF65-F5344CB8AC3E}">
        <p14:creationId xmlns:p14="http://schemas.microsoft.com/office/powerpoint/2010/main" val="102957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71443F5-A98D-E949-FDEE-86AAC5EC1A85}"/>
              </a:ext>
            </a:extLst>
          </p:cNvPr>
          <p:cNvSpPr txBox="1"/>
          <p:nvPr/>
        </p:nvSpPr>
        <p:spPr>
          <a:xfrm>
            <a:off x="262455" y="977910"/>
            <a:ext cx="2365197" cy="523220"/>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Simple model</a:t>
            </a:r>
          </a:p>
        </p:txBody>
      </p:sp>
      <p:sp>
        <p:nvSpPr>
          <p:cNvPr id="9" name="TextBox 8">
            <a:extLst>
              <a:ext uri="{FF2B5EF4-FFF2-40B4-BE49-F238E27FC236}">
                <a16:creationId xmlns:a16="http://schemas.microsoft.com/office/drawing/2014/main" id="{679905C7-6747-8C1A-5063-C865CC2B1EAF}"/>
              </a:ext>
            </a:extLst>
          </p:cNvPr>
          <p:cNvSpPr txBox="1"/>
          <p:nvPr/>
        </p:nvSpPr>
        <p:spPr>
          <a:xfrm>
            <a:off x="6258363" y="990053"/>
            <a:ext cx="2781659" cy="523220"/>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Neural Network</a:t>
            </a:r>
          </a:p>
        </p:txBody>
      </p:sp>
      <p:sp>
        <p:nvSpPr>
          <p:cNvPr id="14" name="TextBox 13">
            <a:extLst>
              <a:ext uri="{FF2B5EF4-FFF2-40B4-BE49-F238E27FC236}">
                <a16:creationId xmlns:a16="http://schemas.microsoft.com/office/drawing/2014/main" id="{AE05CB7E-E59F-DC65-2B24-67E2E93252CF}"/>
              </a:ext>
            </a:extLst>
          </p:cNvPr>
          <p:cNvSpPr txBox="1"/>
          <p:nvPr/>
        </p:nvSpPr>
        <p:spPr>
          <a:xfrm>
            <a:off x="3260409" y="977910"/>
            <a:ext cx="2365197" cy="523220"/>
          </a:xfrm>
          <a:prstGeom prst="rect">
            <a:avLst/>
          </a:prstGeom>
          <a:noFill/>
        </p:spPr>
        <p:txBody>
          <a:bodyPr wrap="square">
            <a:spAutoFit/>
          </a:bodyPr>
          <a:lstStyle/>
          <a:p>
            <a:r>
              <a:rPr lang="en-GB" sz="2800" dirty="0">
                <a:latin typeface="Arial" panose="020B0604020202020204" pitchFamily="34" charset="0"/>
                <a:cs typeface="Arial" panose="020B0604020202020204" pitchFamily="34" charset="0"/>
              </a:rPr>
              <a:t>Decision Tree</a:t>
            </a:r>
            <a:endParaRPr lang="en-US" sz="2800" dirty="0"/>
          </a:p>
        </p:txBody>
      </p:sp>
      <p:sp>
        <p:nvSpPr>
          <p:cNvPr id="2" name="TextBox 1">
            <a:extLst>
              <a:ext uri="{FF2B5EF4-FFF2-40B4-BE49-F238E27FC236}">
                <a16:creationId xmlns:a16="http://schemas.microsoft.com/office/drawing/2014/main" id="{210E4000-A86A-D322-D821-ED68D97EF518}"/>
              </a:ext>
            </a:extLst>
          </p:cNvPr>
          <p:cNvSpPr txBox="1"/>
          <p:nvPr/>
        </p:nvSpPr>
        <p:spPr>
          <a:xfrm>
            <a:off x="9464541" y="947714"/>
            <a:ext cx="2327564" cy="800219"/>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Autoencoder</a:t>
            </a:r>
          </a:p>
          <a:p>
            <a:endParaRPr lang="en-US" dirty="0"/>
          </a:p>
        </p:txBody>
      </p:sp>
      <p:sp>
        <p:nvSpPr>
          <p:cNvPr id="5" name="TextBox 4">
            <a:extLst>
              <a:ext uri="{FF2B5EF4-FFF2-40B4-BE49-F238E27FC236}">
                <a16:creationId xmlns:a16="http://schemas.microsoft.com/office/drawing/2014/main" id="{90EE670B-542A-827E-9C38-03B221CE6BEE}"/>
              </a:ext>
            </a:extLst>
          </p:cNvPr>
          <p:cNvSpPr txBox="1"/>
          <p:nvPr/>
        </p:nvSpPr>
        <p:spPr>
          <a:xfrm>
            <a:off x="5143108" y="85060"/>
            <a:ext cx="1367682" cy="861774"/>
          </a:xfrm>
          <a:prstGeom prst="rect">
            <a:avLst/>
          </a:prstGeom>
          <a:noFill/>
        </p:spPr>
        <p:txBody>
          <a:bodyPr wrap="none" rtlCol="0">
            <a:spAutoFit/>
          </a:bodyPr>
          <a:lstStyle/>
          <a:p>
            <a:r>
              <a:rPr lang="en-GB" altLang="zh-CN" sz="3200" b="1" dirty="0">
                <a:solidFill>
                  <a:schemeClr val="tx1">
                    <a:lumMod val="75000"/>
                    <a:lumOff val="25000"/>
                  </a:schemeClr>
                </a:solidFill>
                <a:latin typeface="Arial"/>
                <a:ea typeface="微软雅黑"/>
                <a:sym typeface="Arial"/>
              </a:rPr>
              <a:t>Model</a:t>
            </a:r>
            <a:endParaRPr lang="zh-CN" altLang="en-US" sz="3200" b="1" dirty="0">
              <a:solidFill>
                <a:schemeClr val="tx1">
                  <a:lumMod val="75000"/>
                  <a:lumOff val="25000"/>
                </a:schemeClr>
              </a:solidFill>
              <a:latin typeface="Arial"/>
              <a:ea typeface="微软雅黑"/>
              <a:sym typeface="Arial"/>
            </a:endParaRPr>
          </a:p>
          <a:p>
            <a:endParaRPr lang="en-US" dirty="0"/>
          </a:p>
        </p:txBody>
      </p:sp>
      <p:cxnSp>
        <p:nvCxnSpPr>
          <p:cNvPr id="6" name="直接连接符 4">
            <a:extLst>
              <a:ext uri="{FF2B5EF4-FFF2-40B4-BE49-F238E27FC236}">
                <a16:creationId xmlns:a16="http://schemas.microsoft.com/office/drawing/2014/main" id="{A978F4DD-0001-1DB5-8581-9A9F6CD87D7C}"/>
              </a:ext>
            </a:extLst>
          </p:cNvPr>
          <p:cNvCxnSpPr>
            <a:cxnSpLocks/>
          </p:cNvCxnSpPr>
          <p:nvPr/>
        </p:nvCxnSpPr>
        <p:spPr>
          <a:xfrm>
            <a:off x="4093463" y="633334"/>
            <a:ext cx="3719313"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0BD492-910A-63D1-290C-AD807E659D55}"/>
              </a:ext>
            </a:extLst>
          </p:cNvPr>
          <p:cNvSpPr txBox="1"/>
          <p:nvPr/>
        </p:nvSpPr>
        <p:spPr>
          <a:xfrm>
            <a:off x="3387438" y="1842544"/>
            <a:ext cx="2002537" cy="4339650"/>
          </a:xfrm>
          <a:prstGeom prst="rect">
            <a:avLst/>
          </a:prstGeom>
          <a:noFill/>
        </p:spPr>
        <p:txBody>
          <a:bodyPr wrap="square" rtlCol="0">
            <a:spAutoFit/>
          </a:bodyPr>
          <a:lstStyle/>
          <a:p>
            <a:pPr marL="171450" indent="-171450" algn="l" rtl="0">
              <a:spcBef>
                <a:spcPts val="0"/>
              </a:spcBef>
              <a:spcAft>
                <a:spcPts val="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The hit rate is 0.095 and the detection rate is 0.012.</a:t>
            </a:r>
          </a:p>
          <a:p>
            <a:pPr marL="171450" indent="-171450" algn="l" rtl="0">
              <a:spcBef>
                <a:spcPts val="0"/>
              </a:spcBef>
              <a:spcAft>
                <a:spcPts val="0"/>
              </a:spcAft>
              <a:buFont typeface="Arial" panose="020B0604020202020204" pitchFamily="34" charset="0"/>
              <a:buChar char="•"/>
            </a:pPr>
            <a:endParaRPr lang="en-GB" sz="1400" dirty="0">
              <a:solidFill>
                <a:srgbClr val="000000"/>
              </a:solidFill>
              <a:latin typeface="Arial" panose="020B0604020202020204" pitchFamily="34" charset="0"/>
              <a:cs typeface="Arial" panose="020B0604020202020204" pitchFamily="34" charset="0"/>
            </a:endParaRPr>
          </a:p>
          <a:p>
            <a:pPr marL="171450" indent="-171450" algn="l" rtl="0">
              <a:spcBef>
                <a:spcPts val="0"/>
              </a:spcBef>
              <a:spcAft>
                <a:spcPts val="0"/>
              </a:spcAft>
              <a:buFont typeface="Arial" panose="020B0604020202020204" pitchFamily="34" charset="0"/>
              <a:buChar char="•"/>
            </a:pPr>
            <a:r>
              <a:rPr lang="en-GB" sz="1400" dirty="0">
                <a:latin typeface="Arial" panose="020B0604020202020204" pitchFamily="34" charset="0"/>
                <a:cs typeface="Arial" panose="020B0604020202020204" pitchFamily="34" charset="0"/>
              </a:rPr>
              <a:t>This model is the second-best model. Although the detection rate is lower than the simple model, the hit rate is the better.</a:t>
            </a:r>
          </a:p>
          <a:p>
            <a:pPr marL="171450" indent="-171450" algn="l" rtl="0">
              <a:spcBef>
                <a:spcPts val="0"/>
              </a:spcBef>
              <a:spcAft>
                <a:spcPts val="0"/>
              </a:spcAft>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171450" indent="-171450" algn="l" rtl="0">
              <a:spcBef>
                <a:spcPts val="0"/>
              </a:spcBef>
              <a:spcAft>
                <a:spcPts val="0"/>
              </a:spcAft>
              <a:buFont typeface="Arial" panose="020B0604020202020204" pitchFamily="34" charset="0"/>
              <a:buChar char="•"/>
            </a:pPr>
            <a:r>
              <a:rPr lang="en-GB" sz="1400" dirty="0">
                <a:latin typeface="Arial" panose="020B0604020202020204" pitchFamily="34" charset="0"/>
                <a:cs typeface="Arial" panose="020B0604020202020204" pitchFamily="34" charset="0"/>
              </a:rPr>
              <a:t>The transparency is second-highest as they can classify the claims based on parameters based on a tree plot.</a:t>
            </a:r>
            <a:br>
              <a:rPr lang="en-GB" sz="1400" dirty="0">
                <a:latin typeface="Arial" panose="020B0604020202020204" pitchFamily="34" charset="0"/>
                <a:cs typeface="Arial" panose="020B0604020202020204" pitchFamily="34" charset="0"/>
              </a:rPr>
            </a:br>
            <a:br>
              <a:rPr lang="en-GB" sz="1200" dirty="0">
                <a:latin typeface="Arial" panose="020B0604020202020204" pitchFamily="34" charset="0"/>
                <a:cs typeface="Arial" panose="020B0604020202020204" pitchFamily="34" charset="0"/>
              </a:rPr>
            </a:br>
            <a:endParaRPr lang="en-US" sz="12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C88CE8FD-2F1A-48FE-B7CA-7131FDB5FF42}"/>
              </a:ext>
            </a:extLst>
          </p:cNvPr>
          <p:cNvSpPr txBox="1"/>
          <p:nvPr/>
        </p:nvSpPr>
        <p:spPr>
          <a:xfrm>
            <a:off x="6535338" y="1830018"/>
            <a:ext cx="2002537" cy="418576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 hit rate is 0.154 and </a:t>
            </a:r>
            <a:r>
              <a:rPr lang="en-GB" sz="1400" b="0" i="0" u="none" strike="noStrike" dirty="0">
                <a:solidFill>
                  <a:srgbClr val="000000"/>
                </a:solidFill>
                <a:effectLst/>
                <a:latin typeface="Arial" panose="020B0604020202020204" pitchFamily="34" charset="0"/>
              </a:rPr>
              <a:t>the detection rate is 0.015.</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This model is the best as the detection rate is the highest.</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 transparency is lowest </a:t>
            </a:r>
            <a:r>
              <a:rPr lang="en-GB" sz="1400" b="0" i="0" u="none" strike="noStrike" dirty="0">
                <a:solidFill>
                  <a:srgbClr val="000000"/>
                </a:solidFill>
                <a:effectLst/>
                <a:latin typeface="Arial" panose="020B0604020202020204" pitchFamily="34" charset="0"/>
              </a:rPr>
              <a:t>as it is a complex model with many convolutional layers and parameters making it less interpretable.</a:t>
            </a:r>
            <a:endParaRPr lang="en-US" sz="14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30C2E897-B6AC-139C-BB28-92F186441364}"/>
              </a:ext>
            </a:extLst>
          </p:cNvPr>
          <p:cNvSpPr txBox="1"/>
          <p:nvPr/>
        </p:nvSpPr>
        <p:spPr>
          <a:xfrm>
            <a:off x="9561523" y="1830017"/>
            <a:ext cx="2133600" cy="4431983"/>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 hit rate is 0.017 and the detection rate is 0.840.</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This model is the worse as the hit rate is the lowest and the detection rate is too high which is unexplainable and would cost a fortune.</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 transparency is comparable to the Neural Network as they require more computational resources and training time.</a:t>
            </a:r>
          </a:p>
          <a:p>
            <a:endParaRPr lang="en-US" sz="1600" dirty="0">
              <a:latin typeface="Arial" panose="020B0604020202020204" pitchFamily="34" charset="0"/>
              <a:cs typeface="Arial" panose="020B0604020202020204" pitchFamily="34" charset="0"/>
            </a:endParaRPr>
          </a:p>
        </p:txBody>
      </p:sp>
      <p:cxnSp>
        <p:nvCxnSpPr>
          <p:cNvPr id="24" name="直接连接符 4">
            <a:extLst>
              <a:ext uri="{FF2B5EF4-FFF2-40B4-BE49-F238E27FC236}">
                <a16:creationId xmlns:a16="http://schemas.microsoft.com/office/drawing/2014/main" id="{D65775DB-DFA4-C244-ADC9-89EF3AFCDB35}"/>
              </a:ext>
            </a:extLst>
          </p:cNvPr>
          <p:cNvCxnSpPr>
            <a:cxnSpLocks/>
          </p:cNvCxnSpPr>
          <p:nvPr/>
        </p:nvCxnSpPr>
        <p:spPr>
          <a:xfrm flipV="1">
            <a:off x="2828516" y="1830017"/>
            <a:ext cx="0" cy="4109805"/>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cxnSp>
        <p:nvCxnSpPr>
          <p:cNvPr id="25" name="直接连接符 4">
            <a:extLst>
              <a:ext uri="{FF2B5EF4-FFF2-40B4-BE49-F238E27FC236}">
                <a16:creationId xmlns:a16="http://schemas.microsoft.com/office/drawing/2014/main" id="{E85D84E6-FC9E-024E-0646-098563D2D315}"/>
              </a:ext>
            </a:extLst>
          </p:cNvPr>
          <p:cNvCxnSpPr>
            <a:cxnSpLocks/>
          </p:cNvCxnSpPr>
          <p:nvPr/>
        </p:nvCxnSpPr>
        <p:spPr>
          <a:xfrm>
            <a:off x="262455" y="1618854"/>
            <a:ext cx="11524069"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cxnSp>
        <p:nvCxnSpPr>
          <p:cNvPr id="28" name="直接连接符 4">
            <a:extLst>
              <a:ext uri="{FF2B5EF4-FFF2-40B4-BE49-F238E27FC236}">
                <a16:creationId xmlns:a16="http://schemas.microsoft.com/office/drawing/2014/main" id="{90979957-C057-4259-2060-EC58B64F8E96}"/>
              </a:ext>
            </a:extLst>
          </p:cNvPr>
          <p:cNvCxnSpPr>
            <a:cxnSpLocks/>
          </p:cNvCxnSpPr>
          <p:nvPr/>
        </p:nvCxnSpPr>
        <p:spPr>
          <a:xfrm>
            <a:off x="5953119" y="1830017"/>
            <a:ext cx="0" cy="4109805"/>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cxnSp>
        <p:nvCxnSpPr>
          <p:cNvPr id="29" name="直接连接符 4">
            <a:extLst>
              <a:ext uri="{FF2B5EF4-FFF2-40B4-BE49-F238E27FC236}">
                <a16:creationId xmlns:a16="http://schemas.microsoft.com/office/drawing/2014/main" id="{D3EC7E70-2122-9A78-8E01-313F47CE24CE}"/>
              </a:ext>
            </a:extLst>
          </p:cNvPr>
          <p:cNvCxnSpPr>
            <a:cxnSpLocks/>
          </p:cNvCxnSpPr>
          <p:nvPr/>
        </p:nvCxnSpPr>
        <p:spPr>
          <a:xfrm>
            <a:off x="9100994" y="1830018"/>
            <a:ext cx="0" cy="4109805"/>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2482A4F-F651-CACE-A982-CD7A392BD1AF}"/>
              </a:ext>
            </a:extLst>
          </p:cNvPr>
          <p:cNvSpPr txBox="1"/>
          <p:nvPr/>
        </p:nvSpPr>
        <p:spPr>
          <a:xfrm>
            <a:off x="361253" y="1842544"/>
            <a:ext cx="2002537" cy="3754874"/>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rgbClr val="000000"/>
                </a:solidFill>
                <a:latin typeface="Arial" panose="020B0604020202020204" pitchFamily="34" charset="0"/>
              </a:rPr>
              <a:t>At t = 51.623, both detection rate and hit rate is 0.0888.</a:t>
            </a:r>
          </a:p>
          <a:p>
            <a:endParaRPr lang="en-GB" sz="1400" dirty="0">
              <a:solidFill>
                <a:srgbClr val="000000"/>
              </a:solidFill>
              <a:latin typeface="Arial" panose="020B0604020202020204" pitchFamily="34" charset="0"/>
            </a:endParaRPr>
          </a:p>
          <a:p>
            <a:pPr marL="285750" indent="-285750">
              <a:buFont typeface="Arial" panose="020B0604020202020204" pitchFamily="34" charset="0"/>
              <a:buChar char="•"/>
            </a:pPr>
            <a:r>
              <a:rPr lang="en-GB" sz="1400" dirty="0">
                <a:solidFill>
                  <a:srgbClr val="000000"/>
                </a:solidFill>
                <a:latin typeface="Arial" panose="020B0604020202020204" pitchFamily="34" charset="0"/>
              </a:rPr>
              <a:t>Highest transparency as calculations are based on a single feature.</a:t>
            </a:r>
          </a:p>
          <a:p>
            <a:pPr marL="285750" indent="-285750">
              <a:buFont typeface="Arial" panose="020B0604020202020204" pitchFamily="34" charset="0"/>
              <a:buChar char="•"/>
            </a:pPr>
            <a:endParaRPr lang="en-GB" sz="1400" dirty="0">
              <a:solidFill>
                <a:srgbClr val="000000"/>
              </a:solidFill>
              <a:latin typeface="Arial" panose="020B0604020202020204" pitchFamily="34" charset="0"/>
            </a:endParaRPr>
          </a:p>
          <a:p>
            <a:pPr marL="285750" indent="-285750">
              <a:buFont typeface="Arial" panose="020B0604020202020204" pitchFamily="34" charset="0"/>
              <a:buChar char="•"/>
            </a:pPr>
            <a:r>
              <a:rPr lang="en-GB" sz="1400" dirty="0">
                <a:solidFill>
                  <a:srgbClr val="000000"/>
                </a:solidFill>
                <a:latin typeface="Arial" panose="020B0604020202020204" pitchFamily="34" charset="0"/>
              </a:rPr>
              <a:t>This model can’t be used to compare with other models as the parameters being used are not the same.</a:t>
            </a:r>
            <a:endParaRPr lang="en-US" sz="1400" dirty="0"/>
          </a:p>
        </p:txBody>
      </p:sp>
    </p:spTree>
    <p:extLst>
      <p:ext uri="{BB962C8B-B14F-4D97-AF65-F5344CB8AC3E}">
        <p14:creationId xmlns:p14="http://schemas.microsoft.com/office/powerpoint/2010/main" val="245067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
            <a:extLst>
              <a:ext uri="{FF2B5EF4-FFF2-40B4-BE49-F238E27FC236}">
                <a16:creationId xmlns:a16="http://schemas.microsoft.com/office/drawing/2014/main" id="{54FDAF6A-CDE5-D4F6-31CE-B876AB4E45EB}"/>
              </a:ext>
            </a:extLst>
          </p:cNvPr>
          <p:cNvSpPr txBox="1"/>
          <p:nvPr/>
        </p:nvSpPr>
        <p:spPr>
          <a:xfrm>
            <a:off x="1159817" y="171669"/>
            <a:ext cx="9586606" cy="461665"/>
          </a:xfrm>
          <a:prstGeom prst="rect">
            <a:avLst/>
          </a:prstGeom>
          <a:noFill/>
        </p:spPr>
        <p:txBody>
          <a:bodyPr wrap="square" rtlCol="0">
            <a:spAutoFit/>
          </a:bodyPr>
          <a:lstStyle/>
          <a:p>
            <a:pPr algn="ctr"/>
            <a:r>
              <a:rPr lang="en-GB" altLang="zh-CN" sz="2400" b="1" dirty="0">
                <a:solidFill>
                  <a:schemeClr val="tx1">
                    <a:lumMod val="75000"/>
                    <a:lumOff val="25000"/>
                  </a:schemeClr>
                </a:solidFill>
                <a:latin typeface="Arial"/>
                <a:ea typeface="微软雅黑"/>
                <a:sym typeface="Arial"/>
              </a:rPr>
              <a:t>Conclusion</a:t>
            </a:r>
            <a:endParaRPr lang="zh-CN" altLang="en-US" sz="2400" b="1" dirty="0">
              <a:solidFill>
                <a:schemeClr val="tx1">
                  <a:lumMod val="75000"/>
                  <a:lumOff val="25000"/>
                </a:schemeClr>
              </a:solidFill>
              <a:latin typeface="Arial"/>
              <a:ea typeface="微软雅黑"/>
              <a:sym typeface="Arial"/>
            </a:endParaRPr>
          </a:p>
        </p:txBody>
      </p:sp>
      <p:cxnSp>
        <p:nvCxnSpPr>
          <p:cNvPr id="6" name="直接连接符 4">
            <a:extLst>
              <a:ext uri="{FF2B5EF4-FFF2-40B4-BE49-F238E27FC236}">
                <a16:creationId xmlns:a16="http://schemas.microsoft.com/office/drawing/2014/main" id="{AE55DBD9-BFCA-E78B-A719-C0048A373B23}"/>
              </a:ext>
            </a:extLst>
          </p:cNvPr>
          <p:cNvCxnSpPr>
            <a:cxnSpLocks/>
          </p:cNvCxnSpPr>
          <p:nvPr/>
        </p:nvCxnSpPr>
        <p:spPr>
          <a:xfrm>
            <a:off x="4597052" y="633334"/>
            <a:ext cx="2693096"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08386C7-949E-53CF-036B-9CFCF870FEA9}"/>
              </a:ext>
            </a:extLst>
          </p:cNvPr>
          <p:cNvSpPr>
            <a:spLocks noGrp="1"/>
          </p:cNvSpPr>
          <p:nvPr>
            <p:ph type="body" idx="1"/>
          </p:nvPr>
        </p:nvSpPr>
        <p:spPr>
          <a:xfrm>
            <a:off x="1960998" y="653954"/>
            <a:ext cx="1764987" cy="608464"/>
          </a:xfrm>
        </p:spPr>
        <p:txBody>
          <a:bodyPr/>
          <a:lstStyle/>
          <a:p>
            <a:r>
              <a:rPr lang="en-US" dirty="0"/>
              <a:t>Challenges</a:t>
            </a:r>
          </a:p>
        </p:txBody>
      </p:sp>
      <p:sp>
        <p:nvSpPr>
          <p:cNvPr id="4" name="Content Placeholder 3">
            <a:extLst>
              <a:ext uri="{FF2B5EF4-FFF2-40B4-BE49-F238E27FC236}">
                <a16:creationId xmlns:a16="http://schemas.microsoft.com/office/drawing/2014/main" id="{87270390-53E1-1008-9E4E-EEFD2D0AF44F}"/>
              </a:ext>
            </a:extLst>
          </p:cNvPr>
          <p:cNvSpPr>
            <a:spLocks noGrp="1"/>
          </p:cNvSpPr>
          <p:nvPr>
            <p:ph sz="half" idx="2"/>
          </p:nvPr>
        </p:nvSpPr>
        <p:spPr>
          <a:xfrm>
            <a:off x="546956" y="1666880"/>
            <a:ext cx="5157787" cy="3684588"/>
          </a:xfrm>
        </p:spPr>
        <p:txBody>
          <a:bodyPr>
            <a:normAutofit/>
          </a:bodyPr>
          <a:lstStyle/>
          <a:p>
            <a:r>
              <a:rPr lang="en-US" sz="2000" dirty="0">
                <a:latin typeface="Arial" panose="020B0604020202020204" pitchFamily="34" charset="0"/>
                <a:cs typeface="Arial" panose="020B0604020202020204" pitchFamily="34" charset="0"/>
              </a:rPr>
              <a:t>Data preparation including cleaning, pre-processing, and feature engineering is a time-consuming process and a challenging process. </a:t>
            </a:r>
          </a:p>
          <a:p>
            <a:r>
              <a:rPr lang="en-US" sz="2000" dirty="0">
                <a:latin typeface="Arial" panose="020B0604020202020204" pitchFamily="34" charset="0"/>
                <a:cs typeface="Arial" panose="020B0604020202020204" pitchFamily="34" charset="0"/>
              </a:rPr>
              <a:t>This is because the machine learning model heavily relies on the quality of the data used to train it.</a:t>
            </a:r>
          </a:p>
          <a:p>
            <a:r>
              <a:rPr lang="en-US" sz="2000" dirty="0">
                <a:latin typeface="Arial" panose="020B0604020202020204" pitchFamily="34" charset="0"/>
                <a:cs typeface="Arial" panose="020B0604020202020204" pitchFamily="34" charset="0"/>
              </a:rPr>
              <a:t>Neural networks are very complex and can be difficult to determine the appropriate architecture for a given problem.</a:t>
            </a:r>
          </a:p>
        </p:txBody>
      </p:sp>
      <p:sp>
        <p:nvSpPr>
          <p:cNvPr id="7" name="Text Placeholder 6">
            <a:extLst>
              <a:ext uri="{FF2B5EF4-FFF2-40B4-BE49-F238E27FC236}">
                <a16:creationId xmlns:a16="http://schemas.microsoft.com/office/drawing/2014/main" id="{2F069B2F-7956-529D-6670-DC2095433A35}"/>
              </a:ext>
            </a:extLst>
          </p:cNvPr>
          <p:cNvSpPr>
            <a:spLocks noGrp="1"/>
          </p:cNvSpPr>
          <p:nvPr>
            <p:ph type="body" sz="quarter" idx="3"/>
          </p:nvPr>
        </p:nvSpPr>
        <p:spPr>
          <a:xfrm>
            <a:off x="8100952" y="738504"/>
            <a:ext cx="1955800" cy="523914"/>
          </a:xfrm>
        </p:spPr>
        <p:txBody>
          <a:bodyPr/>
          <a:lstStyle/>
          <a:p>
            <a:r>
              <a:rPr lang="en-US" dirty="0"/>
              <a:t>Suggestions</a:t>
            </a:r>
          </a:p>
        </p:txBody>
      </p:sp>
      <p:sp>
        <p:nvSpPr>
          <p:cNvPr id="8" name="Content Placeholder 7">
            <a:extLst>
              <a:ext uri="{FF2B5EF4-FFF2-40B4-BE49-F238E27FC236}">
                <a16:creationId xmlns:a16="http://schemas.microsoft.com/office/drawing/2014/main" id="{8D3BDFEA-F7CD-F6FF-ABA0-B71F1D37D5AD}"/>
              </a:ext>
            </a:extLst>
          </p:cNvPr>
          <p:cNvSpPr>
            <a:spLocks noGrp="1"/>
          </p:cNvSpPr>
          <p:nvPr>
            <p:ph sz="quarter" idx="4"/>
          </p:nvPr>
        </p:nvSpPr>
        <p:spPr>
          <a:xfrm>
            <a:off x="6487259" y="1666880"/>
            <a:ext cx="5183188" cy="3684588"/>
          </a:xfrm>
        </p:spPr>
        <p:txBody>
          <a:bodyPr>
            <a:normAutofit/>
          </a:bodyPr>
          <a:lstStyle/>
          <a:p>
            <a:pPr algn="l">
              <a:buFont typeface="Arial" panose="020B0604020202020204" pitchFamily="34" charset="0"/>
              <a:buChar char="•"/>
            </a:pPr>
            <a:r>
              <a:rPr lang="en-US" sz="2000" dirty="0">
                <a:latin typeface="Arial" panose="020B0604020202020204" pitchFamily="34" charset="0"/>
                <a:cs typeface="Arial" panose="020B0604020202020204" pitchFamily="34" charset="0"/>
              </a:rPr>
              <a:t>Use the approach of oversampling to handle an imbalanced dataset, where we duplicate samples from the minority class to make the number of samples equal to the majority class. This will help to improve our machine learning model.</a:t>
            </a:r>
          </a:p>
          <a:p>
            <a:pPr algn="l">
              <a:buFont typeface="Arial" panose="020B0604020202020204" pitchFamily="34" charset="0"/>
              <a:buChar char="•"/>
            </a:pPr>
            <a:r>
              <a:rPr lang="en-US" sz="2000" dirty="0">
                <a:latin typeface="Arial" panose="020B0604020202020204" pitchFamily="34" charset="0"/>
                <a:cs typeface="Arial" panose="020B0604020202020204" pitchFamily="34" charset="0"/>
              </a:rPr>
              <a:t>However, oversampling can also lead to overfitting if not done carefully, so it’s important to evaluate the performance of the model on a separate validation set.</a:t>
            </a:r>
            <a:endParaRPr lang="en-US" sz="2000" dirty="0"/>
          </a:p>
        </p:txBody>
      </p:sp>
      <p:cxnSp>
        <p:nvCxnSpPr>
          <p:cNvPr id="2" name="直接连接符 4">
            <a:extLst>
              <a:ext uri="{FF2B5EF4-FFF2-40B4-BE49-F238E27FC236}">
                <a16:creationId xmlns:a16="http://schemas.microsoft.com/office/drawing/2014/main" id="{850D95A2-BA6F-DFE0-524C-D91022639AA8}"/>
              </a:ext>
            </a:extLst>
          </p:cNvPr>
          <p:cNvCxnSpPr>
            <a:cxnSpLocks/>
          </p:cNvCxnSpPr>
          <p:nvPr/>
        </p:nvCxnSpPr>
        <p:spPr>
          <a:xfrm>
            <a:off x="1684835" y="1357878"/>
            <a:ext cx="2317315"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cxnSp>
        <p:nvCxnSpPr>
          <p:cNvPr id="9" name="直接连接符 4">
            <a:extLst>
              <a:ext uri="{FF2B5EF4-FFF2-40B4-BE49-F238E27FC236}">
                <a16:creationId xmlns:a16="http://schemas.microsoft.com/office/drawing/2014/main" id="{F7CD2210-72CD-8E66-7238-099DE74EF37B}"/>
              </a:ext>
            </a:extLst>
          </p:cNvPr>
          <p:cNvCxnSpPr>
            <a:cxnSpLocks/>
          </p:cNvCxnSpPr>
          <p:nvPr/>
        </p:nvCxnSpPr>
        <p:spPr>
          <a:xfrm>
            <a:off x="7776600" y="1357878"/>
            <a:ext cx="2604505"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3902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viz" id="{A86278F3-9F6D-714F-AB65-A6DDC2753D84}" vid="{8EB90E37-B311-634D-AEDE-A4BDC54386F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295</TotalTime>
  <Words>524</Words>
  <Application>Microsoft Macintosh PowerPoint</Application>
  <PresentationFormat>Widescreen</PresentationFormat>
  <Paragraphs>60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等线</vt:lpstr>
      <vt:lpstr>等线 Light</vt:lpstr>
      <vt:lpstr>Arial</vt:lpstr>
      <vt:lpstr>Calibri</vt:lpstr>
      <vt:lpstr>Office 主题​​</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Sulaiman, Muhammad H B</dc:creator>
  <cp:keywords>http:/www.ypppt.com</cp:keywords>
  <cp:lastModifiedBy>Sulaiman, Muhammad H B</cp:lastModifiedBy>
  <cp:revision>2</cp:revision>
  <dcterms:created xsi:type="dcterms:W3CDTF">2023-03-07T21:12:32Z</dcterms:created>
  <dcterms:modified xsi:type="dcterms:W3CDTF">2023-03-08T15:40:10Z</dcterms:modified>
</cp:coreProperties>
</file>