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909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344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86050015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42917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990522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046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71217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90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1912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278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911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126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0888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974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44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35754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A7BCC692-3D78-471E-A652-81C0C962476B}" type="datetimeFigureOut">
              <a:rPr lang="en-US" smtClean="0"/>
              <a:t>3/10/2025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A453797-6443-4178-9969-2F343D1C46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44135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7457" y="170906"/>
            <a:ext cx="9387251" cy="3486694"/>
          </a:xfrm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7200" b="1" dirty="0" smtClean="0">
                <a:effectLst>
                  <a:outerShdw blurRad="50800" dist="38100" dir="18900000" algn="bl" rotWithShape="0">
                    <a:prstClr val="black">
                      <a:alpha val="40000"/>
                    </a:prstClr>
                  </a:outerShdw>
                </a:effectLst>
                <a:latin typeface="Arial Black" panose="020B0A04020102020204" pitchFamily="34" charset="0"/>
              </a:rPr>
              <a:t>THE FLOW CHATS</a:t>
            </a:r>
            <a:endParaRPr lang="en-US" sz="7200" b="1" dirty="0">
              <a:effectLst>
                <a:outerShdw blurRad="50800" dist="38100" dir="18900000" algn="bl" rotWithShape="0">
                  <a:prstClr val="black">
                    <a:alpha val="40000"/>
                  </a:prstClr>
                </a:outerShdw>
              </a:effectLst>
              <a:latin typeface="Arial Black" panose="020B0A04020102020204" pitchFamily="34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657600"/>
            <a:ext cx="6400800" cy="1947333"/>
          </a:xfrm>
          <a:scene3d>
            <a:camera prst="orthographicFront"/>
            <a:lightRig rig="threePt" dir="t"/>
          </a:scene3d>
          <a:sp3d>
            <a:bevelT prst="angle"/>
          </a:sp3d>
        </p:spPr>
        <p:txBody>
          <a:bodyPr>
            <a:normAutofit/>
            <a:sp3d extrusionH="57150">
              <a:bevelT w="38100" h="38100" prst="angle"/>
            </a:sp3d>
          </a:bodyPr>
          <a:lstStyle/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BY EKPODIKPO UYOHOINI RICHARD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COS102</a:t>
            </a:r>
          </a:p>
          <a:p>
            <a:r>
              <a:rPr lang="en-US" sz="2400" b="1" dirty="0" smtClean="0">
                <a:solidFill>
                  <a:srgbClr val="C00000"/>
                </a:solidFill>
                <a:latin typeface="Arial Rounded MT Bold" panose="020F0704030504030204" pitchFamily="34" charset="0"/>
              </a:rPr>
              <a:t>COMPUTER SCIENCE STREAM 1</a:t>
            </a:r>
            <a:endParaRPr lang="en-US" sz="2400" b="1" dirty="0">
              <a:solidFill>
                <a:srgbClr val="C00000"/>
              </a:solidFill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1254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lowchart: Terminator 1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3" name="Down Arrow 2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4" name="Flowchart: Data 3"/>
          <p:cNvSpPr/>
          <p:nvPr/>
        </p:nvSpPr>
        <p:spPr>
          <a:xfrm>
            <a:off x="4075611" y="1750426"/>
            <a:ext cx="3618412" cy="696326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5" name="Down Arrow 4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6" name="Flowchart: Process 5"/>
          <p:cNvSpPr/>
          <p:nvPr/>
        </p:nvSpPr>
        <p:spPr>
          <a:xfrm>
            <a:off x="3344085" y="2899957"/>
            <a:ext cx="4833262" cy="79683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7" name="Flowchart: Data 6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9" name="Down Arrow 8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0" name="Down Arrow 9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1" name="Flowchart: Terminator 10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621133" y="1836979"/>
            <a:ext cx="2473819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INPUT P, R, 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3426552" y="3004106"/>
            <a:ext cx="4720588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CALCULATE A = P.R.T/100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7238644" y="434481"/>
            <a:ext cx="4852610" cy="6463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 prst="angle"/>
            </a:sp3d>
          </a:bodyPr>
          <a:lstStyle/>
          <a:p>
            <a:r>
              <a:rPr lang="en-US" sz="36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SIMPLE INTEREST</a:t>
            </a:r>
            <a:endParaRPr lang="en-US" sz="36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0445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896885" y="1737362"/>
            <a:ext cx="3853543" cy="741575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3291847" y="2899957"/>
            <a:ext cx="4898564" cy="82845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CALCULATE A  = P * (1 + R/n)^</a:t>
            </a:r>
            <a:r>
              <a:rPr lang="en-US" sz="2400" b="1" dirty="0" err="1" smtClean="0">
                <a:latin typeface="Arial Rounded MT Bold" panose="020F0704030504030204" pitchFamily="34" charset="0"/>
              </a:rPr>
              <a:t>nt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534352" y="1834982"/>
            <a:ext cx="2504981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INPUT P, R, n, 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7179777" y="496037"/>
            <a:ext cx="4676280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COMPOUND INTEREST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8392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lowchart: Terminator 14"/>
          <p:cNvSpPr/>
          <p:nvPr/>
        </p:nvSpPr>
        <p:spPr>
          <a:xfrm>
            <a:off x="4571997" y="222070"/>
            <a:ext cx="2429693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6" name="Down Arrow 15"/>
          <p:cNvSpPr/>
          <p:nvPr/>
        </p:nvSpPr>
        <p:spPr>
          <a:xfrm>
            <a:off x="5381897" y="131935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7" name="Flowchart: Data 16"/>
          <p:cNvSpPr/>
          <p:nvPr/>
        </p:nvSpPr>
        <p:spPr>
          <a:xfrm>
            <a:off x="3687881" y="1724299"/>
            <a:ext cx="4110646" cy="741575"/>
          </a:xfrm>
          <a:prstGeom prst="flowChartInputOutput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 dirty="0"/>
          </a:p>
        </p:txBody>
      </p:sp>
      <p:sp>
        <p:nvSpPr>
          <p:cNvPr id="18" name="Down Arrow 17"/>
          <p:cNvSpPr/>
          <p:nvPr/>
        </p:nvSpPr>
        <p:spPr>
          <a:xfrm>
            <a:off x="5381897" y="2468881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19" name="Flowchart: Process 18"/>
          <p:cNvSpPr/>
          <p:nvPr/>
        </p:nvSpPr>
        <p:spPr>
          <a:xfrm>
            <a:off x="2220692" y="2899957"/>
            <a:ext cx="7262942" cy="828454"/>
          </a:xfrm>
          <a:prstGeom prst="flowChartProcess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CALCULATE A  = PMT * [(1 + R/n)^(</a:t>
            </a:r>
            <a:r>
              <a:rPr lang="en-US" sz="2400" b="1" dirty="0" err="1" smtClean="0">
                <a:latin typeface="Arial Rounded MT Bold" panose="020F0704030504030204" pitchFamily="34" charset="0"/>
              </a:rPr>
              <a:t>nt</a:t>
            </a:r>
            <a:r>
              <a:rPr lang="en-US" sz="2400" b="1" dirty="0" smtClean="0">
                <a:latin typeface="Arial Rounded MT Bold" panose="020F0704030504030204" pitchFamily="34" charset="0"/>
              </a:rPr>
              <a:t>) – 1] / (R/n) 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0" name="Flowchart: Data 19"/>
          <p:cNvSpPr/>
          <p:nvPr/>
        </p:nvSpPr>
        <p:spPr>
          <a:xfrm>
            <a:off x="4297681" y="4140929"/>
            <a:ext cx="2775856" cy="881745"/>
          </a:xfrm>
          <a:prstGeom prst="flowChartInputOutput">
            <a:avLst/>
          </a:prstGeom>
          <a:solidFill>
            <a:srgbClr val="0070C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1" name="Down Arrow 20"/>
          <p:cNvSpPr/>
          <p:nvPr/>
        </p:nvSpPr>
        <p:spPr>
          <a:xfrm>
            <a:off x="5329645" y="3709854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2" name="Down Arrow 21"/>
          <p:cNvSpPr/>
          <p:nvPr/>
        </p:nvSpPr>
        <p:spPr>
          <a:xfrm>
            <a:off x="5316581" y="5055330"/>
            <a:ext cx="731520" cy="418012"/>
          </a:xfrm>
          <a:prstGeom prst="downArrow">
            <a:avLst/>
          </a:prstGeom>
          <a:solidFill>
            <a:srgbClr val="7030A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3" name="Flowchart: Terminator 22"/>
          <p:cNvSpPr/>
          <p:nvPr/>
        </p:nvSpPr>
        <p:spPr>
          <a:xfrm>
            <a:off x="4598124" y="5466812"/>
            <a:ext cx="2168434" cy="1071154"/>
          </a:xfrm>
          <a:prstGeom prst="flowChartTerminator">
            <a:avLst/>
          </a:prstGeom>
          <a:solidFill>
            <a:srgbClr val="FFFF00"/>
          </a:solidFill>
          <a:ln>
            <a:noFill/>
          </a:ln>
          <a:scene3d>
            <a:camera prst="orthographicFront"/>
            <a:lightRig rig="threePt" dir="t"/>
          </a:scene3d>
          <a:sp3d>
            <a:bevelT prst="angle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39387" y="4277738"/>
            <a:ext cx="1640193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PRINT A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148857" y="466671"/>
            <a:ext cx="1349601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START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347699" y="1834982"/>
            <a:ext cx="2878288" cy="461665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400" b="1" dirty="0" smtClean="0">
                <a:latin typeface="Arial Rounded MT Bold" panose="020F0704030504030204" pitchFamily="34" charset="0"/>
              </a:rPr>
              <a:t>INPUT PMT, R, n, t</a:t>
            </a:r>
            <a:endParaRPr lang="en-US" sz="2400" b="1" dirty="0">
              <a:latin typeface="Arial Rounded MT Bold" panose="020F0704030504030204" pitchFamily="34" charset="0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5200478" y="5655870"/>
            <a:ext cx="963725" cy="523220"/>
          </a:xfrm>
          <a:prstGeom prst="rect">
            <a:avLst/>
          </a:prstGeom>
          <a:noFill/>
          <a:scene3d>
            <a:camera prst="orthographicFront"/>
            <a:lightRig rig="threePt" dir="t"/>
          </a:scene3d>
          <a:sp3d>
            <a:bevelT prst="angle"/>
          </a:sp3d>
        </p:spPr>
        <p:txBody>
          <a:bodyPr wrap="none" rtlCol="0">
            <a:spAutoFit/>
            <a:sp3d extrusionH="57150">
              <a:bevelT w="38100" h="38100" prst="angle"/>
            </a:sp3d>
          </a:bodyPr>
          <a:lstStyle/>
          <a:p>
            <a:pPr algn="just"/>
            <a:r>
              <a:rPr lang="en-US" sz="2800" b="1" dirty="0" smtClean="0">
                <a:latin typeface="Arial Rounded MT Bold" panose="020F0704030504030204" pitchFamily="34" charset="0"/>
              </a:rPr>
              <a:t>END</a:t>
            </a:r>
            <a:endParaRPr lang="en-US" sz="2800" b="1" dirty="0">
              <a:latin typeface="Arial Rounded MT Bold" panose="020F0704030504030204" pitchFamily="34" charset="0"/>
            </a:endParaRPr>
          </a:p>
        </p:txBody>
      </p:sp>
      <p:sp>
        <p:nvSpPr>
          <p:cNvPr id="29" name="Rectangle 28"/>
          <p:cNvSpPr/>
          <p:nvPr/>
        </p:nvSpPr>
        <p:spPr>
          <a:xfrm>
            <a:off x="8407685" y="466671"/>
            <a:ext cx="3238387" cy="523220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sz="2800" b="1" dirty="0" smtClean="0">
                <a:solidFill>
                  <a:srgbClr val="0070C0"/>
                </a:solidFill>
                <a:latin typeface="Arial Black" panose="020B0A04020102020204" pitchFamily="34" charset="0"/>
              </a:rPr>
              <a:t>ANNUITY PLAN</a:t>
            </a:r>
            <a:endParaRPr lang="en-US" sz="2800" b="1" dirty="0">
              <a:solidFill>
                <a:srgbClr val="0070C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3087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537D0B"/>
      </a:dk2>
      <a:lt2>
        <a:srgbClr val="A9E257"/>
      </a:lt2>
      <a:accent1>
        <a:srgbClr val="38540A"/>
      </a:accent1>
      <a:accent2>
        <a:srgbClr val="31A274"/>
      </a:accent2>
      <a:accent3>
        <a:srgbClr val="236073"/>
      </a:accent3>
      <a:accent4>
        <a:srgbClr val="6C4D90"/>
      </a:accent4>
      <a:accent5>
        <a:srgbClr val="983C27"/>
      </a:accent5>
      <a:accent6>
        <a:srgbClr val="CD811F"/>
      </a:accent6>
      <a:hlink>
        <a:srgbClr val="293F06"/>
      </a:hlink>
      <a:folHlink>
        <a:srgbClr val="68883A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9759155-7935-4C61-A06C-C04380D1B16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4497</TotalTime>
  <Words>86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 Black</vt:lpstr>
      <vt:lpstr>Arial Rounded MT Bold</vt:lpstr>
      <vt:lpstr>Century Gothic</vt:lpstr>
      <vt:lpstr>Wingdings 3</vt:lpstr>
      <vt:lpstr>Slice</vt:lpstr>
      <vt:lpstr>THE FLOW CHATS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Ekpodipo</dc:creator>
  <cp:lastModifiedBy>Ekpodipo</cp:lastModifiedBy>
  <cp:revision>20</cp:revision>
  <dcterms:created xsi:type="dcterms:W3CDTF">2025-03-10T14:43:59Z</dcterms:created>
  <dcterms:modified xsi:type="dcterms:W3CDTF">2025-03-13T17:41:53Z</dcterms:modified>
</cp:coreProperties>
</file>