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9" r:id="rId3"/>
    <p:sldId id="257" r:id="rId4"/>
    <p:sldId id="263" r:id="rId5"/>
    <p:sldId id="259" r:id="rId6"/>
    <p:sldId id="258" r:id="rId7"/>
    <p:sldId id="262" r:id="rId8"/>
    <p:sldId id="261" r:id="rId9"/>
    <p:sldId id="264" r:id="rId10"/>
    <p:sldId id="265" r:id="rId11"/>
    <p:sldId id="267" r:id="rId12"/>
    <p:sldId id="266" r:id="rId13"/>
    <p:sldId id="268"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8" autoAdjust="0"/>
    <p:restoredTop sz="83248" autoAdjust="0"/>
  </p:normalViewPr>
  <p:slideViewPr>
    <p:cSldViewPr snapToGrid="0">
      <p:cViewPr varScale="1">
        <p:scale>
          <a:sx n="113" d="100"/>
          <a:sy n="113" d="100"/>
        </p:scale>
        <p:origin x="5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1F4351-D24B-416E-833A-DEF85F8B22D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4A6A276-8324-41CD-B2E4-5A76402804B4}">
      <dgm:prSet custT="1"/>
      <dgm:spPr>
        <a:solidFill>
          <a:schemeClr val="accent2"/>
        </a:solidFill>
      </dgm:spPr>
      <dgm:t>
        <a:bodyPr/>
        <a:lstStyle/>
        <a:p>
          <a:r>
            <a:rPr lang="en-US" sz="2400" dirty="0"/>
            <a:t>Enneagram Test </a:t>
          </a:r>
          <a:r>
            <a:rPr lang="en-US" sz="1800" i="1" dirty="0"/>
            <a:t>https://www.truity.com/</a:t>
          </a:r>
        </a:p>
      </dgm:t>
    </dgm:pt>
    <dgm:pt modelId="{68A6CEE2-5AD8-42A3-BDD6-E4637770D8B0}" type="parTrans" cxnId="{4EB09A2F-898E-49D6-B1DA-22247640370A}">
      <dgm:prSet/>
      <dgm:spPr/>
      <dgm:t>
        <a:bodyPr/>
        <a:lstStyle/>
        <a:p>
          <a:endParaRPr lang="en-US"/>
        </a:p>
      </dgm:t>
    </dgm:pt>
    <dgm:pt modelId="{84FEE70B-96D9-4C82-B0A9-52B7E314FD34}" type="sibTrans" cxnId="{4EB09A2F-898E-49D6-B1DA-22247640370A}">
      <dgm:prSet/>
      <dgm:spPr/>
      <dgm:t>
        <a:bodyPr/>
        <a:lstStyle/>
        <a:p>
          <a:endParaRPr lang="en-US"/>
        </a:p>
      </dgm:t>
    </dgm:pt>
    <dgm:pt modelId="{59C5ED9C-5028-4570-8E07-BCE7134B17E9}">
      <dgm:prSet/>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How to lead based on your enneagram?</a:t>
          </a:r>
        </a:p>
      </dgm:t>
    </dgm:pt>
    <dgm:pt modelId="{C15DE05A-0441-448B-ABBA-0B6E440F632E}" type="parTrans" cxnId="{CF7ADAEF-985F-4AEE-BF3B-EE0C7565685D}">
      <dgm:prSet/>
      <dgm:spPr/>
      <dgm:t>
        <a:bodyPr/>
        <a:lstStyle/>
        <a:p>
          <a:endParaRPr lang="en-US"/>
        </a:p>
      </dgm:t>
    </dgm:pt>
    <dgm:pt modelId="{6278DB81-0FC0-48A1-9A5A-C9153A0E193A}" type="sibTrans" cxnId="{CF7ADAEF-985F-4AEE-BF3B-EE0C7565685D}">
      <dgm:prSet/>
      <dgm:spPr/>
      <dgm:t>
        <a:bodyPr/>
        <a:lstStyle/>
        <a:p>
          <a:endParaRPr lang="en-US"/>
        </a:p>
      </dgm:t>
    </dgm:pt>
    <dgm:pt modelId="{436076CE-8F38-4510-9E8A-66ADE1BCE1A4}">
      <dgm:prSet/>
      <dgm:spPr/>
      <dgm:t>
        <a:bodyPr/>
        <a:lstStyle/>
        <a:p>
          <a:r>
            <a:rPr lang="en-US" dirty="0"/>
            <a:t>How you are going to help people in your church, family, company, based on enneagram?</a:t>
          </a:r>
        </a:p>
      </dgm:t>
    </dgm:pt>
    <dgm:pt modelId="{1418427F-3C3E-48CE-8777-6D6D3FDD783C}" type="parTrans" cxnId="{1A0F0892-BC3D-4B5B-9A70-B2442D71A091}">
      <dgm:prSet/>
      <dgm:spPr/>
      <dgm:t>
        <a:bodyPr/>
        <a:lstStyle/>
        <a:p>
          <a:endParaRPr lang="en-US"/>
        </a:p>
      </dgm:t>
    </dgm:pt>
    <dgm:pt modelId="{32C691A6-3F67-4350-A8E4-50B8923C2664}" type="sibTrans" cxnId="{1A0F0892-BC3D-4B5B-9A70-B2442D71A091}">
      <dgm:prSet/>
      <dgm:spPr/>
      <dgm:t>
        <a:bodyPr/>
        <a:lstStyle/>
        <a:p>
          <a:endParaRPr lang="en-US"/>
        </a:p>
      </dgm:t>
    </dgm:pt>
    <dgm:pt modelId="{264B8519-F77D-4A8F-97BE-3ACCF0605078}">
      <dgm:prSet/>
      <dgm:spPr/>
      <dgm: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Share your type in our class</a:t>
          </a:r>
        </a:p>
      </dgm:t>
    </dgm:pt>
    <dgm:pt modelId="{80F1B206-DDC9-4937-A385-C07EA6D1D83D}" type="parTrans" cxnId="{3B1C756A-5078-4B54-9E44-228B1362F9E8}">
      <dgm:prSet/>
      <dgm:spPr/>
      <dgm:t>
        <a:bodyPr/>
        <a:lstStyle/>
        <a:p>
          <a:endParaRPr lang="en-US"/>
        </a:p>
      </dgm:t>
    </dgm:pt>
    <dgm:pt modelId="{49EEDE35-D347-4121-8CA7-B0B4E487B522}" type="sibTrans" cxnId="{3B1C756A-5078-4B54-9E44-228B1362F9E8}">
      <dgm:prSet/>
      <dgm:spPr/>
      <dgm:t>
        <a:bodyPr/>
        <a:lstStyle/>
        <a:p>
          <a:endParaRPr lang="en-US"/>
        </a:p>
      </dgm:t>
    </dgm:pt>
    <dgm:pt modelId="{A96D3088-29E4-48AC-94A9-FF404D5E6B79}" type="pres">
      <dgm:prSet presAssocID="{0E1F4351-D24B-416E-833A-DEF85F8B22DB}" presName="linear" presStyleCnt="0">
        <dgm:presLayoutVars>
          <dgm:animLvl val="lvl"/>
          <dgm:resizeHandles val="exact"/>
        </dgm:presLayoutVars>
      </dgm:prSet>
      <dgm:spPr/>
    </dgm:pt>
    <dgm:pt modelId="{29A22E05-2F9E-434D-84F7-5C6402E99833}" type="pres">
      <dgm:prSet presAssocID="{C4A6A276-8324-41CD-B2E4-5A76402804B4}" presName="parentText" presStyleLbl="node1" presStyleIdx="0" presStyleCnt="4">
        <dgm:presLayoutVars>
          <dgm:chMax val="0"/>
          <dgm:bulletEnabled val="1"/>
        </dgm:presLayoutVars>
      </dgm:prSet>
      <dgm:spPr/>
    </dgm:pt>
    <dgm:pt modelId="{1E048AD7-9CF3-4A42-A1A5-3378718A759F}" type="pres">
      <dgm:prSet presAssocID="{84FEE70B-96D9-4C82-B0A9-52B7E314FD34}" presName="spacer" presStyleCnt="0"/>
      <dgm:spPr/>
    </dgm:pt>
    <dgm:pt modelId="{AA44EC8D-3637-4CD1-A774-7EFF4054C097}" type="pres">
      <dgm:prSet presAssocID="{264B8519-F77D-4A8F-97BE-3ACCF0605078}" presName="parentText" presStyleLbl="node1" presStyleIdx="1" presStyleCnt="4">
        <dgm:presLayoutVars>
          <dgm:chMax val="0"/>
          <dgm:bulletEnabled val="1"/>
        </dgm:presLayoutVars>
      </dgm:prSet>
      <dgm:spPr/>
    </dgm:pt>
    <dgm:pt modelId="{F736320D-8A60-4E99-85D1-ECA8D3385D37}" type="pres">
      <dgm:prSet presAssocID="{49EEDE35-D347-4121-8CA7-B0B4E487B522}" presName="spacer" presStyleCnt="0"/>
      <dgm:spPr/>
    </dgm:pt>
    <dgm:pt modelId="{E8BBE5EC-03AE-4B02-A871-C1FA95DB2D4E}" type="pres">
      <dgm:prSet presAssocID="{59C5ED9C-5028-4570-8E07-BCE7134B17E9}" presName="parentText" presStyleLbl="node1" presStyleIdx="2" presStyleCnt="4">
        <dgm:presLayoutVars>
          <dgm:chMax val="0"/>
          <dgm:bulletEnabled val="1"/>
        </dgm:presLayoutVars>
      </dgm:prSet>
      <dgm:spPr/>
    </dgm:pt>
    <dgm:pt modelId="{A2F27A34-A531-4810-BB6C-89D04EF54103}" type="pres">
      <dgm:prSet presAssocID="{6278DB81-0FC0-48A1-9A5A-C9153A0E193A}" presName="spacer" presStyleCnt="0"/>
      <dgm:spPr/>
    </dgm:pt>
    <dgm:pt modelId="{151EDC35-C6B6-41A2-8457-FFF615997503}" type="pres">
      <dgm:prSet presAssocID="{436076CE-8F38-4510-9E8A-66ADE1BCE1A4}" presName="parentText" presStyleLbl="node1" presStyleIdx="3" presStyleCnt="4">
        <dgm:presLayoutVars>
          <dgm:chMax val="0"/>
          <dgm:bulletEnabled val="1"/>
        </dgm:presLayoutVars>
      </dgm:prSet>
      <dgm:spPr/>
    </dgm:pt>
  </dgm:ptLst>
  <dgm:cxnLst>
    <dgm:cxn modelId="{B12FFA26-18E5-47D3-9830-39BD0BC9ECB4}" type="presOf" srcId="{264B8519-F77D-4A8F-97BE-3ACCF0605078}" destId="{AA44EC8D-3637-4CD1-A774-7EFF4054C097}" srcOrd="0" destOrd="0" presId="urn:microsoft.com/office/officeart/2005/8/layout/vList2"/>
    <dgm:cxn modelId="{4EB09A2F-898E-49D6-B1DA-22247640370A}" srcId="{0E1F4351-D24B-416E-833A-DEF85F8B22DB}" destId="{C4A6A276-8324-41CD-B2E4-5A76402804B4}" srcOrd="0" destOrd="0" parTransId="{68A6CEE2-5AD8-42A3-BDD6-E4637770D8B0}" sibTransId="{84FEE70B-96D9-4C82-B0A9-52B7E314FD34}"/>
    <dgm:cxn modelId="{3B1C756A-5078-4B54-9E44-228B1362F9E8}" srcId="{0E1F4351-D24B-416E-833A-DEF85F8B22DB}" destId="{264B8519-F77D-4A8F-97BE-3ACCF0605078}" srcOrd="1" destOrd="0" parTransId="{80F1B206-DDC9-4937-A385-C07EA6D1D83D}" sibTransId="{49EEDE35-D347-4121-8CA7-B0B4E487B522}"/>
    <dgm:cxn modelId="{1A0F0892-BC3D-4B5B-9A70-B2442D71A091}" srcId="{0E1F4351-D24B-416E-833A-DEF85F8B22DB}" destId="{436076CE-8F38-4510-9E8A-66ADE1BCE1A4}" srcOrd="3" destOrd="0" parTransId="{1418427F-3C3E-48CE-8777-6D6D3FDD783C}" sibTransId="{32C691A6-3F67-4350-A8E4-50B8923C2664}"/>
    <dgm:cxn modelId="{99906B9B-C57A-478F-B77C-551232C64F0F}" type="presOf" srcId="{0E1F4351-D24B-416E-833A-DEF85F8B22DB}" destId="{A96D3088-29E4-48AC-94A9-FF404D5E6B79}" srcOrd="0" destOrd="0" presId="urn:microsoft.com/office/officeart/2005/8/layout/vList2"/>
    <dgm:cxn modelId="{B1C5B59F-DFCA-4339-B98E-16489A52A83A}" type="presOf" srcId="{59C5ED9C-5028-4570-8E07-BCE7134B17E9}" destId="{E8BBE5EC-03AE-4B02-A871-C1FA95DB2D4E}" srcOrd="0" destOrd="0" presId="urn:microsoft.com/office/officeart/2005/8/layout/vList2"/>
    <dgm:cxn modelId="{CF7ADAEF-985F-4AEE-BF3B-EE0C7565685D}" srcId="{0E1F4351-D24B-416E-833A-DEF85F8B22DB}" destId="{59C5ED9C-5028-4570-8E07-BCE7134B17E9}" srcOrd="2" destOrd="0" parTransId="{C15DE05A-0441-448B-ABBA-0B6E440F632E}" sibTransId="{6278DB81-0FC0-48A1-9A5A-C9153A0E193A}"/>
    <dgm:cxn modelId="{CCC72AF5-091D-4D34-9AFC-71A06D22DEA8}" type="presOf" srcId="{436076CE-8F38-4510-9E8A-66ADE1BCE1A4}" destId="{151EDC35-C6B6-41A2-8457-FFF615997503}" srcOrd="0" destOrd="0" presId="urn:microsoft.com/office/officeart/2005/8/layout/vList2"/>
    <dgm:cxn modelId="{17E9B2FB-0C30-41E7-9214-2CF2692065AE}" type="presOf" srcId="{C4A6A276-8324-41CD-B2E4-5A76402804B4}" destId="{29A22E05-2F9E-434D-84F7-5C6402E99833}" srcOrd="0" destOrd="0" presId="urn:microsoft.com/office/officeart/2005/8/layout/vList2"/>
    <dgm:cxn modelId="{3DB59E95-B5E6-4812-931B-79051C74AC1D}" type="presParOf" srcId="{A96D3088-29E4-48AC-94A9-FF404D5E6B79}" destId="{29A22E05-2F9E-434D-84F7-5C6402E99833}" srcOrd="0" destOrd="0" presId="urn:microsoft.com/office/officeart/2005/8/layout/vList2"/>
    <dgm:cxn modelId="{6A3EE3D5-477A-492D-9318-4E62DC4A43B9}" type="presParOf" srcId="{A96D3088-29E4-48AC-94A9-FF404D5E6B79}" destId="{1E048AD7-9CF3-4A42-A1A5-3378718A759F}" srcOrd="1" destOrd="0" presId="urn:microsoft.com/office/officeart/2005/8/layout/vList2"/>
    <dgm:cxn modelId="{03303D7B-D156-4AE5-B9AC-22631C71D590}" type="presParOf" srcId="{A96D3088-29E4-48AC-94A9-FF404D5E6B79}" destId="{AA44EC8D-3637-4CD1-A774-7EFF4054C097}" srcOrd="2" destOrd="0" presId="urn:microsoft.com/office/officeart/2005/8/layout/vList2"/>
    <dgm:cxn modelId="{2C1C1F65-E9FB-4EAB-AE99-30E68697C803}" type="presParOf" srcId="{A96D3088-29E4-48AC-94A9-FF404D5E6B79}" destId="{F736320D-8A60-4E99-85D1-ECA8D3385D37}" srcOrd="3" destOrd="0" presId="urn:microsoft.com/office/officeart/2005/8/layout/vList2"/>
    <dgm:cxn modelId="{D8AF70F6-2E7D-4C0C-A6FC-A86C2A01FB1C}" type="presParOf" srcId="{A96D3088-29E4-48AC-94A9-FF404D5E6B79}" destId="{E8BBE5EC-03AE-4B02-A871-C1FA95DB2D4E}" srcOrd="4" destOrd="0" presId="urn:microsoft.com/office/officeart/2005/8/layout/vList2"/>
    <dgm:cxn modelId="{A37BD76E-2A50-49A4-A2FF-BE87F77C2C06}" type="presParOf" srcId="{A96D3088-29E4-48AC-94A9-FF404D5E6B79}" destId="{A2F27A34-A531-4810-BB6C-89D04EF54103}" srcOrd="5" destOrd="0" presId="urn:microsoft.com/office/officeart/2005/8/layout/vList2"/>
    <dgm:cxn modelId="{CECA2A66-29E1-4B2D-85A7-50BF59D8B539}" type="presParOf" srcId="{A96D3088-29E4-48AC-94A9-FF404D5E6B79}" destId="{151EDC35-C6B6-41A2-8457-FFF615997503}"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A22E05-2F9E-434D-84F7-5C6402E99833}">
      <dsp:nvSpPr>
        <dsp:cNvPr id="0" name=""/>
        <dsp:cNvSpPr/>
      </dsp:nvSpPr>
      <dsp:spPr>
        <a:xfrm>
          <a:off x="0" y="720494"/>
          <a:ext cx="6263640" cy="964084"/>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Enneagram Test </a:t>
          </a:r>
          <a:r>
            <a:rPr lang="en-US" sz="1800" i="1" kern="1200" dirty="0"/>
            <a:t>https://www.truity.com/</a:t>
          </a:r>
        </a:p>
      </dsp:txBody>
      <dsp:txXfrm>
        <a:off x="47063" y="767557"/>
        <a:ext cx="6169514" cy="869958"/>
      </dsp:txXfrm>
    </dsp:sp>
    <dsp:sp modelId="{AA44EC8D-3637-4CD1-A774-7EFF4054C097}">
      <dsp:nvSpPr>
        <dsp:cNvPr id="0" name=""/>
        <dsp:cNvSpPr/>
      </dsp:nvSpPr>
      <dsp:spPr>
        <a:xfrm>
          <a:off x="0" y="1753699"/>
          <a:ext cx="6263640" cy="964084"/>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en-US" sz="2400" kern="1200" dirty="0"/>
            <a:t>Share your type in our class</a:t>
          </a:r>
        </a:p>
      </dsp:txBody>
      <dsp:txXfrm>
        <a:off x="47063" y="1800762"/>
        <a:ext cx="6169514" cy="869958"/>
      </dsp:txXfrm>
    </dsp:sp>
    <dsp:sp modelId="{E8BBE5EC-03AE-4B02-A871-C1FA95DB2D4E}">
      <dsp:nvSpPr>
        <dsp:cNvPr id="0" name=""/>
        <dsp:cNvSpPr/>
      </dsp:nvSpPr>
      <dsp:spPr>
        <a:xfrm>
          <a:off x="0" y="2786903"/>
          <a:ext cx="6263640" cy="964084"/>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en-US" sz="2400" kern="1200" dirty="0"/>
            <a:t>How to lead based on your enneagram?</a:t>
          </a:r>
        </a:p>
      </dsp:txBody>
      <dsp:txXfrm>
        <a:off x="47063" y="2833966"/>
        <a:ext cx="6169514" cy="869958"/>
      </dsp:txXfrm>
    </dsp:sp>
    <dsp:sp modelId="{151EDC35-C6B6-41A2-8457-FFF615997503}">
      <dsp:nvSpPr>
        <dsp:cNvPr id="0" name=""/>
        <dsp:cNvSpPr/>
      </dsp:nvSpPr>
      <dsp:spPr>
        <a:xfrm>
          <a:off x="0" y="3820108"/>
          <a:ext cx="6263640" cy="96408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How you are going to help people in your church, family, company, based on enneagram?</a:t>
          </a:r>
        </a:p>
      </dsp:txBody>
      <dsp:txXfrm>
        <a:off x="47063" y="3867171"/>
        <a:ext cx="6169514" cy="86995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E22624-8F47-4253-8AC9-64C7B259C2E1}" type="datetimeFigureOut">
              <a:rPr lang="en-US" smtClean="0"/>
              <a:t>6/22/21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F349A4-51C3-430F-A18F-D2FD82836DA7}" type="slidenum">
              <a:rPr lang="en-US" smtClean="0"/>
              <a:t>‹#›</a:t>
            </a:fld>
            <a:endParaRPr lang="en-US"/>
          </a:p>
        </p:txBody>
      </p:sp>
    </p:spTree>
    <p:extLst>
      <p:ext uri="{BB962C8B-B14F-4D97-AF65-F5344CB8AC3E}">
        <p14:creationId xmlns:p14="http://schemas.microsoft.com/office/powerpoint/2010/main" val="3504581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Know yourself, like your strength and improve your weakness. Forgive yourself: Type 6, careful, they forgive their anxiety. Type 3: Change the job all the time.</a:t>
            </a:r>
          </a:p>
        </p:txBody>
      </p:sp>
      <p:sp>
        <p:nvSpPr>
          <p:cNvPr id="4" name="Slide Number Placeholder 3"/>
          <p:cNvSpPr>
            <a:spLocks noGrp="1"/>
          </p:cNvSpPr>
          <p:nvPr>
            <p:ph type="sldNum" sz="quarter" idx="5"/>
          </p:nvPr>
        </p:nvSpPr>
        <p:spPr/>
        <p:txBody>
          <a:bodyPr/>
          <a:lstStyle/>
          <a:p>
            <a:fld id="{79F349A4-51C3-430F-A18F-D2FD82836DA7}" type="slidenum">
              <a:rPr lang="en-US" smtClean="0"/>
              <a:t>2</a:t>
            </a:fld>
            <a:endParaRPr lang="en-US"/>
          </a:p>
        </p:txBody>
      </p:sp>
    </p:spTree>
    <p:extLst>
      <p:ext uri="{BB962C8B-B14F-4D97-AF65-F5344CB8AC3E}">
        <p14:creationId xmlns:p14="http://schemas.microsoft.com/office/powerpoint/2010/main" val="1026891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Know yourself, like your strength and improve your weakness. Help you to see your blind spots (think other’s problem, like divorce, changing jobs). Be yourself and don’t be jealous of other. Forgive yourself: Type 6, careful, they forgive their anxiety. Type 3: Change the job all the time. Switch gear, when dealing with different type. Like Type 6 needs to prepare. Type 3, 8 needs big scale, for their tasks. </a:t>
            </a:r>
          </a:p>
          <a:p>
            <a:endParaRPr lang="en-US" dirty="0"/>
          </a:p>
        </p:txBody>
      </p:sp>
      <p:sp>
        <p:nvSpPr>
          <p:cNvPr id="4" name="Slide Number Placeholder 3"/>
          <p:cNvSpPr>
            <a:spLocks noGrp="1"/>
          </p:cNvSpPr>
          <p:nvPr>
            <p:ph type="sldNum" sz="quarter" idx="5"/>
          </p:nvPr>
        </p:nvSpPr>
        <p:spPr/>
        <p:txBody>
          <a:bodyPr/>
          <a:lstStyle/>
          <a:p>
            <a:fld id="{79F349A4-51C3-430F-A18F-D2FD82836DA7}" type="slidenum">
              <a:rPr lang="en-US" smtClean="0"/>
              <a:t>3</a:t>
            </a:fld>
            <a:endParaRPr lang="en-US"/>
          </a:p>
        </p:txBody>
      </p:sp>
    </p:spTree>
    <p:extLst>
      <p:ext uri="{BB962C8B-B14F-4D97-AF65-F5344CB8AC3E}">
        <p14:creationId xmlns:p14="http://schemas.microsoft.com/office/powerpoint/2010/main" val="2254446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Shorten the time to know people. Everyone has the different gifts and characters. 2 pastors: spread the gospel vs feed and develop the sheep. </a:t>
            </a:r>
          </a:p>
          <a:p>
            <a:r>
              <a:rPr lang="en-US" dirty="0"/>
              <a:t>1: Know yourself, like your strength and improve your weakness. Help you to see your blind spots (think other’s problem, like divorce, changing jobs). Be yourself and don’t be jealous of other. Forgive yourself: Type 6, careful, they forgive their anxiety. Type 3: Change the job all the time. Switch gear, when dealing with different type. Like Type 6 needs to prepare. Type 3, 8 needs big scale, for their tasks. </a:t>
            </a:r>
          </a:p>
          <a:p>
            <a:endParaRPr lang="en-US" dirty="0"/>
          </a:p>
        </p:txBody>
      </p:sp>
      <p:sp>
        <p:nvSpPr>
          <p:cNvPr id="4" name="Slide Number Placeholder 3"/>
          <p:cNvSpPr>
            <a:spLocks noGrp="1"/>
          </p:cNvSpPr>
          <p:nvPr>
            <p:ph type="sldNum" sz="quarter" idx="5"/>
          </p:nvPr>
        </p:nvSpPr>
        <p:spPr/>
        <p:txBody>
          <a:bodyPr/>
          <a:lstStyle/>
          <a:p>
            <a:fld id="{79F349A4-51C3-430F-A18F-D2FD82836DA7}" type="slidenum">
              <a:rPr lang="en-US" smtClean="0"/>
              <a:t>14</a:t>
            </a:fld>
            <a:endParaRPr lang="en-US"/>
          </a:p>
        </p:txBody>
      </p:sp>
    </p:spTree>
    <p:extLst>
      <p:ext uri="{BB962C8B-B14F-4D97-AF65-F5344CB8AC3E}">
        <p14:creationId xmlns:p14="http://schemas.microsoft.com/office/powerpoint/2010/main" val="156114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315C-EED5-49BA-A18C-E487DF1D99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C0754D-15DB-4B2B-B64E-14FB33D500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180B87-E722-4271-9E6A-E02E727F81F9}"/>
              </a:ext>
            </a:extLst>
          </p:cNvPr>
          <p:cNvSpPr>
            <a:spLocks noGrp="1"/>
          </p:cNvSpPr>
          <p:nvPr>
            <p:ph type="dt" sz="half" idx="10"/>
          </p:nvPr>
        </p:nvSpPr>
        <p:spPr/>
        <p:txBody>
          <a:bodyPr/>
          <a:lstStyle/>
          <a:p>
            <a:fld id="{76382003-918C-4F53-AEB6-1BCE95B6C602}" type="datetimeFigureOut">
              <a:rPr lang="en-US" smtClean="0"/>
              <a:t>6/22/21</a:t>
            </a:fld>
            <a:endParaRPr lang="en-US"/>
          </a:p>
        </p:txBody>
      </p:sp>
      <p:sp>
        <p:nvSpPr>
          <p:cNvPr id="5" name="Footer Placeholder 4">
            <a:extLst>
              <a:ext uri="{FF2B5EF4-FFF2-40B4-BE49-F238E27FC236}">
                <a16:creationId xmlns:a16="http://schemas.microsoft.com/office/drawing/2014/main" id="{39C03804-4038-4E93-857A-7CB0563F01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213572-AC6B-40CB-8910-05ED916058D9}"/>
              </a:ext>
            </a:extLst>
          </p:cNvPr>
          <p:cNvSpPr>
            <a:spLocks noGrp="1"/>
          </p:cNvSpPr>
          <p:nvPr>
            <p:ph type="sldNum" sz="quarter" idx="12"/>
          </p:nvPr>
        </p:nvSpPr>
        <p:spPr/>
        <p:txBody>
          <a:bodyPr/>
          <a:lstStyle/>
          <a:p>
            <a:fld id="{3E833C64-5709-4B44-B861-8594379EC62B}" type="slidenum">
              <a:rPr lang="en-US" smtClean="0"/>
              <a:t>‹#›</a:t>
            </a:fld>
            <a:endParaRPr lang="en-US"/>
          </a:p>
        </p:txBody>
      </p:sp>
    </p:spTree>
    <p:extLst>
      <p:ext uri="{BB962C8B-B14F-4D97-AF65-F5344CB8AC3E}">
        <p14:creationId xmlns:p14="http://schemas.microsoft.com/office/powerpoint/2010/main" val="2818246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6A05B-B140-4EBB-935B-B9E6C8073E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071CC3-6802-4FFD-BFDC-49EC1EC651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E08C1D-C523-421F-83F3-275637CCABD6}"/>
              </a:ext>
            </a:extLst>
          </p:cNvPr>
          <p:cNvSpPr>
            <a:spLocks noGrp="1"/>
          </p:cNvSpPr>
          <p:nvPr>
            <p:ph type="dt" sz="half" idx="10"/>
          </p:nvPr>
        </p:nvSpPr>
        <p:spPr/>
        <p:txBody>
          <a:bodyPr/>
          <a:lstStyle/>
          <a:p>
            <a:fld id="{76382003-918C-4F53-AEB6-1BCE95B6C602}" type="datetimeFigureOut">
              <a:rPr lang="en-US" smtClean="0"/>
              <a:t>6/22/21</a:t>
            </a:fld>
            <a:endParaRPr lang="en-US"/>
          </a:p>
        </p:txBody>
      </p:sp>
      <p:sp>
        <p:nvSpPr>
          <p:cNvPr id="5" name="Footer Placeholder 4">
            <a:extLst>
              <a:ext uri="{FF2B5EF4-FFF2-40B4-BE49-F238E27FC236}">
                <a16:creationId xmlns:a16="http://schemas.microsoft.com/office/drawing/2014/main" id="{53A5B4C4-D977-468B-AA40-34850D3394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DB35C8-0D22-43C6-A3FA-E24AA4CA71BA}"/>
              </a:ext>
            </a:extLst>
          </p:cNvPr>
          <p:cNvSpPr>
            <a:spLocks noGrp="1"/>
          </p:cNvSpPr>
          <p:nvPr>
            <p:ph type="sldNum" sz="quarter" idx="12"/>
          </p:nvPr>
        </p:nvSpPr>
        <p:spPr/>
        <p:txBody>
          <a:bodyPr/>
          <a:lstStyle/>
          <a:p>
            <a:fld id="{3E833C64-5709-4B44-B861-8594379EC62B}" type="slidenum">
              <a:rPr lang="en-US" smtClean="0"/>
              <a:t>‹#›</a:t>
            </a:fld>
            <a:endParaRPr lang="en-US"/>
          </a:p>
        </p:txBody>
      </p:sp>
    </p:spTree>
    <p:extLst>
      <p:ext uri="{BB962C8B-B14F-4D97-AF65-F5344CB8AC3E}">
        <p14:creationId xmlns:p14="http://schemas.microsoft.com/office/powerpoint/2010/main" val="2386289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73C1C1-D97D-487D-8FB5-4BE91E05DF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D31FB4-0499-4C09-9574-223C1E2278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F27B1F-8147-4071-A345-7958B6699E6C}"/>
              </a:ext>
            </a:extLst>
          </p:cNvPr>
          <p:cNvSpPr>
            <a:spLocks noGrp="1"/>
          </p:cNvSpPr>
          <p:nvPr>
            <p:ph type="dt" sz="half" idx="10"/>
          </p:nvPr>
        </p:nvSpPr>
        <p:spPr/>
        <p:txBody>
          <a:bodyPr/>
          <a:lstStyle/>
          <a:p>
            <a:fld id="{76382003-918C-4F53-AEB6-1BCE95B6C602}" type="datetimeFigureOut">
              <a:rPr lang="en-US" smtClean="0"/>
              <a:t>6/22/21</a:t>
            </a:fld>
            <a:endParaRPr lang="en-US"/>
          </a:p>
        </p:txBody>
      </p:sp>
      <p:sp>
        <p:nvSpPr>
          <p:cNvPr id="5" name="Footer Placeholder 4">
            <a:extLst>
              <a:ext uri="{FF2B5EF4-FFF2-40B4-BE49-F238E27FC236}">
                <a16:creationId xmlns:a16="http://schemas.microsoft.com/office/drawing/2014/main" id="{72E9EC85-2B41-453E-AA75-8CB9A0A1A4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DA8895-BFDD-4F25-AEFA-A492E44483AD}"/>
              </a:ext>
            </a:extLst>
          </p:cNvPr>
          <p:cNvSpPr>
            <a:spLocks noGrp="1"/>
          </p:cNvSpPr>
          <p:nvPr>
            <p:ph type="sldNum" sz="quarter" idx="12"/>
          </p:nvPr>
        </p:nvSpPr>
        <p:spPr/>
        <p:txBody>
          <a:bodyPr/>
          <a:lstStyle/>
          <a:p>
            <a:fld id="{3E833C64-5709-4B44-B861-8594379EC62B}" type="slidenum">
              <a:rPr lang="en-US" smtClean="0"/>
              <a:t>‹#›</a:t>
            </a:fld>
            <a:endParaRPr lang="en-US"/>
          </a:p>
        </p:txBody>
      </p:sp>
    </p:spTree>
    <p:extLst>
      <p:ext uri="{BB962C8B-B14F-4D97-AF65-F5344CB8AC3E}">
        <p14:creationId xmlns:p14="http://schemas.microsoft.com/office/powerpoint/2010/main" val="1914823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C6A6B-2804-4990-98A1-25D3E397BB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80B91F-61ED-40C4-8F2B-DA1EFF36A4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CB27C2-6D2A-4BFE-B439-6AA3031A7369}"/>
              </a:ext>
            </a:extLst>
          </p:cNvPr>
          <p:cNvSpPr>
            <a:spLocks noGrp="1"/>
          </p:cNvSpPr>
          <p:nvPr>
            <p:ph type="dt" sz="half" idx="10"/>
          </p:nvPr>
        </p:nvSpPr>
        <p:spPr/>
        <p:txBody>
          <a:bodyPr/>
          <a:lstStyle/>
          <a:p>
            <a:fld id="{76382003-918C-4F53-AEB6-1BCE95B6C602}" type="datetimeFigureOut">
              <a:rPr lang="en-US" smtClean="0"/>
              <a:t>6/22/21</a:t>
            </a:fld>
            <a:endParaRPr lang="en-US"/>
          </a:p>
        </p:txBody>
      </p:sp>
      <p:sp>
        <p:nvSpPr>
          <p:cNvPr id="5" name="Footer Placeholder 4">
            <a:extLst>
              <a:ext uri="{FF2B5EF4-FFF2-40B4-BE49-F238E27FC236}">
                <a16:creationId xmlns:a16="http://schemas.microsoft.com/office/drawing/2014/main" id="{8B0ECA66-AE49-42F9-9C3C-F459E71176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CE3C06-EB5C-41F9-8723-8CA0B3D79327}"/>
              </a:ext>
            </a:extLst>
          </p:cNvPr>
          <p:cNvSpPr>
            <a:spLocks noGrp="1"/>
          </p:cNvSpPr>
          <p:nvPr>
            <p:ph type="sldNum" sz="quarter" idx="12"/>
          </p:nvPr>
        </p:nvSpPr>
        <p:spPr/>
        <p:txBody>
          <a:bodyPr/>
          <a:lstStyle/>
          <a:p>
            <a:fld id="{3E833C64-5709-4B44-B861-8594379EC62B}" type="slidenum">
              <a:rPr lang="en-US" smtClean="0"/>
              <a:t>‹#›</a:t>
            </a:fld>
            <a:endParaRPr lang="en-US"/>
          </a:p>
        </p:txBody>
      </p:sp>
    </p:spTree>
    <p:extLst>
      <p:ext uri="{BB962C8B-B14F-4D97-AF65-F5344CB8AC3E}">
        <p14:creationId xmlns:p14="http://schemas.microsoft.com/office/powerpoint/2010/main" val="260794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BBAD1-A70F-41A8-B633-C9AD69F1B7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59859D-1B05-41F0-A4A6-EF1D795D6E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284067-0A51-442C-A719-00551E22B6A0}"/>
              </a:ext>
            </a:extLst>
          </p:cNvPr>
          <p:cNvSpPr>
            <a:spLocks noGrp="1"/>
          </p:cNvSpPr>
          <p:nvPr>
            <p:ph type="dt" sz="half" idx="10"/>
          </p:nvPr>
        </p:nvSpPr>
        <p:spPr/>
        <p:txBody>
          <a:bodyPr/>
          <a:lstStyle/>
          <a:p>
            <a:fld id="{76382003-918C-4F53-AEB6-1BCE95B6C602}" type="datetimeFigureOut">
              <a:rPr lang="en-US" smtClean="0"/>
              <a:t>6/22/21</a:t>
            </a:fld>
            <a:endParaRPr lang="en-US"/>
          </a:p>
        </p:txBody>
      </p:sp>
      <p:sp>
        <p:nvSpPr>
          <p:cNvPr id="5" name="Footer Placeholder 4">
            <a:extLst>
              <a:ext uri="{FF2B5EF4-FFF2-40B4-BE49-F238E27FC236}">
                <a16:creationId xmlns:a16="http://schemas.microsoft.com/office/drawing/2014/main" id="{3CEF17D3-11E7-4219-A519-811646687E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7A0750-D6BF-4884-B998-D8A61AE4A703}"/>
              </a:ext>
            </a:extLst>
          </p:cNvPr>
          <p:cNvSpPr>
            <a:spLocks noGrp="1"/>
          </p:cNvSpPr>
          <p:nvPr>
            <p:ph type="sldNum" sz="quarter" idx="12"/>
          </p:nvPr>
        </p:nvSpPr>
        <p:spPr/>
        <p:txBody>
          <a:bodyPr/>
          <a:lstStyle/>
          <a:p>
            <a:fld id="{3E833C64-5709-4B44-B861-8594379EC62B}" type="slidenum">
              <a:rPr lang="en-US" smtClean="0"/>
              <a:t>‹#›</a:t>
            </a:fld>
            <a:endParaRPr lang="en-US"/>
          </a:p>
        </p:txBody>
      </p:sp>
    </p:spTree>
    <p:extLst>
      <p:ext uri="{BB962C8B-B14F-4D97-AF65-F5344CB8AC3E}">
        <p14:creationId xmlns:p14="http://schemas.microsoft.com/office/powerpoint/2010/main" val="1753630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4C950-EA8E-456D-BA5E-42CCADC5E3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844FC3-CDC8-4117-BD25-3DC1C304EA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AEF1D5-3479-4622-B9A8-232E787FB1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2947E1-A2D1-4716-B8D5-E52FFA1E0A9F}"/>
              </a:ext>
            </a:extLst>
          </p:cNvPr>
          <p:cNvSpPr>
            <a:spLocks noGrp="1"/>
          </p:cNvSpPr>
          <p:nvPr>
            <p:ph type="dt" sz="half" idx="10"/>
          </p:nvPr>
        </p:nvSpPr>
        <p:spPr/>
        <p:txBody>
          <a:bodyPr/>
          <a:lstStyle/>
          <a:p>
            <a:fld id="{76382003-918C-4F53-AEB6-1BCE95B6C602}" type="datetimeFigureOut">
              <a:rPr lang="en-US" smtClean="0"/>
              <a:t>6/22/21</a:t>
            </a:fld>
            <a:endParaRPr lang="en-US"/>
          </a:p>
        </p:txBody>
      </p:sp>
      <p:sp>
        <p:nvSpPr>
          <p:cNvPr id="6" name="Footer Placeholder 5">
            <a:extLst>
              <a:ext uri="{FF2B5EF4-FFF2-40B4-BE49-F238E27FC236}">
                <a16:creationId xmlns:a16="http://schemas.microsoft.com/office/drawing/2014/main" id="{EA6FC25F-5820-4728-A189-7A5FC65EBA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9A151F-A27E-4151-B7F1-174A6599F790}"/>
              </a:ext>
            </a:extLst>
          </p:cNvPr>
          <p:cNvSpPr>
            <a:spLocks noGrp="1"/>
          </p:cNvSpPr>
          <p:nvPr>
            <p:ph type="sldNum" sz="quarter" idx="12"/>
          </p:nvPr>
        </p:nvSpPr>
        <p:spPr/>
        <p:txBody>
          <a:bodyPr/>
          <a:lstStyle/>
          <a:p>
            <a:fld id="{3E833C64-5709-4B44-B861-8594379EC62B}" type="slidenum">
              <a:rPr lang="en-US" smtClean="0"/>
              <a:t>‹#›</a:t>
            </a:fld>
            <a:endParaRPr lang="en-US"/>
          </a:p>
        </p:txBody>
      </p:sp>
    </p:spTree>
    <p:extLst>
      <p:ext uri="{BB962C8B-B14F-4D97-AF65-F5344CB8AC3E}">
        <p14:creationId xmlns:p14="http://schemas.microsoft.com/office/powerpoint/2010/main" val="3365628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E7C8A-83EF-42EC-A961-C0151FC518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B39C61-74C4-4E9F-8E68-4074DC1218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A275D3-BB0E-4678-95F4-735288BAB2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7B4D7C-0950-4973-821E-80B3B2EA96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372A38-2135-4403-A7E5-A35D09D44B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1B7FD0-6349-4481-8BB8-C6E1DE0CEAE8}"/>
              </a:ext>
            </a:extLst>
          </p:cNvPr>
          <p:cNvSpPr>
            <a:spLocks noGrp="1"/>
          </p:cNvSpPr>
          <p:nvPr>
            <p:ph type="dt" sz="half" idx="10"/>
          </p:nvPr>
        </p:nvSpPr>
        <p:spPr/>
        <p:txBody>
          <a:bodyPr/>
          <a:lstStyle/>
          <a:p>
            <a:fld id="{76382003-918C-4F53-AEB6-1BCE95B6C602}" type="datetimeFigureOut">
              <a:rPr lang="en-US" smtClean="0"/>
              <a:t>6/22/21</a:t>
            </a:fld>
            <a:endParaRPr lang="en-US"/>
          </a:p>
        </p:txBody>
      </p:sp>
      <p:sp>
        <p:nvSpPr>
          <p:cNvPr id="8" name="Footer Placeholder 7">
            <a:extLst>
              <a:ext uri="{FF2B5EF4-FFF2-40B4-BE49-F238E27FC236}">
                <a16:creationId xmlns:a16="http://schemas.microsoft.com/office/drawing/2014/main" id="{FC8AAF70-78D1-4777-91A0-5D81DD1B32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EBB4DD-2972-46EE-8A9D-E8BCBCEF96C0}"/>
              </a:ext>
            </a:extLst>
          </p:cNvPr>
          <p:cNvSpPr>
            <a:spLocks noGrp="1"/>
          </p:cNvSpPr>
          <p:nvPr>
            <p:ph type="sldNum" sz="quarter" idx="12"/>
          </p:nvPr>
        </p:nvSpPr>
        <p:spPr/>
        <p:txBody>
          <a:bodyPr/>
          <a:lstStyle/>
          <a:p>
            <a:fld id="{3E833C64-5709-4B44-B861-8594379EC62B}" type="slidenum">
              <a:rPr lang="en-US" smtClean="0"/>
              <a:t>‹#›</a:t>
            </a:fld>
            <a:endParaRPr lang="en-US"/>
          </a:p>
        </p:txBody>
      </p:sp>
    </p:spTree>
    <p:extLst>
      <p:ext uri="{BB962C8B-B14F-4D97-AF65-F5344CB8AC3E}">
        <p14:creationId xmlns:p14="http://schemas.microsoft.com/office/powerpoint/2010/main" val="3761737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0B975-87DE-422E-A75D-E18C14BEF3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DB5DC4-2877-429E-BAB8-5BBAAB42FA7B}"/>
              </a:ext>
            </a:extLst>
          </p:cNvPr>
          <p:cNvSpPr>
            <a:spLocks noGrp="1"/>
          </p:cNvSpPr>
          <p:nvPr>
            <p:ph type="dt" sz="half" idx="10"/>
          </p:nvPr>
        </p:nvSpPr>
        <p:spPr/>
        <p:txBody>
          <a:bodyPr/>
          <a:lstStyle/>
          <a:p>
            <a:fld id="{76382003-918C-4F53-AEB6-1BCE95B6C602}" type="datetimeFigureOut">
              <a:rPr lang="en-US" smtClean="0"/>
              <a:t>6/22/21</a:t>
            </a:fld>
            <a:endParaRPr lang="en-US"/>
          </a:p>
        </p:txBody>
      </p:sp>
      <p:sp>
        <p:nvSpPr>
          <p:cNvPr id="4" name="Footer Placeholder 3">
            <a:extLst>
              <a:ext uri="{FF2B5EF4-FFF2-40B4-BE49-F238E27FC236}">
                <a16:creationId xmlns:a16="http://schemas.microsoft.com/office/drawing/2014/main" id="{0E280CD6-76AE-442F-9832-DA68347819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4EE6E1-2786-4539-AFAC-8360DED5C88E}"/>
              </a:ext>
            </a:extLst>
          </p:cNvPr>
          <p:cNvSpPr>
            <a:spLocks noGrp="1"/>
          </p:cNvSpPr>
          <p:nvPr>
            <p:ph type="sldNum" sz="quarter" idx="12"/>
          </p:nvPr>
        </p:nvSpPr>
        <p:spPr/>
        <p:txBody>
          <a:bodyPr/>
          <a:lstStyle/>
          <a:p>
            <a:fld id="{3E833C64-5709-4B44-B861-8594379EC62B}" type="slidenum">
              <a:rPr lang="en-US" smtClean="0"/>
              <a:t>‹#›</a:t>
            </a:fld>
            <a:endParaRPr lang="en-US"/>
          </a:p>
        </p:txBody>
      </p:sp>
    </p:spTree>
    <p:extLst>
      <p:ext uri="{BB962C8B-B14F-4D97-AF65-F5344CB8AC3E}">
        <p14:creationId xmlns:p14="http://schemas.microsoft.com/office/powerpoint/2010/main" val="1841829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D53B91-58F1-413E-B14F-0B63DC2D7FD7}"/>
              </a:ext>
            </a:extLst>
          </p:cNvPr>
          <p:cNvSpPr>
            <a:spLocks noGrp="1"/>
          </p:cNvSpPr>
          <p:nvPr>
            <p:ph type="dt" sz="half" idx="10"/>
          </p:nvPr>
        </p:nvSpPr>
        <p:spPr/>
        <p:txBody>
          <a:bodyPr/>
          <a:lstStyle/>
          <a:p>
            <a:fld id="{76382003-918C-4F53-AEB6-1BCE95B6C602}" type="datetimeFigureOut">
              <a:rPr lang="en-US" smtClean="0"/>
              <a:t>6/22/21</a:t>
            </a:fld>
            <a:endParaRPr lang="en-US"/>
          </a:p>
        </p:txBody>
      </p:sp>
      <p:sp>
        <p:nvSpPr>
          <p:cNvPr id="3" name="Footer Placeholder 2">
            <a:extLst>
              <a:ext uri="{FF2B5EF4-FFF2-40B4-BE49-F238E27FC236}">
                <a16:creationId xmlns:a16="http://schemas.microsoft.com/office/drawing/2014/main" id="{06859066-DCAE-4B53-AFEE-BE8BE7B2DA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D4FCD8-45B9-4AF7-88FC-C9D8C074F157}"/>
              </a:ext>
            </a:extLst>
          </p:cNvPr>
          <p:cNvSpPr>
            <a:spLocks noGrp="1"/>
          </p:cNvSpPr>
          <p:nvPr>
            <p:ph type="sldNum" sz="quarter" idx="12"/>
          </p:nvPr>
        </p:nvSpPr>
        <p:spPr/>
        <p:txBody>
          <a:bodyPr/>
          <a:lstStyle/>
          <a:p>
            <a:fld id="{3E833C64-5709-4B44-B861-8594379EC62B}" type="slidenum">
              <a:rPr lang="en-US" smtClean="0"/>
              <a:t>‹#›</a:t>
            </a:fld>
            <a:endParaRPr lang="en-US"/>
          </a:p>
        </p:txBody>
      </p:sp>
    </p:spTree>
    <p:extLst>
      <p:ext uri="{BB962C8B-B14F-4D97-AF65-F5344CB8AC3E}">
        <p14:creationId xmlns:p14="http://schemas.microsoft.com/office/powerpoint/2010/main" val="3162634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A400C-C37B-4BCE-AAB8-0F79746FA5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C4B6EF-3DC4-4852-9485-DB613AC581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B89A5E-5C7A-4F48-AE7A-5E522B3618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5A3340-FA6C-4234-9214-4B3ED10628AD}"/>
              </a:ext>
            </a:extLst>
          </p:cNvPr>
          <p:cNvSpPr>
            <a:spLocks noGrp="1"/>
          </p:cNvSpPr>
          <p:nvPr>
            <p:ph type="dt" sz="half" idx="10"/>
          </p:nvPr>
        </p:nvSpPr>
        <p:spPr/>
        <p:txBody>
          <a:bodyPr/>
          <a:lstStyle/>
          <a:p>
            <a:fld id="{76382003-918C-4F53-AEB6-1BCE95B6C602}" type="datetimeFigureOut">
              <a:rPr lang="en-US" smtClean="0"/>
              <a:t>6/22/21</a:t>
            </a:fld>
            <a:endParaRPr lang="en-US"/>
          </a:p>
        </p:txBody>
      </p:sp>
      <p:sp>
        <p:nvSpPr>
          <p:cNvPr id="6" name="Footer Placeholder 5">
            <a:extLst>
              <a:ext uri="{FF2B5EF4-FFF2-40B4-BE49-F238E27FC236}">
                <a16:creationId xmlns:a16="http://schemas.microsoft.com/office/drawing/2014/main" id="{ECFA676A-96D7-4A3B-B1D8-D2AA2EBA09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6E6AE2-80C3-455B-9FC4-B43FD1A94E0B}"/>
              </a:ext>
            </a:extLst>
          </p:cNvPr>
          <p:cNvSpPr>
            <a:spLocks noGrp="1"/>
          </p:cNvSpPr>
          <p:nvPr>
            <p:ph type="sldNum" sz="quarter" idx="12"/>
          </p:nvPr>
        </p:nvSpPr>
        <p:spPr/>
        <p:txBody>
          <a:bodyPr/>
          <a:lstStyle/>
          <a:p>
            <a:fld id="{3E833C64-5709-4B44-B861-8594379EC62B}" type="slidenum">
              <a:rPr lang="en-US" smtClean="0"/>
              <a:t>‹#›</a:t>
            </a:fld>
            <a:endParaRPr lang="en-US"/>
          </a:p>
        </p:txBody>
      </p:sp>
    </p:spTree>
    <p:extLst>
      <p:ext uri="{BB962C8B-B14F-4D97-AF65-F5344CB8AC3E}">
        <p14:creationId xmlns:p14="http://schemas.microsoft.com/office/powerpoint/2010/main" val="3506149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BD02-A60A-484E-946B-4ED1EC575A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71612E-F648-4C2D-8650-0B734FB592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8C2B1A-CAD2-4883-965C-8CEC0A0548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6172C0-B84E-42DE-AACF-AFC891496D72}"/>
              </a:ext>
            </a:extLst>
          </p:cNvPr>
          <p:cNvSpPr>
            <a:spLocks noGrp="1"/>
          </p:cNvSpPr>
          <p:nvPr>
            <p:ph type="dt" sz="half" idx="10"/>
          </p:nvPr>
        </p:nvSpPr>
        <p:spPr/>
        <p:txBody>
          <a:bodyPr/>
          <a:lstStyle/>
          <a:p>
            <a:fld id="{76382003-918C-4F53-AEB6-1BCE95B6C602}" type="datetimeFigureOut">
              <a:rPr lang="en-US" smtClean="0"/>
              <a:t>6/22/21</a:t>
            </a:fld>
            <a:endParaRPr lang="en-US"/>
          </a:p>
        </p:txBody>
      </p:sp>
      <p:sp>
        <p:nvSpPr>
          <p:cNvPr id="6" name="Footer Placeholder 5">
            <a:extLst>
              <a:ext uri="{FF2B5EF4-FFF2-40B4-BE49-F238E27FC236}">
                <a16:creationId xmlns:a16="http://schemas.microsoft.com/office/drawing/2014/main" id="{89EC4198-D456-47E8-871E-20735743FD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9592FA-A0F8-4DC2-9AA1-1EBD4FE1219F}"/>
              </a:ext>
            </a:extLst>
          </p:cNvPr>
          <p:cNvSpPr>
            <a:spLocks noGrp="1"/>
          </p:cNvSpPr>
          <p:nvPr>
            <p:ph type="sldNum" sz="quarter" idx="12"/>
          </p:nvPr>
        </p:nvSpPr>
        <p:spPr/>
        <p:txBody>
          <a:bodyPr/>
          <a:lstStyle/>
          <a:p>
            <a:fld id="{3E833C64-5709-4B44-B861-8594379EC62B}" type="slidenum">
              <a:rPr lang="en-US" smtClean="0"/>
              <a:t>‹#›</a:t>
            </a:fld>
            <a:endParaRPr lang="en-US"/>
          </a:p>
        </p:txBody>
      </p:sp>
    </p:spTree>
    <p:extLst>
      <p:ext uri="{BB962C8B-B14F-4D97-AF65-F5344CB8AC3E}">
        <p14:creationId xmlns:p14="http://schemas.microsoft.com/office/powerpoint/2010/main" val="3137995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B5D287-9CD7-4621-924C-DBA0AF648A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212446-E2AE-408E-B8AE-7C215CB7D2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6C72F9-8508-4E8C-9D16-3B7C0D63C8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382003-918C-4F53-AEB6-1BCE95B6C602}" type="datetimeFigureOut">
              <a:rPr lang="en-US" smtClean="0"/>
              <a:t>6/22/21</a:t>
            </a:fld>
            <a:endParaRPr lang="en-US"/>
          </a:p>
        </p:txBody>
      </p:sp>
      <p:sp>
        <p:nvSpPr>
          <p:cNvPr id="5" name="Footer Placeholder 4">
            <a:extLst>
              <a:ext uri="{FF2B5EF4-FFF2-40B4-BE49-F238E27FC236}">
                <a16:creationId xmlns:a16="http://schemas.microsoft.com/office/drawing/2014/main" id="{9905B200-CC57-46CD-A7F3-F018C39ABA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A8B989-B0B4-43DA-B860-3697F0E117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833C64-5709-4B44-B861-8594379EC62B}" type="slidenum">
              <a:rPr lang="en-US" smtClean="0"/>
              <a:t>‹#›</a:t>
            </a:fld>
            <a:endParaRPr lang="en-US"/>
          </a:p>
        </p:txBody>
      </p:sp>
    </p:spTree>
    <p:extLst>
      <p:ext uri="{BB962C8B-B14F-4D97-AF65-F5344CB8AC3E}">
        <p14:creationId xmlns:p14="http://schemas.microsoft.com/office/powerpoint/2010/main" val="3392961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gif"/></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CBE7CA-702A-4168-B1E4-E61D74B80BB8}"/>
              </a:ext>
            </a:extLst>
          </p:cNvPr>
          <p:cNvPicPr>
            <a:picLocks noChangeAspect="1"/>
          </p:cNvPicPr>
          <p:nvPr/>
        </p:nvPicPr>
        <p:blipFill rotWithShape="1">
          <a:blip r:embed="rId2"/>
          <a:srcRect t="8907"/>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D443653F-7906-4990-B674-0AC39E10951F}"/>
              </a:ext>
            </a:extLst>
          </p:cNvPr>
          <p:cNvSpPr>
            <a:spLocks noGrp="1"/>
          </p:cNvSpPr>
          <p:nvPr>
            <p:ph type="ctrTitle"/>
          </p:nvPr>
        </p:nvSpPr>
        <p:spPr>
          <a:xfrm>
            <a:off x="8022021" y="3231931"/>
            <a:ext cx="3852041" cy="1834056"/>
          </a:xfrm>
        </p:spPr>
        <p:txBody>
          <a:bodyPr>
            <a:normAutofit/>
          </a:bodyPr>
          <a:lstStyle/>
          <a:p>
            <a:r>
              <a:rPr lang="en-US" sz="4800" b="1" dirty="0">
                <a:solidFill>
                  <a:srgbClr val="C00000"/>
                </a:solidFill>
              </a:rPr>
              <a:t>9 Enneagram </a:t>
            </a:r>
          </a:p>
        </p:txBody>
      </p:sp>
      <p:sp>
        <p:nvSpPr>
          <p:cNvPr id="3" name="Subtitle 2">
            <a:extLst>
              <a:ext uri="{FF2B5EF4-FFF2-40B4-BE49-F238E27FC236}">
                <a16:creationId xmlns:a16="http://schemas.microsoft.com/office/drawing/2014/main" id="{11FABC22-04CB-4535-8996-EC5025F799D0}"/>
              </a:ext>
            </a:extLst>
          </p:cNvPr>
          <p:cNvSpPr>
            <a:spLocks noGrp="1"/>
          </p:cNvSpPr>
          <p:nvPr>
            <p:ph type="subTitle" idx="1"/>
          </p:nvPr>
        </p:nvSpPr>
        <p:spPr>
          <a:xfrm>
            <a:off x="7782910" y="5242675"/>
            <a:ext cx="4330262" cy="683284"/>
          </a:xfrm>
        </p:spPr>
        <p:txBody>
          <a:bodyPr>
            <a:normAutofit/>
          </a:bodyPr>
          <a:lstStyle/>
          <a:p>
            <a:r>
              <a:rPr lang="en-US" dirty="0"/>
              <a:t>Stephanie Teng</a:t>
            </a:r>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7052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3F7F4A-6568-4435-B4CB-C84AEF6566AD}"/>
              </a:ext>
            </a:extLst>
          </p:cNvPr>
          <p:cNvSpPr>
            <a:spLocks noGrp="1"/>
          </p:cNvSpPr>
          <p:nvPr>
            <p:ph type="title"/>
          </p:nvPr>
        </p:nvSpPr>
        <p:spPr>
          <a:xfrm>
            <a:off x="838201" y="345810"/>
            <a:ext cx="5120561" cy="1325563"/>
          </a:xfrm>
        </p:spPr>
        <p:txBody>
          <a:bodyPr>
            <a:normAutofit/>
          </a:bodyPr>
          <a:lstStyle/>
          <a:p>
            <a:r>
              <a:rPr lang="en-US" b="1" dirty="0">
                <a:solidFill>
                  <a:srgbClr val="FF0000"/>
                </a:solidFill>
              </a:rPr>
              <a:t>Type 7: Enthusiast</a:t>
            </a:r>
          </a:p>
        </p:txBody>
      </p:sp>
      <p:sp>
        <p:nvSpPr>
          <p:cNvPr id="3" name="Content Placeholder 2">
            <a:extLst>
              <a:ext uri="{FF2B5EF4-FFF2-40B4-BE49-F238E27FC236}">
                <a16:creationId xmlns:a16="http://schemas.microsoft.com/office/drawing/2014/main" id="{8FB47523-21A7-42CC-818D-FDCA3F4877AE}"/>
              </a:ext>
            </a:extLst>
          </p:cNvPr>
          <p:cNvSpPr>
            <a:spLocks noGrp="1"/>
          </p:cNvSpPr>
          <p:nvPr>
            <p:ph idx="1"/>
          </p:nvPr>
        </p:nvSpPr>
        <p:spPr>
          <a:xfrm>
            <a:off x="838201" y="1825624"/>
            <a:ext cx="5550242" cy="4686565"/>
          </a:xfrm>
        </p:spPr>
        <p:txBody>
          <a:bodyPr>
            <a:normAutofit lnSpcReduction="10000"/>
          </a:bodyPr>
          <a:lstStyle/>
          <a:p>
            <a:r>
              <a:rPr lang="en-US" sz="1900" b="1" dirty="0"/>
              <a:t>Characters: </a:t>
            </a:r>
            <a:r>
              <a:rPr lang="en-US" sz="1900" dirty="0"/>
              <a:t>The Busy, Fun-Loving, Spontaneous, Versatile, Distractible, and Scattered</a:t>
            </a:r>
          </a:p>
          <a:p>
            <a:r>
              <a:rPr lang="en-US" sz="1900" b="1" dirty="0"/>
              <a:t>Key Motivations: </a:t>
            </a:r>
            <a:r>
              <a:rPr lang="en-US" sz="1900" dirty="0"/>
              <a:t>Want to maintain their freedom and </a:t>
            </a:r>
            <a:r>
              <a:rPr lang="en-US" sz="1900" dirty="0">
                <a:solidFill>
                  <a:srgbClr val="FF0000"/>
                </a:solidFill>
              </a:rPr>
              <a:t>happiness</a:t>
            </a:r>
            <a:r>
              <a:rPr lang="en-US" sz="1900" dirty="0"/>
              <a:t>, to avoid missing out on worthwhile experiences, to keep themselves excited and occupied, to avoid and discharge pain.</a:t>
            </a:r>
          </a:p>
          <a:p>
            <a:r>
              <a:rPr lang="en-US" sz="1900" b="1" dirty="0"/>
              <a:t>Basic Fear: </a:t>
            </a:r>
            <a:r>
              <a:rPr lang="en-US" sz="1900" dirty="0"/>
              <a:t>Of being deprived and in pain</a:t>
            </a:r>
          </a:p>
          <a:p>
            <a:r>
              <a:rPr lang="en-US" sz="1900" b="1" dirty="0"/>
              <a:t>Basic Desire: </a:t>
            </a:r>
            <a:r>
              <a:rPr lang="en-US" sz="1900" dirty="0"/>
              <a:t>To be satisfied and content—to have their needs fulfilled</a:t>
            </a:r>
          </a:p>
          <a:p>
            <a:r>
              <a:rPr lang="en-US" sz="1900" b="1" dirty="0"/>
              <a:t>Healthy 7: </a:t>
            </a:r>
            <a:r>
              <a:rPr lang="en-US" sz="1900" dirty="0"/>
              <a:t>Open-handed, accepting of pain or struggle, and grounded in contentment.</a:t>
            </a:r>
          </a:p>
          <a:p>
            <a:r>
              <a:rPr lang="en-US" sz="1900" b="1" dirty="0"/>
              <a:t>Unhealthy 7: </a:t>
            </a:r>
            <a:r>
              <a:rPr lang="en-US" sz="1900" dirty="0"/>
              <a:t>Scattered, looking for the next thing to solve, plan, or attempt.</a:t>
            </a:r>
          </a:p>
          <a:p>
            <a:r>
              <a:rPr lang="en-US" sz="1900" b="1" dirty="0"/>
              <a:t>Famous 7s: </a:t>
            </a:r>
            <a:r>
              <a:rPr lang="en-US" sz="1900" dirty="0"/>
              <a:t>Amelia Earhart, Elton John, Miley Cyrus, Steven Spielberg, Jim Carrey, George Clooney</a:t>
            </a:r>
          </a:p>
          <a:p>
            <a:endParaRPr lang="en-US" sz="1500" dirty="0"/>
          </a:p>
        </p:txBody>
      </p:sp>
      <p:sp>
        <p:nvSpPr>
          <p:cNvPr id="71" name="Oval 70">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Picture 5" descr="A group of people jumping into the water&#10;&#10;Description automatically generated with medium confidence">
            <a:extLst>
              <a:ext uri="{FF2B5EF4-FFF2-40B4-BE49-F238E27FC236}">
                <a16:creationId xmlns:a16="http://schemas.microsoft.com/office/drawing/2014/main" id="{4927723D-2AEE-4BC2-9EBB-20235FD08C0E}"/>
              </a:ext>
            </a:extLst>
          </p:cNvPr>
          <p:cNvPicPr>
            <a:picLocks noChangeAspect="1"/>
          </p:cNvPicPr>
          <p:nvPr/>
        </p:nvPicPr>
        <p:blipFill rotWithShape="1">
          <a:blip r:embed="rId2">
            <a:extLst>
              <a:ext uri="{28A0092B-C50C-407E-A947-70E740481C1C}">
                <a14:useLocalDpi xmlns:a14="http://schemas.microsoft.com/office/drawing/2010/main" val="0"/>
              </a:ext>
            </a:extLst>
          </a:blip>
          <a:srcRect l="10172" r="20483" b="-1"/>
          <a:stretch/>
        </p:blipFill>
        <p:spPr>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p:spPr>
      </p:pic>
      <p:sp>
        <p:nvSpPr>
          <p:cNvPr id="73" name="Arc 72">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9" name="Picture 8" descr="A chimpanzee with its mouth open&#10;&#10;Description automatically generated with medium confidence">
            <a:extLst>
              <a:ext uri="{FF2B5EF4-FFF2-40B4-BE49-F238E27FC236}">
                <a16:creationId xmlns:a16="http://schemas.microsoft.com/office/drawing/2014/main" id="{9D452B45-B53D-476A-BF3B-1AA3B3FAB143}"/>
              </a:ext>
            </a:extLst>
          </p:cNvPr>
          <p:cNvPicPr>
            <a:picLocks noChangeAspect="1"/>
          </p:cNvPicPr>
          <p:nvPr/>
        </p:nvPicPr>
        <p:blipFill rotWithShape="1">
          <a:blip r:embed="rId3">
            <a:extLst>
              <a:ext uri="{28A0092B-C50C-407E-A947-70E740481C1C}">
                <a14:useLocalDpi xmlns:a14="http://schemas.microsoft.com/office/drawing/2010/main" val="0"/>
              </a:ext>
            </a:extLst>
          </a:blip>
          <a:srcRect l="3624" r="19743" b="4"/>
          <a:stretch/>
        </p:blipFill>
        <p:spPr>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Tree>
    <p:extLst>
      <p:ext uri="{BB962C8B-B14F-4D97-AF65-F5344CB8AC3E}">
        <p14:creationId xmlns:p14="http://schemas.microsoft.com/office/powerpoint/2010/main" val="65512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47D67282-99E1-4372-A643-7DF4A519F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3F7F4A-6568-4435-B4CB-C84AEF6566AD}"/>
              </a:ext>
            </a:extLst>
          </p:cNvPr>
          <p:cNvSpPr>
            <a:spLocks noGrp="1"/>
          </p:cNvSpPr>
          <p:nvPr>
            <p:ph type="title"/>
          </p:nvPr>
        </p:nvSpPr>
        <p:spPr>
          <a:xfrm>
            <a:off x="805166" y="11509"/>
            <a:ext cx="5845571" cy="1329612"/>
          </a:xfrm>
        </p:spPr>
        <p:txBody>
          <a:bodyPr anchor="b">
            <a:normAutofit/>
          </a:bodyPr>
          <a:lstStyle/>
          <a:p>
            <a:r>
              <a:rPr lang="en-US" sz="4800" b="1" dirty="0">
                <a:solidFill>
                  <a:srgbClr val="FF0000"/>
                </a:solidFill>
              </a:rPr>
              <a:t>Type 8: Challenger</a:t>
            </a:r>
          </a:p>
        </p:txBody>
      </p:sp>
      <p:sp>
        <p:nvSpPr>
          <p:cNvPr id="3" name="Content Placeholder 2">
            <a:extLst>
              <a:ext uri="{FF2B5EF4-FFF2-40B4-BE49-F238E27FC236}">
                <a16:creationId xmlns:a16="http://schemas.microsoft.com/office/drawing/2014/main" id="{8FB47523-21A7-42CC-818D-FDCA3F4877AE}"/>
              </a:ext>
            </a:extLst>
          </p:cNvPr>
          <p:cNvSpPr>
            <a:spLocks noGrp="1"/>
          </p:cNvSpPr>
          <p:nvPr>
            <p:ph idx="1"/>
          </p:nvPr>
        </p:nvSpPr>
        <p:spPr>
          <a:xfrm>
            <a:off x="223521" y="2285361"/>
            <a:ext cx="6662742" cy="3023702"/>
          </a:xfrm>
        </p:spPr>
        <p:txBody>
          <a:bodyPr anchor="ctr">
            <a:noAutofit/>
          </a:bodyPr>
          <a:lstStyle/>
          <a:p>
            <a:r>
              <a:rPr lang="en-US" sz="1800" b="1" dirty="0"/>
              <a:t>Characters: </a:t>
            </a:r>
            <a:r>
              <a:rPr lang="en-US" sz="1800" dirty="0"/>
              <a:t>The Powerful, Dominating, Self-Confident, Decisive, Willful, and Confrontational</a:t>
            </a:r>
          </a:p>
          <a:p>
            <a:r>
              <a:rPr lang="en-US" sz="1800" b="1" dirty="0"/>
              <a:t>Key Motivations: </a:t>
            </a:r>
            <a:r>
              <a:rPr lang="en-US" sz="1800" dirty="0"/>
              <a:t>Want to be self-reliant, to prove their strength and resist weakness, to be important in their world, to dominate the environment, and to stay in </a:t>
            </a:r>
            <a:r>
              <a:rPr lang="en-US" sz="1800" dirty="0">
                <a:solidFill>
                  <a:srgbClr val="FF0000"/>
                </a:solidFill>
              </a:rPr>
              <a:t>control</a:t>
            </a:r>
            <a:r>
              <a:rPr lang="en-US" sz="1800" dirty="0"/>
              <a:t> of their situation.</a:t>
            </a:r>
          </a:p>
          <a:p>
            <a:r>
              <a:rPr lang="en-US" sz="1800" b="1" dirty="0"/>
              <a:t>Basic Fear: </a:t>
            </a:r>
            <a:r>
              <a:rPr lang="en-US" sz="1800" dirty="0"/>
              <a:t>Of being harmed or controlled by others</a:t>
            </a:r>
          </a:p>
          <a:p>
            <a:r>
              <a:rPr lang="en-US" sz="1800" b="1" dirty="0"/>
              <a:t>Basic Desire: </a:t>
            </a:r>
            <a:r>
              <a:rPr lang="en-US" sz="1800" dirty="0"/>
              <a:t>To protect themselves (to be in control of their own life and destiny)</a:t>
            </a:r>
          </a:p>
          <a:p>
            <a:r>
              <a:rPr lang="en-US" sz="1800" b="1" dirty="0"/>
              <a:t>Healthy 8: </a:t>
            </a:r>
            <a:r>
              <a:rPr lang="en-US" sz="1800" dirty="0"/>
              <a:t>In touch with self &amp; other’s needs, emotions. Vulnerable and self-restrained.</a:t>
            </a:r>
          </a:p>
          <a:p>
            <a:r>
              <a:rPr lang="en-US" sz="1800" b="1" dirty="0"/>
              <a:t>Unhealthy 8: </a:t>
            </a:r>
            <a:r>
              <a:rPr lang="en-US" sz="1800" dirty="0"/>
              <a:t>Using confrontation as a means to obtain power. Pushiness and paranoia.</a:t>
            </a:r>
          </a:p>
          <a:p>
            <a:r>
              <a:rPr lang="en-US" sz="1800" b="1" dirty="0"/>
              <a:t>Famous 8s: </a:t>
            </a:r>
            <a:r>
              <a:rPr lang="en-US" sz="1800" dirty="0"/>
              <a:t>Martin Luther King Jr., Aretha Franklin, Queen Latifah, Serena Williams, Pablo Picasso, Frank Sinatra</a:t>
            </a:r>
          </a:p>
        </p:txBody>
      </p:sp>
      <p:sp>
        <p:nvSpPr>
          <p:cNvPr id="44" name="Rectangle 43">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47" y="399675"/>
            <a:ext cx="4647368" cy="2779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lion with its mouth open&#10;&#10;Description automatically generated">
            <a:extLst>
              <a:ext uri="{FF2B5EF4-FFF2-40B4-BE49-F238E27FC236}">
                <a16:creationId xmlns:a16="http://schemas.microsoft.com/office/drawing/2014/main" id="{E9961295-DD12-4A93-A463-AC55DE6A3758}"/>
              </a:ext>
            </a:extLst>
          </p:cNvPr>
          <p:cNvPicPr>
            <a:picLocks noChangeAspect="1"/>
          </p:cNvPicPr>
          <p:nvPr/>
        </p:nvPicPr>
        <p:blipFill rotWithShape="1">
          <a:blip r:embed="rId2">
            <a:extLst>
              <a:ext uri="{28A0092B-C50C-407E-A947-70E740481C1C}">
                <a14:useLocalDpi xmlns:a14="http://schemas.microsoft.com/office/drawing/2010/main" val="0"/>
              </a:ext>
            </a:extLst>
          </a:blip>
          <a:srcRect t="8590" r="2" b="6996"/>
          <a:stretch/>
        </p:blipFill>
        <p:spPr>
          <a:xfrm>
            <a:off x="7421373" y="596271"/>
            <a:ext cx="4235516" cy="2386584"/>
          </a:xfrm>
          <a:prstGeom prst="rect">
            <a:avLst/>
          </a:prstGeom>
        </p:spPr>
      </p:pic>
      <p:sp>
        <p:nvSpPr>
          <p:cNvPr id="46" name="Rectangle 4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669568"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0BB19363-8354-4E75-A15C-A08F755171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47" y="3429000"/>
            <a:ext cx="4647368" cy="2779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person, indoor, wall&#10;&#10;Description automatically generated">
            <a:extLst>
              <a:ext uri="{FF2B5EF4-FFF2-40B4-BE49-F238E27FC236}">
                <a16:creationId xmlns:a16="http://schemas.microsoft.com/office/drawing/2014/main" id="{AADF2846-D966-4E73-8A7D-07D998A413DB}"/>
              </a:ext>
            </a:extLst>
          </p:cNvPr>
          <p:cNvPicPr>
            <a:picLocks noChangeAspect="1"/>
          </p:cNvPicPr>
          <p:nvPr/>
        </p:nvPicPr>
        <p:blipFill rotWithShape="1">
          <a:blip r:embed="rId3">
            <a:extLst>
              <a:ext uri="{28A0092B-C50C-407E-A947-70E740481C1C}">
                <a14:useLocalDpi xmlns:a14="http://schemas.microsoft.com/office/drawing/2010/main" val="0"/>
              </a:ext>
            </a:extLst>
          </a:blip>
          <a:srcRect t="15585" r="2" b="2"/>
          <a:stretch/>
        </p:blipFill>
        <p:spPr>
          <a:xfrm>
            <a:off x="7421374" y="3625596"/>
            <a:ext cx="4235516" cy="2386584"/>
          </a:xfrm>
          <a:prstGeom prst="rect">
            <a:avLst/>
          </a:prstGeom>
        </p:spPr>
      </p:pic>
      <p:sp>
        <p:nvSpPr>
          <p:cNvPr id="50" name="Rectangle 49">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774185"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0970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C9B9F33B-F0CC-4410-85D0-1B957DF435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3F7F4A-6568-4435-B4CB-C84AEF6566AD}"/>
              </a:ext>
            </a:extLst>
          </p:cNvPr>
          <p:cNvSpPr>
            <a:spLocks noGrp="1"/>
          </p:cNvSpPr>
          <p:nvPr>
            <p:ph type="title"/>
          </p:nvPr>
        </p:nvSpPr>
        <p:spPr>
          <a:xfrm>
            <a:off x="838201" y="365125"/>
            <a:ext cx="5393360" cy="1325563"/>
          </a:xfrm>
        </p:spPr>
        <p:txBody>
          <a:bodyPr>
            <a:normAutofit/>
          </a:bodyPr>
          <a:lstStyle/>
          <a:p>
            <a:r>
              <a:rPr lang="en-US" b="1" dirty="0">
                <a:solidFill>
                  <a:srgbClr val="FF0000"/>
                </a:solidFill>
              </a:rPr>
              <a:t>Type 9: Peacemaker</a:t>
            </a:r>
          </a:p>
        </p:txBody>
      </p:sp>
      <p:sp>
        <p:nvSpPr>
          <p:cNvPr id="64" name="Freeform: Shape 63">
            <a:extLst>
              <a:ext uri="{FF2B5EF4-FFF2-40B4-BE49-F238E27FC236}">
                <a16:creationId xmlns:a16="http://schemas.microsoft.com/office/drawing/2014/main" id="{55CB1B7E-4B0B-4E99-9560-9667270DA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FB47523-21A7-42CC-818D-FDCA3F4877AE}"/>
              </a:ext>
            </a:extLst>
          </p:cNvPr>
          <p:cNvSpPr>
            <a:spLocks noGrp="1"/>
          </p:cNvSpPr>
          <p:nvPr>
            <p:ph idx="1"/>
          </p:nvPr>
        </p:nvSpPr>
        <p:spPr>
          <a:xfrm>
            <a:off x="838200" y="1825625"/>
            <a:ext cx="5393361" cy="4351338"/>
          </a:xfrm>
        </p:spPr>
        <p:txBody>
          <a:bodyPr>
            <a:normAutofit/>
          </a:bodyPr>
          <a:lstStyle/>
          <a:p>
            <a:r>
              <a:rPr lang="en-US" sz="1800" b="1" dirty="0"/>
              <a:t>Characters: </a:t>
            </a:r>
            <a:r>
              <a:rPr lang="en-US" sz="1800" dirty="0"/>
              <a:t>The Easygoing, Self-Effacing, Receptive, Reassuring, Agreeable, and Complacent</a:t>
            </a:r>
          </a:p>
          <a:p>
            <a:r>
              <a:rPr lang="en-US" sz="1800" b="1" dirty="0"/>
              <a:t>Key Motivations: </a:t>
            </a:r>
            <a:r>
              <a:rPr lang="en-US" sz="1800" dirty="0"/>
              <a:t> Want to create </a:t>
            </a:r>
            <a:r>
              <a:rPr lang="en-US" sz="1800" dirty="0">
                <a:solidFill>
                  <a:srgbClr val="FF0000"/>
                </a:solidFill>
              </a:rPr>
              <a:t>harmony</a:t>
            </a:r>
            <a:r>
              <a:rPr lang="en-US" sz="1800" dirty="0"/>
              <a:t> in their environment, to avoid conflicts and tension, to preserve things as they are, to resist whatever would upset or disturb them.</a:t>
            </a:r>
          </a:p>
          <a:p>
            <a:r>
              <a:rPr lang="en-US" sz="1800" b="1" dirty="0"/>
              <a:t>Basic Fear: </a:t>
            </a:r>
            <a:r>
              <a:rPr lang="en-US" sz="1800" dirty="0"/>
              <a:t> Of loss and separation</a:t>
            </a:r>
          </a:p>
          <a:p>
            <a:r>
              <a:rPr lang="en-US" sz="1800" b="1" dirty="0"/>
              <a:t>Basic Desire: </a:t>
            </a:r>
            <a:r>
              <a:rPr lang="en-US" sz="1800" dirty="0"/>
              <a:t>To have inner stability "peace of mind“</a:t>
            </a:r>
          </a:p>
          <a:p>
            <a:r>
              <a:rPr lang="en-US" sz="1800" b="1" dirty="0"/>
              <a:t>Healthy 9: </a:t>
            </a:r>
            <a:r>
              <a:rPr lang="en-US" sz="1800" dirty="0"/>
              <a:t>Powerful accomplishments, creative drive, and visionary will.</a:t>
            </a:r>
          </a:p>
          <a:p>
            <a:r>
              <a:rPr lang="en-US" sz="1800" b="1" dirty="0"/>
              <a:t>Unhealthy 9: </a:t>
            </a:r>
            <a:r>
              <a:rPr lang="en-US" sz="1800" dirty="0"/>
              <a:t>Inability to make decisions. Fear of change or making the wrong choice.</a:t>
            </a:r>
          </a:p>
          <a:p>
            <a:r>
              <a:rPr lang="en-US" sz="1800" b="1" dirty="0"/>
              <a:t>Famous 9s: </a:t>
            </a:r>
            <a:r>
              <a:rPr lang="en-US" sz="1800" dirty="0"/>
              <a:t>Morgan Freeman, Walt Disney, Whoopie Goldberg, Tony Bennett, Janet Jackson</a:t>
            </a:r>
          </a:p>
        </p:txBody>
      </p:sp>
      <p:sp>
        <p:nvSpPr>
          <p:cNvPr id="66" name="Oval 65">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631" y="2700688"/>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n elephant with tusks&#10;&#10;Description automatically generated with medium confidence">
            <a:extLst>
              <a:ext uri="{FF2B5EF4-FFF2-40B4-BE49-F238E27FC236}">
                <a16:creationId xmlns:a16="http://schemas.microsoft.com/office/drawing/2014/main" id="{8B5B25CF-D2A4-4659-98D2-78D881EE827A}"/>
              </a:ext>
            </a:extLst>
          </p:cNvPr>
          <p:cNvPicPr>
            <a:picLocks noChangeAspect="1"/>
          </p:cNvPicPr>
          <p:nvPr/>
        </p:nvPicPr>
        <p:blipFill rotWithShape="1">
          <a:blip r:embed="rId2">
            <a:extLst>
              <a:ext uri="{28A0092B-C50C-407E-A947-70E740481C1C}">
                <a14:useLocalDpi xmlns:a14="http://schemas.microsoft.com/office/drawing/2010/main" val="0"/>
              </a:ext>
            </a:extLst>
          </a:blip>
          <a:srcRect l="16527" r="27225" b="3"/>
          <a:stretch/>
        </p:blipFill>
        <p:spPr>
          <a:xfrm>
            <a:off x="8219558" y="852372"/>
            <a:ext cx="3096807" cy="3096807"/>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68" name="Freeform: Shape 67">
            <a:extLst>
              <a:ext uri="{FF2B5EF4-FFF2-40B4-BE49-F238E27FC236}">
                <a16:creationId xmlns:a16="http://schemas.microsoft.com/office/drawing/2014/main" id="{196DE3D2-178D-4017-842D-87C88CE92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3881"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70" name="Straight Connector 69">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55865" y="1026771"/>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pic>
        <p:nvPicPr>
          <p:cNvPr id="6" name="Picture 5" descr="A picture containing grass&#10;&#10;Description automatically generated">
            <a:extLst>
              <a:ext uri="{FF2B5EF4-FFF2-40B4-BE49-F238E27FC236}">
                <a16:creationId xmlns:a16="http://schemas.microsoft.com/office/drawing/2014/main" id="{C6AE7D65-EE96-45E2-8BBB-0F9EB1642F70}"/>
              </a:ext>
            </a:extLst>
          </p:cNvPr>
          <p:cNvPicPr>
            <a:picLocks noChangeAspect="1"/>
          </p:cNvPicPr>
          <p:nvPr/>
        </p:nvPicPr>
        <p:blipFill rotWithShape="1">
          <a:blip r:embed="rId3">
            <a:extLst>
              <a:ext uri="{28A0092B-C50C-407E-A947-70E740481C1C}">
                <a14:useLocalDpi xmlns:a14="http://schemas.microsoft.com/office/drawing/2010/main" val="0"/>
              </a:ext>
            </a:extLst>
          </a:blip>
          <a:srcRect l="6875" r="9144" b="2"/>
          <a:stretch/>
        </p:blipFill>
        <p:spPr>
          <a:xfrm>
            <a:off x="6723881" y="4685200"/>
            <a:ext cx="2733741" cy="2172801"/>
          </a:xfrm>
          <a:custGeom>
            <a:avLst/>
            <a:gdLst/>
            <a:ahLst/>
            <a:cxnLst/>
            <a:rect l="l" t="t" r="r" b="b"/>
            <a:pathLst>
              <a:path w="2733741" h="2172801">
                <a:moveTo>
                  <a:pt x="1366871" y="0"/>
                </a:moveTo>
                <a:cubicBezTo>
                  <a:pt x="2121772" y="0"/>
                  <a:pt x="2733741" y="595368"/>
                  <a:pt x="2733741" y="1329791"/>
                </a:cubicBezTo>
                <a:cubicBezTo>
                  <a:pt x="2733741" y="1605200"/>
                  <a:pt x="2647683" y="1861054"/>
                  <a:pt x="2500301" y="2073290"/>
                </a:cubicBezTo>
                <a:lnTo>
                  <a:pt x="2423813" y="2172801"/>
                </a:lnTo>
                <a:lnTo>
                  <a:pt x="309928" y="2172801"/>
                </a:lnTo>
                <a:lnTo>
                  <a:pt x="233440" y="2073290"/>
                </a:lnTo>
                <a:cubicBezTo>
                  <a:pt x="86058" y="1861054"/>
                  <a:pt x="0" y="1605200"/>
                  <a:pt x="0" y="1329791"/>
                </a:cubicBezTo>
                <a:cubicBezTo>
                  <a:pt x="0" y="595368"/>
                  <a:pt x="611969" y="0"/>
                  <a:pt x="1366871" y="0"/>
                </a:cubicBezTo>
                <a:close/>
              </a:path>
            </a:pathLst>
          </a:custGeom>
        </p:spPr>
      </p:pic>
      <p:sp>
        <p:nvSpPr>
          <p:cNvPr id="72" name="Arc 71">
            <a:extLst>
              <a:ext uri="{FF2B5EF4-FFF2-40B4-BE49-F238E27FC236}">
                <a16:creationId xmlns:a16="http://schemas.microsoft.com/office/drawing/2014/main" id="{034ACCCC-54D4-4F78-9B85-4A34FEBAA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54998">
            <a:off x="6055857" y="4209253"/>
            <a:ext cx="3868217" cy="3868217"/>
          </a:xfrm>
          <a:prstGeom prst="arc">
            <a:avLst>
              <a:gd name="adj1" fmla="val 16200000"/>
              <a:gd name="adj2" fmla="val 20479261"/>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413CFE-8B8A-45C9-B7BA-CF49986D4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414569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FC7A3AA1-44C4-4CBE-8808-D86A411AD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03244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4FDAB746-A9A3-4EC2-8997-5EB71BC964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45716" b="33968"/>
          <a:stretch/>
        </p:blipFill>
        <p:spPr>
          <a:xfrm>
            <a:off x="0" y="1584458"/>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2D6ABA26-74A0-40D4-9F5D-F9ECC1B9FF39}"/>
              </a:ext>
            </a:extLst>
          </p:cNvPr>
          <p:cNvSpPr>
            <a:spLocks noGrp="1"/>
          </p:cNvSpPr>
          <p:nvPr>
            <p:ph type="title"/>
          </p:nvPr>
        </p:nvSpPr>
        <p:spPr>
          <a:xfrm>
            <a:off x="804672" y="338328"/>
            <a:ext cx="8466919" cy="1773936"/>
          </a:xfrm>
        </p:spPr>
        <p:txBody>
          <a:bodyPr>
            <a:normAutofit/>
          </a:bodyPr>
          <a:lstStyle/>
          <a:p>
            <a:r>
              <a:rPr lang="en-US" dirty="0">
                <a:solidFill>
                  <a:srgbClr val="FFFFFF"/>
                </a:solidFill>
              </a:rPr>
              <a:t>Heathy and Unhealthy </a:t>
            </a:r>
          </a:p>
        </p:txBody>
      </p:sp>
      <p:sp>
        <p:nvSpPr>
          <p:cNvPr id="38" name="Rectangle 37">
            <a:extLst>
              <a:ext uri="{FF2B5EF4-FFF2-40B4-BE49-F238E27FC236}">
                <a16:creationId xmlns:a16="http://schemas.microsoft.com/office/drawing/2014/main" id="{091C9E05-1ED5-4438-8E0F-38219974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805364"/>
            <a:ext cx="12188952" cy="40526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diagram&#10;&#10;Description automatically generated">
            <a:extLst>
              <a:ext uri="{FF2B5EF4-FFF2-40B4-BE49-F238E27FC236}">
                <a16:creationId xmlns:a16="http://schemas.microsoft.com/office/drawing/2014/main" id="{FA8FC4F3-2F7E-468C-938F-041FD312D1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1798" y="3062427"/>
            <a:ext cx="4959959" cy="3108960"/>
          </a:xfrm>
          <a:prstGeom prst="rect">
            <a:avLst/>
          </a:prstGeom>
        </p:spPr>
      </p:pic>
      <p:pic>
        <p:nvPicPr>
          <p:cNvPr id="5" name="Content Placeholder 4" descr="Diagram&#10;&#10;Description automatically generated">
            <a:extLst>
              <a:ext uri="{FF2B5EF4-FFF2-40B4-BE49-F238E27FC236}">
                <a16:creationId xmlns:a16="http://schemas.microsoft.com/office/drawing/2014/main" id="{932535FD-AE0C-4012-AFC1-77BB8D2887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994" y="3032449"/>
            <a:ext cx="7605152" cy="3257140"/>
          </a:xfrm>
          <a:prstGeom prst="rect">
            <a:avLst/>
          </a:prstGeom>
        </p:spPr>
      </p:pic>
    </p:spTree>
    <p:extLst>
      <p:ext uri="{BB962C8B-B14F-4D97-AF65-F5344CB8AC3E}">
        <p14:creationId xmlns:p14="http://schemas.microsoft.com/office/powerpoint/2010/main" val="507110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65D0CE-614B-4ED0-A879-79AA5154B261}"/>
              </a:ext>
            </a:extLst>
          </p:cNvPr>
          <p:cNvSpPr>
            <a:spLocks noGrp="1"/>
          </p:cNvSpPr>
          <p:nvPr>
            <p:ph type="title"/>
          </p:nvPr>
        </p:nvSpPr>
        <p:spPr>
          <a:xfrm>
            <a:off x="524741" y="620392"/>
            <a:ext cx="3808268" cy="5504688"/>
          </a:xfrm>
        </p:spPr>
        <p:txBody>
          <a:bodyPr>
            <a:normAutofit/>
          </a:bodyPr>
          <a:lstStyle/>
          <a:p>
            <a:r>
              <a:rPr lang="en-US" sz="6000" dirty="0">
                <a:solidFill>
                  <a:schemeClr val="bg1"/>
                </a:solidFill>
              </a:rPr>
              <a:t>Call-To- Actions</a:t>
            </a:r>
          </a:p>
        </p:txBody>
      </p:sp>
      <p:graphicFrame>
        <p:nvGraphicFramePr>
          <p:cNvPr id="5" name="Content Placeholder 2">
            <a:extLst>
              <a:ext uri="{FF2B5EF4-FFF2-40B4-BE49-F238E27FC236}">
                <a16:creationId xmlns:a16="http://schemas.microsoft.com/office/drawing/2014/main" id="{0952785E-D4D1-43ED-9F82-EFA329294AB8}"/>
              </a:ext>
            </a:extLst>
          </p:cNvPr>
          <p:cNvGraphicFramePr>
            <a:graphicFrameLocks noGrp="1"/>
          </p:cNvGraphicFramePr>
          <p:nvPr>
            <p:ph idx="1"/>
            <p:extLst>
              <p:ext uri="{D42A27DB-BD31-4B8C-83A1-F6EECF244321}">
                <p14:modId xmlns:p14="http://schemas.microsoft.com/office/powerpoint/2010/main" val="2020183383"/>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4529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3A826B85-D58A-48FB-ABB8-881A5F8CC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5">
            <a:extLst>
              <a:ext uri="{FF2B5EF4-FFF2-40B4-BE49-F238E27FC236}">
                <a16:creationId xmlns:a16="http://schemas.microsoft.com/office/drawing/2014/main" id="{20B579A7-44A3-4863-B4F6-E1E3D667A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990600"/>
            <a:ext cx="10271760" cy="43053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59DDE2AC-18E1-461D-8FF6-10FDBB72A21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526" r="2" b="3673"/>
          <a:stretch/>
        </p:blipFill>
        <p:spPr>
          <a:xfrm>
            <a:off x="1281684" y="1309878"/>
            <a:ext cx="9628632" cy="3666744"/>
          </a:xfrm>
          <a:prstGeom prst="rect">
            <a:avLst/>
          </a:prstGeom>
          <a:effectLst/>
        </p:spPr>
      </p:pic>
    </p:spTree>
    <p:extLst>
      <p:ext uri="{BB962C8B-B14F-4D97-AF65-F5344CB8AC3E}">
        <p14:creationId xmlns:p14="http://schemas.microsoft.com/office/powerpoint/2010/main" val="246109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 name="Rectangle 8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Text&#10;&#10;Description automatically generated">
            <a:extLst>
              <a:ext uri="{FF2B5EF4-FFF2-40B4-BE49-F238E27FC236}">
                <a16:creationId xmlns:a16="http://schemas.microsoft.com/office/drawing/2014/main" id="{2CCB906E-B8EB-4268-A404-F4C4C7A36E3F}"/>
              </a:ext>
            </a:extLst>
          </p:cNvPr>
          <p:cNvPicPr>
            <a:picLocks noChangeAspect="1"/>
          </p:cNvPicPr>
          <p:nvPr/>
        </p:nvPicPr>
        <p:blipFill rotWithShape="1">
          <a:blip r:embed="rId3">
            <a:extLst>
              <a:ext uri="{28A0092B-C50C-407E-A947-70E740481C1C}">
                <a14:useLocalDpi xmlns:a14="http://schemas.microsoft.com/office/drawing/2010/main" val="0"/>
              </a:ext>
            </a:extLst>
          </a:blip>
          <a:srcRect r="4" b="2152"/>
          <a:stretch/>
        </p:blipFill>
        <p:spPr>
          <a:xfrm>
            <a:off x="5375189" y="10"/>
            <a:ext cx="6226779" cy="6857990"/>
          </a:xfrm>
          <a:prstGeom prst="rect">
            <a:avLst/>
          </a:prstGeom>
        </p:spPr>
      </p:pic>
      <p:grpSp>
        <p:nvGrpSpPr>
          <p:cNvPr id="95" name="Group 89">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 y="713128"/>
            <a:ext cx="1068867" cy="2126625"/>
            <a:chOff x="10918968" y="713127"/>
            <a:chExt cx="1273032" cy="2532832"/>
          </a:xfrm>
        </p:grpSpPr>
        <p:sp>
          <p:nvSpPr>
            <p:cNvPr id="91" name="Rectangle 9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Isosceles Triangle 9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Content Placeholder 8">
            <a:extLst>
              <a:ext uri="{FF2B5EF4-FFF2-40B4-BE49-F238E27FC236}">
                <a16:creationId xmlns:a16="http://schemas.microsoft.com/office/drawing/2014/main" id="{9948EF33-511A-4D81-A2BB-6017B1527743}"/>
              </a:ext>
            </a:extLst>
          </p:cNvPr>
          <p:cNvSpPr>
            <a:spLocks noGrp="1"/>
          </p:cNvSpPr>
          <p:nvPr>
            <p:ph idx="1"/>
          </p:nvPr>
        </p:nvSpPr>
        <p:spPr>
          <a:xfrm>
            <a:off x="590032" y="815546"/>
            <a:ext cx="4578072" cy="5803531"/>
          </a:xfrm>
        </p:spPr>
        <p:txBody>
          <a:bodyPr>
            <a:normAutofit/>
          </a:bodyPr>
          <a:lstStyle/>
          <a:p>
            <a:pPr>
              <a:buFont typeface="Wingdings" panose="05000000000000000000" pitchFamily="2" charset="2"/>
              <a:buChar char="ü"/>
            </a:pPr>
            <a:r>
              <a:rPr lang="en-US" sz="2000" dirty="0">
                <a:solidFill>
                  <a:schemeClr val="accent4">
                    <a:lumMod val="50000"/>
                  </a:schemeClr>
                </a:solidFill>
              </a:rPr>
              <a:t>The enneagram is a motivation-based personality typing system. The enneagram discovered our </a:t>
            </a:r>
            <a:r>
              <a:rPr lang="en-US" sz="2000" b="1" dirty="0">
                <a:solidFill>
                  <a:srgbClr val="FF0000"/>
                </a:solidFill>
              </a:rPr>
              <a:t>motivation</a:t>
            </a:r>
            <a:r>
              <a:rPr lang="en-US" sz="2000" dirty="0">
                <a:solidFill>
                  <a:schemeClr val="accent4">
                    <a:lumMod val="50000"/>
                  </a:schemeClr>
                </a:solidFill>
              </a:rPr>
              <a:t>, </a:t>
            </a:r>
            <a:r>
              <a:rPr lang="en-US" sz="2000" b="1" dirty="0">
                <a:solidFill>
                  <a:srgbClr val="FF0000"/>
                </a:solidFill>
              </a:rPr>
              <a:t>fear</a:t>
            </a:r>
            <a:r>
              <a:rPr lang="en-US" sz="2000" dirty="0">
                <a:solidFill>
                  <a:schemeClr val="accent4">
                    <a:lumMod val="50000"/>
                  </a:schemeClr>
                </a:solidFill>
              </a:rPr>
              <a:t>, and </a:t>
            </a:r>
            <a:r>
              <a:rPr lang="en-US" sz="2000" b="1" dirty="0">
                <a:solidFill>
                  <a:srgbClr val="FF0000"/>
                </a:solidFill>
              </a:rPr>
              <a:t>desire</a:t>
            </a:r>
            <a:r>
              <a:rPr lang="en-US" sz="2000" b="1" dirty="0">
                <a:solidFill>
                  <a:schemeClr val="accent4">
                    <a:lumMod val="50000"/>
                  </a:schemeClr>
                </a:solidFill>
              </a:rPr>
              <a:t> </a:t>
            </a:r>
            <a:r>
              <a:rPr lang="en-US" sz="2000" dirty="0">
                <a:solidFill>
                  <a:schemeClr val="accent4">
                    <a:lumMod val="50000"/>
                  </a:schemeClr>
                </a:solidFill>
              </a:rPr>
              <a:t>in our characters. </a:t>
            </a:r>
          </a:p>
          <a:p>
            <a:pPr>
              <a:buFont typeface="Wingdings" panose="05000000000000000000" pitchFamily="2" charset="2"/>
              <a:buChar char="ü"/>
            </a:pPr>
            <a:r>
              <a:rPr lang="en-US" sz="2000" dirty="0">
                <a:solidFill>
                  <a:schemeClr val="accent4">
                    <a:lumMod val="50000"/>
                  </a:schemeClr>
                </a:solidFill>
              </a:rPr>
              <a:t>It seeks to answer the underlying human question of “Why?”</a:t>
            </a:r>
          </a:p>
          <a:p>
            <a:pPr marL="457200" lvl="1" indent="0">
              <a:buNone/>
            </a:pPr>
            <a:r>
              <a:rPr lang="en-US" sz="1600" b="0" i="1" dirty="0">
                <a:solidFill>
                  <a:schemeClr val="accent4">
                    <a:lumMod val="50000"/>
                  </a:schemeClr>
                </a:solidFill>
                <a:effectLst/>
                <a:latin typeface="Charter"/>
              </a:rPr>
              <a:t>ex:     Why you are </a:t>
            </a:r>
            <a:r>
              <a:rPr lang="en-US" sz="1600" i="1" dirty="0">
                <a:solidFill>
                  <a:schemeClr val="accent4">
                    <a:lumMod val="50000"/>
                  </a:schemeClr>
                </a:solidFill>
                <a:latin typeface="Charter"/>
              </a:rPr>
              <a:t>on time?</a:t>
            </a:r>
          </a:p>
          <a:p>
            <a:pPr marL="457200" lvl="1" indent="0">
              <a:buNone/>
            </a:pPr>
            <a:r>
              <a:rPr lang="en-US" sz="1600" i="1" dirty="0">
                <a:solidFill>
                  <a:schemeClr val="accent4">
                    <a:lumMod val="50000"/>
                  </a:schemeClr>
                </a:solidFill>
                <a:latin typeface="Charter"/>
              </a:rPr>
              <a:t>	Type 1: It’s right thing to do</a:t>
            </a:r>
          </a:p>
          <a:p>
            <a:pPr marL="457200" lvl="1" indent="0">
              <a:buNone/>
            </a:pPr>
            <a:r>
              <a:rPr lang="en-US" sz="1600" i="1" dirty="0">
                <a:solidFill>
                  <a:schemeClr val="accent4">
                    <a:lumMod val="50000"/>
                  </a:schemeClr>
                </a:solidFill>
                <a:latin typeface="Charter"/>
              </a:rPr>
              <a:t>	Type 6: Afraid to make mistakes ,be      	blamed</a:t>
            </a:r>
          </a:p>
          <a:p>
            <a:pPr marL="457200" lvl="1" indent="0">
              <a:buNone/>
            </a:pPr>
            <a:r>
              <a:rPr lang="en-US" sz="1600" i="1" dirty="0">
                <a:solidFill>
                  <a:schemeClr val="accent4">
                    <a:lumMod val="50000"/>
                  </a:schemeClr>
                </a:solidFill>
                <a:latin typeface="Charter"/>
              </a:rPr>
              <a:t>	Type 3: Keep good image </a:t>
            </a:r>
          </a:p>
          <a:p>
            <a:pPr>
              <a:buFont typeface="Wingdings" panose="05000000000000000000" pitchFamily="2" charset="2"/>
              <a:buChar char="ü"/>
            </a:pPr>
            <a:r>
              <a:rPr lang="en-US" sz="2000" dirty="0">
                <a:solidFill>
                  <a:schemeClr val="accent4">
                    <a:lumMod val="50000"/>
                  </a:schemeClr>
                </a:solidFill>
              </a:rPr>
              <a:t>Like your strength and improve your weakness. Help other to grow. </a:t>
            </a:r>
          </a:p>
          <a:p>
            <a:pPr marL="0" indent="0">
              <a:buNone/>
            </a:pPr>
            <a:r>
              <a:rPr lang="en-US" sz="2000" dirty="0">
                <a:solidFill>
                  <a:schemeClr val="accent4">
                    <a:lumMod val="50000"/>
                  </a:schemeClr>
                </a:solidFill>
              </a:rPr>
              <a:t>    (John 10:14 "I am the good shepherd; I   know my sheep and my sheep know me)</a:t>
            </a:r>
          </a:p>
        </p:txBody>
      </p:sp>
      <p:sp>
        <p:nvSpPr>
          <p:cNvPr id="94" name="Isosceles Triangle 9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0792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394842B0-684D-44CC-B4BC-D13331CFD2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3F7F4A-6568-4435-B4CB-C84AEF6566AD}"/>
              </a:ext>
            </a:extLst>
          </p:cNvPr>
          <p:cNvSpPr>
            <a:spLocks noGrp="1"/>
          </p:cNvSpPr>
          <p:nvPr>
            <p:ph type="title"/>
          </p:nvPr>
        </p:nvSpPr>
        <p:spPr>
          <a:xfrm>
            <a:off x="640080" y="329184"/>
            <a:ext cx="6894576" cy="1783080"/>
          </a:xfrm>
        </p:spPr>
        <p:txBody>
          <a:bodyPr anchor="b">
            <a:normAutofit/>
          </a:bodyPr>
          <a:lstStyle/>
          <a:p>
            <a:r>
              <a:rPr lang="en-US" sz="5400" b="1" dirty="0">
                <a:solidFill>
                  <a:srgbClr val="FF0000"/>
                </a:solidFill>
              </a:rPr>
              <a:t>Type 1: Perfectionist</a:t>
            </a:r>
          </a:p>
        </p:txBody>
      </p:sp>
      <p:sp>
        <p:nvSpPr>
          <p:cNvPr id="47" name="sketch line">
            <a:extLst>
              <a:ext uri="{FF2B5EF4-FFF2-40B4-BE49-F238E27FC236}">
                <a16:creationId xmlns:a16="http://schemas.microsoft.com/office/drawing/2014/main" id="{4C2A3DC3-F495-4B99-9FF3-3FB30D632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B47523-21A7-42CC-818D-FDCA3F4877AE}"/>
              </a:ext>
            </a:extLst>
          </p:cNvPr>
          <p:cNvSpPr>
            <a:spLocks noGrp="1"/>
          </p:cNvSpPr>
          <p:nvPr>
            <p:ph idx="1"/>
          </p:nvPr>
        </p:nvSpPr>
        <p:spPr>
          <a:xfrm>
            <a:off x="640080" y="2706624"/>
            <a:ext cx="6894576" cy="3483864"/>
          </a:xfrm>
        </p:spPr>
        <p:txBody>
          <a:bodyPr>
            <a:noAutofit/>
          </a:bodyPr>
          <a:lstStyle/>
          <a:p>
            <a:r>
              <a:rPr lang="en-US" sz="1800" b="1" dirty="0"/>
              <a:t>Characters: </a:t>
            </a:r>
            <a:r>
              <a:rPr lang="en-US" sz="1800" dirty="0"/>
              <a:t>The Rational, Idealistic, Principled, Purposeful, Self-Controlled, and Perfectionistic</a:t>
            </a:r>
          </a:p>
          <a:p>
            <a:r>
              <a:rPr lang="en-US" sz="1800" b="1" dirty="0"/>
              <a:t>Key Motivations: </a:t>
            </a:r>
            <a:r>
              <a:rPr lang="en-US" sz="1800" dirty="0"/>
              <a:t>Want to be </a:t>
            </a:r>
            <a:r>
              <a:rPr lang="en-US" sz="1800" dirty="0">
                <a:solidFill>
                  <a:srgbClr val="FF0000"/>
                </a:solidFill>
              </a:rPr>
              <a:t>right</a:t>
            </a:r>
            <a:r>
              <a:rPr lang="en-US" sz="1800" dirty="0"/>
              <a:t>, to strive higher and improve everything, to be consistent with their ideals, to justify themselves, to be beyond criticism so as not to be condemned by anyone.</a:t>
            </a:r>
          </a:p>
          <a:p>
            <a:r>
              <a:rPr lang="en-US" sz="1800" b="1" dirty="0"/>
              <a:t>Basic Fear: </a:t>
            </a:r>
            <a:r>
              <a:rPr lang="en-US" sz="1800" dirty="0"/>
              <a:t>Of being corrupt/evil, defective</a:t>
            </a:r>
          </a:p>
          <a:p>
            <a:r>
              <a:rPr lang="en-US" sz="1800" b="1" dirty="0"/>
              <a:t>Basic Desire: </a:t>
            </a:r>
            <a:r>
              <a:rPr lang="en-US" sz="1800" dirty="0"/>
              <a:t>To be good, to have integrity, to be balanced</a:t>
            </a:r>
          </a:p>
          <a:p>
            <a:r>
              <a:rPr lang="en-US" sz="1800" b="1" dirty="0"/>
              <a:t>Healthy 1: </a:t>
            </a:r>
            <a:r>
              <a:rPr lang="en-US" sz="1800" dirty="0"/>
              <a:t>Embrace life as an experience, rather than a problem to be solved. Laid back, hopeful.</a:t>
            </a:r>
          </a:p>
          <a:p>
            <a:r>
              <a:rPr lang="en-US" sz="1800" b="1" dirty="0"/>
              <a:t>Unhealthy 1: </a:t>
            </a:r>
            <a:r>
              <a:rPr lang="en-US" sz="1800" dirty="0"/>
              <a:t>Moody, feeling misunderstood. Inflexibility.</a:t>
            </a:r>
          </a:p>
          <a:p>
            <a:r>
              <a:rPr lang="en-US" sz="1800" b="1" dirty="0"/>
              <a:t>Famous 1s: </a:t>
            </a:r>
            <a:r>
              <a:rPr lang="en-US" sz="1800" dirty="0"/>
              <a:t>Jerry Seinfeld, Michelle Obama, Nelson Mandela, </a:t>
            </a:r>
            <a:r>
              <a:rPr lang="en-US" sz="1800" dirty="0" err="1"/>
              <a:t>Ghandi</a:t>
            </a:r>
            <a:endParaRPr lang="en-US" sz="1800" dirty="0"/>
          </a:p>
        </p:txBody>
      </p:sp>
      <p:pic>
        <p:nvPicPr>
          <p:cNvPr id="6" name="Picture 5" descr="A bald eagle flying in the sky&#10;&#10;Description automatically generated with medium confidence">
            <a:extLst>
              <a:ext uri="{FF2B5EF4-FFF2-40B4-BE49-F238E27FC236}">
                <a16:creationId xmlns:a16="http://schemas.microsoft.com/office/drawing/2014/main" id="{B83CAB4D-C7DA-4D2C-9D7A-633034F7E23D}"/>
              </a:ext>
            </a:extLst>
          </p:cNvPr>
          <p:cNvPicPr>
            <a:picLocks noChangeAspect="1"/>
          </p:cNvPicPr>
          <p:nvPr/>
        </p:nvPicPr>
        <p:blipFill rotWithShape="1">
          <a:blip r:embed="rId2">
            <a:extLst>
              <a:ext uri="{28A0092B-C50C-407E-A947-70E740481C1C}">
                <a14:useLocalDpi xmlns:a14="http://schemas.microsoft.com/office/drawing/2010/main" val="0"/>
              </a:ext>
            </a:extLst>
          </a:blip>
          <a:srcRect l="13588" r="22193" b="1"/>
          <a:stretch/>
        </p:blipFill>
        <p:spPr>
          <a:xfrm>
            <a:off x="8156454" y="-7"/>
            <a:ext cx="4035547" cy="4178808"/>
          </a:xfrm>
          <a:custGeom>
            <a:avLst/>
            <a:gdLst/>
            <a:ahLst/>
            <a:cxnLst/>
            <a:rect l="l" t="t" r="r" b="b"/>
            <a:pathLst>
              <a:path w="4035547" h="4178808">
                <a:moveTo>
                  <a:pt x="14988" y="0"/>
                </a:moveTo>
                <a:lnTo>
                  <a:pt x="4035547" y="0"/>
                </a:lnTo>
                <a:lnTo>
                  <a:pt x="4035547" y="4161794"/>
                </a:lnTo>
                <a:lnTo>
                  <a:pt x="3918602" y="4164199"/>
                </a:lnTo>
                <a:cubicBezTo>
                  <a:pt x="3673497" y="4178956"/>
                  <a:pt x="3428120" y="4172295"/>
                  <a:pt x="3183014" y="4175560"/>
                </a:cubicBezTo>
                <a:cubicBezTo>
                  <a:pt x="2855121" y="4180001"/>
                  <a:pt x="2527499" y="4168639"/>
                  <a:pt x="2199742" y="4167595"/>
                </a:cubicBezTo>
                <a:cubicBezTo>
                  <a:pt x="2132562" y="4167334"/>
                  <a:pt x="2065110" y="4170729"/>
                  <a:pt x="1998202" y="4175952"/>
                </a:cubicBezTo>
                <a:cubicBezTo>
                  <a:pt x="1905507" y="4183005"/>
                  <a:pt x="1814033" y="4174124"/>
                  <a:pt x="1722153" y="4165766"/>
                </a:cubicBezTo>
                <a:cubicBezTo>
                  <a:pt x="1611407" y="4155711"/>
                  <a:pt x="1500933" y="4164591"/>
                  <a:pt x="1390867" y="4176214"/>
                </a:cubicBezTo>
                <a:lnTo>
                  <a:pt x="1348076" y="4178808"/>
                </a:lnTo>
                <a:lnTo>
                  <a:pt x="597587" y="4178808"/>
                </a:lnTo>
                <a:lnTo>
                  <a:pt x="507890" y="4175773"/>
                </a:lnTo>
                <a:cubicBezTo>
                  <a:pt x="403218" y="4174810"/>
                  <a:pt x="298546" y="4175691"/>
                  <a:pt x="193840" y="4176214"/>
                </a:cubicBezTo>
                <a:lnTo>
                  <a:pt x="2757" y="4175742"/>
                </a:lnTo>
                <a:lnTo>
                  <a:pt x="2810" y="4034870"/>
                </a:lnTo>
                <a:cubicBezTo>
                  <a:pt x="5629" y="3979851"/>
                  <a:pt x="10539" y="3924896"/>
                  <a:pt x="15416" y="3870068"/>
                </a:cubicBezTo>
                <a:cubicBezTo>
                  <a:pt x="23018" y="3799731"/>
                  <a:pt x="25045" y="3728899"/>
                  <a:pt x="21498" y="3658244"/>
                </a:cubicBezTo>
                <a:cubicBezTo>
                  <a:pt x="17063" y="3602147"/>
                  <a:pt x="10095" y="3546050"/>
                  <a:pt x="8828" y="3489953"/>
                </a:cubicBezTo>
                <a:cubicBezTo>
                  <a:pt x="6548" y="3389688"/>
                  <a:pt x="7434" y="3289424"/>
                  <a:pt x="13262" y="3189160"/>
                </a:cubicBezTo>
                <a:cubicBezTo>
                  <a:pt x="16176" y="3138901"/>
                  <a:pt x="20864" y="3089150"/>
                  <a:pt x="22891" y="3038510"/>
                </a:cubicBezTo>
                <a:cubicBezTo>
                  <a:pt x="24918" y="2987870"/>
                  <a:pt x="28973" y="2936723"/>
                  <a:pt x="17444" y="2887098"/>
                </a:cubicBezTo>
                <a:cubicBezTo>
                  <a:pt x="-2068" y="2802699"/>
                  <a:pt x="12249" y="2718680"/>
                  <a:pt x="16430" y="2634534"/>
                </a:cubicBezTo>
                <a:cubicBezTo>
                  <a:pt x="18964" y="2582244"/>
                  <a:pt x="34168" y="2528685"/>
                  <a:pt x="20738" y="2477919"/>
                </a:cubicBezTo>
                <a:cubicBezTo>
                  <a:pt x="-421" y="2398342"/>
                  <a:pt x="13389" y="2320415"/>
                  <a:pt x="20738" y="2242107"/>
                </a:cubicBezTo>
                <a:cubicBezTo>
                  <a:pt x="29213" y="2168001"/>
                  <a:pt x="27718" y="2093082"/>
                  <a:pt x="16303" y="2019369"/>
                </a:cubicBezTo>
                <a:cubicBezTo>
                  <a:pt x="1986" y="1946239"/>
                  <a:pt x="1986" y="1871028"/>
                  <a:pt x="16303" y="1797899"/>
                </a:cubicBezTo>
                <a:cubicBezTo>
                  <a:pt x="28162" y="1737537"/>
                  <a:pt x="29530" y="1675589"/>
                  <a:pt x="20357" y="1614758"/>
                </a:cubicBezTo>
                <a:cubicBezTo>
                  <a:pt x="14149" y="1571226"/>
                  <a:pt x="3000" y="1527947"/>
                  <a:pt x="1480" y="1484415"/>
                </a:cubicBezTo>
                <a:cubicBezTo>
                  <a:pt x="-1662" y="1393377"/>
                  <a:pt x="200" y="1302238"/>
                  <a:pt x="7055" y="1211417"/>
                </a:cubicBezTo>
                <a:cubicBezTo>
                  <a:pt x="15036" y="1107980"/>
                  <a:pt x="30366" y="1004923"/>
                  <a:pt x="19724" y="900725"/>
                </a:cubicBezTo>
                <a:cubicBezTo>
                  <a:pt x="16050" y="864934"/>
                  <a:pt x="8575" y="829270"/>
                  <a:pt x="7815" y="793353"/>
                </a:cubicBezTo>
                <a:cubicBezTo>
                  <a:pt x="6168" y="726087"/>
                  <a:pt x="5407" y="659710"/>
                  <a:pt x="9208" y="590286"/>
                </a:cubicBezTo>
                <a:cubicBezTo>
                  <a:pt x="13009" y="520863"/>
                  <a:pt x="27452" y="450424"/>
                  <a:pt x="17697" y="382270"/>
                </a:cubicBezTo>
                <a:cubicBezTo>
                  <a:pt x="7941" y="314115"/>
                  <a:pt x="14276" y="247103"/>
                  <a:pt x="20611" y="180218"/>
                </a:cubicBezTo>
                <a:cubicBezTo>
                  <a:pt x="23652" y="148426"/>
                  <a:pt x="25711" y="116982"/>
                  <a:pt x="25156" y="85665"/>
                </a:cubicBezTo>
                <a:close/>
              </a:path>
            </a:pathLst>
          </a:custGeom>
        </p:spPr>
      </p:pic>
      <p:pic>
        <p:nvPicPr>
          <p:cNvPr id="9" name="Picture 8">
            <a:extLst>
              <a:ext uri="{FF2B5EF4-FFF2-40B4-BE49-F238E27FC236}">
                <a16:creationId xmlns:a16="http://schemas.microsoft.com/office/drawing/2014/main" id="{F97B496E-C58B-4F0C-B9D1-270B430BB6E0}"/>
              </a:ext>
            </a:extLst>
          </p:cNvPr>
          <p:cNvPicPr>
            <a:picLocks noChangeAspect="1"/>
          </p:cNvPicPr>
          <p:nvPr/>
        </p:nvPicPr>
        <p:blipFill rotWithShape="1">
          <a:blip r:embed="rId3">
            <a:extLst>
              <a:ext uri="{28A0092B-C50C-407E-A947-70E740481C1C}">
                <a14:useLocalDpi xmlns:a14="http://schemas.microsoft.com/office/drawing/2010/main" val="0"/>
              </a:ext>
            </a:extLst>
          </a:blip>
          <a:srcRect l="10619" r="6195" b="2"/>
          <a:stretch/>
        </p:blipFill>
        <p:spPr>
          <a:xfrm>
            <a:off x="8144356" y="4267201"/>
            <a:ext cx="4047645" cy="2590808"/>
          </a:xfrm>
          <a:custGeom>
            <a:avLst/>
            <a:gdLst/>
            <a:ahLst/>
            <a:cxnLst/>
            <a:rect l="l" t="t" r="r" b="b"/>
            <a:pathLst>
              <a:path w="4047645" h="2495811">
                <a:moveTo>
                  <a:pt x="2441891" y="4"/>
                </a:moveTo>
                <a:cubicBezTo>
                  <a:pt x="2489381" y="-78"/>
                  <a:pt x="2536882" y="1163"/>
                  <a:pt x="2584383" y="4428"/>
                </a:cubicBezTo>
                <a:cubicBezTo>
                  <a:pt x="2744314" y="17813"/>
                  <a:pt x="2904989" y="21079"/>
                  <a:pt x="3065367" y="14222"/>
                </a:cubicBezTo>
                <a:cubicBezTo>
                  <a:pt x="3194244" y="5694"/>
                  <a:pt x="3323514" y="4206"/>
                  <a:pt x="3452568" y="9782"/>
                </a:cubicBezTo>
                <a:cubicBezTo>
                  <a:pt x="3572813" y="16442"/>
                  <a:pt x="3693059" y="23233"/>
                  <a:pt x="3813712" y="19315"/>
                </a:cubicBezTo>
                <a:cubicBezTo>
                  <a:pt x="3861755" y="17748"/>
                  <a:pt x="3909121" y="15789"/>
                  <a:pt x="3956758" y="13177"/>
                </a:cubicBezTo>
                <a:lnTo>
                  <a:pt x="4047645" y="9696"/>
                </a:lnTo>
                <a:lnTo>
                  <a:pt x="4047645" y="2495811"/>
                </a:lnTo>
                <a:lnTo>
                  <a:pt x="28177" y="2495811"/>
                </a:lnTo>
                <a:lnTo>
                  <a:pt x="28782" y="2485852"/>
                </a:lnTo>
                <a:cubicBezTo>
                  <a:pt x="31911" y="2365446"/>
                  <a:pt x="35027" y="2245002"/>
                  <a:pt x="38157" y="2124521"/>
                </a:cubicBezTo>
                <a:cubicBezTo>
                  <a:pt x="38284" y="2119444"/>
                  <a:pt x="39171" y="2114494"/>
                  <a:pt x="39171" y="2109417"/>
                </a:cubicBezTo>
                <a:cubicBezTo>
                  <a:pt x="48166" y="1995573"/>
                  <a:pt x="53107" y="1881729"/>
                  <a:pt x="18899" y="1770550"/>
                </a:cubicBezTo>
                <a:cubicBezTo>
                  <a:pt x="15871" y="1760104"/>
                  <a:pt x="14262" y="1749304"/>
                  <a:pt x="14084" y="1738440"/>
                </a:cubicBezTo>
                <a:cubicBezTo>
                  <a:pt x="12413" y="1641514"/>
                  <a:pt x="16644" y="1544587"/>
                  <a:pt x="26754" y="1448181"/>
                </a:cubicBezTo>
                <a:cubicBezTo>
                  <a:pt x="31949" y="1389038"/>
                  <a:pt x="26754" y="1329006"/>
                  <a:pt x="43478" y="1270498"/>
                </a:cubicBezTo>
                <a:cubicBezTo>
                  <a:pt x="50864" y="1241421"/>
                  <a:pt x="55109" y="1211634"/>
                  <a:pt x="56147" y="1181656"/>
                </a:cubicBezTo>
                <a:cubicBezTo>
                  <a:pt x="59948" y="1109060"/>
                  <a:pt x="38537" y="1040779"/>
                  <a:pt x="18139" y="972244"/>
                </a:cubicBezTo>
                <a:cubicBezTo>
                  <a:pt x="7370" y="935945"/>
                  <a:pt x="-5426" y="898886"/>
                  <a:pt x="2429" y="860811"/>
                </a:cubicBezTo>
                <a:cubicBezTo>
                  <a:pt x="16707" y="802251"/>
                  <a:pt x="24854" y="742359"/>
                  <a:pt x="26754" y="682112"/>
                </a:cubicBezTo>
                <a:cubicBezTo>
                  <a:pt x="26754" y="639468"/>
                  <a:pt x="16365" y="597712"/>
                  <a:pt x="20039" y="555195"/>
                </a:cubicBezTo>
                <a:cubicBezTo>
                  <a:pt x="28211" y="472712"/>
                  <a:pt x="30238" y="389734"/>
                  <a:pt x="26121" y="306946"/>
                </a:cubicBezTo>
                <a:cubicBezTo>
                  <a:pt x="26095" y="273846"/>
                  <a:pt x="29846" y="240848"/>
                  <a:pt x="37270" y="208585"/>
                </a:cubicBezTo>
                <a:cubicBezTo>
                  <a:pt x="46506" y="151651"/>
                  <a:pt x="48419" y="93777"/>
                  <a:pt x="42971" y="36360"/>
                </a:cubicBezTo>
                <a:lnTo>
                  <a:pt x="38853" y="8429"/>
                </a:lnTo>
                <a:lnTo>
                  <a:pt x="56649" y="7824"/>
                </a:lnTo>
                <a:cubicBezTo>
                  <a:pt x="210497" y="-156"/>
                  <a:pt x="364754" y="3162"/>
                  <a:pt x="518087" y="17748"/>
                </a:cubicBezTo>
                <a:cubicBezTo>
                  <a:pt x="626567" y="25440"/>
                  <a:pt x="735534" y="24213"/>
                  <a:pt x="843809" y="14092"/>
                </a:cubicBezTo>
                <a:cubicBezTo>
                  <a:pt x="1042499" y="-1711"/>
                  <a:pt x="1240782" y="10958"/>
                  <a:pt x="1439065" y="21666"/>
                </a:cubicBezTo>
                <a:cubicBezTo>
                  <a:pt x="1631105" y="32113"/>
                  <a:pt x="1823010" y="24408"/>
                  <a:pt x="2015050" y="17487"/>
                </a:cubicBezTo>
                <a:cubicBezTo>
                  <a:pt x="2157045" y="12394"/>
                  <a:pt x="2299420" y="249"/>
                  <a:pt x="2441891" y="4"/>
                </a:cubicBezTo>
                <a:close/>
              </a:path>
            </a:pathLst>
          </a:custGeom>
        </p:spPr>
      </p:pic>
    </p:spTree>
    <p:extLst>
      <p:ext uri="{BB962C8B-B14F-4D97-AF65-F5344CB8AC3E}">
        <p14:creationId xmlns:p14="http://schemas.microsoft.com/office/powerpoint/2010/main" val="739200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6ECA6DCB-B7E1-40A9-9524-540C6DA40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3F7F4A-6568-4435-B4CB-C84AEF6566AD}"/>
              </a:ext>
            </a:extLst>
          </p:cNvPr>
          <p:cNvSpPr>
            <a:spLocks noGrp="1"/>
          </p:cNvSpPr>
          <p:nvPr>
            <p:ph type="title"/>
          </p:nvPr>
        </p:nvSpPr>
        <p:spPr>
          <a:xfrm>
            <a:off x="589560" y="856180"/>
            <a:ext cx="5279408" cy="1128068"/>
          </a:xfrm>
        </p:spPr>
        <p:txBody>
          <a:bodyPr anchor="ctr">
            <a:normAutofit/>
          </a:bodyPr>
          <a:lstStyle/>
          <a:p>
            <a:r>
              <a:rPr lang="en-US" sz="6000" b="1" dirty="0">
                <a:solidFill>
                  <a:srgbClr val="FF0000"/>
                </a:solidFill>
              </a:rPr>
              <a:t>Type 2:Helper</a:t>
            </a:r>
          </a:p>
        </p:txBody>
      </p:sp>
      <p:grpSp>
        <p:nvGrpSpPr>
          <p:cNvPr id="70" name="Group 6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1" name="Rectangle 7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Rectangle 7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B47523-21A7-42CC-818D-FDCA3F4877AE}"/>
              </a:ext>
            </a:extLst>
          </p:cNvPr>
          <p:cNvSpPr>
            <a:spLocks noGrp="1"/>
          </p:cNvSpPr>
          <p:nvPr>
            <p:ph idx="1"/>
          </p:nvPr>
        </p:nvSpPr>
        <p:spPr>
          <a:xfrm>
            <a:off x="589560" y="2431014"/>
            <a:ext cx="5638245" cy="3979585"/>
          </a:xfrm>
        </p:spPr>
        <p:txBody>
          <a:bodyPr anchor="ctr">
            <a:noAutofit/>
          </a:bodyPr>
          <a:lstStyle/>
          <a:p>
            <a:r>
              <a:rPr lang="en-US" sz="1800" b="1" dirty="0"/>
              <a:t>Characters: </a:t>
            </a:r>
            <a:r>
              <a:rPr lang="en-US" sz="1800" dirty="0"/>
              <a:t>The Caring, Interpersonal, Demonstrative, Generous, People-Pleasing, and Possessive</a:t>
            </a:r>
          </a:p>
          <a:p>
            <a:r>
              <a:rPr lang="en-US" sz="1800" b="1" dirty="0"/>
              <a:t>Key Motivations: </a:t>
            </a:r>
            <a:r>
              <a:rPr lang="en-US" sz="1800" dirty="0"/>
              <a:t>Want to be </a:t>
            </a:r>
            <a:r>
              <a:rPr lang="en-US" sz="1800" dirty="0">
                <a:solidFill>
                  <a:srgbClr val="FF0000"/>
                </a:solidFill>
              </a:rPr>
              <a:t>loved</a:t>
            </a:r>
            <a:r>
              <a:rPr lang="en-US" sz="1800" dirty="0"/>
              <a:t>, to express their feelings for others, to be needed and appreciated, to get others to respond to them, to vindicate their claims about themselves.</a:t>
            </a:r>
          </a:p>
          <a:p>
            <a:r>
              <a:rPr lang="en-US" sz="1800" b="1" dirty="0"/>
              <a:t>Basic Fear: </a:t>
            </a:r>
            <a:r>
              <a:rPr lang="en-US" sz="1800" dirty="0"/>
              <a:t>Of being unwanted, unworthy of being loved</a:t>
            </a:r>
          </a:p>
          <a:p>
            <a:r>
              <a:rPr lang="en-US" sz="1800" b="1" dirty="0"/>
              <a:t>Basic Desire: </a:t>
            </a:r>
            <a:r>
              <a:rPr lang="en-US" sz="1800" dirty="0"/>
              <a:t>To feel loved</a:t>
            </a:r>
          </a:p>
          <a:p>
            <a:r>
              <a:rPr lang="en-US" sz="1800" b="1" dirty="0"/>
              <a:t>Healthy 2: </a:t>
            </a:r>
            <a:r>
              <a:rPr lang="en-US" sz="1800" dirty="0"/>
              <a:t>Confident in their own passions and purpose. Not centered around others’ needs.</a:t>
            </a:r>
          </a:p>
          <a:p>
            <a:r>
              <a:rPr lang="en-US" sz="1800" b="1" dirty="0"/>
              <a:t>Unhealthy 2: </a:t>
            </a:r>
            <a:r>
              <a:rPr lang="en-US" sz="1800" dirty="0"/>
              <a:t>Prideful, stubborn, and headstrong.</a:t>
            </a:r>
          </a:p>
          <a:p>
            <a:r>
              <a:rPr lang="en-US" sz="1800" b="1" dirty="0"/>
              <a:t>Famous 2s: </a:t>
            </a:r>
            <a:r>
              <a:rPr lang="en-US" sz="1800" dirty="0"/>
              <a:t>Paula Abdul, Stevie Wonder, Bill Cosby, Madonna</a:t>
            </a:r>
          </a:p>
        </p:txBody>
      </p:sp>
      <p:sp>
        <p:nvSpPr>
          <p:cNvPr id="76" name="Rectangle 7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dog with its tongue out&#10;&#10;Description automatically generated with medium confidence">
            <a:extLst>
              <a:ext uri="{FF2B5EF4-FFF2-40B4-BE49-F238E27FC236}">
                <a16:creationId xmlns:a16="http://schemas.microsoft.com/office/drawing/2014/main" id="{023B8BBB-AA2E-4E32-959A-E9768128D254}"/>
              </a:ext>
            </a:extLst>
          </p:cNvPr>
          <p:cNvPicPr>
            <a:picLocks noChangeAspect="1"/>
          </p:cNvPicPr>
          <p:nvPr/>
        </p:nvPicPr>
        <p:blipFill rotWithShape="1">
          <a:blip r:embed="rId2">
            <a:extLst>
              <a:ext uri="{28A0092B-C50C-407E-A947-70E740481C1C}">
                <a14:useLocalDpi xmlns:a14="http://schemas.microsoft.com/office/drawing/2010/main" val="0"/>
              </a:ext>
            </a:extLst>
          </a:blip>
          <a:srcRect r="526" b="-2"/>
          <a:stretch/>
        </p:blipFill>
        <p:spPr>
          <a:xfrm>
            <a:off x="7083423" y="3707894"/>
            <a:ext cx="4395569" cy="2518756"/>
          </a:xfrm>
          <a:prstGeom prst="rect">
            <a:avLst/>
          </a:prstGeom>
        </p:spPr>
      </p:pic>
      <p:pic>
        <p:nvPicPr>
          <p:cNvPr id="46" name="Picture 45">
            <a:extLst>
              <a:ext uri="{FF2B5EF4-FFF2-40B4-BE49-F238E27FC236}">
                <a16:creationId xmlns:a16="http://schemas.microsoft.com/office/drawing/2014/main" id="{16E55777-0480-48AA-9EC9-7211EA0212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8321" y="428934"/>
            <a:ext cx="4512589" cy="2737807"/>
          </a:xfrm>
          <a:prstGeom prst="rect">
            <a:avLst/>
          </a:prstGeom>
        </p:spPr>
      </p:pic>
    </p:spTree>
    <p:extLst>
      <p:ext uri="{BB962C8B-B14F-4D97-AF65-F5344CB8AC3E}">
        <p14:creationId xmlns:p14="http://schemas.microsoft.com/office/powerpoint/2010/main" val="1557296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E2DBC3FA-1778-4542-A98E-723060F703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eacock with its feathers spread&#10;&#10;Description automatically generated with medium confidence">
            <a:extLst>
              <a:ext uri="{FF2B5EF4-FFF2-40B4-BE49-F238E27FC236}">
                <a16:creationId xmlns:a16="http://schemas.microsoft.com/office/drawing/2014/main" id="{2F67E3C7-23A7-4D27-B999-E5817F30E973}"/>
              </a:ext>
            </a:extLst>
          </p:cNvPr>
          <p:cNvPicPr>
            <a:picLocks noChangeAspect="1"/>
          </p:cNvPicPr>
          <p:nvPr/>
        </p:nvPicPr>
        <p:blipFill rotWithShape="1">
          <a:blip r:embed="rId2">
            <a:extLst>
              <a:ext uri="{28A0092B-C50C-407E-A947-70E740481C1C}">
                <a14:useLocalDpi xmlns:a14="http://schemas.microsoft.com/office/drawing/2010/main" val="0"/>
              </a:ext>
            </a:extLst>
          </a:blip>
          <a:srcRect l="18677" r="1584"/>
          <a:stretch/>
        </p:blipFill>
        <p:spPr>
          <a:xfrm>
            <a:off x="7331108" y="3429000"/>
            <a:ext cx="4860895" cy="3429002"/>
          </a:xfrm>
          <a:prstGeom prst="rect">
            <a:avLst/>
          </a:prstGeom>
        </p:spPr>
      </p:pic>
      <p:pic>
        <p:nvPicPr>
          <p:cNvPr id="5" name="Picture 4" descr="A picture containing person, person, suit, posing&#10;&#10;Description automatically generated">
            <a:extLst>
              <a:ext uri="{FF2B5EF4-FFF2-40B4-BE49-F238E27FC236}">
                <a16:creationId xmlns:a16="http://schemas.microsoft.com/office/drawing/2014/main" id="{44C70619-F1EC-4AA2-8F4D-D9F9FE5D6CF0}"/>
              </a:ext>
            </a:extLst>
          </p:cNvPr>
          <p:cNvPicPr>
            <a:picLocks noChangeAspect="1"/>
          </p:cNvPicPr>
          <p:nvPr/>
        </p:nvPicPr>
        <p:blipFill rotWithShape="1">
          <a:blip r:embed="rId3">
            <a:extLst>
              <a:ext uri="{28A0092B-C50C-407E-A947-70E740481C1C}">
                <a14:useLocalDpi xmlns:a14="http://schemas.microsoft.com/office/drawing/2010/main" val="0"/>
              </a:ext>
            </a:extLst>
          </a:blip>
          <a:srcRect l="1138" r="4388" b="1"/>
          <a:stretch/>
        </p:blipFill>
        <p:spPr>
          <a:xfrm>
            <a:off x="7331101" y="-2"/>
            <a:ext cx="4860896" cy="3434400"/>
          </a:xfrm>
          <a:prstGeom prst="rect">
            <a:avLst/>
          </a:prstGeom>
        </p:spPr>
      </p:pic>
      <p:sp>
        <p:nvSpPr>
          <p:cNvPr id="63" name="Freeform: Shape 62">
            <a:extLst>
              <a:ext uri="{FF2B5EF4-FFF2-40B4-BE49-F238E27FC236}">
                <a16:creationId xmlns:a16="http://schemas.microsoft.com/office/drawing/2014/main" id="{01BA3DC3-EBA4-4E01-9551-84AF25F5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7584990" cy="6858000"/>
          </a:xfrm>
          <a:custGeom>
            <a:avLst/>
            <a:gdLst>
              <a:gd name="connsiteX0" fmla="*/ 7584990 w 7584990"/>
              <a:gd name="connsiteY0" fmla="*/ 0 h 6858000"/>
              <a:gd name="connsiteX1" fmla="*/ 4838076 w 7584990"/>
              <a:gd name="connsiteY1" fmla="*/ 0 h 6858000"/>
              <a:gd name="connsiteX2" fmla="*/ 4417162 w 7584990"/>
              <a:gd name="connsiteY2" fmla="*/ 0 h 6858000"/>
              <a:gd name="connsiteX3" fmla="*/ 3827999 w 7584990"/>
              <a:gd name="connsiteY3" fmla="*/ 0 h 6858000"/>
              <a:gd name="connsiteX4" fmla="*/ 3459219 w 7584990"/>
              <a:gd name="connsiteY4" fmla="*/ 0 h 6858000"/>
              <a:gd name="connsiteX5" fmla="*/ 334174 w 7584990"/>
              <a:gd name="connsiteY5" fmla="*/ 0 h 6858000"/>
              <a:gd name="connsiteX6" fmla="*/ 334173 w 7584990"/>
              <a:gd name="connsiteY6" fmla="*/ 0 h 6858000"/>
              <a:gd name="connsiteX7" fmla="*/ 189795 w 7584990"/>
              <a:gd name="connsiteY7" fmla="*/ 0 h 6858000"/>
              <a:gd name="connsiteX8" fmla="*/ 184756 w 7584990"/>
              <a:gd name="connsiteY8" fmla="*/ 66675 h 6858000"/>
              <a:gd name="connsiteX9" fmla="*/ 176358 w 7584990"/>
              <a:gd name="connsiteY9" fmla="*/ 122237 h 6858000"/>
              <a:gd name="connsiteX10" fmla="*/ 166281 w 7584990"/>
              <a:gd name="connsiteY10" fmla="*/ 174625 h 6858000"/>
              <a:gd name="connsiteX11" fmla="*/ 149485 w 7584990"/>
              <a:gd name="connsiteY11" fmla="*/ 217487 h 6858000"/>
              <a:gd name="connsiteX12" fmla="*/ 132689 w 7584990"/>
              <a:gd name="connsiteY12" fmla="*/ 260350 h 6858000"/>
              <a:gd name="connsiteX13" fmla="*/ 112534 w 7584990"/>
              <a:gd name="connsiteY13" fmla="*/ 296862 h 6858000"/>
              <a:gd name="connsiteX14" fmla="*/ 92379 w 7584990"/>
              <a:gd name="connsiteY14" fmla="*/ 334962 h 6858000"/>
              <a:gd name="connsiteX15" fmla="*/ 73903 w 7584990"/>
              <a:gd name="connsiteY15" fmla="*/ 369887 h 6858000"/>
              <a:gd name="connsiteX16" fmla="*/ 55427 w 7584990"/>
              <a:gd name="connsiteY16" fmla="*/ 409575 h 6858000"/>
              <a:gd name="connsiteX17" fmla="*/ 38632 w 7584990"/>
              <a:gd name="connsiteY17" fmla="*/ 450850 h 6858000"/>
              <a:gd name="connsiteX18" fmla="*/ 23515 w 7584990"/>
              <a:gd name="connsiteY18" fmla="*/ 496887 h 6858000"/>
              <a:gd name="connsiteX19" fmla="*/ 11758 w 7584990"/>
              <a:gd name="connsiteY19" fmla="*/ 546100 h 6858000"/>
              <a:gd name="connsiteX20" fmla="*/ 3359 w 7584990"/>
              <a:gd name="connsiteY20" fmla="*/ 606425 h 6858000"/>
              <a:gd name="connsiteX21" fmla="*/ 0 w 7584990"/>
              <a:gd name="connsiteY21" fmla="*/ 673100 h 6858000"/>
              <a:gd name="connsiteX22" fmla="*/ 3359 w 7584990"/>
              <a:gd name="connsiteY22" fmla="*/ 744537 h 6858000"/>
              <a:gd name="connsiteX23" fmla="*/ 11758 w 7584990"/>
              <a:gd name="connsiteY23" fmla="*/ 801687 h 6858000"/>
              <a:gd name="connsiteX24" fmla="*/ 23515 w 7584990"/>
              <a:gd name="connsiteY24" fmla="*/ 854075 h 6858000"/>
              <a:gd name="connsiteX25" fmla="*/ 38632 w 7584990"/>
              <a:gd name="connsiteY25" fmla="*/ 901700 h 6858000"/>
              <a:gd name="connsiteX26" fmla="*/ 55427 w 7584990"/>
              <a:gd name="connsiteY26" fmla="*/ 942975 h 6858000"/>
              <a:gd name="connsiteX27" fmla="*/ 75583 w 7584990"/>
              <a:gd name="connsiteY27" fmla="*/ 981075 h 6858000"/>
              <a:gd name="connsiteX28" fmla="*/ 95738 w 7584990"/>
              <a:gd name="connsiteY28" fmla="*/ 1017587 h 6858000"/>
              <a:gd name="connsiteX29" fmla="*/ 115893 w 7584990"/>
              <a:gd name="connsiteY29" fmla="*/ 1055687 h 6858000"/>
              <a:gd name="connsiteX30" fmla="*/ 134368 w 7584990"/>
              <a:gd name="connsiteY30" fmla="*/ 1095375 h 6858000"/>
              <a:gd name="connsiteX31" fmla="*/ 152844 w 7584990"/>
              <a:gd name="connsiteY31" fmla="*/ 1136650 h 6858000"/>
              <a:gd name="connsiteX32" fmla="*/ 167960 w 7584990"/>
              <a:gd name="connsiteY32" fmla="*/ 1182687 h 6858000"/>
              <a:gd name="connsiteX33" fmla="*/ 178038 w 7584990"/>
              <a:gd name="connsiteY33" fmla="*/ 1235075 h 6858000"/>
              <a:gd name="connsiteX34" fmla="*/ 188115 w 7584990"/>
              <a:gd name="connsiteY34" fmla="*/ 1295400 h 6858000"/>
              <a:gd name="connsiteX35" fmla="*/ 189795 w 7584990"/>
              <a:gd name="connsiteY35" fmla="*/ 1363662 h 6858000"/>
              <a:gd name="connsiteX36" fmla="*/ 188115 w 7584990"/>
              <a:gd name="connsiteY36" fmla="*/ 1431925 h 6858000"/>
              <a:gd name="connsiteX37" fmla="*/ 178038 w 7584990"/>
              <a:gd name="connsiteY37" fmla="*/ 1492250 h 6858000"/>
              <a:gd name="connsiteX38" fmla="*/ 167960 w 7584990"/>
              <a:gd name="connsiteY38" fmla="*/ 1544637 h 6858000"/>
              <a:gd name="connsiteX39" fmla="*/ 152844 w 7584990"/>
              <a:gd name="connsiteY39" fmla="*/ 1589087 h 6858000"/>
              <a:gd name="connsiteX40" fmla="*/ 134368 w 7584990"/>
              <a:gd name="connsiteY40" fmla="*/ 1631950 h 6858000"/>
              <a:gd name="connsiteX41" fmla="*/ 115893 w 7584990"/>
              <a:gd name="connsiteY41" fmla="*/ 1671637 h 6858000"/>
              <a:gd name="connsiteX42" fmla="*/ 95738 w 7584990"/>
              <a:gd name="connsiteY42" fmla="*/ 1708150 h 6858000"/>
              <a:gd name="connsiteX43" fmla="*/ 75583 w 7584990"/>
              <a:gd name="connsiteY43" fmla="*/ 1743075 h 6858000"/>
              <a:gd name="connsiteX44" fmla="*/ 55427 w 7584990"/>
              <a:gd name="connsiteY44" fmla="*/ 1782762 h 6858000"/>
              <a:gd name="connsiteX45" fmla="*/ 38632 w 7584990"/>
              <a:gd name="connsiteY45" fmla="*/ 1824037 h 6858000"/>
              <a:gd name="connsiteX46" fmla="*/ 23515 w 7584990"/>
              <a:gd name="connsiteY46" fmla="*/ 1870075 h 6858000"/>
              <a:gd name="connsiteX47" fmla="*/ 11758 w 7584990"/>
              <a:gd name="connsiteY47" fmla="*/ 1922462 h 6858000"/>
              <a:gd name="connsiteX48" fmla="*/ 3359 w 7584990"/>
              <a:gd name="connsiteY48" fmla="*/ 1982787 h 6858000"/>
              <a:gd name="connsiteX49" fmla="*/ 0 w 7584990"/>
              <a:gd name="connsiteY49" fmla="*/ 2051050 h 6858000"/>
              <a:gd name="connsiteX50" fmla="*/ 3359 w 7584990"/>
              <a:gd name="connsiteY50" fmla="*/ 2119312 h 6858000"/>
              <a:gd name="connsiteX51" fmla="*/ 11758 w 7584990"/>
              <a:gd name="connsiteY51" fmla="*/ 2179637 h 6858000"/>
              <a:gd name="connsiteX52" fmla="*/ 23515 w 7584990"/>
              <a:gd name="connsiteY52" fmla="*/ 2232025 h 6858000"/>
              <a:gd name="connsiteX53" fmla="*/ 38632 w 7584990"/>
              <a:gd name="connsiteY53" fmla="*/ 2278062 h 6858000"/>
              <a:gd name="connsiteX54" fmla="*/ 55427 w 7584990"/>
              <a:gd name="connsiteY54" fmla="*/ 2319337 h 6858000"/>
              <a:gd name="connsiteX55" fmla="*/ 75583 w 7584990"/>
              <a:gd name="connsiteY55" fmla="*/ 2359025 h 6858000"/>
              <a:gd name="connsiteX56" fmla="*/ 95738 w 7584990"/>
              <a:gd name="connsiteY56" fmla="*/ 2395537 h 6858000"/>
              <a:gd name="connsiteX57" fmla="*/ 115893 w 7584990"/>
              <a:gd name="connsiteY57" fmla="*/ 2433637 h 6858000"/>
              <a:gd name="connsiteX58" fmla="*/ 134368 w 7584990"/>
              <a:gd name="connsiteY58" fmla="*/ 2471737 h 6858000"/>
              <a:gd name="connsiteX59" fmla="*/ 152844 w 7584990"/>
              <a:gd name="connsiteY59" fmla="*/ 2513012 h 6858000"/>
              <a:gd name="connsiteX60" fmla="*/ 167960 w 7584990"/>
              <a:gd name="connsiteY60" fmla="*/ 2560637 h 6858000"/>
              <a:gd name="connsiteX61" fmla="*/ 178038 w 7584990"/>
              <a:gd name="connsiteY61" fmla="*/ 2613025 h 6858000"/>
              <a:gd name="connsiteX62" fmla="*/ 188115 w 7584990"/>
              <a:gd name="connsiteY62" fmla="*/ 2671762 h 6858000"/>
              <a:gd name="connsiteX63" fmla="*/ 189795 w 7584990"/>
              <a:gd name="connsiteY63" fmla="*/ 2741612 h 6858000"/>
              <a:gd name="connsiteX64" fmla="*/ 188115 w 7584990"/>
              <a:gd name="connsiteY64" fmla="*/ 2809875 h 6858000"/>
              <a:gd name="connsiteX65" fmla="*/ 178038 w 7584990"/>
              <a:gd name="connsiteY65" fmla="*/ 2868612 h 6858000"/>
              <a:gd name="connsiteX66" fmla="*/ 167960 w 7584990"/>
              <a:gd name="connsiteY66" fmla="*/ 2922587 h 6858000"/>
              <a:gd name="connsiteX67" fmla="*/ 152844 w 7584990"/>
              <a:gd name="connsiteY67" fmla="*/ 2967037 h 6858000"/>
              <a:gd name="connsiteX68" fmla="*/ 134368 w 7584990"/>
              <a:gd name="connsiteY68" fmla="*/ 3009900 h 6858000"/>
              <a:gd name="connsiteX69" fmla="*/ 115893 w 7584990"/>
              <a:gd name="connsiteY69" fmla="*/ 3046412 h 6858000"/>
              <a:gd name="connsiteX70" fmla="*/ 95738 w 7584990"/>
              <a:gd name="connsiteY70" fmla="*/ 3084512 h 6858000"/>
              <a:gd name="connsiteX71" fmla="*/ 75583 w 7584990"/>
              <a:gd name="connsiteY71" fmla="*/ 3121025 h 6858000"/>
              <a:gd name="connsiteX72" fmla="*/ 55427 w 7584990"/>
              <a:gd name="connsiteY72" fmla="*/ 3160712 h 6858000"/>
              <a:gd name="connsiteX73" fmla="*/ 38632 w 7584990"/>
              <a:gd name="connsiteY73" fmla="*/ 3201987 h 6858000"/>
              <a:gd name="connsiteX74" fmla="*/ 23515 w 7584990"/>
              <a:gd name="connsiteY74" fmla="*/ 3248025 h 6858000"/>
              <a:gd name="connsiteX75" fmla="*/ 11758 w 7584990"/>
              <a:gd name="connsiteY75" fmla="*/ 3300412 h 6858000"/>
              <a:gd name="connsiteX76" fmla="*/ 3359 w 7584990"/>
              <a:gd name="connsiteY76" fmla="*/ 3360737 h 6858000"/>
              <a:gd name="connsiteX77" fmla="*/ 0 w 7584990"/>
              <a:gd name="connsiteY77" fmla="*/ 3427412 h 6858000"/>
              <a:gd name="connsiteX78" fmla="*/ 3359 w 7584990"/>
              <a:gd name="connsiteY78" fmla="*/ 3497262 h 6858000"/>
              <a:gd name="connsiteX79" fmla="*/ 11758 w 7584990"/>
              <a:gd name="connsiteY79" fmla="*/ 3557587 h 6858000"/>
              <a:gd name="connsiteX80" fmla="*/ 23515 w 7584990"/>
              <a:gd name="connsiteY80" fmla="*/ 3609975 h 6858000"/>
              <a:gd name="connsiteX81" fmla="*/ 38632 w 7584990"/>
              <a:gd name="connsiteY81" fmla="*/ 3656012 h 6858000"/>
              <a:gd name="connsiteX82" fmla="*/ 55427 w 7584990"/>
              <a:gd name="connsiteY82" fmla="*/ 3697287 h 6858000"/>
              <a:gd name="connsiteX83" fmla="*/ 75583 w 7584990"/>
              <a:gd name="connsiteY83" fmla="*/ 3736975 h 6858000"/>
              <a:gd name="connsiteX84" fmla="*/ 115893 w 7584990"/>
              <a:gd name="connsiteY84" fmla="*/ 3811587 h 6858000"/>
              <a:gd name="connsiteX85" fmla="*/ 134368 w 7584990"/>
              <a:gd name="connsiteY85" fmla="*/ 3848100 h 6858000"/>
              <a:gd name="connsiteX86" fmla="*/ 152844 w 7584990"/>
              <a:gd name="connsiteY86" fmla="*/ 3890962 h 6858000"/>
              <a:gd name="connsiteX87" fmla="*/ 167960 w 7584990"/>
              <a:gd name="connsiteY87" fmla="*/ 3935412 h 6858000"/>
              <a:gd name="connsiteX88" fmla="*/ 178038 w 7584990"/>
              <a:gd name="connsiteY88" fmla="*/ 3987800 h 6858000"/>
              <a:gd name="connsiteX89" fmla="*/ 188115 w 7584990"/>
              <a:gd name="connsiteY89" fmla="*/ 4048125 h 6858000"/>
              <a:gd name="connsiteX90" fmla="*/ 189795 w 7584990"/>
              <a:gd name="connsiteY90" fmla="*/ 4116387 h 6858000"/>
              <a:gd name="connsiteX91" fmla="*/ 188115 w 7584990"/>
              <a:gd name="connsiteY91" fmla="*/ 4186237 h 6858000"/>
              <a:gd name="connsiteX92" fmla="*/ 178038 w 7584990"/>
              <a:gd name="connsiteY92" fmla="*/ 4244975 h 6858000"/>
              <a:gd name="connsiteX93" fmla="*/ 167960 w 7584990"/>
              <a:gd name="connsiteY93" fmla="*/ 4297362 h 6858000"/>
              <a:gd name="connsiteX94" fmla="*/ 152844 w 7584990"/>
              <a:gd name="connsiteY94" fmla="*/ 4343400 h 6858000"/>
              <a:gd name="connsiteX95" fmla="*/ 134368 w 7584990"/>
              <a:gd name="connsiteY95" fmla="*/ 4386262 h 6858000"/>
              <a:gd name="connsiteX96" fmla="*/ 115893 w 7584990"/>
              <a:gd name="connsiteY96" fmla="*/ 4424362 h 6858000"/>
              <a:gd name="connsiteX97" fmla="*/ 75583 w 7584990"/>
              <a:gd name="connsiteY97" fmla="*/ 4498975 h 6858000"/>
              <a:gd name="connsiteX98" fmla="*/ 55427 w 7584990"/>
              <a:gd name="connsiteY98" fmla="*/ 4537075 h 6858000"/>
              <a:gd name="connsiteX99" fmla="*/ 38632 w 7584990"/>
              <a:gd name="connsiteY99" fmla="*/ 4579937 h 6858000"/>
              <a:gd name="connsiteX100" fmla="*/ 23515 w 7584990"/>
              <a:gd name="connsiteY100" fmla="*/ 4625975 h 6858000"/>
              <a:gd name="connsiteX101" fmla="*/ 11758 w 7584990"/>
              <a:gd name="connsiteY101" fmla="*/ 4678362 h 6858000"/>
              <a:gd name="connsiteX102" fmla="*/ 3359 w 7584990"/>
              <a:gd name="connsiteY102" fmla="*/ 4738687 h 6858000"/>
              <a:gd name="connsiteX103" fmla="*/ 0 w 7584990"/>
              <a:gd name="connsiteY103" fmla="*/ 4806950 h 6858000"/>
              <a:gd name="connsiteX104" fmla="*/ 3359 w 7584990"/>
              <a:gd name="connsiteY104" fmla="*/ 4875212 h 6858000"/>
              <a:gd name="connsiteX105" fmla="*/ 11758 w 7584990"/>
              <a:gd name="connsiteY105" fmla="*/ 4935537 h 6858000"/>
              <a:gd name="connsiteX106" fmla="*/ 23515 w 7584990"/>
              <a:gd name="connsiteY106" fmla="*/ 4987925 h 6858000"/>
              <a:gd name="connsiteX107" fmla="*/ 38632 w 7584990"/>
              <a:gd name="connsiteY107" fmla="*/ 5033962 h 6858000"/>
              <a:gd name="connsiteX108" fmla="*/ 55427 w 7584990"/>
              <a:gd name="connsiteY108" fmla="*/ 5075237 h 6858000"/>
              <a:gd name="connsiteX109" fmla="*/ 75583 w 7584990"/>
              <a:gd name="connsiteY109" fmla="*/ 5114925 h 6858000"/>
              <a:gd name="connsiteX110" fmla="*/ 95738 w 7584990"/>
              <a:gd name="connsiteY110" fmla="*/ 5149850 h 6858000"/>
              <a:gd name="connsiteX111" fmla="*/ 115893 w 7584990"/>
              <a:gd name="connsiteY111" fmla="*/ 5186362 h 6858000"/>
              <a:gd name="connsiteX112" fmla="*/ 134368 w 7584990"/>
              <a:gd name="connsiteY112" fmla="*/ 5226050 h 6858000"/>
              <a:gd name="connsiteX113" fmla="*/ 152844 w 7584990"/>
              <a:gd name="connsiteY113" fmla="*/ 5268912 h 6858000"/>
              <a:gd name="connsiteX114" fmla="*/ 167960 w 7584990"/>
              <a:gd name="connsiteY114" fmla="*/ 5313362 h 6858000"/>
              <a:gd name="connsiteX115" fmla="*/ 178038 w 7584990"/>
              <a:gd name="connsiteY115" fmla="*/ 5365750 h 6858000"/>
              <a:gd name="connsiteX116" fmla="*/ 188115 w 7584990"/>
              <a:gd name="connsiteY116" fmla="*/ 5426075 h 6858000"/>
              <a:gd name="connsiteX117" fmla="*/ 189795 w 7584990"/>
              <a:gd name="connsiteY117" fmla="*/ 5494337 h 6858000"/>
              <a:gd name="connsiteX118" fmla="*/ 188115 w 7584990"/>
              <a:gd name="connsiteY118" fmla="*/ 5562600 h 6858000"/>
              <a:gd name="connsiteX119" fmla="*/ 178038 w 7584990"/>
              <a:gd name="connsiteY119" fmla="*/ 5622925 h 6858000"/>
              <a:gd name="connsiteX120" fmla="*/ 167960 w 7584990"/>
              <a:gd name="connsiteY120" fmla="*/ 5675312 h 6858000"/>
              <a:gd name="connsiteX121" fmla="*/ 152844 w 7584990"/>
              <a:gd name="connsiteY121" fmla="*/ 5721350 h 6858000"/>
              <a:gd name="connsiteX122" fmla="*/ 134368 w 7584990"/>
              <a:gd name="connsiteY122" fmla="*/ 5762625 h 6858000"/>
              <a:gd name="connsiteX123" fmla="*/ 115893 w 7584990"/>
              <a:gd name="connsiteY123" fmla="*/ 5802312 h 6858000"/>
              <a:gd name="connsiteX124" fmla="*/ 95738 w 7584990"/>
              <a:gd name="connsiteY124" fmla="*/ 5840412 h 6858000"/>
              <a:gd name="connsiteX125" fmla="*/ 75583 w 7584990"/>
              <a:gd name="connsiteY125" fmla="*/ 5876925 h 6858000"/>
              <a:gd name="connsiteX126" fmla="*/ 55427 w 7584990"/>
              <a:gd name="connsiteY126" fmla="*/ 5915025 h 6858000"/>
              <a:gd name="connsiteX127" fmla="*/ 38632 w 7584990"/>
              <a:gd name="connsiteY127" fmla="*/ 5956300 h 6858000"/>
              <a:gd name="connsiteX128" fmla="*/ 23515 w 7584990"/>
              <a:gd name="connsiteY128" fmla="*/ 6003925 h 6858000"/>
              <a:gd name="connsiteX129" fmla="*/ 11758 w 7584990"/>
              <a:gd name="connsiteY129" fmla="*/ 6056312 h 6858000"/>
              <a:gd name="connsiteX130" fmla="*/ 3359 w 7584990"/>
              <a:gd name="connsiteY130" fmla="*/ 6113462 h 6858000"/>
              <a:gd name="connsiteX131" fmla="*/ 0 w 7584990"/>
              <a:gd name="connsiteY131" fmla="*/ 6183312 h 6858000"/>
              <a:gd name="connsiteX132" fmla="*/ 3359 w 7584990"/>
              <a:gd name="connsiteY132" fmla="*/ 6251575 h 6858000"/>
              <a:gd name="connsiteX133" fmla="*/ 11758 w 7584990"/>
              <a:gd name="connsiteY133" fmla="*/ 6311900 h 6858000"/>
              <a:gd name="connsiteX134" fmla="*/ 23515 w 7584990"/>
              <a:gd name="connsiteY134" fmla="*/ 6361112 h 6858000"/>
              <a:gd name="connsiteX135" fmla="*/ 38632 w 7584990"/>
              <a:gd name="connsiteY135" fmla="*/ 6407150 h 6858000"/>
              <a:gd name="connsiteX136" fmla="*/ 55427 w 7584990"/>
              <a:gd name="connsiteY136" fmla="*/ 6448425 h 6858000"/>
              <a:gd name="connsiteX137" fmla="*/ 73903 w 7584990"/>
              <a:gd name="connsiteY137" fmla="*/ 6488112 h 6858000"/>
              <a:gd name="connsiteX138" fmla="*/ 92379 w 7584990"/>
              <a:gd name="connsiteY138" fmla="*/ 6523037 h 6858000"/>
              <a:gd name="connsiteX139" fmla="*/ 112534 w 7584990"/>
              <a:gd name="connsiteY139" fmla="*/ 6561137 h 6858000"/>
              <a:gd name="connsiteX140" fmla="*/ 132689 w 7584990"/>
              <a:gd name="connsiteY140" fmla="*/ 6597650 h 6858000"/>
              <a:gd name="connsiteX141" fmla="*/ 149485 w 7584990"/>
              <a:gd name="connsiteY141" fmla="*/ 6640512 h 6858000"/>
              <a:gd name="connsiteX142" fmla="*/ 166281 w 7584990"/>
              <a:gd name="connsiteY142" fmla="*/ 6683375 h 6858000"/>
              <a:gd name="connsiteX143" fmla="*/ 176358 w 7584990"/>
              <a:gd name="connsiteY143" fmla="*/ 6735762 h 6858000"/>
              <a:gd name="connsiteX144" fmla="*/ 184756 w 7584990"/>
              <a:gd name="connsiteY144" fmla="*/ 6791325 h 6858000"/>
              <a:gd name="connsiteX145" fmla="*/ 189795 w 7584990"/>
              <a:gd name="connsiteY145" fmla="*/ 6858000 h 6858000"/>
              <a:gd name="connsiteX146" fmla="*/ 334173 w 7584990"/>
              <a:gd name="connsiteY146" fmla="*/ 6858000 h 6858000"/>
              <a:gd name="connsiteX147" fmla="*/ 334174 w 7584990"/>
              <a:gd name="connsiteY147" fmla="*/ 6858000 h 6858000"/>
              <a:gd name="connsiteX148" fmla="*/ 3459219 w 7584990"/>
              <a:gd name="connsiteY148" fmla="*/ 6858000 h 6858000"/>
              <a:gd name="connsiteX149" fmla="*/ 3827999 w 7584990"/>
              <a:gd name="connsiteY149" fmla="*/ 6858000 h 6858000"/>
              <a:gd name="connsiteX150" fmla="*/ 4417162 w 7584990"/>
              <a:gd name="connsiteY150" fmla="*/ 6858000 h 6858000"/>
              <a:gd name="connsiteX151" fmla="*/ 4838076 w 7584990"/>
              <a:gd name="connsiteY151" fmla="*/ 6858000 h 6858000"/>
              <a:gd name="connsiteX152" fmla="*/ 7584990 w 7584990"/>
              <a:gd name="connsiteY15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7584990" h="6858000">
                <a:moveTo>
                  <a:pt x="7584990" y="0"/>
                </a:moveTo>
                <a:lnTo>
                  <a:pt x="4838076" y="0"/>
                </a:lnTo>
                <a:lnTo>
                  <a:pt x="4417162" y="0"/>
                </a:lnTo>
                <a:lnTo>
                  <a:pt x="3827999"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3827999" y="6858000"/>
                </a:lnTo>
                <a:lnTo>
                  <a:pt x="4417162" y="6858000"/>
                </a:lnTo>
                <a:lnTo>
                  <a:pt x="4838076" y="6858000"/>
                </a:lnTo>
                <a:lnTo>
                  <a:pt x="758499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5" name="Freeform: Shape 64">
            <a:extLst>
              <a:ext uri="{FF2B5EF4-FFF2-40B4-BE49-F238E27FC236}">
                <a16:creationId xmlns:a16="http://schemas.microsoft.com/office/drawing/2014/main" id="{60761316-68B7-45DD-AC47-605C127B8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440612" cy="6858000"/>
          </a:xfrm>
          <a:custGeom>
            <a:avLst/>
            <a:gdLst>
              <a:gd name="connsiteX0" fmla="*/ 0 w 7440612"/>
              <a:gd name="connsiteY0" fmla="*/ 0 h 6858000"/>
              <a:gd name="connsiteX1" fmla="*/ 2746914 w 7440612"/>
              <a:gd name="connsiteY1" fmla="*/ 0 h 6858000"/>
              <a:gd name="connsiteX2" fmla="*/ 3167828 w 7440612"/>
              <a:gd name="connsiteY2" fmla="*/ 0 h 6858000"/>
              <a:gd name="connsiteX3" fmla="*/ 3756991 w 7440612"/>
              <a:gd name="connsiteY3" fmla="*/ 0 h 6858000"/>
              <a:gd name="connsiteX4" fmla="*/ 4328971 w 7440612"/>
              <a:gd name="connsiteY4" fmla="*/ 0 h 6858000"/>
              <a:gd name="connsiteX5" fmla="*/ 7250817 w 7440612"/>
              <a:gd name="connsiteY5" fmla="*/ 0 h 6858000"/>
              <a:gd name="connsiteX6" fmla="*/ 7255857 w 7440612"/>
              <a:gd name="connsiteY6" fmla="*/ 66675 h 6858000"/>
              <a:gd name="connsiteX7" fmla="*/ 7264254 w 7440612"/>
              <a:gd name="connsiteY7" fmla="*/ 122237 h 6858000"/>
              <a:gd name="connsiteX8" fmla="*/ 7274332 w 7440612"/>
              <a:gd name="connsiteY8" fmla="*/ 174625 h 6858000"/>
              <a:gd name="connsiteX9" fmla="*/ 7291128 w 7440612"/>
              <a:gd name="connsiteY9" fmla="*/ 217487 h 6858000"/>
              <a:gd name="connsiteX10" fmla="*/ 7307924 w 7440612"/>
              <a:gd name="connsiteY10" fmla="*/ 260350 h 6858000"/>
              <a:gd name="connsiteX11" fmla="*/ 7328079 w 7440612"/>
              <a:gd name="connsiteY11" fmla="*/ 296862 h 6858000"/>
              <a:gd name="connsiteX12" fmla="*/ 7348234 w 7440612"/>
              <a:gd name="connsiteY12" fmla="*/ 334962 h 6858000"/>
              <a:gd name="connsiteX13" fmla="*/ 7366710 w 7440612"/>
              <a:gd name="connsiteY13" fmla="*/ 369887 h 6858000"/>
              <a:gd name="connsiteX14" fmla="*/ 7385185 w 7440612"/>
              <a:gd name="connsiteY14" fmla="*/ 409575 h 6858000"/>
              <a:gd name="connsiteX15" fmla="*/ 7401981 w 7440612"/>
              <a:gd name="connsiteY15" fmla="*/ 450850 h 6858000"/>
              <a:gd name="connsiteX16" fmla="*/ 7417098 w 7440612"/>
              <a:gd name="connsiteY16" fmla="*/ 496887 h 6858000"/>
              <a:gd name="connsiteX17" fmla="*/ 7428855 w 7440612"/>
              <a:gd name="connsiteY17" fmla="*/ 546100 h 6858000"/>
              <a:gd name="connsiteX18" fmla="*/ 7437253 w 7440612"/>
              <a:gd name="connsiteY18" fmla="*/ 606425 h 6858000"/>
              <a:gd name="connsiteX19" fmla="*/ 7440612 w 7440612"/>
              <a:gd name="connsiteY19" fmla="*/ 673100 h 6858000"/>
              <a:gd name="connsiteX20" fmla="*/ 7437253 w 7440612"/>
              <a:gd name="connsiteY20" fmla="*/ 744537 h 6858000"/>
              <a:gd name="connsiteX21" fmla="*/ 7428855 w 7440612"/>
              <a:gd name="connsiteY21" fmla="*/ 801687 h 6858000"/>
              <a:gd name="connsiteX22" fmla="*/ 7417098 w 7440612"/>
              <a:gd name="connsiteY22" fmla="*/ 854075 h 6858000"/>
              <a:gd name="connsiteX23" fmla="*/ 7401981 w 7440612"/>
              <a:gd name="connsiteY23" fmla="*/ 901700 h 6858000"/>
              <a:gd name="connsiteX24" fmla="*/ 7385185 w 7440612"/>
              <a:gd name="connsiteY24" fmla="*/ 942975 h 6858000"/>
              <a:gd name="connsiteX25" fmla="*/ 7365030 w 7440612"/>
              <a:gd name="connsiteY25" fmla="*/ 981075 h 6858000"/>
              <a:gd name="connsiteX26" fmla="*/ 7344875 w 7440612"/>
              <a:gd name="connsiteY26" fmla="*/ 1017587 h 6858000"/>
              <a:gd name="connsiteX27" fmla="*/ 7324720 w 7440612"/>
              <a:gd name="connsiteY27" fmla="*/ 1055687 h 6858000"/>
              <a:gd name="connsiteX28" fmla="*/ 7306244 w 7440612"/>
              <a:gd name="connsiteY28" fmla="*/ 1095375 h 6858000"/>
              <a:gd name="connsiteX29" fmla="*/ 7287768 w 7440612"/>
              <a:gd name="connsiteY29" fmla="*/ 1136650 h 6858000"/>
              <a:gd name="connsiteX30" fmla="*/ 7272653 w 7440612"/>
              <a:gd name="connsiteY30" fmla="*/ 1182687 h 6858000"/>
              <a:gd name="connsiteX31" fmla="*/ 7262575 w 7440612"/>
              <a:gd name="connsiteY31" fmla="*/ 1235075 h 6858000"/>
              <a:gd name="connsiteX32" fmla="*/ 7252497 w 7440612"/>
              <a:gd name="connsiteY32" fmla="*/ 1295400 h 6858000"/>
              <a:gd name="connsiteX33" fmla="*/ 7250817 w 7440612"/>
              <a:gd name="connsiteY33" fmla="*/ 1363662 h 6858000"/>
              <a:gd name="connsiteX34" fmla="*/ 7252497 w 7440612"/>
              <a:gd name="connsiteY34" fmla="*/ 1431925 h 6858000"/>
              <a:gd name="connsiteX35" fmla="*/ 7262575 w 7440612"/>
              <a:gd name="connsiteY35" fmla="*/ 1492250 h 6858000"/>
              <a:gd name="connsiteX36" fmla="*/ 7272653 w 7440612"/>
              <a:gd name="connsiteY36" fmla="*/ 1544637 h 6858000"/>
              <a:gd name="connsiteX37" fmla="*/ 7287768 w 7440612"/>
              <a:gd name="connsiteY37" fmla="*/ 1589087 h 6858000"/>
              <a:gd name="connsiteX38" fmla="*/ 7306244 w 7440612"/>
              <a:gd name="connsiteY38" fmla="*/ 1631950 h 6858000"/>
              <a:gd name="connsiteX39" fmla="*/ 7324720 w 7440612"/>
              <a:gd name="connsiteY39" fmla="*/ 1671637 h 6858000"/>
              <a:gd name="connsiteX40" fmla="*/ 7344875 w 7440612"/>
              <a:gd name="connsiteY40" fmla="*/ 1708150 h 6858000"/>
              <a:gd name="connsiteX41" fmla="*/ 7365030 w 7440612"/>
              <a:gd name="connsiteY41" fmla="*/ 1743075 h 6858000"/>
              <a:gd name="connsiteX42" fmla="*/ 7385185 w 7440612"/>
              <a:gd name="connsiteY42" fmla="*/ 1782762 h 6858000"/>
              <a:gd name="connsiteX43" fmla="*/ 7401981 w 7440612"/>
              <a:gd name="connsiteY43" fmla="*/ 1824037 h 6858000"/>
              <a:gd name="connsiteX44" fmla="*/ 7417098 w 7440612"/>
              <a:gd name="connsiteY44" fmla="*/ 1870075 h 6858000"/>
              <a:gd name="connsiteX45" fmla="*/ 7428855 w 7440612"/>
              <a:gd name="connsiteY45" fmla="*/ 1922462 h 6858000"/>
              <a:gd name="connsiteX46" fmla="*/ 7437253 w 7440612"/>
              <a:gd name="connsiteY46" fmla="*/ 1982787 h 6858000"/>
              <a:gd name="connsiteX47" fmla="*/ 7440612 w 7440612"/>
              <a:gd name="connsiteY47" fmla="*/ 2051050 h 6858000"/>
              <a:gd name="connsiteX48" fmla="*/ 7437253 w 7440612"/>
              <a:gd name="connsiteY48" fmla="*/ 2119312 h 6858000"/>
              <a:gd name="connsiteX49" fmla="*/ 7428855 w 7440612"/>
              <a:gd name="connsiteY49" fmla="*/ 2179637 h 6858000"/>
              <a:gd name="connsiteX50" fmla="*/ 7417098 w 7440612"/>
              <a:gd name="connsiteY50" fmla="*/ 2232025 h 6858000"/>
              <a:gd name="connsiteX51" fmla="*/ 7401981 w 7440612"/>
              <a:gd name="connsiteY51" fmla="*/ 2278062 h 6858000"/>
              <a:gd name="connsiteX52" fmla="*/ 7385185 w 7440612"/>
              <a:gd name="connsiteY52" fmla="*/ 2319337 h 6858000"/>
              <a:gd name="connsiteX53" fmla="*/ 7365030 w 7440612"/>
              <a:gd name="connsiteY53" fmla="*/ 2359025 h 6858000"/>
              <a:gd name="connsiteX54" fmla="*/ 7344875 w 7440612"/>
              <a:gd name="connsiteY54" fmla="*/ 2395537 h 6858000"/>
              <a:gd name="connsiteX55" fmla="*/ 7324720 w 7440612"/>
              <a:gd name="connsiteY55" fmla="*/ 2433637 h 6858000"/>
              <a:gd name="connsiteX56" fmla="*/ 7306244 w 7440612"/>
              <a:gd name="connsiteY56" fmla="*/ 2471737 h 6858000"/>
              <a:gd name="connsiteX57" fmla="*/ 7287768 w 7440612"/>
              <a:gd name="connsiteY57" fmla="*/ 2513012 h 6858000"/>
              <a:gd name="connsiteX58" fmla="*/ 7272653 w 7440612"/>
              <a:gd name="connsiteY58" fmla="*/ 2560637 h 6858000"/>
              <a:gd name="connsiteX59" fmla="*/ 7262575 w 7440612"/>
              <a:gd name="connsiteY59" fmla="*/ 2613025 h 6858000"/>
              <a:gd name="connsiteX60" fmla="*/ 7252497 w 7440612"/>
              <a:gd name="connsiteY60" fmla="*/ 2671762 h 6858000"/>
              <a:gd name="connsiteX61" fmla="*/ 7250817 w 7440612"/>
              <a:gd name="connsiteY61" fmla="*/ 2741612 h 6858000"/>
              <a:gd name="connsiteX62" fmla="*/ 7252497 w 7440612"/>
              <a:gd name="connsiteY62" fmla="*/ 2809875 h 6858000"/>
              <a:gd name="connsiteX63" fmla="*/ 7262575 w 7440612"/>
              <a:gd name="connsiteY63" fmla="*/ 2868612 h 6858000"/>
              <a:gd name="connsiteX64" fmla="*/ 7272653 w 7440612"/>
              <a:gd name="connsiteY64" fmla="*/ 2922587 h 6858000"/>
              <a:gd name="connsiteX65" fmla="*/ 7287768 w 7440612"/>
              <a:gd name="connsiteY65" fmla="*/ 2967037 h 6858000"/>
              <a:gd name="connsiteX66" fmla="*/ 7306244 w 7440612"/>
              <a:gd name="connsiteY66" fmla="*/ 3009900 h 6858000"/>
              <a:gd name="connsiteX67" fmla="*/ 7324720 w 7440612"/>
              <a:gd name="connsiteY67" fmla="*/ 3046412 h 6858000"/>
              <a:gd name="connsiteX68" fmla="*/ 7344875 w 7440612"/>
              <a:gd name="connsiteY68" fmla="*/ 3084512 h 6858000"/>
              <a:gd name="connsiteX69" fmla="*/ 7365030 w 7440612"/>
              <a:gd name="connsiteY69" fmla="*/ 3121025 h 6858000"/>
              <a:gd name="connsiteX70" fmla="*/ 7385185 w 7440612"/>
              <a:gd name="connsiteY70" fmla="*/ 3160712 h 6858000"/>
              <a:gd name="connsiteX71" fmla="*/ 7401981 w 7440612"/>
              <a:gd name="connsiteY71" fmla="*/ 3201987 h 6858000"/>
              <a:gd name="connsiteX72" fmla="*/ 7417098 w 7440612"/>
              <a:gd name="connsiteY72" fmla="*/ 3248025 h 6858000"/>
              <a:gd name="connsiteX73" fmla="*/ 7428855 w 7440612"/>
              <a:gd name="connsiteY73" fmla="*/ 3300412 h 6858000"/>
              <a:gd name="connsiteX74" fmla="*/ 7437253 w 7440612"/>
              <a:gd name="connsiteY74" fmla="*/ 3360737 h 6858000"/>
              <a:gd name="connsiteX75" fmla="*/ 7440612 w 7440612"/>
              <a:gd name="connsiteY75" fmla="*/ 3427412 h 6858000"/>
              <a:gd name="connsiteX76" fmla="*/ 7437253 w 7440612"/>
              <a:gd name="connsiteY76" fmla="*/ 3497262 h 6858000"/>
              <a:gd name="connsiteX77" fmla="*/ 7428855 w 7440612"/>
              <a:gd name="connsiteY77" fmla="*/ 3557587 h 6858000"/>
              <a:gd name="connsiteX78" fmla="*/ 7417098 w 7440612"/>
              <a:gd name="connsiteY78" fmla="*/ 3609975 h 6858000"/>
              <a:gd name="connsiteX79" fmla="*/ 7401981 w 7440612"/>
              <a:gd name="connsiteY79" fmla="*/ 3656012 h 6858000"/>
              <a:gd name="connsiteX80" fmla="*/ 7385185 w 7440612"/>
              <a:gd name="connsiteY80" fmla="*/ 3697287 h 6858000"/>
              <a:gd name="connsiteX81" fmla="*/ 7365030 w 7440612"/>
              <a:gd name="connsiteY81" fmla="*/ 3736975 h 6858000"/>
              <a:gd name="connsiteX82" fmla="*/ 7324720 w 7440612"/>
              <a:gd name="connsiteY82" fmla="*/ 3811587 h 6858000"/>
              <a:gd name="connsiteX83" fmla="*/ 7306244 w 7440612"/>
              <a:gd name="connsiteY83" fmla="*/ 3848100 h 6858000"/>
              <a:gd name="connsiteX84" fmla="*/ 7287768 w 7440612"/>
              <a:gd name="connsiteY84" fmla="*/ 3890962 h 6858000"/>
              <a:gd name="connsiteX85" fmla="*/ 7272653 w 7440612"/>
              <a:gd name="connsiteY85" fmla="*/ 3935412 h 6858000"/>
              <a:gd name="connsiteX86" fmla="*/ 7262575 w 7440612"/>
              <a:gd name="connsiteY86" fmla="*/ 3987800 h 6858000"/>
              <a:gd name="connsiteX87" fmla="*/ 7252497 w 7440612"/>
              <a:gd name="connsiteY87" fmla="*/ 4048125 h 6858000"/>
              <a:gd name="connsiteX88" fmla="*/ 7250817 w 7440612"/>
              <a:gd name="connsiteY88" fmla="*/ 4116387 h 6858000"/>
              <a:gd name="connsiteX89" fmla="*/ 7252497 w 7440612"/>
              <a:gd name="connsiteY89" fmla="*/ 4186237 h 6858000"/>
              <a:gd name="connsiteX90" fmla="*/ 7262575 w 7440612"/>
              <a:gd name="connsiteY90" fmla="*/ 4244975 h 6858000"/>
              <a:gd name="connsiteX91" fmla="*/ 7272653 w 7440612"/>
              <a:gd name="connsiteY91" fmla="*/ 4297362 h 6858000"/>
              <a:gd name="connsiteX92" fmla="*/ 7287768 w 7440612"/>
              <a:gd name="connsiteY92" fmla="*/ 4343400 h 6858000"/>
              <a:gd name="connsiteX93" fmla="*/ 7306244 w 7440612"/>
              <a:gd name="connsiteY93" fmla="*/ 4386262 h 6858000"/>
              <a:gd name="connsiteX94" fmla="*/ 7324720 w 7440612"/>
              <a:gd name="connsiteY94" fmla="*/ 4424362 h 6858000"/>
              <a:gd name="connsiteX95" fmla="*/ 7365030 w 7440612"/>
              <a:gd name="connsiteY95" fmla="*/ 4498975 h 6858000"/>
              <a:gd name="connsiteX96" fmla="*/ 7385185 w 7440612"/>
              <a:gd name="connsiteY96" fmla="*/ 4537075 h 6858000"/>
              <a:gd name="connsiteX97" fmla="*/ 7401981 w 7440612"/>
              <a:gd name="connsiteY97" fmla="*/ 4579937 h 6858000"/>
              <a:gd name="connsiteX98" fmla="*/ 7417098 w 7440612"/>
              <a:gd name="connsiteY98" fmla="*/ 4625975 h 6858000"/>
              <a:gd name="connsiteX99" fmla="*/ 7428855 w 7440612"/>
              <a:gd name="connsiteY99" fmla="*/ 4678362 h 6858000"/>
              <a:gd name="connsiteX100" fmla="*/ 7437253 w 7440612"/>
              <a:gd name="connsiteY100" fmla="*/ 4738687 h 6858000"/>
              <a:gd name="connsiteX101" fmla="*/ 7440612 w 7440612"/>
              <a:gd name="connsiteY101" fmla="*/ 4806950 h 6858000"/>
              <a:gd name="connsiteX102" fmla="*/ 7437253 w 7440612"/>
              <a:gd name="connsiteY102" fmla="*/ 4875212 h 6858000"/>
              <a:gd name="connsiteX103" fmla="*/ 7428855 w 7440612"/>
              <a:gd name="connsiteY103" fmla="*/ 4935537 h 6858000"/>
              <a:gd name="connsiteX104" fmla="*/ 7417098 w 7440612"/>
              <a:gd name="connsiteY104" fmla="*/ 4987925 h 6858000"/>
              <a:gd name="connsiteX105" fmla="*/ 7401981 w 7440612"/>
              <a:gd name="connsiteY105" fmla="*/ 5033962 h 6858000"/>
              <a:gd name="connsiteX106" fmla="*/ 7385185 w 7440612"/>
              <a:gd name="connsiteY106" fmla="*/ 5075237 h 6858000"/>
              <a:gd name="connsiteX107" fmla="*/ 7365030 w 7440612"/>
              <a:gd name="connsiteY107" fmla="*/ 5114925 h 6858000"/>
              <a:gd name="connsiteX108" fmla="*/ 7344875 w 7440612"/>
              <a:gd name="connsiteY108" fmla="*/ 5149850 h 6858000"/>
              <a:gd name="connsiteX109" fmla="*/ 7324720 w 7440612"/>
              <a:gd name="connsiteY109" fmla="*/ 5186362 h 6858000"/>
              <a:gd name="connsiteX110" fmla="*/ 7306244 w 7440612"/>
              <a:gd name="connsiteY110" fmla="*/ 5226050 h 6858000"/>
              <a:gd name="connsiteX111" fmla="*/ 7287768 w 7440612"/>
              <a:gd name="connsiteY111" fmla="*/ 5268912 h 6858000"/>
              <a:gd name="connsiteX112" fmla="*/ 7272653 w 7440612"/>
              <a:gd name="connsiteY112" fmla="*/ 5313362 h 6858000"/>
              <a:gd name="connsiteX113" fmla="*/ 7262575 w 7440612"/>
              <a:gd name="connsiteY113" fmla="*/ 5365750 h 6858000"/>
              <a:gd name="connsiteX114" fmla="*/ 7252497 w 7440612"/>
              <a:gd name="connsiteY114" fmla="*/ 5426075 h 6858000"/>
              <a:gd name="connsiteX115" fmla="*/ 7250817 w 7440612"/>
              <a:gd name="connsiteY115" fmla="*/ 5494337 h 6858000"/>
              <a:gd name="connsiteX116" fmla="*/ 7252497 w 7440612"/>
              <a:gd name="connsiteY116" fmla="*/ 5562600 h 6858000"/>
              <a:gd name="connsiteX117" fmla="*/ 7262575 w 7440612"/>
              <a:gd name="connsiteY117" fmla="*/ 5622925 h 6858000"/>
              <a:gd name="connsiteX118" fmla="*/ 7272653 w 7440612"/>
              <a:gd name="connsiteY118" fmla="*/ 5675312 h 6858000"/>
              <a:gd name="connsiteX119" fmla="*/ 7287768 w 7440612"/>
              <a:gd name="connsiteY119" fmla="*/ 5721350 h 6858000"/>
              <a:gd name="connsiteX120" fmla="*/ 7306244 w 7440612"/>
              <a:gd name="connsiteY120" fmla="*/ 5762625 h 6858000"/>
              <a:gd name="connsiteX121" fmla="*/ 7324720 w 7440612"/>
              <a:gd name="connsiteY121" fmla="*/ 5802312 h 6858000"/>
              <a:gd name="connsiteX122" fmla="*/ 7344875 w 7440612"/>
              <a:gd name="connsiteY122" fmla="*/ 5840412 h 6858000"/>
              <a:gd name="connsiteX123" fmla="*/ 7365030 w 7440612"/>
              <a:gd name="connsiteY123" fmla="*/ 5876925 h 6858000"/>
              <a:gd name="connsiteX124" fmla="*/ 7385185 w 7440612"/>
              <a:gd name="connsiteY124" fmla="*/ 5915025 h 6858000"/>
              <a:gd name="connsiteX125" fmla="*/ 7401981 w 7440612"/>
              <a:gd name="connsiteY125" fmla="*/ 5956300 h 6858000"/>
              <a:gd name="connsiteX126" fmla="*/ 7417098 w 7440612"/>
              <a:gd name="connsiteY126" fmla="*/ 6003925 h 6858000"/>
              <a:gd name="connsiteX127" fmla="*/ 7428855 w 7440612"/>
              <a:gd name="connsiteY127" fmla="*/ 6056312 h 6858000"/>
              <a:gd name="connsiteX128" fmla="*/ 7437253 w 7440612"/>
              <a:gd name="connsiteY128" fmla="*/ 6113462 h 6858000"/>
              <a:gd name="connsiteX129" fmla="*/ 7440612 w 7440612"/>
              <a:gd name="connsiteY129" fmla="*/ 6183312 h 6858000"/>
              <a:gd name="connsiteX130" fmla="*/ 7437253 w 7440612"/>
              <a:gd name="connsiteY130" fmla="*/ 6251575 h 6858000"/>
              <a:gd name="connsiteX131" fmla="*/ 7428855 w 7440612"/>
              <a:gd name="connsiteY131" fmla="*/ 6311900 h 6858000"/>
              <a:gd name="connsiteX132" fmla="*/ 7417098 w 7440612"/>
              <a:gd name="connsiteY132" fmla="*/ 6361112 h 6858000"/>
              <a:gd name="connsiteX133" fmla="*/ 7401981 w 7440612"/>
              <a:gd name="connsiteY133" fmla="*/ 6407150 h 6858000"/>
              <a:gd name="connsiteX134" fmla="*/ 7385185 w 7440612"/>
              <a:gd name="connsiteY134" fmla="*/ 6448425 h 6858000"/>
              <a:gd name="connsiteX135" fmla="*/ 7366710 w 7440612"/>
              <a:gd name="connsiteY135" fmla="*/ 6488112 h 6858000"/>
              <a:gd name="connsiteX136" fmla="*/ 7348234 w 7440612"/>
              <a:gd name="connsiteY136" fmla="*/ 6523037 h 6858000"/>
              <a:gd name="connsiteX137" fmla="*/ 7328079 w 7440612"/>
              <a:gd name="connsiteY137" fmla="*/ 6561137 h 6858000"/>
              <a:gd name="connsiteX138" fmla="*/ 7307924 w 7440612"/>
              <a:gd name="connsiteY138" fmla="*/ 6597650 h 6858000"/>
              <a:gd name="connsiteX139" fmla="*/ 7291128 w 7440612"/>
              <a:gd name="connsiteY139" fmla="*/ 6640512 h 6858000"/>
              <a:gd name="connsiteX140" fmla="*/ 7274332 w 7440612"/>
              <a:gd name="connsiteY140" fmla="*/ 6683375 h 6858000"/>
              <a:gd name="connsiteX141" fmla="*/ 7264254 w 7440612"/>
              <a:gd name="connsiteY141" fmla="*/ 6735762 h 6858000"/>
              <a:gd name="connsiteX142" fmla="*/ 7255857 w 7440612"/>
              <a:gd name="connsiteY142" fmla="*/ 6791325 h 6858000"/>
              <a:gd name="connsiteX143" fmla="*/ 7250817 w 7440612"/>
              <a:gd name="connsiteY143" fmla="*/ 6858000 h 6858000"/>
              <a:gd name="connsiteX144" fmla="*/ 4328971 w 7440612"/>
              <a:gd name="connsiteY144" fmla="*/ 6858000 h 6858000"/>
              <a:gd name="connsiteX145" fmla="*/ 3756991 w 7440612"/>
              <a:gd name="connsiteY145" fmla="*/ 6858000 h 6858000"/>
              <a:gd name="connsiteX146" fmla="*/ 3167828 w 7440612"/>
              <a:gd name="connsiteY146" fmla="*/ 6858000 h 6858000"/>
              <a:gd name="connsiteX147" fmla="*/ 2746914 w 7440612"/>
              <a:gd name="connsiteY147" fmla="*/ 6858000 h 6858000"/>
              <a:gd name="connsiteX148" fmla="*/ 0 w 7440612"/>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7440612" h="6858000">
                <a:moveTo>
                  <a:pt x="0" y="0"/>
                </a:moveTo>
                <a:lnTo>
                  <a:pt x="2746914" y="0"/>
                </a:lnTo>
                <a:lnTo>
                  <a:pt x="3167828" y="0"/>
                </a:lnTo>
                <a:lnTo>
                  <a:pt x="3756991" y="0"/>
                </a:lnTo>
                <a:lnTo>
                  <a:pt x="4328971" y="0"/>
                </a:lnTo>
                <a:lnTo>
                  <a:pt x="7250817" y="0"/>
                </a:lnTo>
                <a:lnTo>
                  <a:pt x="7255857" y="66675"/>
                </a:lnTo>
                <a:lnTo>
                  <a:pt x="7264254" y="122237"/>
                </a:lnTo>
                <a:lnTo>
                  <a:pt x="7274332" y="174625"/>
                </a:lnTo>
                <a:lnTo>
                  <a:pt x="7291128" y="217487"/>
                </a:lnTo>
                <a:lnTo>
                  <a:pt x="7307924" y="260350"/>
                </a:lnTo>
                <a:lnTo>
                  <a:pt x="7328079" y="296862"/>
                </a:lnTo>
                <a:lnTo>
                  <a:pt x="7348234" y="334962"/>
                </a:lnTo>
                <a:lnTo>
                  <a:pt x="7366710" y="369887"/>
                </a:lnTo>
                <a:lnTo>
                  <a:pt x="7385185" y="409575"/>
                </a:lnTo>
                <a:lnTo>
                  <a:pt x="7401981" y="450850"/>
                </a:lnTo>
                <a:lnTo>
                  <a:pt x="7417098" y="496887"/>
                </a:lnTo>
                <a:lnTo>
                  <a:pt x="7428855" y="546100"/>
                </a:lnTo>
                <a:lnTo>
                  <a:pt x="7437253" y="606425"/>
                </a:lnTo>
                <a:lnTo>
                  <a:pt x="7440612" y="673100"/>
                </a:lnTo>
                <a:lnTo>
                  <a:pt x="7437253" y="744537"/>
                </a:lnTo>
                <a:lnTo>
                  <a:pt x="7428855" y="801687"/>
                </a:lnTo>
                <a:lnTo>
                  <a:pt x="7417098" y="854075"/>
                </a:lnTo>
                <a:lnTo>
                  <a:pt x="7401981" y="901700"/>
                </a:lnTo>
                <a:lnTo>
                  <a:pt x="7385185" y="942975"/>
                </a:lnTo>
                <a:lnTo>
                  <a:pt x="7365030" y="981075"/>
                </a:lnTo>
                <a:lnTo>
                  <a:pt x="7344875" y="1017587"/>
                </a:lnTo>
                <a:lnTo>
                  <a:pt x="7324720" y="1055687"/>
                </a:lnTo>
                <a:lnTo>
                  <a:pt x="7306244" y="1095375"/>
                </a:lnTo>
                <a:lnTo>
                  <a:pt x="7287768" y="1136650"/>
                </a:lnTo>
                <a:lnTo>
                  <a:pt x="7272653" y="1182687"/>
                </a:lnTo>
                <a:lnTo>
                  <a:pt x="7262575" y="1235075"/>
                </a:lnTo>
                <a:lnTo>
                  <a:pt x="7252497" y="1295400"/>
                </a:lnTo>
                <a:lnTo>
                  <a:pt x="7250817" y="1363662"/>
                </a:lnTo>
                <a:lnTo>
                  <a:pt x="7252497" y="1431925"/>
                </a:lnTo>
                <a:lnTo>
                  <a:pt x="7262575" y="1492250"/>
                </a:lnTo>
                <a:lnTo>
                  <a:pt x="7272653" y="1544637"/>
                </a:lnTo>
                <a:lnTo>
                  <a:pt x="7287768" y="1589087"/>
                </a:lnTo>
                <a:lnTo>
                  <a:pt x="7306244" y="1631950"/>
                </a:lnTo>
                <a:lnTo>
                  <a:pt x="7324720" y="1671637"/>
                </a:lnTo>
                <a:lnTo>
                  <a:pt x="7344875" y="1708150"/>
                </a:lnTo>
                <a:lnTo>
                  <a:pt x="7365030" y="1743075"/>
                </a:lnTo>
                <a:lnTo>
                  <a:pt x="7385185" y="1782762"/>
                </a:lnTo>
                <a:lnTo>
                  <a:pt x="7401981" y="1824037"/>
                </a:lnTo>
                <a:lnTo>
                  <a:pt x="7417098" y="1870075"/>
                </a:lnTo>
                <a:lnTo>
                  <a:pt x="7428855" y="1922462"/>
                </a:lnTo>
                <a:lnTo>
                  <a:pt x="7437253" y="1982787"/>
                </a:lnTo>
                <a:lnTo>
                  <a:pt x="7440612" y="2051050"/>
                </a:lnTo>
                <a:lnTo>
                  <a:pt x="7437253" y="2119312"/>
                </a:lnTo>
                <a:lnTo>
                  <a:pt x="7428855" y="2179637"/>
                </a:lnTo>
                <a:lnTo>
                  <a:pt x="7417098" y="2232025"/>
                </a:lnTo>
                <a:lnTo>
                  <a:pt x="7401981" y="2278062"/>
                </a:lnTo>
                <a:lnTo>
                  <a:pt x="7385185" y="2319337"/>
                </a:lnTo>
                <a:lnTo>
                  <a:pt x="7365030" y="2359025"/>
                </a:lnTo>
                <a:lnTo>
                  <a:pt x="7344875" y="2395537"/>
                </a:lnTo>
                <a:lnTo>
                  <a:pt x="7324720" y="2433637"/>
                </a:lnTo>
                <a:lnTo>
                  <a:pt x="7306244" y="2471737"/>
                </a:lnTo>
                <a:lnTo>
                  <a:pt x="7287768" y="2513012"/>
                </a:lnTo>
                <a:lnTo>
                  <a:pt x="7272653" y="2560637"/>
                </a:lnTo>
                <a:lnTo>
                  <a:pt x="7262575" y="2613025"/>
                </a:lnTo>
                <a:lnTo>
                  <a:pt x="7252497" y="2671762"/>
                </a:lnTo>
                <a:lnTo>
                  <a:pt x="7250817" y="2741612"/>
                </a:lnTo>
                <a:lnTo>
                  <a:pt x="7252497" y="2809875"/>
                </a:lnTo>
                <a:lnTo>
                  <a:pt x="7262575" y="2868612"/>
                </a:lnTo>
                <a:lnTo>
                  <a:pt x="7272653" y="2922587"/>
                </a:lnTo>
                <a:lnTo>
                  <a:pt x="7287768" y="2967037"/>
                </a:lnTo>
                <a:lnTo>
                  <a:pt x="7306244" y="3009900"/>
                </a:lnTo>
                <a:lnTo>
                  <a:pt x="7324720" y="3046412"/>
                </a:lnTo>
                <a:lnTo>
                  <a:pt x="7344875" y="3084512"/>
                </a:lnTo>
                <a:lnTo>
                  <a:pt x="7365030" y="3121025"/>
                </a:lnTo>
                <a:lnTo>
                  <a:pt x="7385185" y="3160712"/>
                </a:lnTo>
                <a:lnTo>
                  <a:pt x="7401981" y="3201987"/>
                </a:lnTo>
                <a:lnTo>
                  <a:pt x="7417098" y="3248025"/>
                </a:lnTo>
                <a:lnTo>
                  <a:pt x="7428855" y="3300412"/>
                </a:lnTo>
                <a:lnTo>
                  <a:pt x="7437253" y="3360737"/>
                </a:lnTo>
                <a:lnTo>
                  <a:pt x="7440612" y="3427412"/>
                </a:lnTo>
                <a:lnTo>
                  <a:pt x="7437253" y="3497262"/>
                </a:lnTo>
                <a:lnTo>
                  <a:pt x="7428855" y="3557587"/>
                </a:lnTo>
                <a:lnTo>
                  <a:pt x="7417098" y="3609975"/>
                </a:lnTo>
                <a:lnTo>
                  <a:pt x="7401981" y="3656012"/>
                </a:lnTo>
                <a:lnTo>
                  <a:pt x="7385185" y="3697287"/>
                </a:lnTo>
                <a:lnTo>
                  <a:pt x="7365030" y="3736975"/>
                </a:lnTo>
                <a:lnTo>
                  <a:pt x="7324720" y="3811587"/>
                </a:lnTo>
                <a:lnTo>
                  <a:pt x="7306244" y="3848100"/>
                </a:lnTo>
                <a:lnTo>
                  <a:pt x="7287768" y="3890962"/>
                </a:lnTo>
                <a:lnTo>
                  <a:pt x="7272653" y="3935412"/>
                </a:lnTo>
                <a:lnTo>
                  <a:pt x="7262575" y="3987800"/>
                </a:lnTo>
                <a:lnTo>
                  <a:pt x="7252497" y="4048125"/>
                </a:lnTo>
                <a:lnTo>
                  <a:pt x="7250817" y="4116387"/>
                </a:lnTo>
                <a:lnTo>
                  <a:pt x="7252497" y="4186237"/>
                </a:lnTo>
                <a:lnTo>
                  <a:pt x="7262575" y="4244975"/>
                </a:lnTo>
                <a:lnTo>
                  <a:pt x="7272653" y="4297362"/>
                </a:lnTo>
                <a:lnTo>
                  <a:pt x="7287768" y="4343400"/>
                </a:lnTo>
                <a:lnTo>
                  <a:pt x="7306244" y="4386262"/>
                </a:lnTo>
                <a:lnTo>
                  <a:pt x="7324720" y="4424362"/>
                </a:lnTo>
                <a:lnTo>
                  <a:pt x="7365030" y="4498975"/>
                </a:lnTo>
                <a:lnTo>
                  <a:pt x="7385185" y="4537075"/>
                </a:lnTo>
                <a:lnTo>
                  <a:pt x="7401981" y="4579937"/>
                </a:lnTo>
                <a:lnTo>
                  <a:pt x="7417098" y="4625975"/>
                </a:lnTo>
                <a:lnTo>
                  <a:pt x="7428855" y="4678362"/>
                </a:lnTo>
                <a:lnTo>
                  <a:pt x="7437253" y="4738687"/>
                </a:lnTo>
                <a:lnTo>
                  <a:pt x="7440612" y="4806950"/>
                </a:lnTo>
                <a:lnTo>
                  <a:pt x="7437253" y="4875212"/>
                </a:lnTo>
                <a:lnTo>
                  <a:pt x="7428855" y="4935537"/>
                </a:lnTo>
                <a:lnTo>
                  <a:pt x="7417098" y="4987925"/>
                </a:lnTo>
                <a:lnTo>
                  <a:pt x="7401981" y="5033962"/>
                </a:lnTo>
                <a:lnTo>
                  <a:pt x="7385185" y="5075237"/>
                </a:lnTo>
                <a:lnTo>
                  <a:pt x="7365030" y="5114925"/>
                </a:lnTo>
                <a:lnTo>
                  <a:pt x="7344875" y="5149850"/>
                </a:lnTo>
                <a:lnTo>
                  <a:pt x="7324720" y="5186362"/>
                </a:lnTo>
                <a:lnTo>
                  <a:pt x="7306244" y="5226050"/>
                </a:lnTo>
                <a:lnTo>
                  <a:pt x="7287768" y="5268912"/>
                </a:lnTo>
                <a:lnTo>
                  <a:pt x="7272653" y="5313362"/>
                </a:lnTo>
                <a:lnTo>
                  <a:pt x="7262575" y="5365750"/>
                </a:lnTo>
                <a:lnTo>
                  <a:pt x="7252497" y="5426075"/>
                </a:lnTo>
                <a:lnTo>
                  <a:pt x="7250817" y="5494337"/>
                </a:lnTo>
                <a:lnTo>
                  <a:pt x="7252497" y="5562600"/>
                </a:lnTo>
                <a:lnTo>
                  <a:pt x="7262575" y="5622925"/>
                </a:lnTo>
                <a:lnTo>
                  <a:pt x="7272653" y="5675312"/>
                </a:lnTo>
                <a:lnTo>
                  <a:pt x="7287768" y="5721350"/>
                </a:lnTo>
                <a:lnTo>
                  <a:pt x="7306244" y="5762625"/>
                </a:lnTo>
                <a:lnTo>
                  <a:pt x="7324720" y="5802312"/>
                </a:lnTo>
                <a:lnTo>
                  <a:pt x="7344875" y="5840412"/>
                </a:lnTo>
                <a:lnTo>
                  <a:pt x="7365030" y="5876925"/>
                </a:lnTo>
                <a:lnTo>
                  <a:pt x="7385185" y="5915025"/>
                </a:lnTo>
                <a:lnTo>
                  <a:pt x="7401981" y="5956300"/>
                </a:lnTo>
                <a:lnTo>
                  <a:pt x="7417098" y="6003925"/>
                </a:lnTo>
                <a:lnTo>
                  <a:pt x="7428855" y="6056312"/>
                </a:lnTo>
                <a:lnTo>
                  <a:pt x="7437253" y="6113462"/>
                </a:lnTo>
                <a:lnTo>
                  <a:pt x="7440612" y="6183312"/>
                </a:lnTo>
                <a:lnTo>
                  <a:pt x="7437253" y="6251575"/>
                </a:lnTo>
                <a:lnTo>
                  <a:pt x="7428855" y="6311900"/>
                </a:lnTo>
                <a:lnTo>
                  <a:pt x="7417098" y="6361112"/>
                </a:lnTo>
                <a:lnTo>
                  <a:pt x="7401981" y="6407150"/>
                </a:lnTo>
                <a:lnTo>
                  <a:pt x="7385185" y="6448425"/>
                </a:lnTo>
                <a:lnTo>
                  <a:pt x="7366710" y="6488112"/>
                </a:lnTo>
                <a:lnTo>
                  <a:pt x="7348234" y="6523037"/>
                </a:lnTo>
                <a:lnTo>
                  <a:pt x="7328079" y="6561137"/>
                </a:lnTo>
                <a:lnTo>
                  <a:pt x="7307924" y="6597650"/>
                </a:lnTo>
                <a:lnTo>
                  <a:pt x="7291128" y="6640512"/>
                </a:lnTo>
                <a:lnTo>
                  <a:pt x="7274332" y="6683375"/>
                </a:lnTo>
                <a:lnTo>
                  <a:pt x="7264254" y="6735762"/>
                </a:lnTo>
                <a:lnTo>
                  <a:pt x="7255857" y="6791325"/>
                </a:lnTo>
                <a:lnTo>
                  <a:pt x="7250817" y="6858000"/>
                </a:lnTo>
                <a:lnTo>
                  <a:pt x="4328971" y="6858000"/>
                </a:lnTo>
                <a:lnTo>
                  <a:pt x="3756991" y="6858000"/>
                </a:lnTo>
                <a:lnTo>
                  <a:pt x="3167828" y="6858000"/>
                </a:lnTo>
                <a:lnTo>
                  <a:pt x="2746914" y="6858000"/>
                </a:lnTo>
                <a:lnTo>
                  <a:pt x="0" y="6858000"/>
                </a:lnTo>
                <a:close/>
              </a:path>
            </a:pathLst>
          </a:custGeom>
          <a:solidFill>
            <a:schemeClr val="bg1"/>
          </a:solidFill>
          <a:ln w="0">
            <a:noFill/>
            <a:prstDash val="solid"/>
            <a:round/>
            <a:headEnd/>
            <a:tailEnd/>
          </a:ln>
        </p:spPr>
        <p:txBody>
          <a:bodyPr wrap="square">
            <a:noAutofit/>
          </a:bodyPr>
          <a:lstStyle/>
          <a:p>
            <a:endParaRPr lang="en-US" dirty="0"/>
          </a:p>
        </p:txBody>
      </p:sp>
      <p:sp>
        <p:nvSpPr>
          <p:cNvPr id="2" name="Title 1">
            <a:extLst>
              <a:ext uri="{FF2B5EF4-FFF2-40B4-BE49-F238E27FC236}">
                <a16:creationId xmlns:a16="http://schemas.microsoft.com/office/drawing/2014/main" id="{023F7F4A-6568-4435-B4CB-C84AEF6566AD}"/>
              </a:ext>
            </a:extLst>
          </p:cNvPr>
          <p:cNvSpPr>
            <a:spLocks noGrp="1"/>
          </p:cNvSpPr>
          <p:nvPr>
            <p:ph type="title"/>
          </p:nvPr>
        </p:nvSpPr>
        <p:spPr>
          <a:xfrm>
            <a:off x="765051" y="662400"/>
            <a:ext cx="6015897" cy="1492132"/>
          </a:xfrm>
        </p:spPr>
        <p:txBody>
          <a:bodyPr anchor="t">
            <a:normAutofit/>
          </a:bodyPr>
          <a:lstStyle/>
          <a:p>
            <a:r>
              <a:rPr lang="en-US" sz="6000" b="1" dirty="0">
                <a:solidFill>
                  <a:srgbClr val="FF0000"/>
                </a:solidFill>
              </a:rPr>
              <a:t>Type 3: Achiever</a:t>
            </a:r>
          </a:p>
        </p:txBody>
      </p:sp>
      <p:sp>
        <p:nvSpPr>
          <p:cNvPr id="3" name="Content Placeholder 2">
            <a:extLst>
              <a:ext uri="{FF2B5EF4-FFF2-40B4-BE49-F238E27FC236}">
                <a16:creationId xmlns:a16="http://schemas.microsoft.com/office/drawing/2014/main" id="{8FB47523-21A7-42CC-818D-FDCA3F4877AE}"/>
              </a:ext>
            </a:extLst>
          </p:cNvPr>
          <p:cNvSpPr>
            <a:spLocks noGrp="1"/>
          </p:cNvSpPr>
          <p:nvPr>
            <p:ph idx="1"/>
          </p:nvPr>
        </p:nvSpPr>
        <p:spPr>
          <a:xfrm>
            <a:off x="765051" y="2286000"/>
            <a:ext cx="6015897" cy="3844800"/>
          </a:xfrm>
        </p:spPr>
        <p:txBody>
          <a:bodyPr>
            <a:normAutofit/>
          </a:bodyPr>
          <a:lstStyle/>
          <a:p>
            <a:r>
              <a:rPr lang="en-US" sz="1800" b="1" dirty="0">
                <a:solidFill>
                  <a:schemeClr val="tx1">
                    <a:alpha val="60000"/>
                  </a:schemeClr>
                </a:solidFill>
              </a:rPr>
              <a:t>Characters: </a:t>
            </a:r>
            <a:r>
              <a:rPr lang="en-US" sz="1800" dirty="0">
                <a:solidFill>
                  <a:schemeClr val="tx1">
                    <a:alpha val="60000"/>
                  </a:schemeClr>
                </a:solidFill>
              </a:rPr>
              <a:t>The Success-Oriented, Pragmatic, Adaptive, Excelling, Driven, and Image-Conscious</a:t>
            </a:r>
          </a:p>
          <a:p>
            <a:r>
              <a:rPr lang="en-US" sz="1800" b="1" dirty="0">
                <a:solidFill>
                  <a:schemeClr val="tx1">
                    <a:alpha val="60000"/>
                  </a:schemeClr>
                </a:solidFill>
              </a:rPr>
              <a:t>Key Motivations: </a:t>
            </a:r>
            <a:r>
              <a:rPr lang="en-US" sz="1800" dirty="0">
                <a:solidFill>
                  <a:schemeClr val="tx1">
                    <a:alpha val="60000"/>
                  </a:schemeClr>
                </a:solidFill>
              </a:rPr>
              <a:t>Want to be affirmed and </a:t>
            </a:r>
            <a:r>
              <a:rPr lang="en-US" sz="1800" dirty="0">
                <a:solidFill>
                  <a:srgbClr val="FF0000">
                    <a:alpha val="60000"/>
                  </a:srgbClr>
                </a:solidFill>
              </a:rPr>
              <a:t>succeed,</a:t>
            </a:r>
            <a:r>
              <a:rPr lang="en-US" sz="1800" dirty="0">
                <a:solidFill>
                  <a:schemeClr val="tx1">
                    <a:alpha val="60000"/>
                  </a:schemeClr>
                </a:solidFill>
              </a:rPr>
              <a:t> to distinguish themselves from others, to have attention, to be admired, and to impress others.</a:t>
            </a:r>
          </a:p>
          <a:p>
            <a:r>
              <a:rPr lang="en-US" sz="1800" b="1" dirty="0">
                <a:solidFill>
                  <a:schemeClr val="tx1">
                    <a:alpha val="60000"/>
                  </a:schemeClr>
                </a:solidFill>
              </a:rPr>
              <a:t>Basic Fear: </a:t>
            </a:r>
            <a:r>
              <a:rPr lang="en-US" sz="1800" dirty="0">
                <a:solidFill>
                  <a:schemeClr val="tx1">
                    <a:alpha val="60000"/>
                  </a:schemeClr>
                </a:solidFill>
              </a:rPr>
              <a:t>Of being worthless</a:t>
            </a:r>
          </a:p>
          <a:p>
            <a:r>
              <a:rPr lang="en-US" sz="1800" b="1" dirty="0">
                <a:solidFill>
                  <a:schemeClr val="tx1">
                    <a:alpha val="60000"/>
                  </a:schemeClr>
                </a:solidFill>
              </a:rPr>
              <a:t>Basic Desire: </a:t>
            </a:r>
            <a:r>
              <a:rPr lang="en-US" sz="1800" dirty="0">
                <a:solidFill>
                  <a:schemeClr val="tx1">
                    <a:alpha val="60000"/>
                  </a:schemeClr>
                </a:solidFill>
              </a:rPr>
              <a:t>To feel valuable and worthwhile</a:t>
            </a:r>
          </a:p>
          <a:p>
            <a:r>
              <a:rPr lang="en-US" sz="1800" b="1" dirty="0">
                <a:solidFill>
                  <a:schemeClr val="tx1">
                    <a:alpha val="60000"/>
                  </a:schemeClr>
                </a:solidFill>
              </a:rPr>
              <a:t>Healthy 3: </a:t>
            </a:r>
            <a:r>
              <a:rPr lang="en-US" sz="1800" dirty="0">
                <a:solidFill>
                  <a:schemeClr val="tx1">
                    <a:alpha val="60000"/>
                  </a:schemeClr>
                </a:solidFill>
              </a:rPr>
              <a:t>Strong supporters, confident, articulate.</a:t>
            </a:r>
          </a:p>
          <a:p>
            <a:r>
              <a:rPr lang="en-US" sz="1800" b="1" dirty="0">
                <a:solidFill>
                  <a:schemeClr val="tx1">
                    <a:alpha val="60000"/>
                  </a:schemeClr>
                </a:solidFill>
              </a:rPr>
              <a:t>Unhealthy 3: </a:t>
            </a:r>
            <a:r>
              <a:rPr lang="en-US" sz="1800" dirty="0">
                <a:solidFill>
                  <a:schemeClr val="tx1">
                    <a:alpha val="60000"/>
                  </a:schemeClr>
                </a:solidFill>
              </a:rPr>
              <a:t>People-pleasing, avoidance of conflict.</a:t>
            </a:r>
          </a:p>
          <a:p>
            <a:r>
              <a:rPr lang="en-US" sz="1800" b="1" dirty="0">
                <a:solidFill>
                  <a:schemeClr val="tx1">
                    <a:alpha val="60000"/>
                  </a:schemeClr>
                </a:solidFill>
              </a:rPr>
              <a:t>Famous 3s: </a:t>
            </a:r>
            <a:r>
              <a:rPr lang="en-US" sz="1800" dirty="0">
                <a:solidFill>
                  <a:schemeClr val="tx1">
                    <a:alpha val="60000"/>
                  </a:schemeClr>
                </a:solidFill>
              </a:rPr>
              <a:t>Mitt Romney, Elvis Presley, Taylor Swift, Lady Gaga, Oprah Winfrey</a:t>
            </a:r>
          </a:p>
        </p:txBody>
      </p:sp>
    </p:spTree>
    <p:extLst>
      <p:ext uri="{BB962C8B-B14F-4D97-AF65-F5344CB8AC3E}">
        <p14:creationId xmlns:p14="http://schemas.microsoft.com/office/powerpoint/2010/main" val="171289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94842B0-684D-44CC-B4BC-D13331CFD2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3F7F4A-6568-4435-B4CB-C84AEF6566AD}"/>
              </a:ext>
            </a:extLst>
          </p:cNvPr>
          <p:cNvSpPr>
            <a:spLocks noGrp="1"/>
          </p:cNvSpPr>
          <p:nvPr>
            <p:ph type="title"/>
          </p:nvPr>
        </p:nvSpPr>
        <p:spPr>
          <a:xfrm>
            <a:off x="640080" y="329184"/>
            <a:ext cx="6894576" cy="1783080"/>
          </a:xfrm>
        </p:spPr>
        <p:txBody>
          <a:bodyPr anchor="b">
            <a:normAutofit/>
          </a:bodyPr>
          <a:lstStyle/>
          <a:p>
            <a:r>
              <a:rPr lang="en-US" sz="6600" b="1" dirty="0">
                <a:solidFill>
                  <a:srgbClr val="FF0000"/>
                </a:solidFill>
              </a:rPr>
              <a:t>Type 4: Individualist</a:t>
            </a:r>
          </a:p>
        </p:txBody>
      </p:sp>
      <p:sp>
        <p:nvSpPr>
          <p:cNvPr id="78" name="sketch line">
            <a:extLst>
              <a:ext uri="{FF2B5EF4-FFF2-40B4-BE49-F238E27FC236}">
                <a16:creationId xmlns:a16="http://schemas.microsoft.com/office/drawing/2014/main" id="{4C2A3DC3-F495-4B99-9FF3-3FB30D632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B47523-21A7-42CC-818D-FDCA3F4877AE}"/>
              </a:ext>
            </a:extLst>
          </p:cNvPr>
          <p:cNvSpPr>
            <a:spLocks noGrp="1"/>
          </p:cNvSpPr>
          <p:nvPr>
            <p:ph idx="1"/>
          </p:nvPr>
        </p:nvSpPr>
        <p:spPr>
          <a:xfrm>
            <a:off x="640080" y="2706624"/>
            <a:ext cx="6894576" cy="3483864"/>
          </a:xfrm>
        </p:spPr>
        <p:txBody>
          <a:bodyPr>
            <a:noAutofit/>
          </a:bodyPr>
          <a:lstStyle/>
          <a:p>
            <a:r>
              <a:rPr lang="en-US" sz="1800" b="1" dirty="0"/>
              <a:t>Characters: </a:t>
            </a:r>
            <a:r>
              <a:rPr lang="en-US" sz="1800" dirty="0"/>
              <a:t>The Sensitive, Withdrawn, Expressive, Dramatic, Self-Absorbed, and Temperamental</a:t>
            </a:r>
          </a:p>
          <a:p>
            <a:r>
              <a:rPr lang="en-US" sz="1800" b="1" dirty="0"/>
              <a:t>Key Motivations: </a:t>
            </a:r>
            <a:r>
              <a:rPr lang="en-US" sz="1800" b="1" dirty="0">
                <a:solidFill>
                  <a:srgbClr val="FF0000"/>
                </a:solidFill>
              </a:rPr>
              <a:t>Authenticity,</a:t>
            </a:r>
            <a:r>
              <a:rPr lang="en-US" sz="1800" b="1" dirty="0"/>
              <a:t> </a:t>
            </a:r>
            <a:r>
              <a:rPr lang="en-US" sz="1800" dirty="0"/>
              <a:t>Individuality, Nobility, Creation of beauty.</a:t>
            </a:r>
          </a:p>
          <a:p>
            <a:r>
              <a:rPr lang="en-US" sz="1800" b="1" dirty="0"/>
              <a:t>Basic Fear: </a:t>
            </a:r>
            <a:r>
              <a:rPr lang="en-US" sz="1800" dirty="0"/>
              <a:t>That they have no identity or personal significance</a:t>
            </a:r>
          </a:p>
          <a:p>
            <a:r>
              <a:rPr lang="en-US" sz="1800" b="1" dirty="0"/>
              <a:t>Basic Desire: </a:t>
            </a:r>
            <a:r>
              <a:rPr lang="en-US" sz="1800" dirty="0"/>
              <a:t>To find themselves and their significance (to create an identity)</a:t>
            </a:r>
          </a:p>
          <a:p>
            <a:r>
              <a:rPr lang="en-US" sz="1800" b="1" dirty="0"/>
              <a:t>Healthy 4: </a:t>
            </a:r>
            <a:r>
              <a:rPr lang="en-US" sz="1800" dirty="0"/>
              <a:t>Powerful culture-shapers, fine tuning systems and problems with ease.</a:t>
            </a:r>
          </a:p>
          <a:p>
            <a:r>
              <a:rPr lang="en-US" sz="1800" b="1" dirty="0"/>
              <a:t>Unhealthy 4: </a:t>
            </a:r>
            <a:r>
              <a:rPr lang="en-US" sz="1800" dirty="0"/>
              <a:t>Unable to accept help, resentful for others’ presence.</a:t>
            </a:r>
          </a:p>
          <a:p>
            <a:r>
              <a:rPr lang="en-US" sz="1800" b="1" dirty="0"/>
              <a:t>Famous 4s: </a:t>
            </a:r>
            <a:r>
              <a:rPr lang="en-US" sz="1800" dirty="0"/>
              <a:t>J.D. Salinger, Cher, Prince, Johnny Depp, Anne Frank, Edgar Allen Poe, Kate Winslet</a:t>
            </a:r>
          </a:p>
        </p:txBody>
      </p:sp>
      <p:pic>
        <p:nvPicPr>
          <p:cNvPr id="6" name="Picture 5" descr="A fork and knife on a plate&#10;&#10;Description automatically generated with low confidence">
            <a:extLst>
              <a:ext uri="{FF2B5EF4-FFF2-40B4-BE49-F238E27FC236}">
                <a16:creationId xmlns:a16="http://schemas.microsoft.com/office/drawing/2014/main" id="{A97DB3B8-4009-4618-8DBE-13A1B1C0F799}"/>
              </a:ext>
            </a:extLst>
          </p:cNvPr>
          <p:cNvPicPr>
            <a:picLocks noChangeAspect="1"/>
          </p:cNvPicPr>
          <p:nvPr/>
        </p:nvPicPr>
        <p:blipFill rotWithShape="1">
          <a:blip r:embed="rId2">
            <a:extLst>
              <a:ext uri="{28A0092B-C50C-407E-A947-70E740481C1C}">
                <a14:useLocalDpi xmlns:a14="http://schemas.microsoft.com/office/drawing/2010/main" val="0"/>
              </a:ext>
            </a:extLst>
          </a:blip>
          <a:srcRect l="10842" r="31216" b="2"/>
          <a:stretch/>
        </p:blipFill>
        <p:spPr>
          <a:xfrm>
            <a:off x="8156454" y="-7"/>
            <a:ext cx="4035547" cy="4178808"/>
          </a:xfrm>
          <a:custGeom>
            <a:avLst/>
            <a:gdLst/>
            <a:ahLst/>
            <a:cxnLst/>
            <a:rect l="l" t="t" r="r" b="b"/>
            <a:pathLst>
              <a:path w="4035547" h="4178808">
                <a:moveTo>
                  <a:pt x="14988" y="0"/>
                </a:moveTo>
                <a:lnTo>
                  <a:pt x="4035547" y="0"/>
                </a:lnTo>
                <a:lnTo>
                  <a:pt x="4035547" y="4161794"/>
                </a:lnTo>
                <a:lnTo>
                  <a:pt x="3918602" y="4164199"/>
                </a:lnTo>
                <a:cubicBezTo>
                  <a:pt x="3673497" y="4178956"/>
                  <a:pt x="3428120" y="4172295"/>
                  <a:pt x="3183014" y="4175560"/>
                </a:cubicBezTo>
                <a:cubicBezTo>
                  <a:pt x="2855121" y="4180001"/>
                  <a:pt x="2527499" y="4168639"/>
                  <a:pt x="2199742" y="4167595"/>
                </a:cubicBezTo>
                <a:cubicBezTo>
                  <a:pt x="2132562" y="4167334"/>
                  <a:pt x="2065110" y="4170729"/>
                  <a:pt x="1998202" y="4175952"/>
                </a:cubicBezTo>
                <a:cubicBezTo>
                  <a:pt x="1905507" y="4183005"/>
                  <a:pt x="1814033" y="4174124"/>
                  <a:pt x="1722153" y="4165766"/>
                </a:cubicBezTo>
                <a:cubicBezTo>
                  <a:pt x="1611407" y="4155711"/>
                  <a:pt x="1500933" y="4164591"/>
                  <a:pt x="1390867" y="4176214"/>
                </a:cubicBezTo>
                <a:lnTo>
                  <a:pt x="1348076" y="4178808"/>
                </a:lnTo>
                <a:lnTo>
                  <a:pt x="597587" y="4178808"/>
                </a:lnTo>
                <a:lnTo>
                  <a:pt x="507890" y="4175773"/>
                </a:lnTo>
                <a:cubicBezTo>
                  <a:pt x="403218" y="4174810"/>
                  <a:pt x="298546" y="4175691"/>
                  <a:pt x="193840" y="4176214"/>
                </a:cubicBezTo>
                <a:lnTo>
                  <a:pt x="2757" y="4175742"/>
                </a:lnTo>
                <a:lnTo>
                  <a:pt x="2810" y="4034870"/>
                </a:lnTo>
                <a:cubicBezTo>
                  <a:pt x="5629" y="3979851"/>
                  <a:pt x="10539" y="3924896"/>
                  <a:pt x="15416" y="3870068"/>
                </a:cubicBezTo>
                <a:cubicBezTo>
                  <a:pt x="23018" y="3799731"/>
                  <a:pt x="25045" y="3728899"/>
                  <a:pt x="21498" y="3658244"/>
                </a:cubicBezTo>
                <a:cubicBezTo>
                  <a:pt x="17063" y="3602147"/>
                  <a:pt x="10095" y="3546050"/>
                  <a:pt x="8828" y="3489953"/>
                </a:cubicBezTo>
                <a:cubicBezTo>
                  <a:pt x="6548" y="3389688"/>
                  <a:pt x="7434" y="3289424"/>
                  <a:pt x="13262" y="3189160"/>
                </a:cubicBezTo>
                <a:cubicBezTo>
                  <a:pt x="16176" y="3138901"/>
                  <a:pt x="20864" y="3089150"/>
                  <a:pt x="22891" y="3038510"/>
                </a:cubicBezTo>
                <a:cubicBezTo>
                  <a:pt x="24918" y="2987870"/>
                  <a:pt x="28973" y="2936723"/>
                  <a:pt x="17444" y="2887098"/>
                </a:cubicBezTo>
                <a:cubicBezTo>
                  <a:pt x="-2068" y="2802699"/>
                  <a:pt x="12249" y="2718680"/>
                  <a:pt x="16430" y="2634534"/>
                </a:cubicBezTo>
                <a:cubicBezTo>
                  <a:pt x="18964" y="2582244"/>
                  <a:pt x="34168" y="2528685"/>
                  <a:pt x="20738" y="2477919"/>
                </a:cubicBezTo>
                <a:cubicBezTo>
                  <a:pt x="-421" y="2398342"/>
                  <a:pt x="13389" y="2320415"/>
                  <a:pt x="20738" y="2242107"/>
                </a:cubicBezTo>
                <a:cubicBezTo>
                  <a:pt x="29213" y="2168001"/>
                  <a:pt x="27718" y="2093082"/>
                  <a:pt x="16303" y="2019369"/>
                </a:cubicBezTo>
                <a:cubicBezTo>
                  <a:pt x="1986" y="1946239"/>
                  <a:pt x="1986" y="1871028"/>
                  <a:pt x="16303" y="1797899"/>
                </a:cubicBezTo>
                <a:cubicBezTo>
                  <a:pt x="28162" y="1737537"/>
                  <a:pt x="29530" y="1675589"/>
                  <a:pt x="20357" y="1614758"/>
                </a:cubicBezTo>
                <a:cubicBezTo>
                  <a:pt x="14149" y="1571226"/>
                  <a:pt x="3000" y="1527947"/>
                  <a:pt x="1480" y="1484415"/>
                </a:cubicBezTo>
                <a:cubicBezTo>
                  <a:pt x="-1662" y="1393377"/>
                  <a:pt x="200" y="1302238"/>
                  <a:pt x="7055" y="1211417"/>
                </a:cubicBezTo>
                <a:cubicBezTo>
                  <a:pt x="15036" y="1107980"/>
                  <a:pt x="30366" y="1004923"/>
                  <a:pt x="19724" y="900725"/>
                </a:cubicBezTo>
                <a:cubicBezTo>
                  <a:pt x="16050" y="864934"/>
                  <a:pt x="8575" y="829270"/>
                  <a:pt x="7815" y="793353"/>
                </a:cubicBezTo>
                <a:cubicBezTo>
                  <a:pt x="6168" y="726087"/>
                  <a:pt x="5407" y="659710"/>
                  <a:pt x="9208" y="590286"/>
                </a:cubicBezTo>
                <a:cubicBezTo>
                  <a:pt x="13009" y="520863"/>
                  <a:pt x="27452" y="450424"/>
                  <a:pt x="17697" y="382270"/>
                </a:cubicBezTo>
                <a:cubicBezTo>
                  <a:pt x="7941" y="314115"/>
                  <a:pt x="14276" y="247103"/>
                  <a:pt x="20611" y="180218"/>
                </a:cubicBezTo>
                <a:cubicBezTo>
                  <a:pt x="23652" y="148426"/>
                  <a:pt x="25711" y="116982"/>
                  <a:pt x="25156" y="85665"/>
                </a:cubicBezTo>
                <a:close/>
              </a:path>
            </a:pathLst>
          </a:custGeom>
        </p:spPr>
      </p:pic>
      <p:pic>
        <p:nvPicPr>
          <p:cNvPr id="9" name="Picture 8" descr="A cat lying on a bed&#10;&#10;Description automatically generated with medium confidence">
            <a:extLst>
              <a:ext uri="{FF2B5EF4-FFF2-40B4-BE49-F238E27FC236}">
                <a16:creationId xmlns:a16="http://schemas.microsoft.com/office/drawing/2014/main" id="{62118760-AE79-4643-B55D-5DA64E3AEC38}"/>
              </a:ext>
            </a:extLst>
          </p:cNvPr>
          <p:cNvPicPr>
            <a:picLocks noChangeAspect="1"/>
          </p:cNvPicPr>
          <p:nvPr/>
        </p:nvPicPr>
        <p:blipFill rotWithShape="1">
          <a:blip r:embed="rId3">
            <a:extLst>
              <a:ext uri="{28A0092B-C50C-407E-A947-70E740481C1C}">
                <a14:useLocalDpi xmlns:a14="http://schemas.microsoft.com/office/drawing/2010/main" val="0"/>
              </a:ext>
            </a:extLst>
          </a:blip>
          <a:srcRect l="10016" r="2107" b="3"/>
          <a:stretch/>
        </p:blipFill>
        <p:spPr>
          <a:xfrm>
            <a:off x="8144356" y="4267201"/>
            <a:ext cx="4047645" cy="2590808"/>
          </a:xfrm>
          <a:custGeom>
            <a:avLst/>
            <a:gdLst/>
            <a:ahLst/>
            <a:cxnLst/>
            <a:rect l="l" t="t" r="r" b="b"/>
            <a:pathLst>
              <a:path w="4047645" h="2495811">
                <a:moveTo>
                  <a:pt x="2441891" y="4"/>
                </a:moveTo>
                <a:cubicBezTo>
                  <a:pt x="2489381" y="-78"/>
                  <a:pt x="2536882" y="1163"/>
                  <a:pt x="2584383" y="4428"/>
                </a:cubicBezTo>
                <a:cubicBezTo>
                  <a:pt x="2744314" y="17813"/>
                  <a:pt x="2904989" y="21079"/>
                  <a:pt x="3065367" y="14222"/>
                </a:cubicBezTo>
                <a:cubicBezTo>
                  <a:pt x="3194244" y="5694"/>
                  <a:pt x="3323514" y="4206"/>
                  <a:pt x="3452568" y="9782"/>
                </a:cubicBezTo>
                <a:cubicBezTo>
                  <a:pt x="3572813" y="16442"/>
                  <a:pt x="3693059" y="23233"/>
                  <a:pt x="3813712" y="19315"/>
                </a:cubicBezTo>
                <a:cubicBezTo>
                  <a:pt x="3861755" y="17748"/>
                  <a:pt x="3909121" y="15789"/>
                  <a:pt x="3956758" y="13177"/>
                </a:cubicBezTo>
                <a:lnTo>
                  <a:pt x="4047645" y="9696"/>
                </a:lnTo>
                <a:lnTo>
                  <a:pt x="4047645" y="2495811"/>
                </a:lnTo>
                <a:lnTo>
                  <a:pt x="28177" y="2495811"/>
                </a:lnTo>
                <a:lnTo>
                  <a:pt x="28782" y="2485852"/>
                </a:lnTo>
                <a:cubicBezTo>
                  <a:pt x="31911" y="2365446"/>
                  <a:pt x="35027" y="2245002"/>
                  <a:pt x="38157" y="2124521"/>
                </a:cubicBezTo>
                <a:cubicBezTo>
                  <a:pt x="38284" y="2119444"/>
                  <a:pt x="39171" y="2114494"/>
                  <a:pt x="39171" y="2109417"/>
                </a:cubicBezTo>
                <a:cubicBezTo>
                  <a:pt x="48166" y="1995573"/>
                  <a:pt x="53107" y="1881729"/>
                  <a:pt x="18899" y="1770550"/>
                </a:cubicBezTo>
                <a:cubicBezTo>
                  <a:pt x="15871" y="1760104"/>
                  <a:pt x="14262" y="1749304"/>
                  <a:pt x="14084" y="1738440"/>
                </a:cubicBezTo>
                <a:cubicBezTo>
                  <a:pt x="12413" y="1641514"/>
                  <a:pt x="16644" y="1544587"/>
                  <a:pt x="26754" y="1448181"/>
                </a:cubicBezTo>
                <a:cubicBezTo>
                  <a:pt x="31949" y="1389038"/>
                  <a:pt x="26754" y="1329006"/>
                  <a:pt x="43478" y="1270498"/>
                </a:cubicBezTo>
                <a:cubicBezTo>
                  <a:pt x="50864" y="1241421"/>
                  <a:pt x="55109" y="1211634"/>
                  <a:pt x="56147" y="1181656"/>
                </a:cubicBezTo>
                <a:cubicBezTo>
                  <a:pt x="59948" y="1109060"/>
                  <a:pt x="38537" y="1040779"/>
                  <a:pt x="18139" y="972244"/>
                </a:cubicBezTo>
                <a:cubicBezTo>
                  <a:pt x="7370" y="935945"/>
                  <a:pt x="-5426" y="898886"/>
                  <a:pt x="2429" y="860811"/>
                </a:cubicBezTo>
                <a:cubicBezTo>
                  <a:pt x="16707" y="802251"/>
                  <a:pt x="24854" y="742359"/>
                  <a:pt x="26754" y="682112"/>
                </a:cubicBezTo>
                <a:cubicBezTo>
                  <a:pt x="26754" y="639468"/>
                  <a:pt x="16365" y="597712"/>
                  <a:pt x="20039" y="555195"/>
                </a:cubicBezTo>
                <a:cubicBezTo>
                  <a:pt x="28211" y="472712"/>
                  <a:pt x="30238" y="389734"/>
                  <a:pt x="26121" y="306946"/>
                </a:cubicBezTo>
                <a:cubicBezTo>
                  <a:pt x="26095" y="273846"/>
                  <a:pt x="29846" y="240848"/>
                  <a:pt x="37270" y="208585"/>
                </a:cubicBezTo>
                <a:cubicBezTo>
                  <a:pt x="46506" y="151651"/>
                  <a:pt x="48419" y="93777"/>
                  <a:pt x="42971" y="36360"/>
                </a:cubicBezTo>
                <a:lnTo>
                  <a:pt x="38853" y="8429"/>
                </a:lnTo>
                <a:lnTo>
                  <a:pt x="56649" y="7824"/>
                </a:lnTo>
                <a:cubicBezTo>
                  <a:pt x="210497" y="-156"/>
                  <a:pt x="364754" y="3162"/>
                  <a:pt x="518087" y="17748"/>
                </a:cubicBezTo>
                <a:cubicBezTo>
                  <a:pt x="626567" y="25440"/>
                  <a:pt x="735534" y="24213"/>
                  <a:pt x="843809" y="14092"/>
                </a:cubicBezTo>
                <a:cubicBezTo>
                  <a:pt x="1042499" y="-1711"/>
                  <a:pt x="1240782" y="10958"/>
                  <a:pt x="1439065" y="21666"/>
                </a:cubicBezTo>
                <a:cubicBezTo>
                  <a:pt x="1631105" y="32113"/>
                  <a:pt x="1823010" y="24408"/>
                  <a:pt x="2015050" y="17487"/>
                </a:cubicBezTo>
                <a:cubicBezTo>
                  <a:pt x="2157045" y="12394"/>
                  <a:pt x="2299420" y="249"/>
                  <a:pt x="2441891" y="4"/>
                </a:cubicBezTo>
                <a:close/>
              </a:path>
            </a:pathLst>
          </a:custGeom>
        </p:spPr>
      </p:pic>
    </p:spTree>
    <p:extLst>
      <p:ext uri="{BB962C8B-B14F-4D97-AF65-F5344CB8AC3E}">
        <p14:creationId xmlns:p14="http://schemas.microsoft.com/office/powerpoint/2010/main" val="3991933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39">
            <a:extLst>
              <a:ext uri="{FF2B5EF4-FFF2-40B4-BE49-F238E27FC236}">
                <a16:creationId xmlns:a16="http://schemas.microsoft.com/office/drawing/2014/main" id="{394842B0-684D-44CC-B4BC-D13331CFD2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3F7F4A-6568-4435-B4CB-C84AEF6566AD}"/>
              </a:ext>
            </a:extLst>
          </p:cNvPr>
          <p:cNvSpPr>
            <a:spLocks noGrp="1"/>
          </p:cNvSpPr>
          <p:nvPr>
            <p:ph type="title"/>
          </p:nvPr>
        </p:nvSpPr>
        <p:spPr>
          <a:xfrm>
            <a:off x="640080" y="329184"/>
            <a:ext cx="6894576" cy="1783080"/>
          </a:xfrm>
        </p:spPr>
        <p:txBody>
          <a:bodyPr anchor="b">
            <a:normAutofit/>
          </a:bodyPr>
          <a:lstStyle/>
          <a:p>
            <a:r>
              <a:rPr lang="en-US" sz="6600" b="1" dirty="0">
                <a:solidFill>
                  <a:srgbClr val="FF0000"/>
                </a:solidFill>
              </a:rPr>
              <a:t>Type 5: Investigator</a:t>
            </a:r>
          </a:p>
        </p:txBody>
      </p:sp>
      <p:sp>
        <p:nvSpPr>
          <p:cNvPr id="56" name="sketch line">
            <a:extLst>
              <a:ext uri="{FF2B5EF4-FFF2-40B4-BE49-F238E27FC236}">
                <a16:creationId xmlns:a16="http://schemas.microsoft.com/office/drawing/2014/main" id="{4C2A3DC3-F495-4B99-9FF3-3FB30D632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B47523-21A7-42CC-818D-FDCA3F4877AE}"/>
              </a:ext>
            </a:extLst>
          </p:cNvPr>
          <p:cNvSpPr>
            <a:spLocks noGrp="1"/>
          </p:cNvSpPr>
          <p:nvPr>
            <p:ph idx="1"/>
          </p:nvPr>
        </p:nvSpPr>
        <p:spPr>
          <a:xfrm>
            <a:off x="640080" y="2525269"/>
            <a:ext cx="6894576" cy="3483864"/>
          </a:xfrm>
        </p:spPr>
        <p:txBody>
          <a:bodyPr>
            <a:noAutofit/>
          </a:bodyPr>
          <a:lstStyle/>
          <a:p>
            <a:r>
              <a:rPr lang="en-US" sz="1800" b="1" dirty="0"/>
              <a:t>Characters: </a:t>
            </a:r>
            <a:r>
              <a:rPr lang="en-US" sz="1800" dirty="0"/>
              <a:t>The Intense, Cerebral, Perceptive, Innovative, Secretive, and Isolated</a:t>
            </a:r>
          </a:p>
          <a:p>
            <a:r>
              <a:rPr lang="en-US" sz="1800" b="1" dirty="0"/>
              <a:t>Key Motivations: </a:t>
            </a:r>
            <a:r>
              <a:rPr lang="en-US" sz="1800" dirty="0"/>
              <a:t>Want to possess </a:t>
            </a:r>
            <a:r>
              <a:rPr lang="en-US" sz="1800" dirty="0">
                <a:solidFill>
                  <a:srgbClr val="FF0000"/>
                </a:solidFill>
              </a:rPr>
              <a:t>knowledge</a:t>
            </a:r>
            <a:r>
              <a:rPr lang="en-US" sz="1800" dirty="0"/>
              <a:t>, to understand the environment, to have everything figured out as a way of defending the self from threats from the environment.</a:t>
            </a:r>
          </a:p>
          <a:p>
            <a:r>
              <a:rPr lang="en-US" sz="1800" b="1" dirty="0"/>
              <a:t>Basic Fear: </a:t>
            </a:r>
            <a:r>
              <a:rPr lang="en-US" sz="1800" dirty="0"/>
              <a:t>Being useless, helpless, or incapable</a:t>
            </a:r>
          </a:p>
          <a:p>
            <a:r>
              <a:rPr lang="en-US" sz="1800" b="1" dirty="0"/>
              <a:t>Basic Desire: </a:t>
            </a:r>
            <a:r>
              <a:rPr lang="en-US" sz="1800" dirty="0"/>
              <a:t>To be capable and competent</a:t>
            </a:r>
          </a:p>
          <a:p>
            <a:r>
              <a:rPr lang="en-US" sz="1800" b="1" dirty="0"/>
              <a:t>Healthy 5: </a:t>
            </a:r>
            <a:r>
              <a:rPr lang="en-US" sz="1800" dirty="0"/>
              <a:t>Challenge the status-quo and provide transparency and insight into surroundings.</a:t>
            </a:r>
          </a:p>
          <a:p>
            <a:r>
              <a:rPr lang="en-US" sz="1800" b="1" dirty="0"/>
              <a:t>Unhealthy 5: </a:t>
            </a:r>
            <a:r>
              <a:rPr lang="en-US" sz="1800" dirty="0"/>
              <a:t>Hoarding, over-consuming and unable to be at peace with current surroundings.</a:t>
            </a:r>
          </a:p>
          <a:p>
            <a:r>
              <a:rPr lang="en-US" sz="1800" b="1" dirty="0"/>
              <a:t>Famous 5s: </a:t>
            </a:r>
            <a:r>
              <a:rPr lang="en-US" sz="1800" dirty="0"/>
              <a:t>Georgia O’Keefe, Emily Dickinson, Agatha Christie, Buddha, Albert Einstein, Steven Hawking, Mark Zuckerberg</a:t>
            </a:r>
          </a:p>
        </p:txBody>
      </p:sp>
      <p:pic>
        <p:nvPicPr>
          <p:cNvPr id="9" name="Picture 8" descr="A brown owl on a log&#10;&#10;Description automatically generated with low confidence">
            <a:extLst>
              <a:ext uri="{FF2B5EF4-FFF2-40B4-BE49-F238E27FC236}">
                <a16:creationId xmlns:a16="http://schemas.microsoft.com/office/drawing/2014/main" id="{34826E10-38F8-4960-93AE-5378C014979E}"/>
              </a:ext>
            </a:extLst>
          </p:cNvPr>
          <p:cNvPicPr>
            <a:picLocks noChangeAspect="1"/>
          </p:cNvPicPr>
          <p:nvPr/>
        </p:nvPicPr>
        <p:blipFill rotWithShape="1">
          <a:blip r:embed="rId2">
            <a:extLst>
              <a:ext uri="{28A0092B-C50C-407E-A947-70E740481C1C}">
                <a14:useLocalDpi xmlns:a14="http://schemas.microsoft.com/office/drawing/2010/main" val="0"/>
              </a:ext>
            </a:extLst>
          </a:blip>
          <a:srcRect l="11628" r="15941" b="-3"/>
          <a:stretch/>
        </p:blipFill>
        <p:spPr>
          <a:xfrm>
            <a:off x="8156454" y="-7"/>
            <a:ext cx="4035547" cy="4178808"/>
          </a:xfrm>
          <a:custGeom>
            <a:avLst/>
            <a:gdLst/>
            <a:ahLst/>
            <a:cxnLst/>
            <a:rect l="l" t="t" r="r" b="b"/>
            <a:pathLst>
              <a:path w="4035547" h="4178808">
                <a:moveTo>
                  <a:pt x="14988" y="0"/>
                </a:moveTo>
                <a:lnTo>
                  <a:pt x="4035547" y="0"/>
                </a:lnTo>
                <a:lnTo>
                  <a:pt x="4035547" y="4161794"/>
                </a:lnTo>
                <a:lnTo>
                  <a:pt x="3918602" y="4164199"/>
                </a:lnTo>
                <a:cubicBezTo>
                  <a:pt x="3673497" y="4178956"/>
                  <a:pt x="3428120" y="4172295"/>
                  <a:pt x="3183014" y="4175560"/>
                </a:cubicBezTo>
                <a:cubicBezTo>
                  <a:pt x="2855121" y="4180001"/>
                  <a:pt x="2527499" y="4168639"/>
                  <a:pt x="2199742" y="4167595"/>
                </a:cubicBezTo>
                <a:cubicBezTo>
                  <a:pt x="2132562" y="4167334"/>
                  <a:pt x="2065110" y="4170729"/>
                  <a:pt x="1998202" y="4175952"/>
                </a:cubicBezTo>
                <a:cubicBezTo>
                  <a:pt x="1905507" y="4183005"/>
                  <a:pt x="1814033" y="4174124"/>
                  <a:pt x="1722153" y="4165766"/>
                </a:cubicBezTo>
                <a:cubicBezTo>
                  <a:pt x="1611407" y="4155711"/>
                  <a:pt x="1500933" y="4164591"/>
                  <a:pt x="1390867" y="4176214"/>
                </a:cubicBezTo>
                <a:lnTo>
                  <a:pt x="1348076" y="4178808"/>
                </a:lnTo>
                <a:lnTo>
                  <a:pt x="597587" y="4178808"/>
                </a:lnTo>
                <a:lnTo>
                  <a:pt x="507890" y="4175773"/>
                </a:lnTo>
                <a:cubicBezTo>
                  <a:pt x="403218" y="4174810"/>
                  <a:pt x="298546" y="4175691"/>
                  <a:pt x="193840" y="4176214"/>
                </a:cubicBezTo>
                <a:lnTo>
                  <a:pt x="2757" y="4175742"/>
                </a:lnTo>
                <a:lnTo>
                  <a:pt x="2810" y="4034870"/>
                </a:lnTo>
                <a:cubicBezTo>
                  <a:pt x="5629" y="3979851"/>
                  <a:pt x="10539" y="3924896"/>
                  <a:pt x="15416" y="3870068"/>
                </a:cubicBezTo>
                <a:cubicBezTo>
                  <a:pt x="23018" y="3799731"/>
                  <a:pt x="25045" y="3728899"/>
                  <a:pt x="21498" y="3658244"/>
                </a:cubicBezTo>
                <a:cubicBezTo>
                  <a:pt x="17063" y="3602147"/>
                  <a:pt x="10095" y="3546050"/>
                  <a:pt x="8828" y="3489953"/>
                </a:cubicBezTo>
                <a:cubicBezTo>
                  <a:pt x="6548" y="3389688"/>
                  <a:pt x="7434" y="3289424"/>
                  <a:pt x="13262" y="3189160"/>
                </a:cubicBezTo>
                <a:cubicBezTo>
                  <a:pt x="16176" y="3138901"/>
                  <a:pt x="20864" y="3089150"/>
                  <a:pt x="22891" y="3038510"/>
                </a:cubicBezTo>
                <a:cubicBezTo>
                  <a:pt x="24918" y="2987870"/>
                  <a:pt x="28973" y="2936723"/>
                  <a:pt x="17444" y="2887098"/>
                </a:cubicBezTo>
                <a:cubicBezTo>
                  <a:pt x="-2068" y="2802699"/>
                  <a:pt x="12249" y="2718680"/>
                  <a:pt x="16430" y="2634534"/>
                </a:cubicBezTo>
                <a:cubicBezTo>
                  <a:pt x="18964" y="2582244"/>
                  <a:pt x="34168" y="2528685"/>
                  <a:pt x="20738" y="2477919"/>
                </a:cubicBezTo>
                <a:cubicBezTo>
                  <a:pt x="-421" y="2398342"/>
                  <a:pt x="13389" y="2320415"/>
                  <a:pt x="20738" y="2242107"/>
                </a:cubicBezTo>
                <a:cubicBezTo>
                  <a:pt x="29213" y="2168001"/>
                  <a:pt x="27718" y="2093082"/>
                  <a:pt x="16303" y="2019369"/>
                </a:cubicBezTo>
                <a:cubicBezTo>
                  <a:pt x="1986" y="1946239"/>
                  <a:pt x="1986" y="1871028"/>
                  <a:pt x="16303" y="1797899"/>
                </a:cubicBezTo>
                <a:cubicBezTo>
                  <a:pt x="28162" y="1737537"/>
                  <a:pt x="29530" y="1675589"/>
                  <a:pt x="20357" y="1614758"/>
                </a:cubicBezTo>
                <a:cubicBezTo>
                  <a:pt x="14149" y="1571226"/>
                  <a:pt x="3000" y="1527947"/>
                  <a:pt x="1480" y="1484415"/>
                </a:cubicBezTo>
                <a:cubicBezTo>
                  <a:pt x="-1662" y="1393377"/>
                  <a:pt x="200" y="1302238"/>
                  <a:pt x="7055" y="1211417"/>
                </a:cubicBezTo>
                <a:cubicBezTo>
                  <a:pt x="15036" y="1107980"/>
                  <a:pt x="30366" y="1004923"/>
                  <a:pt x="19724" y="900725"/>
                </a:cubicBezTo>
                <a:cubicBezTo>
                  <a:pt x="16050" y="864934"/>
                  <a:pt x="8575" y="829270"/>
                  <a:pt x="7815" y="793353"/>
                </a:cubicBezTo>
                <a:cubicBezTo>
                  <a:pt x="6168" y="726087"/>
                  <a:pt x="5407" y="659710"/>
                  <a:pt x="9208" y="590286"/>
                </a:cubicBezTo>
                <a:cubicBezTo>
                  <a:pt x="13009" y="520863"/>
                  <a:pt x="27452" y="450424"/>
                  <a:pt x="17697" y="382270"/>
                </a:cubicBezTo>
                <a:cubicBezTo>
                  <a:pt x="7941" y="314115"/>
                  <a:pt x="14276" y="247103"/>
                  <a:pt x="20611" y="180218"/>
                </a:cubicBezTo>
                <a:cubicBezTo>
                  <a:pt x="23652" y="148426"/>
                  <a:pt x="25711" y="116982"/>
                  <a:pt x="25156" y="85665"/>
                </a:cubicBezTo>
                <a:close/>
              </a:path>
            </a:pathLst>
          </a:custGeom>
        </p:spPr>
      </p:pic>
      <p:pic>
        <p:nvPicPr>
          <p:cNvPr id="6" name="Picture 5" descr="A picture containing person&#10;&#10;Description automatically generated">
            <a:extLst>
              <a:ext uri="{FF2B5EF4-FFF2-40B4-BE49-F238E27FC236}">
                <a16:creationId xmlns:a16="http://schemas.microsoft.com/office/drawing/2014/main" id="{6AED7748-A4FD-4D97-98A2-145E64F41347}"/>
              </a:ext>
            </a:extLst>
          </p:cNvPr>
          <p:cNvPicPr>
            <a:picLocks noChangeAspect="1"/>
          </p:cNvPicPr>
          <p:nvPr/>
        </p:nvPicPr>
        <p:blipFill rotWithShape="1">
          <a:blip r:embed="rId3">
            <a:extLst>
              <a:ext uri="{28A0092B-C50C-407E-A947-70E740481C1C}">
                <a14:useLocalDpi xmlns:a14="http://schemas.microsoft.com/office/drawing/2010/main" val="0"/>
              </a:ext>
            </a:extLst>
          </a:blip>
          <a:srcRect r="-1" b="4107"/>
          <a:stretch/>
        </p:blipFill>
        <p:spPr>
          <a:xfrm>
            <a:off x="8144356" y="4267201"/>
            <a:ext cx="4047645" cy="2590808"/>
          </a:xfrm>
          <a:custGeom>
            <a:avLst/>
            <a:gdLst/>
            <a:ahLst/>
            <a:cxnLst/>
            <a:rect l="l" t="t" r="r" b="b"/>
            <a:pathLst>
              <a:path w="4047645" h="2495811">
                <a:moveTo>
                  <a:pt x="2441891" y="4"/>
                </a:moveTo>
                <a:cubicBezTo>
                  <a:pt x="2489381" y="-78"/>
                  <a:pt x="2536882" y="1163"/>
                  <a:pt x="2584383" y="4428"/>
                </a:cubicBezTo>
                <a:cubicBezTo>
                  <a:pt x="2744314" y="17813"/>
                  <a:pt x="2904989" y="21079"/>
                  <a:pt x="3065367" y="14222"/>
                </a:cubicBezTo>
                <a:cubicBezTo>
                  <a:pt x="3194244" y="5694"/>
                  <a:pt x="3323514" y="4206"/>
                  <a:pt x="3452568" y="9782"/>
                </a:cubicBezTo>
                <a:cubicBezTo>
                  <a:pt x="3572813" y="16442"/>
                  <a:pt x="3693059" y="23233"/>
                  <a:pt x="3813712" y="19315"/>
                </a:cubicBezTo>
                <a:cubicBezTo>
                  <a:pt x="3861755" y="17748"/>
                  <a:pt x="3909121" y="15789"/>
                  <a:pt x="3956758" y="13177"/>
                </a:cubicBezTo>
                <a:lnTo>
                  <a:pt x="4047645" y="9696"/>
                </a:lnTo>
                <a:lnTo>
                  <a:pt x="4047645" y="2495811"/>
                </a:lnTo>
                <a:lnTo>
                  <a:pt x="28177" y="2495811"/>
                </a:lnTo>
                <a:lnTo>
                  <a:pt x="28782" y="2485852"/>
                </a:lnTo>
                <a:cubicBezTo>
                  <a:pt x="31911" y="2365446"/>
                  <a:pt x="35027" y="2245002"/>
                  <a:pt x="38157" y="2124521"/>
                </a:cubicBezTo>
                <a:cubicBezTo>
                  <a:pt x="38284" y="2119444"/>
                  <a:pt x="39171" y="2114494"/>
                  <a:pt x="39171" y="2109417"/>
                </a:cubicBezTo>
                <a:cubicBezTo>
                  <a:pt x="48166" y="1995573"/>
                  <a:pt x="53107" y="1881729"/>
                  <a:pt x="18899" y="1770550"/>
                </a:cubicBezTo>
                <a:cubicBezTo>
                  <a:pt x="15871" y="1760104"/>
                  <a:pt x="14262" y="1749304"/>
                  <a:pt x="14084" y="1738440"/>
                </a:cubicBezTo>
                <a:cubicBezTo>
                  <a:pt x="12413" y="1641514"/>
                  <a:pt x="16644" y="1544587"/>
                  <a:pt x="26754" y="1448181"/>
                </a:cubicBezTo>
                <a:cubicBezTo>
                  <a:pt x="31949" y="1389038"/>
                  <a:pt x="26754" y="1329006"/>
                  <a:pt x="43478" y="1270498"/>
                </a:cubicBezTo>
                <a:cubicBezTo>
                  <a:pt x="50864" y="1241421"/>
                  <a:pt x="55109" y="1211634"/>
                  <a:pt x="56147" y="1181656"/>
                </a:cubicBezTo>
                <a:cubicBezTo>
                  <a:pt x="59948" y="1109060"/>
                  <a:pt x="38537" y="1040779"/>
                  <a:pt x="18139" y="972244"/>
                </a:cubicBezTo>
                <a:cubicBezTo>
                  <a:pt x="7370" y="935945"/>
                  <a:pt x="-5426" y="898886"/>
                  <a:pt x="2429" y="860811"/>
                </a:cubicBezTo>
                <a:cubicBezTo>
                  <a:pt x="16707" y="802251"/>
                  <a:pt x="24854" y="742359"/>
                  <a:pt x="26754" y="682112"/>
                </a:cubicBezTo>
                <a:cubicBezTo>
                  <a:pt x="26754" y="639468"/>
                  <a:pt x="16365" y="597712"/>
                  <a:pt x="20039" y="555195"/>
                </a:cubicBezTo>
                <a:cubicBezTo>
                  <a:pt x="28211" y="472712"/>
                  <a:pt x="30238" y="389734"/>
                  <a:pt x="26121" y="306946"/>
                </a:cubicBezTo>
                <a:cubicBezTo>
                  <a:pt x="26095" y="273846"/>
                  <a:pt x="29846" y="240848"/>
                  <a:pt x="37270" y="208585"/>
                </a:cubicBezTo>
                <a:cubicBezTo>
                  <a:pt x="46506" y="151651"/>
                  <a:pt x="48419" y="93777"/>
                  <a:pt x="42971" y="36360"/>
                </a:cubicBezTo>
                <a:lnTo>
                  <a:pt x="38853" y="8429"/>
                </a:lnTo>
                <a:lnTo>
                  <a:pt x="56649" y="7824"/>
                </a:lnTo>
                <a:cubicBezTo>
                  <a:pt x="210497" y="-156"/>
                  <a:pt x="364754" y="3162"/>
                  <a:pt x="518087" y="17748"/>
                </a:cubicBezTo>
                <a:cubicBezTo>
                  <a:pt x="626567" y="25440"/>
                  <a:pt x="735534" y="24213"/>
                  <a:pt x="843809" y="14092"/>
                </a:cubicBezTo>
                <a:cubicBezTo>
                  <a:pt x="1042499" y="-1711"/>
                  <a:pt x="1240782" y="10958"/>
                  <a:pt x="1439065" y="21666"/>
                </a:cubicBezTo>
                <a:cubicBezTo>
                  <a:pt x="1631105" y="32113"/>
                  <a:pt x="1823010" y="24408"/>
                  <a:pt x="2015050" y="17487"/>
                </a:cubicBezTo>
                <a:cubicBezTo>
                  <a:pt x="2157045" y="12394"/>
                  <a:pt x="2299420" y="249"/>
                  <a:pt x="2441891" y="4"/>
                </a:cubicBezTo>
                <a:close/>
              </a:path>
            </a:pathLst>
          </a:custGeom>
        </p:spPr>
      </p:pic>
    </p:spTree>
    <p:extLst>
      <p:ext uri="{BB962C8B-B14F-4D97-AF65-F5344CB8AC3E}">
        <p14:creationId xmlns:p14="http://schemas.microsoft.com/office/powerpoint/2010/main" val="2418847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F7F4A-6568-4435-B4CB-C84AEF6566AD}"/>
              </a:ext>
            </a:extLst>
          </p:cNvPr>
          <p:cNvSpPr>
            <a:spLocks noGrp="1"/>
          </p:cNvSpPr>
          <p:nvPr>
            <p:ph type="title"/>
          </p:nvPr>
        </p:nvSpPr>
        <p:spPr>
          <a:xfrm>
            <a:off x="649224" y="629266"/>
            <a:ext cx="5102351" cy="1676603"/>
          </a:xfrm>
        </p:spPr>
        <p:txBody>
          <a:bodyPr>
            <a:normAutofit/>
          </a:bodyPr>
          <a:lstStyle/>
          <a:p>
            <a:r>
              <a:rPr lang="en-US" b="1" dirty="0">
                <a:solidFill>
                  <a:srgbClr val="FF0000"/>
                </a:solidFill>
              </a:rPr>
              <a:t>Type 6: Loyalist</a:t>
            </a:r>
          </a:p>
        </p:txBody>
      </p:sp>
      <p:sp>
        <p:nvSpPr>
          <p:cNvPr id="3" name="Content Placeholder 2">
            <a:extLst>
              <a:ext uri="{FF2B5EF4-FFF2-40B4-BE49-F238E27FC236}">
                <a16:creationId xmlns:a16="http://schemas.microsoft.com/office/drawing/2014/main" id="{8FB47523-21A7-42CC-818D-FDCA3F4877AE}"/>
              </a:ext>
            </a:extLst>
          </p:cNvPr>
          <p:cNvSpPr>
            <a:spLocks noGrp="1"/>
          </p:cNvSpPr>
          <p:nvPr>
            <p:ph idx="1"/>
          </p:nvPr>
        </p:nvSpPr>
        <p:spPr>
          <a:xfrm>
            <a:off x="649224" y="2113280"/>
            <a:ext cx="5446776" cy="4602480"/>
          </a:xfrm>
        </p:spPr>
        <p:txBody>
          <a:bodyPr>
            <a:normAutofit/>
          </a:bodyPr>
          <a:lstStyle/>
          <a:p>
            <a:r>
              <a:rPr lang="en-US" sz="1800" b="1" dirty="0"/>
              <a:t>Characters: </a:t>
            </a:r>
            <a:r>
              <a:rPr lang="en-US" sz="1800" dirty="0"/>
              <a:t>The Committed, Security-Oriented Type: Engaging, Responsible, Anxious, and Suspicious</a:t>
            </a:r>
          </a:p>
          <a:p>
            <a:r>
              <a:rPr lang="en-US" sz="1800" b="1" dirty="0"/>
              <a:t>Key Motivations: </a:t>
            </a:r>
            <a:r>
              <a:rPr lang="en-US" sz="1800" dirty="0"/>
              <a:t>Want to have </a:t>
            </a:r>
            <a:r>
              <a:rPr lang="en-US" sz="1800" dirty="0">
                <a:solidFill>
                  <a:srgbClr val="FF0000"/>
                </a:solidFill>
              </a:rPr>
              <a:t>security</a:t>
            </a:r>
            <a:r>
              <a:rPr lang="en-US" sz="1800" dirty="0"/>
              <a:t>, to feel supported by others, to have certitude and reassurance, to test the attitudes of others toward them, to fight against anxiety and insecurity.</a:t>
            </a:r>
          </a:p>
          <a:p>
            <a:r>
              <a:rPr lang="en-US" sz="1800" b="1" dirty="0"/>
              <a:t>Basic Fear: </a:t>
            </a:r>
            <a:r>
              <a:rPr lang="en-US" sz="1800" dirty="0"/>
              <a:t>Of being without support and guidance</a:t>
            </a:r>
          </a:p>
          <a:p>
            <a:r>
              <a:rPr lang="en-US" sz="1800" b="1" dirty="0"/>
              <a:t>Basic Desire: </a:t>
            </a:r>
            <a:r>
              <a:rPr lang="en-US" sz="1800" dirty="0"/>
              <a:t>To have security and support</a:t>
            </a:r>
          </a:p>
          <a:p>
            <a:r>
              <a:rPr lang="en-US" sz="1800" b="1" dirty="0"/>
              <a:t>Healthy 6: </a:t>
            </a:r>
            <a:r>
              <a:rPr lang="en-US" sz="1800" dirty="0"/>
              <a:t> Poised, trusting, and unifying for those around. Articulate and confident.</a:t>
            </a:r>
          </a:p>
          <a:p>
            <a:r>
              <a:rPr lang="en-US" sz="1800" b="1" dirty="0"/>
              <a:t>Unhealthy 6: </a:t>
            </a:r>
            <a:r>
              <a:rPr lang="en-US" sz="1800" dirty="0"/>
              <a:t>Paranoid of distrust, deceitful, overly busy in hopes of coping.</a:t>
            </a:r>
          </a:p>
          <a:p>
            <a:r>
              <a:rPr lang="en-US" sz="1800" b="1" dirty="0"/>
              <a:t>Famous 6s: </a:t>
            </a:r>
            <a:r>
              <a:rPr lang="en-US" sz="1800" dirty="0"/>
              <a:t>Marilyn Monroe, Katie Couric, George Constanza, Frodo Baggins, Princess Diana</a:t>
            </a:r>
          </a:p>
          <a:p>
            <a:endParaRPr lang="en-US" sz="1400" dirty="0"/>
          </a:p>
        </p:txBody>
      </p:sp>
      <p:sp>
        <p:nvSpPr>
          <p:cNvPr id="31" name="Rectangle 30">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0112" y="0"/>
            <a:ext cx="5961888" cy="6858000"/>
          </a:xfrm>
          <a:prstGeom prst="rect">
            <a:avLst/>
          </a:prstGeom>
          <a:solidFill>
            <a:srgbClr val="A28D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deer with antlers&#10;&#10;Description automatically generated with low confidence">
            <a:extLst>
              <a:ext uri="{FF2B5EF4-FFF2-40B4-BE49-F238E27FC236}">
                <a16:creationId xmlns:a16="http://schemas.microsoft.com/office/drawing/2014/main" id="{14C72586-1408-4903-A684-3BBF17CE3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7359" y="694945"/>
            <a:ext cx="3329858" cy="2322576"/>
          </a:xfrm>
          <a:prstGeom prst="rect">
            <a:avLst/>
          </a:prstGeom>
        </p:spPr>
      </p:pic>
      <p:sp>
        <p:nvSpPr>
          <p:cNvPr id="35"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text, road, blackboard, outdoor&#10;&#10;Description automatically generated">
            <a:extLst>
              <a:ext uri="{FF2B5EF4-FFF2-40B4-BE49-F238E27FC236}">
                <a16:creationId xmlns:a16="http://schemas.microsoft.com/office/drawing/2014/main" id="{3F0B37E4-935B-40EC-9A5C-F4F2089181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2531" y="3721608"/>
            <a:ext cx="3479514" cy="2322576"/>
          </a:xfrm>
          <a:prstGeom prst="rect">
            <a:avLst/>
          </a:prstGeom>
          <a:effectLst/>
        </p:spPr>
      </p:pic>
    </p:spTree>
    <p:extLst>
      <p:ext uri="{BB962C8B-B14F-4D97-AF65-F5344CB8AC3E}">
        <p14:creationId xmlns:p14="http://schemas.microsoft.com/office/powerpoint/2010/main" val="1802911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2776</TotalTime>
  <Words>1483</Words>
  <Application>Microsoft Macintosh PowerPoint</Application>
  <PresentationFormat>Widescreen</PresentationFormat>
  <Paragraphs>95</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Charter</vt:lpstr>
      <vt:lpstr>Wingdings</vt:lpstr>
      <vt:lpstr>Office Theme</vt:lpstr>
      <vt:lpstr>9 Enneagram </vt:lpstr>
      <vt:lpstr>PowerPoint Presentation</vt:lpstr>
      <vt:lpstr>PowerPoint Presentation</vt:lpstr>
      <vt:lpstr>Type 1: Perfectionist</vt:lpstr>
      <vt:lpstr>Type 2:Helper</vt:lpstr>
      <vt:lpstr>Type 3: Achiever</vt:lpstr>
      <vt:lpstr>Type 4: Individualist</vt:lpstr>
      <vt:lpstr>Type 5: Investigator</vt:lpstr>
      <vt:lpstr>Type 6: Loyalist</vt:lpstr>
      <vt:lpstr>Type 7: Enthusiast</vt:lpstr>
      <vt:lpstr>Type 8: Challenger</vt:lpstr>
      <vt:lpstr>Type 9: Peacemaker</vt:lpstr>
      <vt:lpstr>Heathy and Unhealthy </vt:lpstr>
      <vt:lpstr>Call-To- Actions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 Enneagram</dc:title>
  <dc:creator>Stephanie Teng</dc:creator>
  <cp:lastModifiedBy>Richard Yu</cp:lastModifiedBy>
  <cp:revision>49</cp:revision>
  <dcterms:created xsi:type="dcterms:W3CDTF">2021-06-17T06:32:04Z</dcterms:created>
  <dcterms:modified xsi:type="dcterms:W3CDTF">2021-06-22T22:04:03Z</dcterms:modified>
</cp:coreProperties>
</file>