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102"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4F008CCD-3D21-4577-921B-0BEECB666903}" type="datetimeFigureOut">
              <a:rPr lang="en-US" smtClean="0"/>
              <a:t>2/11/2020</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60712192-AD5A-44F2-B539-59766FD671D4}"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26578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008CCD-3D21-4577-921B-0BEECB666903}" type="datetimeFigureOut">
              <a:rPr lang="en-US" smtClean="0"/>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712192-AD5A-44F2-B539-59766FD671D4}" type="slidenum">
              <a:rPr lang="en-US" smtClean="0"/>
              <a:t>‹#›</a:t>
            </a:fld>
            <a:endParaRPr lang="en-US"/>
          </a:p>
        </p:txBody>
      </p:sp>
    </p:spTree>
    <p:extLst>
      <p:ext uri="{BB962C8B-B14F-4D97-AF65-F5344CB8AC3E}">
        <p14:creationId xmlns:p14="http://schemas.microsoft.com/office/powerpoint/2010/main" val="3114187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008CCD-3D21-4577-921B-0BEECB666903}" type="datetimeFigureOut">
              <a:rPr lang="en-US" smtClean="0"/>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712192-AD5A-44F2-B539-59766FD671D4}" type="slidenum">
              <a:rPr lang="en-US" smtClean="0"/>
              <a:t>‹#›</a:t>
            </a:fld>
            <a:endParaRPr lang="en-US"/>
          </a:p>
        </p:txBody>
      </p:sp>
    </p:spTree>
    <p:extLst>
      <p:ext uri="{BB962C8B-B14F-4D97-AF65-F5344CB8AC3E}">
        <p14:creationId xmlns:p14="http://schemas.microsoft.com/office/powerpoint/2010/main" val="4030379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008CCD-3D21-4577-921B-0BEECB666903}" type="datetimeFigureOut">
              <a:rPr lang="en-US" smtClean="0"/>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712192-AD5A-44F2-B539-59766FD671D4}" type="slidenum">
              <a:rPr lang="en-US" smtClean="0"/>
              <a:t>‹#›</a:t>
            </a:fld>
            <a:endParaRPr lang="en-US"/>
          </a:p>
        </p:txBody>
      </p:sp>
    </p:spTree>
    <p:extLst>
      <p:ext uri="{BB962C8B-B14F-4D97-AF65-F5344CB8AC3E}">
        <p14:creationId xmlns:p14="http://schemas.microsoft.com/office/powerpoint/2010/main" val="3079091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4F008CCD-3D21-4577-921B-0BEECB666903}" type="datetimeFigureOut">
              <a:rPr lang="en-US" smtClean="0"/>
              <a:t>2/11/2020</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60712192-AD5A-44F2-B539-59766FD671D4}"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15811594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008CCD-3D21-4577-921B-0BEECB666903}" type="datetimeFigureOut">
              <a:rPr lang="en-US" smtClean="0"/>
              <a:t>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712192-AD5A-44F2-B539-59766FD671D4}" type="slidenum">
              <a:rPr lang="en-US" smtClean="0"/>
              <a:t>‹#›</a:t>
            </a:fld>
            <a:endParaRPr lang="en-US"/>
          </a:p>
        </p:txBody>
      </p:sp>
    </p:spTree>
    <p:extLst>
      <p:ext uri="{BB962C8B-B14F-4D97-AF65-F5344CB8AC3E}">
        <p14:creationId xmlns:p14="http://schemas.microsoft.com/office/powerpoint/2010/main" val="255738046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008CCD-3D21-4577-921B-0BEECB666903}" type="datetimeFigureOut">
              <a:rPr lang="en-US" smtClean="0"/>
              <a:t>2/11/2020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712192-AD5A-44F2-B539-59766FD671D4}" type="slidenum">
              <a:rPr lang="en-US" smtClean="0"/>
              <a:t>‹#›</a:t>
            </a:fld>
            <a:endParaRPr lang="en-US"/>
          </a:p>
        </p:txBody>
      </p:sp>
    </p:spTree>
    <p:extLst>
      <p:ext uri="{BB962C8B-B14F-4D97-AF65-F5344CB8AC3E}">
        <p14:creationId xmlns:p14="http://schemas.microsoft.com/office/powerpoint/2010/main" val="189263549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008CCD-3D21-4577-921B-0BEECB666903}" type="datetimeFigureOut">
              <a:rPr lang="en-US" smtClean="0"/>
              <a:t>2/11/2020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712192-AD5A-44F2-B539-59766FD671D4}" type="slidenum">
              <a:rPr lang="en-US" smtClean="0"/>
              <a:t>‹#›</a:t>
            </a:fld>
            <a:endParaRPr lang="en-US"/>
          </a:p>
        </p:txBody>
      </p:sp>
    </p:spTree>
    <p:extLst>
      <p:ext uri="{BB962C8B-B14F-4D97-AF65-F5344CB8AC3E}">
        <p14:creationId xmlns:p14="http://schemas.microsoft.com/office/powerpoint/2010/main" val="3877085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08CCD-3D21-4577-921B-0BEECB666903}" type="datetimeFigureOut">
              <a:rPr lang="en-US" smtClean="0"/>
              <a:t>2/11/2020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712192-AD5A-44F2-B539-59766FD671D4}" type="slidenum">
              <a:rPr lang="en-US" smtClean="0"/>
              <a:t>‹#›</a:t>
            </a:fld>
            <a:endParaRPr lang="en-US"/>
          </a:p>
        </p:txBody>
      </p:sp>
    </p:spTree>
    <p:extLst>
      <p:ext uri="{BB962C8B-B14F-4D97-AF65-F5344CB8AC3E}">
        <p14:creationId xmlns:p14="http://schemas.microsoft.com/office/powerpoint/2010/main" val="142565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4F008CCD-3D21-4577-921B-0BEECB666903}" type="datetimeFigureOut">
              <a:rPr lang="en-US" smtClean="0"/>
              <a:t>2/11/2020</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60712192-AD5A-44F2-B539-59766FD671D4}"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36800128"/>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4F008CCD-3D21-4577-921B-0BEECB666903}" type="datetimeFigureOut">
              <a:rPr lang="en-US" smtClean="0"/>
              <a:t>2/11/2020</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60712192-AD5A-44F2-B539-59766FD671D4}" type="slidenum">
              <a:rPr lang="en-US" smtClean="0"/>
              <a:t>‹#›</a:t>
            </a:fld>
            <a:endParaRPr lang="en-US"/>
          </a:p>
        </p:txBody>
      </p:sp>
    </p:spTree>
    <p:extLst>
      <p:ext uri="{BB962C8B-B14F-4D97-AF65-F5344CB8AC3E}">
        <p14:creationId xmlns:p14="http://schemas.microsoft.com/office/powerpoint/2010/main" val="1243116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4F008CCD-3D21-4577-921B-0BEECB666903}" type="datetimeFigureOut">
              <a:rPr lang="en-US" smtClean="0"/>
              <a:t>2/11/2020</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0712192-AD5A-44F2-B539-59766FD671D4}"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1976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List_of_United_States_cities_by_population"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89868916-58B2-48F0-B6C8-D995E8977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0F53C04-EB07-42C8-B74B-344165DE33F0}"/>
              </a:ext>
            </a:extLst>
          </p:cNvPr>
          <p:cNvPicPr>
            <a:picLocks noChangeAspect="1"/>
          </p:cNvPicPr>
          <p:nvPr/>
        </p:nvPicPr>
        <p:blipFill rotWithShape="1">
          <a:blip r:embed="rId2"/>
          <a:srcRect l="33701" r="18841" b="2"/>
          <a:stretch/>
        </p:blipFill>
        <p:spPr>
          <a:xfrm>
            <a:off x="8362943" y="10"/>
            <a:ext cx="3829057" cy="6857990"/>
          </a:xfrm>
          <a:prstGeom prst="rect">
            <a:avLst/>
          </a:prstGeom>
        </p:spPr>
      </p:pic>
      <p:sp>
        <p:nvSpPr>
          <p:cNvPr id="43" name="Freeform 13">
            <a:extLst>
              <a:ext uri="{FF2B5EF4-FFF2-40B4-BE49-F238E27FC236}">
                <a16:creationId xmlns:a16="http://schemas.microsoft.com/office/drawing/2014/main" id="{BB82496C-9AD4-4916-BAB7-FF3CC04B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0" y="0"/>
            <a:ext cx="9807836" cy="6858000"/>
          </a:xfrm>
          <a:custGeom>
            <a:avLst/>
            <a:gdLst>
              <a:gd name="connsiteX0" fmla="*/ 9807836 w 9807836"/>
              <a:gd name="connsiteY0" fmla="*/ 0 h 6858000"/>
              <a:gd name="connsiteX1" fmla="*/ 0 w 9807836"/>
              <a:gd name="connsiteY1" fmla="*/ 0 h 6858000"/>
              <a:gd name="connsiteX2" fmla="*/ 26987 w 9807836"/>
              <a:gd name="connsiteY2" fmla="*/ 87312 h 6858000"/>
              <a:gd name="connsiteX3" fmla="*/ 52387 w 9807836"/>
              <a:gd name="connsiteY3" fmla="*/ 174625 h 6858000"/>
              <a:gd name="connsiteX4" fmla="*/ 77787 w 9807836"/>
              <a:gd name="connsiteY4" fmla="*/ 263525 h 6858000"/>
              <a:gd name="connsiteX5" fmla="*/ 100012 w 9807836"/>
              <a:gd name="connsiteY5" fmla="*/ 354012 h 6858000"/>
              <a:gd name="connsiteX6" fmla="*/ 127000 w 9807836"/>
              <a:gd name="connsiteY6" fmla="*/ 441325 h 6858000"/>
              <a:gd name="connsiteX7" fmla="*/ 155575 w 9807836"/>
              <a:gd name="connsiteY7" fmla="*/ 525462 h 6858000"/>
              <a:gd name="connsiteX8" fmla="*/ 192087 w 9807836"/>
              <a:gd name="connsiteY8" fmla="*/ 604837 h 6858000"/>
              <a:gd name="connsiteX9" fmla="*/ 234950 w 9807836"/>
              <a:gd name="connsiteY9" fmla="*/ 677862 h 6858000"/>
              <a:gd name="connsiteX10" fmla="*/ 282575 w 9807836"/>
              <a:gd name="connsiteY10" fmla="*/ 739775 h 6858000"/>
              <a:gd name="connsiteX11" fmla="*/ 334962 w 9807836"/>
              <a:gd name="connsiteY11" fmla="*/ 798512 h 6858000"/>
              <a:gd name="connsiteX12" fmla="*/ 395287 w 9807836"/>
              <a:gd name="connsiteY12" fmla="*/ 852487 h 6858000"/>
              <a:gd name="connsiteX13" fmla="*/ 458787 w 9807836"/>
              <a:gd name="connsiteY13" fmla="*/ 906462 h 6858000"/>
              <a:gd name="connsiteX14" fmla="*/ 525462 w 9807836"/>
              <a:gd name="connsiteY14" fmla="*/ 957262 h 6858000"/>
              <a:gd name="connsiteX15" fmla="*/ 592137 w 9807836"/>
              <a:gd name="connsiteY15" fmla="*/ 1008062 h 6858000"/>
              <a:gd name="connsiteX16" fmla="*/ 660400 w 9807836"/>
              <a:gd name="connsiteY16" fmla="*/ 1060450 h 6858000"/>
              <a:gd name="connsiteX17" fmla="*/ 725487 w 9807836"/>
              <a:gd name="connsiteY17" fmla="*/ 1111250 h 6858000"/>
              <a:gd name="connsiteX18" fmla="*/ 787400 w 9807836"/>
              <a:gd name="connsiteY18" fmla="*/ 1165225 h 6858000"/>
              <a:gd name="connsiteX19" fmla="*/ 844550 w 9807836"/>
              <a:gd name="connsiteY19" fmla="*/ 1223962 h 6858000"/>
              <a:gd name="connsiteX20" fmla="*/ 896937 w 9807836"/>
              <a:gd name="connsiteY20" fmla="*/ 1282700 h 6858000"/>
              <a:gd name="connsiteX21" fmla="*/ 939800 w 9807836"/>
              <a:gd name="connsiteY21" fmla="*/ 1346200 h 6858000"/>
              <a:gd name="connsiteX22" fmla="*/ 976312 w 9807836"/>
              <a:gd name="connsiteY22" fmla="*/ 1417637 h 6858000"/>
              <a:gd name="connsiteX23" fmla="*/ 998537 w 9807836"/>
              <a:gd name="connsiteY23" fmla="*/ 1487487 h 6858000"/>
              <a:gd name="connsiteX24" fmla="*/ 1012825 w 9807836"/>
              <a:gd name="connsiteY24" fmla="*/ 1565275 h 6858000"/>
              <a:gd name="connsiteX25" fmla="*/ 1019175 w 9807836"/>
              <a:gd name="connsiteY25" fmla="*/ 1641475 h 6858000"/>
              <a:gd name="connsiteX26" fmla="*/ 1017587 w 9807836"/>
              <a:gd name="connsiteY26" fmla="*/ 1722437 h 6858000"/>
              <a:gd name="connsiteX27" fmla="*/ 1011237 w 9807836"/>
              <a:gd name="connsiteY27" fmla="*/ 1803400 h 6858000"/>
              <a:gd name="connsiteX28" fmla="*/ 1003300 w 9807836"/>
              <a:gd name="connsiteY28" fmla="*/ 1887537 h 6858000"/>
              <a:gd name="connsiteX29" fmla="*/ 992187 w 9807836"/>
              <a:gd name="connsiteY29" fmla="*/ 1971675 h 6858000"/>
              <a:gd name="connsiteX30" fmla="*/ 979487 w 9807836"/>
              <a:gd name="connsiteY30" fmla="*/ 2055812 h 6858000"/>
              <a:gd name="connsiteX31" fmla="*/ 969962 w 9807836"/>
              <a:gd name="connsiteY31" fmla="*/ 2139950 h 6858000"/>
              <a:gd name="connsiteX32" fmla="*/ 963612 w 9807836"/>
              <a:gd name="connsiteY32" fmla="*/ 2224087 h 6858000"/>
              <a:gd name="connsiteX33" fmla="*/ 958850 w 9807836"/>
              <a:gd name="connsiteY33" fmla="*/ 2305050 h 6858000"/>
              <a:gd name="connsiteX34" fmla="*/ 963612 w 9807836"/>
              <a:gd name="connsiteY34" fmla="*/ 2384425 h 6858000"/>
              <a:gd name="connsiteX35" fmla="*/ 973137 w 9807836"/>
              <a:gd name="connsiteY35" fmla="*/ 2462212 h 6858000"/>
              <a:gd name="connsiteX36" fmla="*/ 993775 w 9807836"/>
              <a:gd name="connsiteY36" fmla="*/ 2543175 h 6858000"/>
              <a:gd name="connsiteX37" fmla="*/ 1025525 w 9807836"/>
              <a:gd name="connsiteY37" fmla="*/ 2622550 h 6858000"/>
              <a:gd name="connsiteX38" fmla="*/ 1063625 w 9807836"/>
              <a:gd name="connsiteY38" fmla="*/ 2701925 h 6858000"/>
              <a:gd name="connsiteX39" fmla="*/ 1106487 w 9807836"/>
              <a:gd name="connsiteY39" fmla="*/ 2781300 h 6858000"/>
              <a:gd name="connsiteX40" fmla="*/ 1150937 w 9807836"/>
              <a:gd name="connsiteY40" fmla="*/ 2859087 h 6858000"/>
              <a:gd name="connsiteX41" fmla="*/ 1198562 w 9807836"/>
              <a:gd name="connsiteY41" fmla="*/ 2938462 h 6858000"/>
              <a:gd name="connsiteX42" fmla="*/ 1241425 w 9807836"/>
              <a:gd name="connsiteY42" fmla="*/ 3017837 h 6858000"/>
              <a:gd name="connsiteX43" fmla="*/ 1284288 w 9807836"/>
              <a:gd name="connsiteY43" fmla="*/ 3098800 h 6858000"/>
              <a:gd name="connsiteX44" fmla="*/ 1320800 w 9807836"/>
              <a:gd name="connsiteY44" fmla="*/ 3179762 h 6858000"/>
              <a:gd name="connsiteX45" fmla="*/ 1349375 w 9807836"/>
              <a:gd name="connsiteY45" fmla="*/ 3260725 h 6858000"/>
              <a:gd name="connsiteX46" fmla="*/ 1365250 w 9807836"/>
              <a:gd name="connsiteY46" fmla="*/ 3343275 h 6858000"/>
              <a:gd name="connsiteX47" fmla="*/ 1374775 w 9807836"/>
              <a:gd name="connsiteY47" fmla="*/ 3429000 h 6858000"/>
              <a:gd name="connsiteX48" fmla="*/ 1365250 w 9807836"/>
              <a:gd name="connsiteY48" fmla="*/ 3514725 h 6858000"/>
              <a:gd name="connsiteX49" fmla="*/ 1349375 w 9807836"/>
              <a:gd name="connsiteY49" fmla="*/ 3597275 h 6858000"/>
              <a:gd name="connsiteX50" fmla="*/ 1320800 w 9807836"/>
              <a:gd name="connsiteY50" fmla="*/ 3678237 h 6858000"/>
              <a:gd name="connsiteX51" fmla="*/ 1284288 w 9807836"/>
              <a:gd name="connsiteY51" fmla="*/ 3759200 h 6858000"/>
              <a:gd name="connsiteX52" fmla="*/ 1241425 w 9807836"/>
              <a:gd name="connsiteY52" fmla="*/ 3840162 h 6858000"/>
              <a:gd name="connsiteX53" fmla="*/ 1198562 w 9807836"/>
              <a:gd name="connsiteY53" fmla="*/ 3919537 h 6858000"/>
              <a:gd name="connsiteX54" fmla="*/ 1150937 w 9807836"/>
              <a:gd name="connsiteY54" fmla="*/ 3998912 h 6858000"/>
              <a:gd name="connsiteX55" fmla="*/ 1106487 w 9807836"/>
              <a:gd name="connsiteY55" fmla="*/ 4076700 h 6858000"/>
              <a:gd name="connsiteX56" fmla="*/ 1063625 w 9807836"/>
              <a:gd name="connsiteY56" fmla="*/ 4156075 h 6858000"/>
              <a:gd name="connsiteX57" fmla="*/ 1025525 w 9807836"/>
              <a:gd name="connsiteY57" fmla="*/ 4235450 h 6858000"/>
              <a:gd name="connsiteX58" fmla="*/ 993775 w 9807836"/>
              <a:gd name="connsiteY58" fmla="*/ 4314825 h 6858000"/>
              <a:gd name="connsiteX59" fmla="*/ 973137 w 9807836"/>
              <a:gd name="connsiteY59" fmla="*/ 4395787 h 6858000"/>
              <a:gd name="connsiteX60" fmla="*/ 963612 w 9807836"/>
              <a:gd name="connsiteY60" fmla="*/ 4473575 h 6858000"/>
              <a:gd name="connsiteX61" fmla="*/ 958850 w 9807836"/>
              <a:gd name="connsiteY61" fmla="*/ 4552950 h 6858000"/>
              <a:gd name="connsiteX62" fmla="*/ 963612 w 9807836"/>
              <a:gd name="connsiteY62" fmla="*/ 4633912 h 6858000"/>
              <a:gd name="connsiteX63" fmla="*/ 969962 w 9807836"/>
              <a:gd name="connsiteY63" fmla="*/ 4718050 h 6858000"/>
              <a:gd name="connsiteX64" fmla="*/ 979487 w 9807836"/>
              <a:gd name="connsiteY64" fmla="*/ 4802187 h 6858000"/>
              <a:gd name="connsiteX65" fmla="*/ 992187 w 9807836"/>
              <a:gd name="connsiteY65" fmla="*/ 4886325 h 6858000"/>
              <a:gd name="connsiteX66" fmla="*/ 1003300 w 9807836"/>
              <a:gd name="connsiteY66" fmla="*/ 4970462 h 6858000"/>
              <a:gd name="connsiteX67" fmla="*/ 1011237 w 9807836"/>
              <a:gd name="connsiteY67" fmla="*/ 5054600 h 6858000"/>
              <a:gd name="connsiteX68" fmla="*/ 1017587 w 9807836"/>
              <a:gd name="connsiteY68" fmla="*/ 5135562 h 6858000"/>
              <a:gd name="connsiteX69" fmla="*/ 1019175 w 9807836"/>
              <a:gd name="connsiteY69" fmla="*/ 5216525 h 6858000"/>
              <a:gd name="connsiteX70" fmla="*/ 1012825 w 9807836"/>
              <a:gd name="connsiteY70" fmla="*/ 5292725 h 6858000"/>
              <a:gd name="connsiteX71" fmla="*/ 998537 w 9807836"/>
              <a:gd name="connsiteY71" fmla="*/ 5370512 h 6858000"/>
              <a:gd name="connsiteX72" fmla="*/ 976312 w 9807836"/>
              <a:gd name="connsiteY72" fmla="*/ 5440362 h 6858000"/>
              <a:gd name="connsiteX73" fmla="*/ 939800 w 9807836"/>
              <a:gd name="connsiteY73" fmla="*/ 5511800 h 6858000"/>
              <a:gd name="connsiteX74" fmla="*/ 896937 w 9807836"/>
              <a:gd name="connsiteY74" fmla="*/ 5575300 h 6858000"/>
              <a:gd name="connsiteX75" fmla="*/ 844550 w 9807836"/>
              <a:gd name="connsiteY75" fmla="*/ 5634037 h 6858000"/>
              <a:gd name="connsiteX76" fmla="*/ 787400 w 9807836"/>
              <a:gd name="connsiteY76" fmla="*/ 5692775 h 6858000"/>
              <a:gd name="connsiteX77" fmla="*/ 725487 w 9807836"/>
              <a:gd name="connsiteY77" fmla="*/ 5746750 h 6858000"/>
              <a:gd name="connsiteX78" fmla="*/ 660400 w 9807836"/>
              <a:gd name="connsiteY78" fmla="*/ 5797550 h 6858000"/>
              <a:gd name="connsiteX79" fmla="*/ 592137 w 9807836"/>
              <a:gd name="connsiteY79" fmla="*/ 5849937 h 6858000"/>
              <a:gd name="connsiteX80" fmla="*/ 525462 w 9807836"/>
              <a:gd name="connsiteY80" fmla="*/ 5900737 h 6858000"/>
              <a:gd name="connsiteX81" fmla="*/ 458787 w 9807836"/>
              <a:gd name="connsiteY81" fmla="*/ 5951537 h 6858000"/>
              <a:gd name="connsiteX82" fmla="*/ 395287 w 9807836"/>
              <a:gd name="connsiteY82" fmla="*/ 6005512 h 6858000"/>
              <a:gd name="connsiteX83" fmla="*/ 334962 w 9807836"/>
              <a:gd name="connsiteY83" fmla="*/ 6059487 h 6858000"/>
              <a:gd name="connsiteX84" fmla="*/ 282575 w 9807836"/>
              <a:gd name="connsiteY84" fmla="*/ 6118225 h 6858000"/>
              <a:gd name="connsiteX85" fmla="*/ 234950 w 9807836"/>
              <a:gd name="connsiteY85" fmla="*/ 6180137 h 6858000"/>
              <a:gd name="connsiteX86" fmla="*/ 192087 w 9807836"/>
              <a:gd name="connsiteY86" fmla="*/ 6253162 h 6858000"/>
              <a:gd name="connsiteX87" fmla="*/ 155575 w 9807836"/>
              <a:gd name="connsiteY87" fmla="*/ 6332537 h 6858000"/>
              <a:gd name="connsiteX88" fmla="*/ 127000 w 9807836"/>
              <a:gd name="connsiteY88" fmla="*/ 6416675 h 6858000"/>
              <a:gd name="connsiteX89" fmla="*/ 100012 w 9807836"/>
              <a:gd name="connsiteY89" fmla="*/ 6503987 h 6858000"/>
              <a:gd name="connsiteX90" fmla="*/ 77787 w 9807836"/>
              <a:gd name="connsiteY90" fmla="*/ 6594475 h 6858000"/>
              <a:gd name="connsiteX91" fmla="*/ 52387 w 9807836"/>
              <a:gd name="connsiteY91" fmla="*/ 6683375 h 6858000"/>
              <a:gd name="connsiteX92" fmla="*/ 26987 w 9807836"/>
              <a:gd name="connsiteY92" fmla="*/ 6770687 h 6858000"/>
              <a:gd name="connsiteX93" fmla="*/ 0 w 9807836"/>
              <a:gd name="connsiteY93" fmla="*/ 6858000 h 6858000"/>
              <a:gd name="connsiteX94" fmla="*/ 9807836 w 9807836"/>
              <a:gd name="connsiteY94" fmla="*/ 6858000 h 6858000"/>
              <a:gd name="connsiteX95" fmla="*/ 9807836 w 9807836"/>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807836" h="6858000">
                <a:moveTo>
                  <a:pt x="9807836" y="0"/>
                </a:moveTo>
                <a:lnTo>
                  <a:pt x="0" y="0"/>
                </a:lnTo>
                <a:lnTo>
                  <a:pt x="26987" y="87312"/>
                </a:lnTo>
                <a:lnTo>
                  <a:pt x="52387" y="174625"/>
                </a:lnTo>
                <a:lnTo>
                  <a:pt x="77787" y="263525"/>
                </a:lnTo>
                <a:lnTo>
                  <a:pt x="100012" y="354012"/>
                </a:lnTo>
                <a:lnTo>
                  <a:pt x="127000" y="441325"/>
                </a:lnTo>
                <a:lnTo>
                  <a:pt x="155575" y="525462"/>
                </a:lnTo>
                <a:lnTo>
                  <a:pt x="192087" y="604837"/>
                </a:lnTo>
                <a:lnTo>
                  <a:pt x="234950" y="677862"/>
                </a:lnTo>
                <a:lnTo>
                  <a:pt x="282575" y="739775"/>
                </a:lnTo>
                <a:lnTo>
                  <a:pt x="334962" y="798512"/>
                </a:lnTo>
                <a:lnTo>
                  <a:pt x="395287" y="852487"/>
                </a:lnTo>
                <a:lnTo>
                  <a:pt x="458787" y="906462"/>
                </a:lnTo>
                <a:lnTo>
                  <a:pt x="525462" y="957262"/>
                </a:lnTo>
                <a:lnTo>
                  <a:pt x="592137" y="1008062"/>
                </a:lnTo>
                <a:lnTo>
                  <a:pt x="660400" y="1060450"/>
                </a:lnTo>
                <a:lnTo>
                  <a:pt x="725487" y="1111250"/>
                </a:lnTo>
                <a:lnTo>
                  <a:pt x="787400" y="1165225"/>
                </a:lnTo>
                <a:lnTo>
                  <a:pt x="844550" y="1223962"/>
                </a:lnTo>
                <a:lnTo>
                  <a:pt x="896937" y="1282700"/>
                </a:lnTo>
                <a:lnTo>
                  <a:pt x="939800" y="1346200"/>
                </a:lnTo>
                <a:lnTo>
                  <a:pt x="976312" y="1417637"/>
                </a:lnTo>
                <a:lnTo>
                  <a:pt x="998537" y="1487487"/>
                </a:lnTo>
                <a:lnTo>
                  <a:pt x="1012825" y="1565275"/>
                </a:lnTo>
                <a:lnTo>
                  <a:pt x="1019175" y="1641475"/>
                </a:lnTo>
                <a:lnTo>
                  <a:pt x="1017587" y="1722437"/>
                </a:lnTo>
                <a:lnTo>
                  <a:pt x="1011237" y="1803400"/>
                </a:lnTo>
                <a:lnTo>
                  <a:pt x="1003300" y="1887537"/>
                </a:lnTo>
                <a:lnTo>
                  <a:pt x="992187" y="1971675"/>
                </a:lnTo>
                <a:lnTo>
                  <a:pt x="979487" y="2055812"/>
                </a:lnTo>
                <a:lnTo>
                  <a:pt x="969962" y="2139950"/>
                </a:lnTo>
                <a:lnTo>
                  <a:pt x="963612" y="2224087"/>
                </a:lnTo>
                <a:lnTo>
                  <a:pt x="958850" y="2305050"/>
                </a:lnTo>
                <a:lnTo>
                  <a:pt x="963612" y="2384425"/>
                </a:lnTo>
                <a:lnTo>
                  <a:pt x="973137" y="2462212"/>
                </a:lnTo>
                <a:lnTo>
                  <a:pt x="993775" y="2543175"/>
                </a:lnTo>
                <a:lnTo>
                  <a:pt x="1025525" y="2622550"/>
                </a:lnTo>
                <a:lnTo>
                  <a:pt x="1063625" y="2701925"/>
                </a:lnTo>
                <a:lnTo>
                  <a:pt x="1106487" y="2781300"/>
                </a:lnTo>
                <a:lnTo>
                  <a:pt x="1150937" y="2859087"/>
                </a:lnTo>
                <a:lnTo>
                  <a:pt x="1198562" y="2938462"/>
                </a:lnTo>
                <a:lnTo>
                  <a:pt x="1241425" y="3017837"/>
                </a:lnTo>
                <a:lnTo>
                  <a:pt x="1284288" y="3098800"/>
                </a:lnTo>
                <a:lnTo>
                  <a:pt x="1320800" y="3179762"/>
                </a:lnTo>
                <a:lnTo>
                  <a:pt x="1349375" y="3260725"/>
                </a:lnTo>
                <a:lnTo>
                  <a:pt x="1365250" y="3343275"/>
                </a:lnTo>
                <a:lnTo>
                  <a:pt x="1374775" y="3429000"/>
                </a:lnTo>
                <a:lnTo>
                  <a:pt x="1365250" y="3514725"/>
                </a:lnTo>
                <a:lnTo>
                  <a:pt x="1349375" y="3597275"/>
                </a:lnTo>
                <a:lnTo>
                  <a:pt x="1320800" y="3678237"/>
                </a:lnTo>
                <a:lnTo>
                  <a:pt x="1284288" y="3759200"/>
                </a:lnTo>
                <a:lnTo>
                  <a:pt x="1241425" y="3840162"/>
                </a:lnTo>
                <a:lnTo>
                  <a:pt x="1198562" y="3919537"/>
                </a:lnTo>
                <a:lnTo>
                  <a:pt x="1150937" y="3998912"/>
                </a:lnTo>
                <a:lnTo>
                  <a:pt x="1106487" y="4076700"/>
                </a:lnTo>
                <a:lnTo>
                  <a:pt x="1063625" y="4156075"/>
                </a:lnTo>
                <a:lnTo>
                  <a:pt x="1025525" y="4235450"/>
                </a:lnTo>
                <a:lnTo>
                  <a:pt x="993775" y="4314825"/>
                </a:lnTo>
                <a:lnTo>
                  <a:pt x="973137" y="4395787"/>
                </a:lnTo>
                <a:lnTo>
                  <a:pt x="963612" y="4473575"/>
                </a:lnTo>
                <a:lnTo>
                  <a:pt x="958850" y="4552950"/>
                </a:lnTo>
                <a:lnTo>
                  <a:pt x="963612" y="4633912"/>
                </a:lnTo>
                <a:lnTo>
                  <a:pt x="969962" y="4718050"/>
                </a:lnTo>
                <a:lnTo>
                  <a:pt x="979487" y="4802187"/>
                </a:lnTo>
                <a:lnTo>
                  <a:pt x="992187" y="4886325"/>
                </a:lnTo>
                <a:lnTo>
                  <a:pt x="1003300" y="4970462"/>
                </a:lnTo>
                <a:lnTo>
                  <a:pt x="1011237" y="5054600"/>
                </a:lnTo>
                <a:lnTo>
                  <a:pt x="1017587" y="5135562"/>
                </a:lnTo>
                <a:lnTo>
                  <a:pt x="1019175" y="5216525"/>
                </a:lnTo>
                <a:lnTo>
                  <a:pt x="1012825" y="5292725"/>
                </a:lnTo>
                <a:lnTo>
                  <a:pt x="998537" y="5370512"/>
                </a:lnTo>
                <a:lnTo>
                  <a:pt x="976312" y="5440362"/>
                </a:lnTo>
                <a:lnTo>
                  <a:pt x="939800" y="5511800"/>
                </a:lnTo>
                <a:lnTo>
                  <a:pt x="896937" y="5575300"/>
                </a:lnTo>
                <a:lnTo>
                  <a:pt x="844550" y="5634037"/>
                </a:lnTo>
                <a:lnTo>
                  <a:pt x="787400" y="5692775"/>
                </a:lnTo>
                <a:lnTo>
                  <a:pt x="725487" y="5746750"/>
                </a:lnTo>
                <a:lnTo>
                  <a:pt x="660400" y="5797550"/>
                </a:lnTo>
                <a:lnTo>
                  <a:pt x="592137" y="5849937"/>
                </a:lnTo>
                <a:lnTo>
                  <a:pt x="525462" y="5900737"/>
                </a:lnTo>
                <a:lnTo>
                  <a:pt x="458787" y="5951537"/>
                </a:lnTo>
                <a:lnTo>
                  <a:pt x="395287" y="6005512"/>
                </a:lnTo>
                <a:lnTo>
                  <a:pt x="334962" y="6059487"/>
                </a:lnTo>
                <a:lnTo>
                  <a:pt x="282575" y="6118225"/>
                </a:lnTo>
                <a:lnTo>
                  <a:pt x="234950" y="6180137"/>
                </a:lnTo>
                <a:lnTo>
                  <a:pt x="192087" y="6253162"/>
                </a:lnTo>
                <a:lnTo>
                  <a:pt x="155575" y="6332537"/>
                </a:lnTo>
                <a:lnTo>
                  <a:pt x="127000" y="6416675"/>
                </a:lnTo>
                <a:lnTo>
                  <a:pt x="100012" y="6503987"/>
                </a:lnTo>
                <a:lnTo>
                  <a:pt x="77787" y="6594475"/>
                </a:lnTo>
                <a:lnTo>
                  <a:pt x="52387" y="6683375"/>
                </a:lnTo>
                <a:lnTo>
                  <a:pt x="26987" y="6770687"/>
                </a:lnTo>
                <a:lnTo>
                  <a:pt x="0" y="6858000"/>
                </a:lnTo>
                <a:lnTo>
                  <a:pt x="9807836" y="6858000"/>
                </a:lnTo>
                <a:lnTo>
                  <a:pt x="9807836" y="0"/>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E3275710-0A0C-4B8F-8A5C-02303FEE9147}"/>
              </a:ext>
            </a:extLst>
          </p:cNvPr>
          <p:cNvSpPr>
            <a:spLocks noGrp="1"/>
          </p:cNvSpPr>
          <p:nvPr>
            <p:ph type="ctrTitle"/>
          </p:nvPr>
        </p:nvSpPr>
        <p:spPr>
          <a:xfrm>
            <a:off x="544403" y="1098388"/>
            <a:ext cx="7818540" cy="4394988"/>
          </a:xfrm>
        </p:spPr>
        <p:txBody>
          <a:bodyPr>
            <a:noAutofit/>
          </a:bodyPr>
          <a:lstStyle/>
          <a:p>
            <a:pPr algn="l"/>
            <a:r>
              <a:rPr lang="en-US" sz="9600" dirty="0"/>
              <a:t>25 cites </a:t>
            </a:r>
            <a:br>
              <a:rPr lang="en-US" sz="9600" dirty="0"/>
            </a:br>
            <a:r>
              <a:rPr lang="en-US" sz="9600" dirty="0"/>
              <a:t>        &amp;</a:t>
            </a:r>
            <a:br>
              <a:rPr lang="en-US" sz="9600" dirty="0"/>
            </a:br>
            <a:r>
              <a:rPr lang="en-US" sz="9600" dirty="0"/>
              <a:t>50 burgers</a:t>
            </a:r>
          </a:p>
        </p:txBody>
      </p:sp>
      <p:sp>
        <p:nvSpPr>
          <p:cNvPr id="3" name="Subtitle 2">
            <a:extLst>
              <a:ext uri="{FF2B5EF4-FFF2-40B4-BE49-F238E27FC236}">
                <a16:creationId xmlns:a16="http://schemas.microsoft.com/office/drawing/2014/main" id="{331FE70E-AA50-440E-84CC-AC67734A65DE}"/>
              </a:ext>
            </a:extLst>
          </p:cNvPr>
          <p:cNvSpPr>
            <a:spLocks noGrp="1"/>
          </p:cNvSpPr>
          <p:nvPr>
            <p:ph type="subTitle" idx="1"/>
          </p:nvPr>
        </p:nvSpPr>
        <p:spPr>
          <a:xfrm>
            <a:off x="544403" y="5563388"/>
            <a:ext cx="7818540" cy="742279"/>
          </a:xfrm>
        </p:spPr>
        <p:txBody>
          <a:bodyPr>
            <a:normAutofit/>
          </a:bodyPr>
          <a:lstStyle/>
          <a:p>
            <a:pPr algn="l"/>
            <a:endParaRPr lang="en-US" dirty="0">
              <a:solidFill>
                <a:schemeClr val="bg2"/>
              </a:solidFill>
            </a:endParaRPr>
          </a:p>
        </p:txBody>
      </p:sp>
      <p:sp>
        <p:nvSpPr>
          <p:cNvPr id="45" name="Rectangle 44">
            <a:extLst>
              <a:ext uri="{FF2B5EF4-FFF2-40B4-BE49-F238E27FC236}">
                <a16:creationId xmlns:a16="http://schemas.microsoft.com/office/drawing/2014/main" id="{517C1286-B472-4907-9B47-E8C9FE290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Freeform 16">
            <a:extLst>
              <a:ext uri="{FF2B5EF4-FFF2-40B4-BE49-F238E27FC236}">
                <a16:creationId xmlns:a16="http://schemas.microsoft.com/office/drawing/2014/main" id="{28B35564-38A4-457A-BD01-15D6F1659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33061"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bg2"/>
          </a:solidFill>
          <a:ln w="0">
            <a:noFill/>
            <a:prstDash val="solid"/>
            <a:round/>
            <a:headEnd/>
            <a:tailEnd/>
          </a:ln>
        </p:spPr>
      </p:sp>
    </p:spTree>
    <p:extLst>
      <p:ext uri="{BB962C8B-B14F-4D97-AF65-F5344CB8AC3E}">
        <p14:creationId xmlns:p14="http://schemas.microsoft.com/office/powerpoint/2010/main" val="18823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Content Placeholder 3" descr="A picture containing electronics&#10;&#10;Description automatically generated">
            <a:extLst>
              <a:ext uri="{FF2B5EF4-FFF2-40B4-BE49-F238E27FC236}">
                <a16:creationId xmlns:a16="http://schemas.microsoft.com/office/drawing/2014/main" id="{85DECD91-D1EE-47B8-8844-28F557EB946C}"/>
              </a:ext>
            </a:extLst>
          </p:cNvPr>
          <p:cNvPicPr>
            <a:picLocks noChangeAspect="1"/>
          </p:cNvPicPr>
          <p:nvPr/>
        </p:nvPicPr>
        <p:blipFill rotWithShape="1">
          <a:blip r:embed="rId2"/>
          <a:srcRect l="29786" r="30760" b="-1"/>
          <a:stretch/>
        </p:blipFill>
        <p:spPr>
          <a:xfrm>
            <a:off x="7338646" y="10"/>
            <a:ext cx="4853354" cy="6857990"/>
          </a:xfrm>
          <a:prstGeom prst="rect">
            <a:avLst/>
          </a:prstGeom>
        </p:spPr>
      </p:pic>
      <p:sp>
        <p:nvSpPr>
          <p:cNvPr id="11" name="Freeform 10">
            <a:extLst>
              <a:ext uri="{FF2B5EF4-FFF2-40B4-BE49-F238E27FC236}">
                <a16:creationId xmlns:a16="http://schemas.microsoft.com/office/drawing/2014/main" id="{E1CE536E-134A-4A35-900B-30F927D5B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E1A86F39-8E18-42A0-A869-F5EC34FED23F}"/>
              </a:ext>
            </a:extLst>
          </p:cNvPr>
          <p:cNvSpPr>
            <a:spLocks noGrp="1"/>
          </p:cNvSpPr>
          <p:nvPr>
            <p:ph type="title"/>
          </p:nvPr>
        </p:nvSpPr>
        <p:spPr>
          <a:xfrm>
            <a:off x="765051" y="382385"/>
            <a:ext cx="6015897" cy="1492132"/>
          </a:xfrm>
        </p:spPr>
        <p:txBody>
          <a:bodyPr>
            <a:normAutofit/>
          </a:bodyPr>
          <a:lstStyle/>
          <a:p>
            <a:r>
              <a:rPr lang="en-US" dirty="0" err="1"/>
              <a:t>BackGround</a:t>
            </a:r>
            <a:endParaRPr lang="en-US" dirty="0"/>
          </a:p>
        </p:txBody>
      </p:sp>
      <p:sp>
        <p:nvSpPr>
          <p:cNvPr id="13" name="Rectangle 12">
            <a:extLst>
              <a:ext uri="{FF2B5EF4-FFF2-40B4-BE49-F238E27FC236}">
                <a16:creationId xmlns:a16="http://schemas.microsoft.com/office/drawing/2014/main" id="{FA0382D1-1594-4E3D-842E-04E1E5E75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a:extLst>
              <a:ext uri="{FF2B5EF4-FFF2-40B4-BE49-F238E27FC236}">
                <a16:creationId xmlns:a16="http://schemas.microsoft.com/office/drawing/2014/main" id="{5D62DADC-F3FB-4AF9-B04A-CF77D54A29BE}"/>
              </a:ext>
            </a:extLst>
          </p:cNvPr>
          <p:cNvSpPr>
            <a:spLocks noGrp="1"/>
          </p:cNvSpPr>
          <p:nvPr>
            <p:ph idx="1"/>
          </p:nvPr>
        </p:nvSpPr>
        <p:spPr>
          <a:xfrm>
            <a:off x="765051" y="2286001"/>
            <a:ext cx="6015897" cy="3593591"/>
          </a:xfrm>
        </p:spPr>
        <p:txBody>
          <a:bodyPr>
            <a:normAutofit/>
          </a:bodyPr>
          <a:lstStyle/>
          <a:p>
            <a:r>
              <a:rPr lang="en-US" dirty="0"/>
              <a:t>The food network a reality TV network that specializes in tv series about food is interested in making a reality TV series highlighting the top burgers restaurants in several cities.</a:t>
            </a:r>
          </a:p>
          <a:p>
            <a:r>
              <a:rPr lang="en-US" dirty="0"/>
              <a:t>They plan on doing 25 episodes, to air weekly, each one highlighting two burger joints. </a:t>
            </a:r>
          </a:p>
          <a:p>
            <a:r>
              <a:rPr lang="en-US" dirty="0"/>
              <a:t>They would like to focus on the top 25 cities by population in the United States</a:t>
            </a:r>
          </a:p>
        </p:txBody>
      </p:sp>
    </p:spTree>
    <p:extLst>
      <p:ext uri="{BB962C8B-B14F-4D97-AF65-F5344CB8AC3E}">
        <p14:creationId xmlns:p14="http://schemas.microsoft.com/office/powerpoint/2010/main" val="3196458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6901E2-0FA5-4FAF-951D-5F6DECEA8D6B}"/>
              </a:ext>
            </a:extLst>
          </p:cNvPr>
          <p:cNvPicPr>
            <a:picLocks noChangeAspect="1"/>
          </p:cNvPicPr>
          <p:nvPr/>
        </p:nvPicPr>
        <p:blipFill rotWithShape="1">
          <a:blip r:embed="rId2"/>
          <a:srcRect l="32844" r="30002"/>
          <a:stretch/>
        </p:blipFill>
        <p:spPr>
          <a:xfrm>
            <a:off x="7338646" y="10"/>
            <a:ext cx="4853354" cy="6857990"/>
          </a:xfrm>
          <a:prstGeom prst="rect">
            <a:avLst/>
          </a:prstGeom>
        </p:spPr>
      </p:pic>
      <p:sp>
        <p:nvSpPr>
          <p:cNvPr id="18" name="Freeform 10">
            <a:extLst>
              <a:ext uri="{FF2B5EF4-FFF2-40B4-BE49-F238E27FC236}">
                <a16:creationId xmlns:a16="http://schemas.microsoft.com/office/drawing/2014/main" id="{E1CE536E-134A-4A35-900B-30F927D5B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E1A86F39-8E18-42A0-A869-F5EC34FED23F}"/>
              </a:ext>
            </a:extLst>
          </p:cNvPr>
          <p:cNvSpPr>
            <a:spLocks noGrp="1"/>
          </p:cNvSpPr>
          <p:nvPr>
            <p:ph type="title"/>
          </p:nvPr>
        </p:nvSpPr>
        <p:spPr>
          <a:xfrm>
            <a:off x="765051" y="382385"/>
            <a:ext cx="6015897" cy="1492132"/>
          </a:xfrm>
        </p:spPr>
        <p:txBody>
          <a:bodyPr>
            <a:normAutofit/>
          </a:bodyPr>
          <a:lstStyle/>
          <a:p>
            <a:r>
              <a:rPr lang="en-US" dirty="0"/>
              <a:t>Data acquisition</a:t>
            </a:r>
          </a:p>
        </p:txBody>
      </p:sp>
      <p:sp>
        <p:nvSpPr>
          <p:cNvPr id="20" name="Rectangle 19">
            <a:extLst>
              <a:ext uri="{FF2B5EF4-FFF2-40B4-BE49-F238E27FC236}">
                <a16:creationId xmlns:a16="http://schemas.microsoft.com/office/drawing/2014/main" id="{FA0382D1-1594-4E3D-842E-04E1E5E75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a:extLst>
              <a:ext uri="{FF2B5EF4-FFF2-40B4-BE49-F238E27FC236}">
                <a16:creationId xmlns:a16="http://schemas.microsoft.com/office/drawing/2014/main" id="{5D62DADC-F3FB-4AF9-B04A-CF77D54A29BE}"/>
              </a:ext>
            </a:extLst>
          </p:cNvPr>
          <p:cNvSpPr>
            <a:spLocks noGrp="1"/>
          </p:cNvSpPr>
          <p:nvPr>
            <p:ph idx="1"/>
          </p:nvPr>
        </p:nvSpPr>
        <p:spPr>
          <a:xfrm>
            <a:off x="765051" y="2286001"/>
            <a:ext cx="6015897" cy="3593591"/>
          </a:xfrm>
        </p:spPr>
        <p:txBody>
          <a:bodyPr>
            <a:normAutofit/>
          </a:bodyPr>
          <a:lstStyle/>
          <a:p>
            <a:pPr marL="0" indent="0">
              <a:buNone/>
            </a:pPr>
            <a:r>
              <a:rPr lang="en-US" sz="2400" b="1" dirty="0"/>
              <a:t>Data requirements</a:t>
            </a:r>
          </a:p>
          <a:p>
            <a:endParaRPr lang="en-US" sz="2400" dirty="0"/>
          </a:p>
          <a:p>
            <a:pPr lvl="0"/>
            <a:r>
              <a:rPr lang="en-US" sz="2400" dirty="0"/>
              <a:t>List of top 25 cites by population in the United states</a:t>
            </a:r>
          </a:p>
          <a:p>
            <a:pPr lvl="0"/>
            <a:r>
              <a:rPr lang="en-US" sz="2400" dirty="0"/>
              <a:t>Top popular burger restaurants in each of the 25 cities </a:t>
            </a:r>
          </a:p>
          <a:p>
            <a:pPr lvl="0"/>
            <a:r>
              <a:rPr lang="en-US" sz="2400" dirty="0"/>
              <a:t>Two popular attractions</a:t>
            </a:r>
          </a:p>
          <a:p>
            <a:endParaRPr lang="en-US" dirty="0"/>
          </a:p>
        </p:txBody>
      </p:sp>
    </p:spTree>
    <p:extLst>
      <p:ext uri="{BB962C8B-B14F-4D97-AF65-F5344CB8AC3E}">
        <p14:creationId xmlns:p14="http://schemas.microsoft.com/office/powerpoint/2010/main" val="2341686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BF3266-57AC-4776-82AF-8FD1426CB448}"/>
              </a:ext>
            </a:extLst>
          </p:cNvPr>
          <p:cNvSpPr/>
          <p:nvPr/>
        </p:nvSpPr>
        <p:spPr>
          <a:xfrm>
            <a:off x="1206500" y="569436"/>
            <a:ext cx="7175500" cy="1477328"/>
          </a:xfrm>
          <a:prstGeom prst="rect">
            <a:avLst/>
          </a:prstGeom>
        </p:spPr>
        <p:txBody>
          <a:bodyPr wrap="square">
            <a:spAutoFit/>
          </a:bodyPr>
          <a:lstStyle/>
          <a:p>
            <a:r>
              <a:rPr lang="en-US" dirty="0"/>
              <a:t>Data sources</a:t>
            </a:r>
          </a:p>
          <a:p>
            <a:r>
              <a:rPr lang="en-US" dirty="0"/>
              <a:t>For the population data the web site </a:t>
            </a:r>
            <a:r>
              <a:rPr lang="en-US" dirty="0">
                <a:hlinkClick r:id="rId2"/>
              </a:rPr>
              <a:t>https://en.wikipedia.org/wiki/List_of_United_States_cities_by_population</a:t>
            </a:r>
            <a:endParaRPr lang="en-US" dirty="0"/>
          </a:p>
          <a:p>
            <a:r>
              <a:rPr lang="en-US" dirty="0"/>
              <a:t>was chosen to get a list of cities in the United States along with their latitude and longitude.</a:t>
            </a:r>
          </a:p>
        </p:txBody>
      </p:sp>
      <p:pic>
        <p:nvPicPr>
          <p:cNvPr id="6" name="Picture 5">
            <a:extLst>
              <a:ext uri="{FF2B5EF4-FFF2-40B4-BE49-F238E27FC236}">
                <a16:creationId xmlns:a16="http://schemas.microsoft.com/office/drawing/2014/main" id="{07E0D2B0-2F12-4CB3-B91C-8A4A5F921A92}"/>
              </a:ext>
            </a:extLst>
          </p:cNvPr>
          <p:cNvPicPr>
            <a:picLocks noChangeAspect="1"/>
          </p:cNvPicPr>
          <p:nvPr/>
        </p:nvPicPr>
        <p:blipFill>
          <a:blip r:embed="rId3"/>
          <a:stretch>
            <a:fillRect/>
          </a:stretch>
        </p:blipFill>
        <p:spPr>
          <a:xfrm>
            <a:off x="1095996" y="2556013"/>
            <a:ext cx="10579169" cy="2918391"/>
          </a:xfrm>
          <a:prstGeom prst="rect">
            <a:avLst/>
          </a:prstGeom>
        </p:spPr>
      </p:pic>
      <p:sp>
        <p:nvSpPr>
          <p:cNvPr id="7" name="Rectangle 6">
            <a:extLst>
              <a:ext uri="{FF2B5EF4-FFF2-40B4-BE49-F238E27FC236}">
                <a16:creationId xmlns:a16="http://schemas.microsoft.com/office/drawing/2014/main" id="{06DB4CF9-510A-4454-AB1E-7503D047687E}"/>
              </a:ext>
            </a:extLst>
          </p:cNvPr>
          <p:cNvSpPr/>
          <p:nvPr/>
        </p:nvSpPr>
        <p:spPr>
          <a:xfrm>
            <a:off x="1206499" y="5657526"/>
            <a:ext cx="10468665" cy="646331"/>
          </a:xfrm>
          <a:prstGeom prst="rect">
            <a:avLst/>
          </a:prstGeom>
        </p:spPr>
        <p:txBody>
          <a:bodyPr wrap="square">
            <a:spAutoFit/>
          </a:bodyPr>
          <a:lstStyle/>
          <a:p>
            <a:r>
              <a:rPr lang="en-US" dirty="0"/>
              <a:t>For determining the restaurants, and their popularity as well as top local attractions the web site https://foursquare.com/ was chosen. </a:t>
            </a:r>
          </a:p>
        </p:txBody>
      </p:sp>
    </p:spTree>
    <p:extLst>
      <p:ext uri="{BB962C8B-B14F-4D97-AF65-F5344CB8AC3E}">
        <p14:creationId xmlns:p14="http://schemas.microsoft.com/office/powerpoint/2010/main" val="695770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6">
            <a:extLst>
              <a:ext uri="{FF2B5EF4-FFF2-40B4-BE49-F238E27FC236}">
                <a16:creationId xmlns:a16="http://schemas.microsoft.com/office/drawing/2014/main" id="{1DF61F47-37EC-408A-BDC8-E491FB5E5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6" name="Rectangle 15">
            <a:extLst>
              <a:ext uri="{FF2B5EF4-FFF2-40B4-BE49-F238E27FC236}">
                <a16:creationId xmlns:a16="http://schemas.microsoft.com/office/drawing/2014/main" id="{68157995-9098-42A2-8E36-8BA9015D7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2AE9311A-3857-4961-9AEF-386DDAEC93D7}"/>
              </a:ext>
            </a:extLst>
          </p:cNvPr>
          <p:cNvSpPr>
            <a:spLocks noGrp="1"/>
          </p:cNvSpPr>
          <p:nvPr>
            <p:ph type="title"/>
          </p:nvPr>
        </p:nvSpPr>
        <p:spPr>
          <a:xfrm>
            <a:off x="761996" y="382385"/>
            <a:ext cx="10668004" cy="862215"/>
          </a:xfrm>
        </p:spPr>
        <p:txBody>
          <a:bodyPr vert="horz" lIns="91440" tIns="45720" rIns="91440" bIns="45720" rtlCol="0" anchor="b">
            <a:normAutofit/>
          </a:bodyPr>
          <a:lstStyle/>
          <a:p>
            <a:pPr>
              <a:lnSpc>
                <a:spcPct val="90000"/>
              </a:lnSpc>
            </a:pPr>
            <a:r>
              <a:rPr lang="en-US" sz="2800" b="0" spc="200" dirty="0">
                <a:solidFill>
                  <a:schemeClr val="accent1">
                    <a:lumMod val="50000"/>
                  </a:schemeClr>
                </a:solidFill>
                <a:latin typeface="Calibri" panose="020F0502020204030204" pitchFamily="34" charset="0"/>
                <a:cs typeface="Calibri" panose="020F0502020204030204" pitchFamily="34" charset="0"/>
              </a:rPr>
              <a:t>Map indicating location of top 25 cities created using Wikipedia web site.</a:t>
            </a:r>
          </a:p>
        </p:txBody>
      </p:sp>
      <p:pic>
        <p:nvPicPr>
          <p:cNvPr id="10" name="Picture 9">
            <a:extLst>
              <a:ext uri="{FF2B5EF4-FFF2-40B4-BE49-F238E27FC236}">
                <a16:creationId xmlns:a16="http://schemas.microsoft.com/office/drawing/2014/main" id="{278E37C3-6D64-4A65-9690-6C9FADC12A5E}"/>
              </a:ext>
            </a:extLst>
          </p:cNvPr>
          <p:cNvPicPr>
            <a:picLocks noChangeAspect="1"/>
          </p:cNvPicPr>
          <p:nvPr/>
        </p:nvPicPr>
        <p:blipFill>
          <a:blip r:embed="rId2"/>
          <a:stretch>
            <a:fillRect/>
          </a:stretch>
        </p:blipFill>
        <p:spPr>
          <a:xfrm>
            <a:off x="761996" y="1686825"/>
            <a:ext cx="7537154" cy="3600036"/>
          </a:xfrm>
          <a:prstGeom prst="rect">
            <a:avLst/>
          </a:prstGeom>
        </p:spPr>
      </p:pic>
      <p:sp>
        <p:nvSpPr>
          <p:cNvPr id="4" name="Text Placeholder 3">
            <a:extLst>
              <a:ext uri="{FF2B5EF4-FFF2-40B4-BE49-F238E27FC236}">
                <a16:creationId xmlns:a16="http://schemas.microsoft.com/office/drawing/2014/main" id="{0B906D8D-43DB-4D60-9D10-250824B431A2}"/>
              </a:ext>
            </a:extLst>
          </p:cNvPr>
          <p:cNvSpPr>
            <a:spLocks noGrp="1"/>
          </p:cNvSpPr>
          <p:nvPr>
            <p:ph type="body" sz="half" idx="2"/>
          </p:nvPr>
        </p:nvSpPr>
        <p:spPr>
          <a:xfrm>
            <a:off x="8674100" y="2844800"/>
            <a:ext cx="3234436" cy="2247900"/>
          </a:xfrm>
        </p:spPr>
        <p:txBody>
          <a:bodyPr vert="horz" lIns="91440" tIns="45720" rIns="91440" bIns="45720" rtlCol="0">
            <a:normAutofit/>
          </a:bodyPr>
          <a:lstStyle/>
          <a:p>
            <a:pPr indent="-228600">
              <a:lnSpc>
                <a:spcPct val="110000"/>
              </a:lnSpc>
              <a:spcBef>
                <a:spcPts val="700"/>
              </a:spcBef>
            </a:pPr>
            <a:r>
              <a:rPr lang="en-US" sz="2400" dirty="0">
                <a:solidFill>
                  <a:schemeClr val="tx1">
                    <a:lumMod val="65000"/>
                    <a:lumOff val="35000"/>
                  </a:schemeClr>
                </a:solidFill>
              </a:rPr>
              <a:t>df = </a:t>
            </a:r>
            <a:r>
              <a:rPr lang="en-US" sz="2400" dirty="0" err="1">
                <a:solidFill>
                  <a:schemeClr val="tx1">
                    <a:lumMod val="65000"/>
                    <a:lumOff val="35000"/>
                  </a:schemeClr>
                </a:solidFill>
              </a:rPr>
              <a:t>pd.DataFrame</a:t>
            </a:r>
            <a:r>
              <a:rPr lang="en-US" sz="2400" dirty="0">
                <a:solidFill>
                  <a:schemeClr val="tx1">
                    <a:lumMod val="65000"/>
                    <a:lumOff val="35000"/>
                  </a:schemeClr>
                </a:solidFill>
              </a:rPr>
              <a:t>(columns =["Rank", "City", "State", "Population", "latitude", "longitude"])</a:t>
            </a:r>
          </a:p>
        </p:txBody>
      </p:sp>
      <p:sp>
        <p:nvSpPr>
          <p:cNvPr id="20" name="Freeform: Shape 1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2" name="Table 11">
            <a:extLst>
              <a:ext uri="{FF2B5EF4-FFF2-40B4-BE49-F238E27FC236}">
                <a16:creationId xmlns:a16="http://schemas.microsoft.com/office/drawing/2014/main" id="{A58617E8-FE17-4215-AC85-CAB79CE099C5}"/>
              </a:ext>
            </a:extLst>
          </p:cNvPr>
          <p:cNvGraphicFramePr>
            <a:graphicFrameLocks noGrp="1"/>
          </p:cNvGraphicFramePr>
          <p:nvPr>
            <p:extLst>
              <p:ext uri="{D42A27DB-BD31-4B8C-83A1-F6EECF244321}">
                <p14:modId xmlns:p14="http://schemas.microsoft.com/office/powerpoint/2010/main" val="1511159404"/>
              </p:ext>
            </p:extLst>
          </p:nvPr>
        </p:nvGraphicFramePr>
        <p:xfrm>
          <a:off x="7392035" y="5286861"/>
          <a:ext cx="4799965" cy="1562100"/>
        </p:xfrm>
        <a:graphic>
          <a:graphicData uri="http://schemas.openxmlformats.org/drawingml/2006/table">
            <a:tbl>
              <a:tblPr firstRow="1" firstCol="1" bandRow="1">
                <a:tableStyleId>{5C22544A-7EE6-4342-B048-85BDC9FD1C3A}</a:tableStyleId>
              </a:tblPr>
              <a:tblGrid>
                <a:gridCol w="609600">
                  <a:extLst>
                    <a:ext uri="{9D8B030D-6E8A-4147-A177-3AD203B41FA5}">
                      <a16:colId xmlns:a16="http://schemas.microsoft.com/office/drawing/2014/main" val="754290662"/>
                    </a:ext>
                  </a:extLst>
                </a:gridCol>
                <a:gridCol w="1240300">
                  <a:extLst>
                    <a:ext uri="{9D8B030D-6E8A-4147-A177-3AD203B41FA5}">
                      <a16:colId xmlns:a16="http://schemas.microsoft.com/office/drawing/2014/main" val="1445766706"/>
                    </a:ext>
                  </a:extLst>
                </a:gridCol>
                <a:gridCol w="689465">
                  <a:extLst>
                    <a:ext uri="{9D8B030D-6E8A-4147-A177-3AD203B41FA5}">
                      <a16:colId xmlns:a16="http://schemas.microsoft.com/office/drawing/2014/main" val="3464583235"/>
                    </a:ext>
                  </a:extLst>
                </a:gridCol>
                <a:gridCol w="939800">
                  <a:extLst>
                    <a:ext uri="{9D8B030D-6E8A-4147-A177-3AD203B41FA5}">
                      <a16:colId xmlns:a16="http://schemas.microsoft.com/office/drawing/2014/main" val="2402485860"/>
                    </a:ext>
                  </a:extLst>
                </a:gridCol>
                <a:gridCol w="609600">
                  <a:extLst>
                    <a:ext uri="{9D8B030D-6E8A-4147-A177-3AD203B41FA5}">
                      <a16:colId xmlns:a16="http://schemas.microsoft.com/office/drawing/2014/main" val="1727149716"/>
                    </a:ext>
                  </a:extLst>
                </a:gridCol>
                <a:gridCol w="711200">
                  <a:extLst>
                    <a:ext uri="{9D8B030D-6E8A-4147-A177-3AD203B41FA5}">
                      <a16:colId xmlns:a16="http://schemas.microsoft.com/office/drawing/2014/main" val="3712815833"/>
                    </a:ext>
                  </a:extLst>
                </a:gridCol>
              </a:tblGrid>
              <a:tr h="374006">
                <a:tc>
                  <a:txBody>
                    <a:bodyPr/>
                    <a:lstStyle/>
                    <a:p>
                      <a:pPr marL="0" marR="0">
                        <a:lnSpc>
                          <a:spcPct val="107000"/>
                        </a:lnSpc>
                        <a:spcBef>
                          <a:spcPts val="0"/>
                        </a:spcBef>
                        <a:spcAft>
                          <a:spcPts val="0"/>
                        </a:spcAft>
                      </a:pPr>
                      <a:r>
                        <a:rPr lang="en-US" sz="1100">
                          <a:effectLst/>
                        </a:rPr>
                        <a:t>Rank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City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State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Population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latitude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longitude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30775904"/>
                  </a:ext>
                </a:extLst>
              </a:tr>
              <a:tr h="374006">
                <a:tc>
                  <a:txBody>
                    <a:bodyPr/>
                    <a:lstStyle/>
                    <a:p>
                      <a:pPr marL="0" marR="0" algn="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New York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New York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8,398,748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40.6635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-73.9387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40450352"/>
                  </a:ext>
                </a:extLst>
              </a:tr>
              <a:tr h="203522">
                <a:tc>
                  <a:txBody>
                    <a:bodyPr/>
                    <a:lstStyle/>
                    <a:p>
                      <a:pPr marL="0" marR="0" algn="r">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Los Angeles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California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3,990,456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34.0194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-118.4108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19762036"/>
                  </a:ext>
                </a:extLst>
              </a:tr>
              <a:tr h="203522">
                <a:tc>
                  <a:txBody>
                    <a:bodyPr/>
                    <a:lstStyle/>
                    <a:p>
                      <a:pPr marL="0" marR="0" algn="r">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Chicago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Illinois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2,705,994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41.8376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-87.6818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07799442"/>
                  </a:ext>
                </a:extLst>
              </a:tr>
              <a:tr h="203522">
                <a:tc>
                  <a:txBody>
                    <a:bodyPr/>
                    <a:lstStyle/>
                    <a:p>
                      <a:pPr marL="0" marR="0" algn="r">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Houston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Texas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2,325,502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29.7866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-95.3909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88397016"/>
                  </a:ext>
                </a:extLst>
              </a:tr>
              <a:tr h="203522">
                <a:tc>
                  <a:txBody>
                    <a:bodyPr/>
                    <a:lstStyle/>
                    <a:p>
                      <a:pPr marL="0" marR="0" algn="r">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Phoenix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Arizona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1,660,272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33.5722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-112.0901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04202289"/>
                  </a:ext>
                </a:extLst>
              </a:tr>
            </a:tbl>
          </a:graphicData>
        </a:graphic>
      </p:graphicFrame>
    </p:spTree>
    <p:extLst>
      <p:ext uri="{BB962C8B-B14F-4D97-AF65-F5344CB8AC3E}">
        <p14:creationId xmlns:p14="http://schemas.microsoft.com/office/powerpoint/2010/main" val="943285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AAC317-26B2-455D-95CF-BB8926438B8C}"/>
              </a:ext>
            </a:extLst>
          </p:cNvPr>
          <p:cNvPicPr>
            <a:picLocks noChangeAspect="1"/>
          </p:cNvPicPr>
          <p:nvPr/>
        </p:nvPicPr>
        <p:blipFill>
          <a:blip r:embed="rId2"/>
          <a:stretch>
            <a:fillRect/>
          </a:stretch>
        </p:blipFill>
        <p:spPr>
          <a:xfrm>
            <a:off x="1787594" y="3671473"/>
            <a:ext cx="8933415" cy="2977805"/>
          </a:xfrm>
          <a:prstGeom prst="rect">
            <a:avLst/>
          </a:prstGeom>
        </p:spPr>
      </p:pic>
      <p:sp>
        <p:nvSpPr>
          <p:cNvPr id="7" name="Rectangle 6">
            <a:extLst>
              <a:ext uri="{FF2B5EF4-FFF2-40B4-BE49-F238E27FC236}">
                <a16:creationId xmlns:a16="http://schemas.microsoft.com/office/drawing/2014/main" id="{17F0A351-9FA6-49F7-97B3-62AD77FB8A77}"/>
              </a:ext>
            </a:extLst>
          </p:cNvPr>
          <p:cNvSpPr/>
          <p:nvPr/>
        </p:nvSpPr>
        <p:spPr>
          <a:xfrm>
            <a:off x="1630017" y="508871"/>
            <a:ext cx="9741797" cy="2862322"/>
          </a:xfrm>
          <a:prstGeom prst="rect">
            <a:avLst/>
          </a:prstGeom>
        </p:spPr>
        <p:txBody>
          <a:bodyPr wrap="square">
            <a:spAutoFit/>
          </a:bodyPr>
          <a:lstStyle/>
          <a:p>
            <a:r>
              <a:rPr lang="en-US" dirty="0"/>
              <a:t>•	The top burger restaurants list was derived using the latitude and longitude contained in the top 	25 cites list. </a:t>
            </a:r>
          </a:p>
          <a:p>
            <a:endParaRPr lang="en-US" dirty="0"/>
          </a:p>
          <a:p>
            <a:r>
              <a:rPr lang="en-US" dirty="0"/>
              <a:t>•	This was a two-part process. First a call was made to search using the search query word 'Burger’ 	for each of 25 cites. </a:t>
            </a:r>
          </a:p>
          <a:p>
            <a:endParaRPr lang="en-US" dirty="0"/>
          </a:p>
          <a:p>
            <a:r>
              <a:rPr lang="en-US" dirty="0"/>
              <a:t>•	A second call was made using the foursquare API for each of the Burger restaurants returned on 	the first call. This second call was to get the number of likes for each restaurant on the list.</a:t>
            </a:r>
          </a:p>
          <a:p>
            <a:endParaRPr lang="en-US" dirty="0"/>
          </a:p>
          <a:p>
            <a:r>
              <a:rPr lang="en-US" dirty="0"/>
              <a:t>•	The two burger restaurants with the most “likes” was then chosen for each city.  </a:t>
            </a:r>
          </a:p>
        </p:txBody>
      </p:sp>
    </p:spTree>
    <p:extLst>
      <p:ext uri="{BB962C8B-B14F-4D97-AF65-F5344CB8AC3E}">
        <p14:creationId xmlns:p14="http://schemas.microsoft.com/office/powerpoint/2010/main" val="1136897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16DC55-A70E-4A83-9C35-39C6B4D326B3}"/>
              </a:ext>
            </a:extLst>
          </p:cNvPr>
          <p:cNvSpPr/>
          <p:nvPr/>
        </p:nvSpPr>
        <p:spPr>
          <a:xfrm>
            <a:off x="1206500" y="201136"/>
            <a:ext cx="10490200" cy="923330"/>
          </a:xfrm>
          <a:prstGeom prst="rect">
            <a:avLst/>
          </a:prstGeom>
        </p:spPr>
        <p:txBody>
          <a:bodyPr wrap="square">
            <a:spAutoFit/>
          </a:bodyPr>
          <a:lstStyle/>
          <a:p>
            <a:r>
              <a:rPr lang="en-US" dirty="0"/>
              <a:t>The last query to the foursquare.com database was to get two museums from each of the cites on the list.   A provision was made in the code to map any particular city and show the 2 Burger restaurants as well as the museums so they could be mapped. </a:t>
            </a:r>
          </a:p>
        </p:txBody>
      </p:sp>
      <p:graphicFrame>
        <p:nvGraphicFramePr>
          <p:cNvPr id="3" name="Table 2">
            <a:extLst>
              <a:ext uri="{FF2B5EF4-FFF2-40B4-BE49-F238E27FC236}">
                <a16:creationId xmlns:a16="http://schemas.microsoft.com/office/drawing/2014/main" id="{D123A2B9-8753-4ECE-9A84-B5BA21369013}"/>
              </a:ext>
            </a:extLst>
          </p:cNvPr>
          <p:cNvGraphicFramePr>
            <a:graphicFrameLocks noGrp="1"/>
          </p:cNvGraphicFramePr>
          <p:nvPr>
            <p:extLst>
              <p:ext uri="{D42A27DB-BD31-4B8C-83A1-F6EECF244321}">
                <p14:modId xmlns:p14="http://schemas.microsoft.com/office/powerpoint/2010/main" val="2514243118"/>
              </p:ext>
            </p:extLst>
          </p:nvPr>
        </p:nvGraphicFramePr>
        <p:xfrm>
          <a:off x="1206500" y="1316430"/>
          <a:ext cx="10179049" cy="1443840"/>
        </p:xfrm>
        <a:graphic>
          <a:graphicData uri="http://schemas.openxmlformats.org/drawingml/2006/table">
            <a:tbl>
              <a:tblPr firstRow="1" firstCol="1" bandRow="1">
                <a:tableStyleId>{5C22544A-7EE6-4342-B048-85BDC9FD1C3A}</a:tableStyleId>
              </a:tblPr>
              <a:tblGrid>
                <a:gridCol w="4128170">
                  <a:extLst>
                    <a:ext uri="{9D8B030D-6E8A-4147-A177-3AD203B41FA5}">
                      <a16:colId xmlns:a16="http://schemas.microsoft.com/office/drawing/2014/main" val="2928004361"/>
                    </a:ext>
                  </a:extLst>
                </a:gridCol>
                <a:gridCol w="1771909">
                  <a:extLst>
                    <a:ext uri="{9D8B030D-6E8A-4147-A177-3AD203B41FA5}">
                      <a16:colId xmlns:a16="http://schemas.microsoft.com/office/drawing/2014/main" val="524425431"/>
                    </a:ext>
                  </a:extLst>
                </a:gridCol>
                <a:gridCol w="904804">
                  <a:extLst>
                    <a:ext uri="{9D8B030D-6E8A-4147-A177-3AD203B41FA5}">
                      <a16:colId xmlns:a16="http://schemas.microsoft.com/office/drawing/2014/main" val="1975664026"/>
                    </a:ext>
                  </a:extLst>
                </a:gridCol>
                <a:gridCol w="3374166">
                  <a:extLst>
                    <a:ext uri="{9D8B030D-6E8A-4147-A177-3AD203B41FA5}">
                      <a16:colId xmlns:a16="http://schemas.microsoft.com/office/drawing/2014/main" val="2867072234"/>
                    </a:ext>
                  </a:extLst>
                </a:gridCol>
              </a:tblGrid>
              <a:tr h="180480">
                <a:tc>
                  <a:txBody>
                    <a:bodyPr/>
                    <a:lstStyle/>
                    <a:p>
                      <a:pPr marL="0" marR="0">
                        <a:lnSpc>
                          <a:spcPct val="107000"/>
                        </a:lnSpc>
                        <a:spcBef>
                          <a:spcPts val="0"/>
                        </a:spcBef>
                        <a:spcAft>
                          <a:spcPts val="0"/>
                        </a:spcAft>
                      </a:pPr>
                      <a:r>
                        <a:rPr lang="en-US" sz="1000">
                          <a:effectLst/>
                        </a:rPr>
                        <a:t>Name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73" marR="64973" marT="0" marB="0" anchor="b"/>
                </a:tc>
                <a:tc>
                  <a:txBody>
                    <a:bodyPr/>
                    <a:lstStyle/>
                    <a:p>
                      <a:pPr marL="0" marR="0">
                        <a:lnSpc>
                          <a:spcPct val="107000"/>
                        </a:lnSpc>
                        <a:spcBef>
                          <a:spcPts val="0"/>
                        </a:spcBef>
                        <a:spcAft>
                          <a:spcPts val="0"/>
                        </a:spcAft>
                      </a:pPr>
                      <a:r>
                        <a:rPr lang="en-US" sz="1000">
                          <a:effectLst/>
                        </a:rPr>
                        <a:t>City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73" marR="64973" marT="0" marB="0" anchor="b"/>
                </a:tc>
                <a:tc>
                  <a:txBody>
                    <a:bodyPr/>
                    <a:lstStyle/>
                    <a:p>
                      <a:pPr marL="0" marR="0">
                        <a:lnSpc>
                          <a:spcPct val="107000"/>
                        </a:lnSpc>
                        <a:spcBef>
                          <a:spcPts val="0"/>
                        </a:spcBef>
                        <a:spcAft>
                          <a:spcPts val="0"/>
                        </a:spcAft>
                      </a:pPr>
                      <a:r>
                        <a:rPr lang="en-US" sz="1000">
                          <a:effectLst/>
                        </a:rPr>
                        <a:t>State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73" marR="64973" marT="0" marB="0" anchor="b"/>
                </a:tc>
                <a:tc>
                  <a:txBody>
                    <a:bodyPr/>
                    <a:lstStyle/>
                    <a:p>
                      <a:pPr marL="0" marR="0">
                        <a:lnSpc>
                          <a:spcPct val="107000"/>
                        </a:lnSpc>
                        <a:spcBef>
                          <a:spcPts val="0"/>
                        </a:spcBef>
                        <a:spcAft>
                          <a:spcPts val="0"/>
                        </a:spcAft>
                      </a:pPr>
                      <a:r>
                        <a:rPr lang="en-US" sz="1000">
                          <a:effectLst/>
                        </a:rPr>
                        <a:t>Address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73" marR="64973" marT="0" marB="0" anchor="b"/>
                </a:tc>
                <a:extLst>
                  <a:ext uri="{0D108BD9-81ED-4DB2-BD59-A6C34878D82A}">
                    <a16:rowId xmlns:a16="http://schemas.microsoft.com/office/drawing/2014/main" val="3200907195"/>
                  </a:ext>
                </a:extLst>
              </a:tr>
              <a:tr h="180480">
                <a:tc>
                  <a:txBody>
                    <a:bodyPr/>
                    <a:lstStyle/>
                    <a:p>
                      <a:pPr marL="0" marR="0">
                        <a:lnSpc>
                          <a:spcPct val="107000"/>
                        </a:lnSpc>
                        <a:spcBef>
                          <a:spcPts val="0"/>
                        </a:spcBef>
                        <a:spcAft>
                          <a:spcPts val="0"/>
                        </a:spcAft>
                      </a:pPr>
                      <a:r>
                        <a:rPr lang="en-US" sz="1000">
                          <a:effectLst/>
                        </a:rPr>
                        <a:t>Jewish Children's Museum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73" marR="64973" marT="0" marB="0" anchor="b"/>
                </a:tc>
                <a:tc>
                  <a:txBody>
                    <a:bodyPr/>
                    <a:lstStyle/>
                    <a:p>
                      <a:pPr marL="0" marR="0">
                        <a:lnSpc>
                          <a:spcPct val="107000"/>
                        </a:lnSpc>
                        <a:spcBef>
                          <a:spcPts val="0"/>
                        </a:spcBef>
                        <a:spcAft>
                          <a:spcPts val="0"/>
                        </a:spcAft>
                      </a:pPr>
                      <a:r>
                        <a:rPr lang="en-US" sz="1000">
                          <a:effectLst/>
                        </a:rPr>
                        <a:t>Brooklyn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73" marR="64973" marT="0" marB="0" anchor="b"/>
                </a:tc>
                <a:tc>
                  <a:txBody>
                    <a:bodyPr/>
                    <a:lstStyle/>
                    <a:p>
                      <a:pPr marL="0" marR="0">
                        <a:lnSpc>
                          <a:spcPct val="107000"/>
                        </a:lnSpc>
                        <a:spcBef>
                          <a:spcPts val="0"/>
                        </a:spcBef>
                        <a:spcAft>
                          <a:spcPts val="0"/>
                        </a:spcAft>
                      </a:pPr>
                      <a:r>
                        <a:rPr lang="en-US" sz="1000">
                          <a:effectLst/>
                        </a:rPr>
                        <a:t>NY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73" marR="64973" marT="0" marB="0" anchor="b"/>
                </a:tc>
                <a:tc>
                  <a:txBody>
                    <a:bodyPr/>
                    <a:lstStyle/>
                    <a:p>
                      <a:pPr marL="0" marR="0">
                        <a:lnSpc>
                          <a:spcPct val="107000"/>
                        </a:lnSpc>
                        <a:spcBef>
                          <a:spcPts val="0"/>
                        </a:spcBef>
                        <a:spcAft>
                          <a:spcPts val="0"/>
                        </a:spcAft>
                      </a:pPr>
                      <a:r>
                        <a:rPr lang="en-US" sz="1000">
                          <a:effectLst/>
                        </a:rPr>
                        <a:t>792 Eastern Pkwy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73" marR="64973" marT="0" marB="0" anchor="b"/>
                </a:tc>
                <a:extLst>
                  <a:ext uri="{0D108BD9-81ED-4DB2-BD59-A6C34878D82A}">
                    <a16:rowId xmlns:a16="http://schemas.microsoft.com/office/drawing/2014/main" val="3776795946"/>
                  </a:ext>
                </a:extLst>
              </a:tr>
              <a:tr h="180480">
                <a:tc>
                  <a:txBody>
                    <a:bodyPr/>
                    <a:lstStyle/>
                    <a:p>
                      <a:pPr marL="0" marR="0">
                        <a:lnSpc>
                          <a:spcPct val="107000"/>
                        </a:lnSpc>
                        <a:spcBef>
                          <a:spcPts val="0"/>
                        </a:spcBef>
                        <a:spcAft>
                          <a:spcPts val="0"/>
                        </a:spcAft>
                      </a:pPr>
                      <a:r>
                        <a:rPr lang="en-US" sz="1000">
                          <a:effectLst/>
                        </a:rPr>
                        <a:t>Brooklyn Children's Museum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73" marR="64973" marT="0" marB="0" anchor="b"/>
                </a:tc>
                <a:tc>
                  <a:txBody>
                    <a:bodyPr/>
                    <a:lstStyle/>
                    <a:p>
                      <a:pPr marL="0" marR="0">
                        <a:lnSpc>
                          <a:spcPct val="107000"/>
                        </a:lnSpc>
                        <a:spcBef>
                          <a:spcPts val="0"/>
                        </a:spcBef>
                        <a:spcAft>
                          <a:spcPts val="0"/>
                        </a:spcAft>
                      </a:pPr>
                      <a:r>
                        <a:rPr lang="en-US" sz="1000">
                          <a:effectLst/>
                        </a:rPr>
                        <a:t>New York</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73" marR="64973" marT="0" marB="0" anchor="b"/>
                </a:tc>
                <a:tc>
                  <a:txBody>
                    <a:bodyPr/>
                    <a:lstStyle/>
                    <a:p>
                      <a:pPr marL="0" marR="0">
                        <a:lnSpc>
                          <a:spcPct val="107000"/>
                        </a:lnSpc>
                        <a:spcBef>
                          <a:spcPts val="0"/>
                        </a:spcBef>
                        <a:spcAft>
                          <a:spcPts val="0"/>
                        </a:spcAft>
                      </a:pPr>
                      <a:r>
                        <a:rPr lang="en-US" sz="1000">
                          <a:effectLst/>
                        </a:rPr>
                        <a:t>NY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73" marR="64973" marT="0" marB="0" anchor="b"/>
                </a:tc>
                <a:tc>
                  <a:txBody>
                    <a:bodyPr/>
                    <a:lstStyle/>
                    <a:p>
                      <a:pPr marL="0" marR="0">
                        <a:lnSpc>
                          <a:spcPct val="107000"/>
                        </a:lnSpc>
                        <a:spcBef>
                          <a:spcPts val="0"/>
                        </a:spcBef>
                        <a:spcAft>
                          <a:spcPts val="0"/>
                        </a:spcAft>
                      </a:pPr>
                      <a:r>
                        <a:rPr lang="en-US" sz="1000">
                          <a:effectLst/>
                        </a:rPr>
                        <a:t>145 Brooklyn Ave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73" marR="64973" marT="0" marB="0" anchor="b"/>
                </a:tc>
                <a:extLst>
                  <a:ext uri="{0D108BD9-81ED-4DB2-BD59-A6C34878D82A}">
                    <a16:rowId xmlns:a16="http://schemas.microsoft.com/office/drawing/2014/main" val="987028839"/>
                  </a:ext>
                </a:extLst>
              </a:tr>
              <a:tr h="180480">
                <a:tc>
                  <a:txBody>
                    <a:bodyPr/>
                    <a:lstStyle/>
                    <a:p>
                      <a:pPr marL="0" marR="0">
                        <a:lnSpc>
                          <a:spcPct val="107000"/>
                        </a:lnSpc>
                        <a:spcBef>
                          <a:spcPts val="0"/>
                        </a:spcBef>
                        <a:spcAft>
                          <a:spcPts val="0"/>
                        </a:spcAft>
                      </a:pPr>
                      <a:r>
                        <a:rPr lang="en-US" sz="1000">
                          <a:effectLst/>
                        </a:rPr>
                        <a:t>Museum of Jurassic Technology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73" marR="64973" marT="0" marB="0" anchor="b"/>
                </a:tc>
                <a:tc>
                  <a:txBody>
                    <a:bodyPr/>
                    <a:lstStyle/>
                    <a:p>
                      <a:pPr marL="0" marR="0">
                        <a:lnSpc>
                          <a:spcPct val="107000"/>
                        </a:lnSpc>
                        <a:spcBef>
                          <a:spcPts val="0"/>
                        </a:spcBef>
                        <a:spcAft>
                          <a:spcPts val="0"/>
                        </a:spcAft>
                      </a:pPr>
                      <a:r>
                        <a:rPr lang="en-US" sz="1000">
                          <a:effectLst/>
                        </a:rPr>
                        <a:t>Culver City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73" marR="64973" marT="0" marB="0" anchor="b"/>
                </a:tc>
                <a:tc>
                  <a:txBody>
                    <a:bodyPr/>
                    <a:lstStyle/>
                    <a:p>
                      <a:pPr marL="0" marR="0">
                        <a:lnSpc>
                          <a:spcPct val="107000"/>
                        </a:lnSpc>
                        <a:spcBef>
                          <a:spcPts val="0"/>
                        </a:spcBef>
                        <a:spcAft>
                          <a:spcPts val="0"/>
                        </a:spcAft>
                      </a:pPr>
                      <a:r>
                        <a:rPr lang="en-US" sz="1000">
                          <a:effectLst/>
                        </a:rPr>
                        <a:t>CA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73" marR="64973" marT="0" marB="0" anchor="b"/>
                </a:tc>
                <a:tc>
                  <a:txBody>
                    <a:bodyPr/>
                    <a:lstStyle/>
                    <a:p>
                      <a:pPr marL="0" marR="0">
                        <a:lnSpc>
                          <a:spcPct val="107000"/>
                        </a:lnSpc>
                        <a:spcBef>
                          <a:spcPts val="0"/>
                        </a:spcBef>
                        <a:spcAft>
                          <a:spcPts val="0"/>
                        </a:spcAft>
                      </a:pPr>
                      <a:r>
                        <a:rPr lang="en-US" sz="1000">
                          <a:effectLst/>
                        </a:rPr>
                        <a:t>9341 Venice Blvd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73" marR="64973" marT="0" marB="0" anchor="b"/>
                </a:tc>
                <a:extLst>
                  <a:ext uri="{0D108BD9-81ED-4DB2-BD59-A6C34878D82A}">
                    <a16:rowId xmlns:a16="http://schemas.microsoft.com/office/drawing/2014/main" val="452592496"/>
                  </a:ext>
                </a:extLst>
              </a:tr>
              <a:tr h="180480">
                <a:tc>
                  <a:txBody>
                    <a:bodyPr/>
                    <a:lstStyle/>
                    <a:p>
                      <a:pPr marL="0" marR="0">
                        <a:lnSpc>
                          <a:spcPct val="107000"/>
                        </a:lnSpc>
                        <a:spcBef>
                          <a:spcPts val="0"/>
                        </a:spcBef>
                        <a:spcAft>
                          <a:spcPts val="0"/>
                        </a:spcAft>
                      </a:pPr>
                      <a:r>
                        <a:rPr lang="en-US" sz="1000">
                          <a:effectLst/>
                        </a:rPr>
                        <a:t>Center for Land Use Interpretation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73" marR="64973" marT="0" marB="0" anchor="b"/>
                </a:tc>
                <a:tc>
                  <a:txBody>
                    <a:bodyPr/>
                    <a:lstStyle/>
                    <a:p>
                      <a:pPr marL="0" marR="0">
                        <a:lnSpc>
                          <a:spcPct val="107000"/>
                        </a:lnSpc>
                        <a:spcBef>
                          <a:spcPts val="0"/>
                        </a:spcBef>
                        <a:spcAft>
                          <a:spcPts val="0"/>
                        </a:spcAft>
                      </a:pPr>
                      <a:r>
                        <a:rPr lang="en-US" sz="1000">
                          <a:effectLst/>
                        </a:rPr>
                        <a:t>Culver City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73" marR="64973" marT="0" marB="0" anchor="b"/>
                </a:tc>
                <a:tc>
                  <a:txBody>
                    <a:bodyPr/>
                    <a:lstStyle/>
                    <a:p>
                      <a:pPr marL="0" marR="0">
                        <a:lnSpc>
                          <a:spcPct val="107000"/>
                        </a:lnSpc>
                        <a:spcBef>
                          <a:spcPts val="0"/>
                        </a:spcBef>
                        <a:spcAft>
                          <a:spcPts val="0"/>
                        </a:spcAft>
                      </a:pPr>
                      <a:r>
                        <a:rPr lang="en-US" sz="1000">
                          <a:effectLst/>
                        </a:rPr>
                        <a:t>CA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73" marR="64973" marT="0" marB="0" anchor="b"/>
                </a:tc>
                <a:tc>
                  <a:txBody>
                    <a:bodyPr/>
                    <a:lstStyle/>
                    <a:p>
                      <a:pPr marL="0" marR="0">
                        <a:lnSpc>
                          <a:spcPct val="107000"/>
                        </a:lnSpc>
                        <a:spcBef>
                          <a:spcPts val="0"/>
                        </a:spcBef>
                        <a:spcAft>
                          <a:spcPts val="0"/>
                        </a:spcAft>
                      </a:pPr>
                      <a:r>
                        <a:rPr lang="en-US" sz="1000">
                          <a:effectLst/>
                        </a:rPr>
                        <a:t>9331 Venice Blvd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73" marR="64973" marT="0" marB="0" anchor="b"/>
                </a:tc>
                <a:extLst>
                  <a:ext uri="{0D108BD9-81ED-4DB2-BD59-A6C34878D82A}">
                    <a16:rowId xmlns:a16="http://schemas.microsoft.com/office/drawing/2014/main" val="1719640061"/>
                  </a:ext>
                </a:extLst>
              </a:tr>
              <a:tr h="180480">
                <a:tc>
                  <a:txBody>
                    <a:bodyPr/>
                    <a:lstStyle/>
                    <a:p>
                      <a:pPr marL="0" marR="0">
                        <a:lnSpc>
                          <a:spcPct val="107000"/>
                        </a:lnSpc>
                        <a:spcBef>
                          <a:spcPts val="0"/>
                        </a:spcBef>
                        <a:spcAft>
                          <a:spcPts val="0"/>
                        </a:spcAft>
                      </a:pPr>
                      <a:r>
                        <a:rPr lang="en-US" sz="1000">
                          <a:effectLst/>
                        </a:rPr>
                        <a:t>National Museum of Mexican Art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73" marR="64973" marT="0" marB="0" anchor="b"/>
                </a:tc>
                <a:tc>
                  <a:txBody>
                    <a:bodyPr/>
                    <a:lstStyle/>
                    <a:p>
                      <a:pPr marL="0" marR="0">
                        <a:lnSpc>
                          <a:spcPct val="107000"/>
                        </a:lnSpc>
                        <a:spcBef>
                          <a:spcPts val="0"/>
                        </a:spcBef>
                        <a:spcAft>
                          <a:spcPts val="0"/>
                        </a:spcAft>
                      </a:pPr>
                      <a:r>
                        <a:rPr lang="en-US" sz="1000">
                          <a:effectLst/>
                        </a:rPr>
                        <a:t>Chicago</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73" marR="64973" marT="0" marB="0" anchor="b"/>
                </a:tc>
                <a:tc>
                  <a:txBody>
                    <a:bodyPr/>
                    <a:lstStyle/>
                    <a:p>
                      <a:pPr marL="0" marR="0">
                        <a:lnSpc>
                          <a:spcPct val="107000"/>
                        </a:lnSpc>
                        <a:spcBef>
                          <a:spcPts val="0"/>
                        </a:spcBef>
                        <a:spcAft>
                          <a:spcPts val="0"/>
                        </a:spcAft>
                      </a:pPr>
                      <a:r>
                        <a:rPr lang="en-US" sz="1000">
                          <a:effectLst/>
                        </a:rPr>
                        <a:t>IL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73" marR="64973" marT="0" marB="0" anchor="b"/>
                </a:tc>
                <a:tc>
                  <a:txBody>
                    <a:bodyPr/>
                    <a:lstStyle/>
                    <a:p>
                      <a:pPr marL="0" marR="0">
                        <a:lnSpc>
                          <a:spcPct val="107000"/>
                        </a:lnSpc>
                        <a:spcBef>
                          <a:spcPts val="0"/>
                        </a:spcBef>
                        <a:spcAft>
                          <a:spcPts val="0"/>
                        </a:spcAft>
                      </a:pPr>
                      <a:r>
                        <a:rPr lang="en-US" sz="1000">
                          <a:effectLst/>
                        </a:rPr>
                        <a:t>1852 W 19th St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73" marR="64973" marT="0" marB="0" anchor="b"/>
                </a:tc>
                <a:extLst>
                  <a:ext uri="{0D108BD9-81ED-4DB2-BD59-A6C34878D82A}">
                    <a16:rowId xmlns:a16="http://schemas.microsoft.com/office/drawing/2014/main" val="1697969055"/>
                  </a:ext>
                </a:extLst>
              </a:tr>
              <a:tr h="180480">
                <a:tc>
                  <a:txBody>
                    <a:bodyPr/>
                    <a:lstStyle/>
                    <a:p>
                      <a:pPr marL="0" marR="0">
                        <a:lnSpc>
                          <a:spcPct val="107000"/>
                        </a:lnSpc>
                        <a:spcBef>
                          <a:spcPts val="0"/>
                        </a:spcBef>
                        <a:spcAft>
                          <a:spcPts val="0"/>
                        </a:spcAft>
                      </a:pPr>
                      <a:r>
                        <a:rPr lang="en-US" sz="1000">
                          <a:effectLst/>
                        </a:rPr>
                        <a:t>Jane Addams Hull-House Museum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73" marR="64973" marT="0" marB="0" anchor="b"/>
                </a:tc>
                <a:tc>
                  <a:txBody>
                    <a:bodyPr/>
                    <a:lstStyle/>
                    <a:p>
                      <a:pPr marL="0" marR="0">
                        <a:lnSpc>
                          <a:spcPct val="107000"/>
                        </a:lnSpc>
                        <a:spcBef>
                          <a:spcPts val="0"/>
                        </a:spcBef>
                        <a:spcAft>
                          <a:spcPts val="0"/>
                        </a:spcAft>
                      </a:pPr>
                      <a:r>
                        <a:rPr lang="en-US" sz="1000">
                          <a:effectLst/>
                        </a:rPr>
                        <a:t>Chicago</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73" marR="64973" marT="0" marB="0" anchor="b"/>
                </a:tc>
                <a:tc>
                  <a:txBody>
                    <a:bodyPr/>
                    <a:lstStyle/>
                    <a:p>
                      <a:pPr marL="0" marR="0">
                        <a:lnSpc>
                          <a:spcPct val="107000"/>
                        </a:lnSpc>
                        <a:spcBef>
                          <a:spcPts val="0"/>
                        </a:spcBef>
                        <a:spcAft>
                          <a:spcPts val="0"/>
                        </a:spcAft>
                      </a:pPr>
                      <a:r>
                        <a:rPr lang="en-US" sz="1000">
                          <a:effectLst/>
                        </a:rPr>
                        <a:t>IL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73" marR="64973" marT="0" marB="0" anchor="b"/>
                </a:tc>
                <a:tc>
                  <a:txBody>
                    <a:bodyPr/>
                    <a:lstStyle/>
                    <a:p>
                      <a:pPr marL="0" marR="0">
                        <a:lnSpc>
                          <a:spcPct val="107000"/>
                        </a:lnSpc>
                        <a:spcBef>
                          <a:spcPts val="0"/>
                        </a:spcBef>
                        <a:spcAft>
                          <a:spcPts val="0"/>
                        </a:spcAft>
                      </a:pPr>
                      <a:r>
                        <a:rPr lang="en-US" sz="1000">
                          <a:effectLst/>
                        </a:rPr>
                        <a:t>800 S Halsted St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73" marR="64973" marT="0" marB="0" anchor="b"/>
                </a:tc>
                <a:extLst>
                  <a:ext uri="{0D108BD9-81ED-4DB2-BD59-A6C34878D82A}">
                    <a16:rowId xmlns:a16="http://schemas.microsoft.com/office/drawing/2014/main" val="1267440625"/>
                  </a:ext>
                </a:extLst>
              </a:tr>
              <a:tr h="180480">
                <a:tc>
                  <a:txBody>
                    <a:bodyPr/>
                    <a:lstStyle/>
                    <a:p>
                      <a:pPr marL="0" marR="0">
                        <a:lnSpc>
                          <a:spcPct val="107000"/>
                        </a:lnSpc>
                        <a:spcBef>
                          <a:spcPts val="0"/>
                        </a:spcBef>
                        <a:spcAft>
                          <a:spcPts val="0"/>
                        </a:spcAft>
                      </a:pPr>
                      <a:r>
                        <a:rPr lang="en-US" sz="1000">
                          <a:effectLst/>
                        </a:rPr>
                        <a:t>Art Car Museum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73" marR="64973" marT="0" marB="0" anchor="b"/>
                </a:tc>
                <a:tc>
                  <a:txBody>
                    <a:bodyPr/>
                    <a:lstStyle/>
                    <a:p>
                      <a:pPr marL="0" marR="0">
                        <a:lnSpc>
                          <a:spcPct val="107000"/>
                        </a:lnSpc>
                        <a:spcBef>
                          <a:spcPts val="0"/>
                        </a:spcBef>
                        <a:spcAft>
                          <a:spcPts val="0"/>
                        </a:spcAft>
                      </a:pPr>
                      <a:r>
                        <a:rPr lang="en-US" sz="1000">
                          <a:effectLst/>
                        </a:rPr>
                        <a:t>Houston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73" marR="64973" marT="0" marB="0" anchor="b"/>
                </a:tc>
                <a:tc>
                  <a:txBody>
                    <a:bodyPr/>
                    <a:lstStyle/>
                    <a:p>
                      <a:pPr marL="0" marR="0">
                        <a:lnSpc>
                          <a:spcPct val="107000"/>
                        </a:lnSpc>
                        <a:spcBef>
                          <a:spcPts val="0"/>
                        </a:spcBef>
                        <a:spcAft>
                          <a:spcPts val="0"/>
                        </a:spcAft>
                      </a:pPr>
                      <a:r>
                        <a:rPr lang="en-US" sz="1000">
                          <a:effectLst/>
                        </a:rPr>
                        <a:t>TX</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73" marR="64973" marT="0" marB="0" anchor="b"/>
                </a:tc>
                <a:tc>
                  <a:txBody>
                    <a:bodyPr/>
                    <a:lstStyle/>
                    <a:p>
                      <a:pPr marL="0" marR="0">
                        <a:lnSpc>
                          <a:spcPct val="107000"/>
                        </a:lnSpc>
                        <a:spcBef>
                          <a:spcPts val="0"/>
                        </a:spcBef>
                        <a:spcAft>
                          <a:spcPts val="0"/>
                        </a:spcAft>
                      </a:pPr>
                      <a:r>
                        <a:rPr lang="en-US" sz="1000" dirty="0">
                          <a:effectLst/>
                        </a:rPr>
                        <a:t>140 Heights Blvd</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73" marR="64973" marT="0" marB="0" anchor="b"/>
                </a:tc>
                <a:extLst>
                  <a:ext uri="{0D108BD9-81ED-4DB2-BD59-A6C34878D82A}">
                    <a16:rowId xmlns:a16="http://schemas.microsoft.com/office/drawing/2014/main" val="2211814132"/>
                  </a:ext>
                </a:extLst>
              </a:tr>
            </a:tbl>
          </a:graphicData>
        </a:graphic>
      </p:graphicFrame>
      <p:pic>
        <p:nvPicPr>
          <p:cNvPr id="8" name="Picture 7">
            <a:extLst>
              <a:ext uri="{FF2B5EF4-FFF2-40B4-BE49-F238E27FC236}">
                <a16:creationId xmlns:a16="http://schemas.microsoft.com/office/drawing/2014/main" id="{73080C1E-78F4-4980-93B8-8AE63FB4B258}"/>
              </a:ext>
            </a:extLst>
          </p:cNvPr>
          <p:cNvPicPr>
            <a:picLocks noChangeAspect="1"/>
          </p:cNvPicPr>
          <p:nvPr/>
        </p:nvPicPr>
        <p:blipFill>
          <a:blip r:embed="rId2"/>
          <a:stretch>
            <a:fillRect/>
          </a:stretch>
        </p:blipFill>
        <p:spPr>
          <a:xfrm>
            <a:off x="2247106" y="3016475"/>
            <a:ext cx="7697788" cy="3640389"/>
          </a:xfrm>
          <a:prstGeom prst="rect">
            <a:avLst/>
          </a:prstGeom>
        </p:spPr>
      </p:pic>
    </p:spTree>
    <p:extLst>
      <p:ext uri="{BB962C8B-B14F-4D97-AF65-F5344CB8AC3E}">
        <p14:creationId xmlns:p14="http://schemas.microsoft.com/office/powerpoint/2010/main" val="3241636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a:extLst>
              <a:ext uri="{FF2B5EF4-FFF2-40B4-BE49-F238E27FC236}">
                <a16:creationId xmlns:a16="http://schemas.microsoft.com/office/drawing/2014/main" id="{C98F4480-8749-4E48-82BB-3A0F2F311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22" name="Rectangle 21">
            <a:extLst>
              <a:ext uri="{FF2B5EF4-FFF2-40B4-BE49-F238E27FC236}">
                <a16:creationId xmlns:a16="http://schemas.microsoft.com/office/drawing/2014/main" id="{5249F694-12BA-47C4-9FF3-570372F3B9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Placeholder 14">
            <a:extLst>
              <a:ext uri="{FF2B5EF4-FFF2-40B4-BE49-F238E27FC236}">
                <a16:creationId xmlns:a16="http://schemas.microsoft.com/office/drawing/2014/main" id="{4D216EB5-3022-4BD9-8AA3-CDDF529AE81C}"/>
              </a:ext>
            </a:extLst>
          </p:cNvPr>
          <p:cNvPicPr>
            <a:picLocks noGrp="1" noChangeAspect="1"/>
          </p:cNvPicPr>
          <p:nvPr>
            <p:ph type="pic" idx="1"/>
          </p:nvPr>
        </p:nvPicPr>
        <p:blipFill rotWithShape="1">
          <a:blip r:embed="rId2"/>
          <a:srcRect t="21223"/>
          <a:stretch/>
        </p:blipFill>
        <p:spPr>
          <a:xfrm>
            <a:off x="7338646" y="10"/>
            <a:ext cx="4853354" cy="6857990"/>
          </a:xfrm>
          <a:prstGeom prst="rect">
            <a:avLst/>
          </a:prstGeom>
        </p:spPr>
      </p:pic>
      <p:sp>
        <p:nvSpPr>
          <p:cNvPr id="24" name="Freeform 10">
            <a:extLst>
              <a:ext uri="{FF2B5EF4-FFF2-40B4-BE49-F238E27FC236}">
                <a16:creationId xmlns:a16="http://schemas.microsoft.com/office/drawing/2014/main" id="{E1CE536E-134A-4A35-900B-30F927D5B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solidFill>
          <a:ln w="0">
            <a:noFill/>
            <a:prstDash val="solid"/>
            <a:round/>
            <a:headEnd/>
            <a:tailEnd/>
          </a:ln>
        </p:spPr>
      </p:sp>
      <p:sp>
        <p:nvSpPr>
          <p:cNvPr id="9" name="Title 8">
            <a:extLst>
              <a:ext uri="{FF2B5EF4-FFF2-40B4-BE49-F238E27FC236}">
                <a16:creationId xmlns:a16="http://schemas.microsoft.com/office/drawing/2014/main" id="{CF5133DB-4A02-44E0-940A-C7EFC62FDE99}"/>
              </a:ext>
            </a:extLst>
          </p:cNvPr>
          <p:cNvSpPr>
            <a:spLocks noGrp="1"/>
          </p:cNvSpPr>
          <p:nvPr>
            <p:ph type="title"/>
          </p:nvPr>
        </p:nvSpPr>
        <p:spPr>
          <a:xfrm>
            <a:off x="765051" y="382385"/>
            <a:ext cx="6015897" cy="1492132"/>
          </a:xfrm>
        </p:spPr>
        <p:txBody>
          <a:bodyPr vert="horz" lIns="91440" tIns="45720" rIns="91440" bIns="45720" rtlCol="0" anchor="t">
            <a:normAutofit/>
          </a:bodyPr>
          <a:lstStyle/>
          <a:p>
            <a:pPr>
              <a:lnSpc>
                <a:spcPct val="90000"/>
              </a:lnSpc>
            </a:pPr>
            <a:r>
              <a:rPr lang="en-US" sz="5100" spc="200" dirty="0">
                <a:solidFill>
                  <a:schemeClr val="tx2"/>
                </a:solidFill>
                <a:latin typeface="+mj-lt"/>
              </a:rPr>
              <a:t>Conclusions</a:t>
            </a:r>
          </a:p>
        </p:txBody>
      </p:sp>
      <p:sp>
        <p:nvSpPr>
          <p:cNvPr id="26" name="Rectangle 25">
            <a:extLst>
              <a:ext uri="{FF2B5EF4-FFF2-40B4-BE49-F238E27FC236}">
                <a16:creationId xmlns:a16="http://schemas.microsoft.com/office/drawing/2014/main" id="{FA0382D1-1594-4E3D-842E-04E1E5E75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ext Placeholder 13">
            <a:extLst>
              <a:ext uri="{FF2B5EF4-FFF2-40B4-BE49-F238E27FC236}">
                <a16:creationId xmlns:a16="http://schemas.microsoft.com/office/drawing/2014/main" id="{A8615D74-A1FD-4CA2-A968-CC15015D62D2}"/>
              </a:ext>
            </a:extLst>
          </p:cNvPr>
          <p:cNvSpPr>
            <a:spLocks noGrp="1"/>
          </p:cNvSpPr>
          <p:nvPr>
            <p:ph type="body" sz="half" idx="2"/>
          </p:nvPr>
        </p:nvSpPr>
        <p:spPr>
          <a:xfrm>
            <a:off x="765051" y="2286001"/>
            <a:ext cx="6015897" cy="3593591"/>
          </a:xfrm>
        </p:spPr>
        <p:txBody>
          <a:bodyPr vert="horz" lIns="91440" tIns="45720" rIns="91440" bIns="45720" rtlCol="0">
            <a:normAutofit fontScale="92500" lnSpcReduction="10000"/>
          </a:bodyPr>
          <a:lstStyle/>
          <a:p>
            <a:pPr indent="-228600">
              <a:lnSpc>
                <a:spcPct val="110000"/>
              </a:lnSpc>
              <a:spcBef>
                <a:spcPts val="700"/>
              </a:spcBef>
            </a:pPr>
            <a:endParaRPr lang="en-US" dirty="0">
              <a:solidFill>
                <a:schemeClr val="tx1">
                  <a:lumMod val="65000"/>
                  <a:lumOff val="35000"/>
                </a:schemeClr>
              </a:solidFill>
            </a:endParaRPr>
          </a:p>
          <a:p>
            <a:pPr indent="-228600">
              <a:lnSpc>
                <a:spcPct val="110000"/>
              </a:lnSpc>
              <a:spcBef>
                <a:spcPts val="700"/>
              </a:spcBef>
            </a:pPr>
            <a:r>
              <a:rPr lang="en-US" sz="2000" dirty="0">
                <a:solidFill>
                  <a:schemeClr val="tx1">
                    <a:lumMod val="65000"/>
                    <a:lumOff val="35000"/>
                  </a:schemeClr>
                </a:solidFill>
              </a:rPr>
              <a:t>Although the created list only used one parameter (the number of “likes”) to determine the most popular burger restaurants in each of the cities it should provide a starting place for the show.</a:t>
            </a:r>
          </a:p>
          <a:p>
            <a:pPr indent="-228600">
              <a:lnSpc>
                <a:spcPct val="110000"/>
              </a:lnSpc>
              <a:spcBef>
                <a:spcPts val="700"/>
              </a:spcBef>
            </a:pPr>
            <a:endParaRPr lang="en-US" sz="2000" dirty="0">
              <a:solidFill>
                <a:schemeClr val="tx1">
                  <a:lumMod val="65000"/>
                  <a:lumOff val="35000"/>
                </a:schemeClr>
              </a:solidFill>
            </a:endParaRPr>
          </a:p>
          <a:p>
            <a:pPr indent="-228600">
              <a:lnSpc>
                <a:spcPct val="110000"/>
              </a:lnSpc>
              <a:spcBef>
                <a:spcPts val="700"/>
              </a:spcBef>
            </a:pPr>
            <a:r>
              <a:rPr lang="en-US" sz="2000" dirty="0">
                <a:solidFill>
                  <a:schemeClr val="tx1">
                    <a:lumMod val="65000"/>
                    <a:lumOff val="35000"/>
                  </a:schemeClr>
                </a:solidFill>
              </a:rPr>
              <a:t>If the information provided so far is intriguing and a decision is made to proceed more elaborate measures of popularity could be used to determine the best burger in each of the cities this could possibly include some “engineered” measures of popularity. </a:t>
            </a:r>
          </a:p>
        </p:txBody>
      </p:sp>
    </p:spTree>
    <p:extLst>
      <p:ext uri="{BB962C8B-B14F-4D97-AF65-F5344CB8AC3E}">
        <p14:creationId xmlns:p14="http://schemas.microsoft.com/office/powerpoint/2010/main" val="3420841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9BBA82-1ECC-45BB-8B79-F397EF27369C}"/>
              </a:ext>
            </a:extLst>
          </p:cNvPr>
          <p:cNvSpPr/>
          <p:nvPr/>
        </p:nvSpPr>
        <p:spPr>
          <a:xfrm>
            <a:off x="2768600" y="1294537"/>
            <a:ext cx="6096000" cy="3970318"/>
          </a:xfrm>
          <a:prstGeom prst="rect">
            <a:avLst/>
          </a:prstGeom>
        </p:spPr>
        <p:txBody>
          <a:bodyPr>
            <a:spAutoFit/>
          </a:bodyPr>
          <a:lstStyle/>
          <a:p>
            <a:r>
              <a:rPr lang="en-US" dirty="0"/>
              <a:t>Images used: </a:t>
            </a:r>
          </a:p>
          <a:p>
            <a:r>
              <a:rPr lang="en-US" dirty="0"/>
              <a:t> </a:t>
            </a:r>
          </a:p>
          <a:p>
            <a:r>
              <a:rPr lang="en-US" dirty="0"/>
              <a:t> </a:t>
            </a:r>
          </a:p>
          <a:p>
            <a:r>
              <a:rPr lang="en-US" dirty="0"/>
              <a:t>Image of burger, redrobin.com/menu, 2 Feb. 2020, </a:t>
            </a:r>
          </a:p>
          <a:p>
            <a:r>
              <a:rPr lang="en-US" dirty="0"/>
              <a:t>https://www.redrobin.com/menu.html</a:t>
            </a:r>
          </a:p>
          <a:p>
            <a:r>
              <a:rPr lang="en-US" dirty="0"/>
              <a:t> </a:t>
            </a:r>
          </a:p>
          <a:p>
            <a:r>
              <a:rPr lang="en-US" dirty="0"/>
              <a:t>Food network background image, foodnetwork.com/schedule, 2 Feb. 2020, </a:t>
            </a:r>
          </a:p>
          <a:p>
            <a:r>
              <a:rPr lang="en-US" dirty="0"/>
              <a:t>https://watch.foodnetwork.com/schedule</a:t>
            </a:r>
          </a:p>
          <a:p>
            <a:r>
              <a:rPr lang="en-US" dirty="0"/>
              <a:t> </a:t>
            </a:r>
          </a:p>
          <a:p>
            <a:r>
              <a:rPr lang="en-US" dirty="0"/>
              <a:t>City image,  YouTube, Samsung 4K UHD demo video: Cityscape, 2 Feb. 2020, </a:t>
            </a:r>
          </a:p>
          <a:p>
            <a:r>
              <a:rPr lang="en-US" dirty="0"/>
              <a:t>Jeremy Smith, https://www.youtube.com/watch?v=6jiNS_4CEug</a:t>
            </a:r>
          </a:p>
          <a:p>
            <a:endParaRPr lang="en-US" dirty="0"/>
          </a:p>
        </p:txBody>
      </p:sp>
      <p:sp>
        <p:nvSpPr>
          <p:cNvPr id="3" name="Rectangle 2">
            <a:extLst>
              <a:ext uri="{FF2B5EF4-FFF2-40B4-BE49-F238E27FC236}">
                <a16:creationId xmlns:a16="http://schemas.microsoft.com/office/drawing/2014/main" id="{826A9B3E-6F8D-4254-8EA8-7DF228EB731E}"/>
              </a:ext>
            </a:extLst>
          </p:cNvPr>
          <p:cNvSpPr/>
          <p:nvPr/>
        </p:nvSpPr>
        <p:spPr>
          <a:xfrm>
            <a:off x="1092200" y="5406936"/>
            <a:ext cx="6096000" cy="1200329"/>
          </a:xfrm>
          <a:prstGeom prst="rect">
            <a:avLst/>
          </a:prstGeom>
        </p:spPr>
        <p:txBody>
          <a:bodyPr>
            <a:spAutoFit/>
          </a:bodyPr>
          <a:lstStyle/>
          <a:p>
            <a:r>
              <a:rPr lang="en-US" dirty="0"/>
              <a:t>25 cites 50 popular burger restaurants</a:t>
            </a:r>
          </a:p>
          <a:p>
            <a:endParaRPr lang="en-US" dirty="0"/>
          </a:p>
          <a:p>
            <a:r>
              <a:rPr lang="en-US" dirty="0"/>
              <a:t>Richard Williams</a:t>
            </a:r>
          </a:p>
          <a:p>
            <a:r>
              <a:rPr lang="en-US" dirty="0"/>
              <a:t>Feb 10, 2020</a:t>
            </a:r>
          </a:p>
        </p:txBody>
      </p:sp>
    </p:spTree>
    <p:extLst>
      <p:ext uri="{BB962C8B-B14F-4D97-AF65-F5344CB8AC3E}">
        <p14:creationId xmlns:p14="http://schemas.microsoft.com/office/powerpoint/2010/main" val="2340132368"/>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otalTime>51</TotalTime>
  <Words>477</Words>
  <Application>Microsoft Office PowerPoint</Application>
  <PresentationFormat>Widescreen</PresentationFormat>
  <Paragraphs>113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Impact</vt:lpstr>
      <vt:lpstr>Badge</vt:lpstr>
      <vt:lpstr>25 cites          &amp; 50 burgers</vt:lpstr>
      <vt:lpstr>BackGround</vt:lpstr>
      <vt:lpstr>Data acquisition</vt:lpstr>
      <vt:lpstr>PowerPoint Presentation</vt:lpstr>
      <vt:lpstr>Map indicating location of top 25 cities created using Wikipedia web site.</vt:lpstr>
      <vt:lpstr>PowerPoint Presentation</vt:lpstr>
      <vt:lpstr>PowerPoint Presentation</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25 cites          &amp; 50 burgers</dc:title>
  <dc:creator>Williams, Richard</dc:creator>
  <cp:lastModifiedBy>Williams, Richard</cp:lastModifiedBy>
  <cp:revision>5</cp:revision>
  <dcterms:created xsi:type="dcterms:W3CDTF">2020-02-11T17:09:04Z</dcterms:created>
  <dcterms:modified xsi:type="dcterms:W3CDTF">2020-02-11T18:00:30Z</dcterms:modified>
</cp:coreProperties>
</file>