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38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347d3f7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347d3f7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tweet with the greatest number of likes came from a city in </a:t>
            </a:r>
            <a:r>
              <a:rPr lang="en" sz="1200" b="1"/>
              <a:t>Brazil</a:t>
            </a:r>
            <a:r>
              <a:rPr lang="en" sz="1200"/>
              <a:t> </a:t>
            </a:r>
            <a:r>
              <a:rPr lang="en"/>
              <a:t>near Sao Paolo. This was followed by Houston, Texas in the United States.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347d3f7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347d3f7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English</a:t>
            </a:r>
            <a:r>
              <a:rPr lang="en" sz="1200"/>
              <a:t> </a:t>
            </a:r>
            <a:r>
              <a:rPr lang="en"/>
              <a:t>seemed to be the preferred language of choice for most users when tweeting.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347d3f7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347d3f7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347d3f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347d3f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determining the general sentiments of the tweets using TextBlob, a model was created using Multinomial Naïve Bayes classifier for the purpose of classification with ~87% accuracy score.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3f3c3e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3f3c3e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73f3c3e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73f3c3e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3f3c3e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3f3c3e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47d3f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47d3f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47d3f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47d3f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47d3f7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47d3f7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The tweet with 967317 likes (</a:t>
            </a:r>
            <a:r>
              <a:rPr lang="en" i="1" dirty="0">
                <a:solidFill>
                  <a:srgbClr val="1F497D"/>
                </a:solidFill>
              </a:rPr>
              <a:t>Homenagem ao STAN LEE: ♫ "O Criador de Heróis" ♪ https://t.co/NQ68opM386 via @YouTube) </a:t>
            </a:r>
            <a:r>
              <a:rPr lang="en" dirty="0"/>
              <a:t>was created on the 24</a:t>
            </a:r>
            <a:r>
              <a:rPr lang="en" baseline="30000" dirty="0"/>
              <a:t>th</a:t>
            </a:r>
            <a:r>
              <a:rPr lang="en" dirty="0"/>
              <a:t> of November.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347d3f7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347d3f7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further bin the data by days of week, we notice average likes per tweet is significantly high on Saturday i.e  24</a:t>
            </a:r>
            <a:r>
              <a:rPr lang="en" baseline="30000"/>
              <a:t>th</a:t>
            </a:r>
            <a:r>
              <a:rPr lang="en"/>
              <a:t> of November.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347d3f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347d3f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Majority of the tweets were sent by users living in </a:t>
            </a:r>
            <a:r>
              <a:rPr lang="en" sz="1200" b="1" dirty="0"/>
              <a:t>United States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4075036"/>
            <a:ext cx="76881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2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 Abraham</a:t>
            </a:r>
            <a:endParaRPr sz="12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393AD-3227-4F0B-94B4-62B1069134B2}"/>
              </a:ext>
            </a:extLst>
          </p:cNvPr>
          <p:cNvSpPr/>
          <p:nvPr/>
        </p:nvSpPr>
        <p:spPr>
          <a:xfrm>
            <a:off x="1456118" y="126734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The Life of Stan Lee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2D5A-06B3-48D6-A3D3-759F1300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22" y="2190676"/>
            <a:ext cx="959156" cy="118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24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based on countries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25" y="1780500"/>
            <a:ext cx="3039725" cy="32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D9AACC-22DD-4FF4-A8D1-CFB49EFA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12" y="2080425"/>
            <a:ext cx="1176545" cy="620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A337A8-792D-4C3A-B539-512D6D99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75" y="2955820"/>
            <a:ext cx="839658" cy="477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34C31-6594-4311-9004-0A4876AE5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06" y="3688031"/>
            <a:ext cx="640793" cy="420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24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Popularity based on countries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00" y="1960769"/>
            <a:ext cx="3000000" cy="296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6DAB2-E8DF-4B01-AB37-D9CE82BCC0FF}"/>
              </a:ext>
            </a:extLst>
          </p:cNvPr>
          <p:cNvSpPr txBox="1"/>
          <p:nvPr/>
        </p:nvSpPr>
        <p:spPr>
          <a:xfrm rot="16200000">
            <a:off x="2463501" y="2754501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likes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D567B-2976-4191-8A8B-57D0511BEAA3}"/>
              </a:ext>
            </a:extLst>
          </p:cNvPr>
          <p:cNvSpPr txBox="1"/>
          <p:nvPr/>
        </p:nvSpPr>
        <p:spPr>
          <a:xfrm>
            <a:off x="4505325" y="4814584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778D6-324F-4294-92CF-85127EFE0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0" y="2490157"/>
            <a:ext cx="2252663" cy="759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126A8-0262-4651-98EF-2DF3BD3BCF64}"/>
              </a:ext>
            </a:extLst>
          </p:cNvPr>
          <p:cNvSpPr txBox="1"/>
          <p:nvPr/>
        </p:nvSpPr>
        <p:spPr>
          <a:xfrm>
            <a:off x="6938258" y="2197769"/>
            <a:ext cx="14798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Lato" panose="020B0604020202020204" charset="0"/>
              </a:rPr>
              <a:t>Brazil – Sao Paulo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based on Language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324" y="1969575"/>
            <a:ext cx="4003352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User behaviour – </a:t>
            </a:r>
            <a:r>
              <a:rPr lang="en-US" sz="2000" dirty="0"/>
              <a:t>Creation of </a:t>
            </a:r>
            <a:r>
              <a:rPr lang="en" sz="2000" dirty="0"/>
              <a:t>content sources</a:t>
            </a:r>
            <a:endParaRPr sz="2000"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25" y="1902225"/>
            <a:ext cx="48514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BA508F-2778-487F-9904-260932BDF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830" y="1836150"/>
            <a:ext cx="489965" cy="541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5F4D6-FD01-48DE-A31B-D2A48F40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925" y="2667001"/>
            <a:ext cx="209275" cy="237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59856A-B054-445B-9255-94FC4F144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13" y="2389050"/>
            <a:ext cx="1747838" cy="1707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67F85-438A-4659-BC86-D7B92E45C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75" y="4482744"/>
            <a:ext cx="262021" cy="2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4033D-E543-4429-A6BF-CB4AB7D31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386" y="1711056"/>
            <a:ext cx="724144" cy="667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0B46A-557B-4322-9F6F-4194D1D8C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70" y="3824761"/>
            <a:ext cx="468926" cy="94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FEF1A-4E3D-4DA0-92FA-8DBB9E002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08" y="4038912"/>
            <a:ext cx="1056741" cy="730978"/>
          </a:xfrm>
          <a:prstGeom prst="rect">
            <a:avLst/>
          </a:prstGeom>
        </p:spPr>
      </p:pic>
      <p:pic>
        <p:nvPicPr>
          <p:cNvPr id="10" name="Graphic 9" descr="Medal">
            <a:extLst>
              <a:ext uri="{FF2B5EF4-FFF2-40B4-BE49-F238E27FC236}">
                <a16:creationId xmlns:a16="http://schemas.microsoft.com/office/drawing/2014/main" id="{24313778-B761-463E-9271-96C84EC3D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625" y="3259287"/>
            <a:ext cx="574950" cy="57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0D51-59BF-4A35-AD92-2AE6CFFF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</a:t>
            </a:r>
            <a:r>
              <a:rPr lang="en-US" dirty="0"/>
              <a:t>words - WordCloud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8A4B8-6FC2-4FBE-9AD6-BFA5E02E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55" y="2187362"/>
            <a:ext cx="4363545" cy="2204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8CF32-3D10-4932-A3D8-FDFD6AC15D82}"/>
              </a:ext>
            </a:extLst>
          </p:cNvPr>
          <p:cNvSpPr txBox="1"/>
          <p:nvPr/>
        </p:nvSpPr>
        <p:spPr>
          <a:xfrm>
            <a:off x="6477000" y="243795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Words highlight </a:t>
            </a:r>
            <a:r>
              <a:rPr lang="en-US" dirty="0">
                <a:solidFill>
                  <a:srgbClr val="00B050"/>
                </a:solidFill>
                <a:latin typeface="Lato" panose="020B0604020202020204" charset="0"/>
              </a:rPr>
              <a:t>positive</a:t>
            </a:r>
            <a:r>
              <a:rPr lang="en-US" dirty="0">
                <a:latin typeface="Lato" panose="020B0604020202020204" charset="0"/>
              </a:rPr>
              <a:t> sentiment in general</a:t>
            </a:r>
          </a:p>
        </p:txBody>
      </p:sp>
      <p:pic>
        <p:nvPicPr>
          <p:cNvPr id="5" name="Google Shape;112;p17">
            <a:extLst>
              <a:ext uri="{FF2B5EF4-FFF2-40B4-BE49-F238E27FC236}">
                <a16:creationId xmlns:a16="http://schemas.microsoft.com/office/drawing/2014/main" id="{EE5908D9-0FF4-4FEF-8E9F-7F59019BF1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373" y="3097595"/>
            <a:ext cx="1571177" cy="128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718-6B47-4C69-A02E-FC11FD83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438426"/>
            <a:ext cx="1207254" cy="16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38000"/>
              </a:lnSpc>
              <a:buClr>
                <a:srgbClr val="000000"/>
              </a:buClr>
              <a:buSzPts val="1100"/>
              <a:buNone/>
            </a:pPr>
            <a:r>
              <a:rPr lang="en-US" dirty="0"/>
              <a:t>A model was created using </a:t>
            </a:r>
            <a:r>
              <a:rPr lang="en-US" b="1" dirty="0"/>
              <a:t>Multinomial Naïve Bayes classifier </a:t>
            </a:r>
            <a:r>
              <a:rPr lang="en-US" dirty="0"/>
              <a:t>for the purpose of classification.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The model achieved a prediction accuracy score of ~ </a:t>
            </a:r>
            <a:r>
              <a:rPr lang="en-US" b="1" dirty="0"/>
              <a:t>87% </a:t>
            </a:r>
            <a:endParaRPr dirty="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425" y="3586900"/>
            <a:ext cx="39751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B6E10E-19BB-43CD-B22B-62CA5EA808BB}"/>
              </a:ext>
            </a:extLst>
          </p:cNvPr>
          <p:cNvSpPr/>
          <p:nvPr/>
        </p:nvSpPr>
        <p:spPr>
          <a:xfrm>
            <a:off x="725850" y="2966095"/>
            <a:ext cx="7437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" panose="020B0604020202020204" charset="0"/>
              </a:rPr>
              <a:t>Confusion Matrix - to help visually breakdown the performance of the algorithm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27475"/>
            <a:ext cx="7688700" cy="24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project task was to explore </a:t>
            </a:r>
            <a:r>
              <a:rPr lang="en-US" dirty="0"/>
              <a:t>the </a:t>
            </a:r>
            <a:r>
              <a:rPr lang="en" dirty="0"/>
              <a:t>life of Stan Lee (Stanley Martin Lieber; Dec 28,1922 - Nov 12, 2018) who was an American comic book writer, editor and publisher.  In his series called </a:t>
            </a:r>
            <a:r>
              <a:rPr lang="en" sz="1400" b="1" dirty="0"/>
              <a:t>Marvel Comics </a:t>
            </a:r>
            <a:r>
              <a:rPr lang="en" dirty="0"/>
              <a:t>he created popular fictional characters such as Spider-Man, X-Man, Iron Man, Thor, the Fantastic Four, Doctor strange, Ant-man, Avengers, Scarlet Witch and Daredevil. He also appeared in some films based on Marvel.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I</a:t>
            </a:r>
            <a:r>
              <a:rPr lang="en" dirty="0"/>
              <a:t> have explored his popularity and people’s sentiment</a:t>
            </a:r>
            <a:r>
              <a:rPr lang="en-US" dirty="0"/>
              <a:t>s</a:t>
            </a:r>
            <a:r>
              <a:rPr lang="en" dirty="0"/>
              <a:t> after his death based on Twitter data.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72A04-4CB9-4614-9FC8-9DB9363D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84" y="1149332"/>
            <a:ext cx="1032466" cy="597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DAF31-1864-435A-AAAE-8CF607BF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35" y="3860153"/>
            <a:ext cx="869544" cy="691770"/>
          </a:xfrm>
          <a:prstGeom prst="rect">
            <a:avLst/>
          </a:prstGeom>
        </p:spPr>
      </p:pic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CDBFE64F-C718-4A67-AF94-52AEECF42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5543" y="3954606"/>
            <a:ext cx="686747" cy="686747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9776E98-D0B8-40DF-AAD0-AB338031D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6866" y="3853981"/>
            <a:ext cx="787372" cy="787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&amp; Analysis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collection: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Streaming API: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Tweepy :</a:t>
            </a:r>
            <a:r>
              <a:rPr lang="en-US" dirty="0"/>
              <a:t> Nov 22 - 27, 2018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Rest API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TwitterScraper: No</a:t>
            </a:r>
            <a:r>
              <a:rPr lang="en-US" dirty="0"/>
              <a:t>v</a:t>
            </a:r>
            <a:r>
              <a:rPr lang="en" dirty="0"/>
              <a:t> 10 - 14, 2018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analysis: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Matplotlib, WordCloud, Seaborn, pandas (Time Series) 	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Textblob, NLTK, Beautiful Soup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Sklearn</a:t>
            </a:r>
            <a:endParaRPr sz="13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feature_extraction.text.CountVectorizer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model_selection.train_test_split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naive_bayes.MultinomialNB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metrics.confusion_matrix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metrics.accuracy_score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aspects of Analysis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19775"/>
            <a:ext cx="7688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Explored user response immediately after Stan </a:t>
            </a:r>
            <a:r>
              <a:rPr lang="en-US" dirty="0"/>
              <a:t>L</a:t>
            </a:r>
            <a:r>
              <a:rPr lang="en" dirty="0"/>
              <a:t>ee’s death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Analyzed s</a:t>
            </a:r>
            <a:r>
              <a:rPr lang="en" dirty="0"/>
              <a:t>hift in user sentiments over time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His most popular piece of creative work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Explored his popularity based on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Date &amp; Time</a:t>
            </a:r>
          </a:p>
          <a:p>
            <a:pPr marL="914400" lvl="0"/>
            <a:r>
              <a:rPr lang="en" dirty="0"/>
              <a:t>Location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Language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551514-29EA-4EDB-B796-7A7439914B65}"/>
              </a:ext>
            </a:extLst>
          </p:cNvPr>
          <p:cNvSpPr/>
          <p:nvPr/>
        </p:nvSpPr>
        <p:spPr>
          <a:xfrm>
            <a:off x="6326372" y="2036550"/>
            <a:ext cx="2286000" cy="222905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7E26-AD25-4D20-91DC-279DA127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Twitters reaction to Stan Lee’s death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71876-50BB-4390-AD38-953BA8AB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1941678"/>
            <a:ext cx="4927072" cy="2695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1CF41-060C-483C-97B8-59512A7A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30" y="2754450"/>
            <a:ext cx="1962150" cy="87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0DE7C5-1EE6-44EB-88FF-03E6B0EB2D8F}"/>
              </a:ext>
            </a:extLst>
          </p:cNvPr>
          <p:cNvSpPr/>
          <p:nvPr/>
        </p:nvSpPr>
        <p:spPr>
          <a:xfrm>
            <a:off x="6034047" y="3630750"/>
            <a:ext cx="23805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0">
              <a:buSzPts val="1300"/>
            </a:pPr>
            <a:r>
              <a:rPr lang="en-US" sz="1300" dirty="0">
                <a:latin typeface="Lato" panose="020B0604020202020204" charset="0"/>
              </a:rPr>
              <a:t>Most liked tweet from his official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02F8A-6485-4137-812B-003C213D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400" y="2219250"/>
            <a:ext cx="1170182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193200"/>
            <a:ext cx="76887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Shift in user sentiments over time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766850"/>
            <a:ext cx="76887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22" y="2030818"/>
            <a:ext cx="2924171" cy="242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719650"/>
            <a:ext cx="4538189" cy="30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28881" y="4452013"/>
            <a:ext cx="26694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 panose="020B0604020202020204" charset="0"/>
              </a:rPr>
              <a:t>Around his death	</a:t>
            </a:r>
            <a:endParaRPr sz="1300" dirty="0">
              <a:latin typeface="Lato" panose="020B0604020202020204" charset="0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747893" y="4452013"/>
            <a:ext cx="2141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 panose="020B0604020202020204" charset="0"/>
              </a:rPr>
              <a:t>After 10 days</a:t>
            </a:r>
            <a:endParaRPr sz="1300" dirty="0">
              <a:latin typeface="Lato" panose="020B060402020202020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62E807F-9204-45C4-925C-54DAC98872AE}"/>
              </a:ext>
            </a:extLst>
          </p:cNvPr>
          <p:cNvSpPr/>
          <p:nvPr/>
        </p:nvSpPr>
        <p:spPr>
          <a:xfrm>
            <a:off x="4246022" y="3604437"/>
            <a:ext cx="940188" cy="17012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piece of his creative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22" y="1700101"/>
            <a:ext cx="6285467" cy="336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E44156-E213-4C84-8B0C-0DBD59B6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49" y="3606329"/>
            <a:ext cx="693680" cy="693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91EE7-855C-416F-B24D-0BD0CC92A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60" y="4076011"/>
            <a:ext cx="580640" cy="402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02E02-FBBF-4087-A551-6EA2A851C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014" y="2571750"/>
            <a:ext cx="494040" cy="382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likes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793926"/>
            <a:ext cx="83058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6C2C4D-5427-45F4-997E-D7185F307DD2}"/>
              </a:ext>
            </a:extLst>
          </p:cNvPr>
          <p:cNvSpPr/>
          <p:nvPr/>
        </p:nvSpPr>
        <p:spPr>
          <a:xfrm>
            <a:off x="3409526" y="1845731"/>
            <a:ext cx="67492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i="1" dirty="0">
                <a:latin typeface="Arial" panose="020B0604020202020204" pitchFamily="34" charset="0"/>
              </a:rPr>
              <a:t>Homenagem ao STAN LEE: ♫ "O Criador de Heróis" ♪ https://t.co/NQ68opM386 via @YouTube </a:t>
            </a:r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74BB8-F3CD-4E3D-BEE8-6C4EF4E338A8}"/>
              </a:ext>
            </a:extLst>
          </p:cNvPr>
          <p:cNvSpPr/>
          <p:nvPr/>
        </p:nvSpPr>
        <p:spPr>
          <a:xfrm>
            <a:off x="7495953" y="1793926"/>
            <a:ext cx="1228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</a:rPr>
              <a:t>967317 </a:t>
            </a:r>
            <a:r>
              <a:rPr lang="en-US" sz="1100" dirty="0">
                <a:latin typeface="Arial" panose="020B0604020202020204" pitchFamily="34" charset="0"/>
              </a:rPr>
              <a:t>likes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73E7F-BD24-46F2-A9F5-A2EE18AE8DBE}"/>
              </a:ext>
            </a:extLst>
          </p:cNvPr>
          <p:cNvCxnSpPr/>
          <p:nvPr/>
        </p:nvCxnSpPr>
        <p:spPr>
          <a:xfrm>
            <a:off x="2470076" y="1948557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D210A3-BA5D-4497-8A39-9318E8AE8BE8}"/>
              </a:ext>
            </a:extLst>
          </p:cNvPr>
          <p:cNvSpPr txBox="1"/>
          <p:nvPr/>
        </p:nvSpPr>
        <p:spPr>
          <a:xfrm rot="16200000">
            <a:off x="-149641" y="2981483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likes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226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of likes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6F13C-E4B5-4F1B-AF27-CE9637A2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8" y="2068697"/>
            <a:ext cx="4124325" cy="17716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4B3B2F0-C249-4C15-8359-340335DF7EF1}"/>
              </a:ext>
            </a:extLst>
          </p:cNvPr>
          <p:cNvSpPr/>
          <p:nvPr/>
        </p:nvSpPr>
        <p:spPr>
          <a:xfrm>
            <a:off x="4784652" y="2923953"/>
            <a:ext cx="712104" cy="78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94BDD3D6-3300-4CA5-9DA9-8E5AD5C3D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623" y="2507954"/>
            <a:ext cx="797442" cy="79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AB47A-CC40-4806-B27D-F04C624DC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539" y="2551461"/>
            <a:ext cx="1236035" cy="730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493</Words>
  <Application>Microsoft Office PowerPoint</Application>
  <PresentationFormat>On-screen Show (16:9)</PresentationFormat>
  <Paragraphs>64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Arial</vt:lpstr>
      <vt:lpstr>Lato</vt:lpstr>
      <vt:lpstr>Streamline</vt:lpstr>
      <vt:lpstr>PowerPoint Presentation</vt:lpstr>
      <vt:lpstr>Introduction</vt:lpstr>
      <vt:lpstr>Data collection &amp; Analysis</vt:lpstr>
      <vt:lpstr>Key aspects of Analysis</vt:lpstr>
      <vt:lpstr>Twitters reaction to Stan Lee’s death</vt:lpstr>
      <vt:lpstr>Shift in user sentiments over time</vt:lpstr>
      <vt:lpstr>Popular piece of his creative work </vt:lpstr>
      <vt:lpstr>Time Series analysis of likes </vt:lpstr>
      <vt:lpstr>Time Series analysis of likes </vt:lpstr>
      <vt:lpstr>Popularity based on countries</vt:lpstr>
      <vt:lpstr>Popularity based on countries</vt:lpstr>
      <vt:lpstr>Popularity based on Language</vt:lpstr>
      <vt:lpstr>User behaviour – Creation of content sources</vt:lpstr>
      <vt:lpstr>Common words - WordCloud</vt:lpstr>
      <vt:lpstr>Model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Abraham</cp:lastModifiedBy>
  <cp:revision>42</cp:revision>
  <dcterms:modified xsi:type="dcterms:W3CDTF">2019-09-04T03:47:43Z</dcterms:modified>
</cp:coreProperties>
</file>