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260" r:id="rId5"/>
    <p:sldId id="301" r:id="rId6"/>
    <p:sldId id="261" r:id="rId7"/>
    <p:sldId id="267" r:id="rId8"/>
    <p:sldId id="302" r:id="rId9"/>
    <p:sldId id="262" r:id="rId10"/>
    <p:sldId id="268" r:id="rId11"/>
    <p:sldId id="269" r:id="rId12"/>
    <p:sldId id="274" r:id="rId13"/>
    <p:sldId id="277" r:id="rId14"/>
    <p:sldId id="278" r:id="rId15"/>
    <p:sldId id="279" r:id="rId16"/>
    <p:sldId id="281" r:id="rId17"/>
    <p:sldId id="280" r:id="rId18"/>
    <p:sldId id="282" r:id="rId19"/>
    <p:sldId id="275" r:id="rId20"/>
    <p:sldId id="283" r:id="rId21"/>
    <p:sldId id="284" r:id="rId22"/>
    <p:sldId id="285" r:id="rId23"/>
    <p:sldId id="286" r:id="rId24"/>
    <p:sldId id="287" r:id="rId25"/>
    <p:sldId id="289" r:id="rId26"/>
    <p:sldId id="288" r:id="rId27"/>
    <p:sldId id="290" r:id="rId28"/>
    <p:sldId id="291" r:id="rId29"/>
    <p:sldId id="270" r:id="rId30"/>
    <p:sldId id="303" r:id="rId31"/>
    <p:sldId id="292" r:id="rId32"/>
    <p:sldId id="294" r:id="rId33"/>
    <p:sldId id="296" r:id="rId34"/>
    <p:sldId id="297" r:id="rId35"/>
    <p:sldId id="298" r:id="rId36"/>
    <p:sldId id="299" r:id="rId37"/>
    <p:sldId id="300" r:id="rId38"/>
    <p:sldId id="293" r:id="rId39"/>
    <p:sldId id="276" r:id="rId40"/>
    <p:sldId id="265" r:id="rId41"/>
    <p:sldId id="263" r:id="rId42"/>
    <p:sldId id="264" r:id="rId43"/>
    <p:sldId id="258" r:id="rId44"/>
    <p:sldId id="266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8" autoAdjust="0"/>
    <p:restoredTop sz="86383" autoAdjust="0"/>
  </p:normalViewPr>
  <p:slideViewPr>
    <p:cSldViewPr snapToGrid="0" snapToObjects="1">
      <p:cViewPr varScale="1">
        <p:scale>
          <a:sx n="135" d="100"/>
          <a:sy n="135" d="100"/>
        </p:scale>
        <p:origin x="-1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DFF4F-F7B6-5943-AE70-7D006608F0E8}" type="datetimeFigureOut">
              <a:rPr lang="en-US" smtClean="0"/>
              <a:t>5/27/14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B1986-CDBB-5942-9CBD-220CA643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1986-CDBB-5942-9CBD-220CA643DF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4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3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9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7CE2B-1B97-9245-A4F6-3CE202C30107}" type="datetimeFigureOut">
              <a:rPr lang="en-US" smtClean="0"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2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Behavior-driven_development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b/geb-example-maven" TargetMode="External"/><Relationship Id="rId4" Type="http://schemas.openxmlformats.org/officeDocument/2006/relationships/hyperlink" Target="https://github.com/Weymouth-Dev/example-geb.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eb/geb-example-grails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bish.org/" TargetMode="External"/><Relationship Id="rId4" Type="http://schemas.openxmlformats.org/officeDocument/2006/relationships/hyperlink" Target="http://www.gebish.org/manual/current/" TargetMode="External"/><Relationship Id="rId5" Type="http://schemas.openxmlformats.org/officeDocument/2006/relationships/hyperlink" Target="https://code.google.com/p/spock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rry.weymouth@gmail.com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jaxenter.com/tutorial-groovy-functional-testing-with-geb-42070.html" TargetMode="External"/><Relationship Id="rId4" Type="http://schemas.openxmlformats.org/officeDocument/2006/relationships/hyperlink" Target="https://blog.codecentric.de/en/2013/02/browser-automation-and-acceptance-testing-with-geb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uckyryan.com/2013/08/28/browser-testing-geb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bish.org/" TargetMode="External"/><Relationship Id="rId3" Type="http://schemas.openxmlformats.org/officeDocument/2006/relationships/hyperlink" Target="https://code.google.com/p/seleniu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apui.org/" TargetMode="External"/><Relationship Id="rId4" Type="http://schemas.openxmlformats.org/officeDocument/2006/relationships/hyperlink" Target="http://www.telerik.com/teststudi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lenide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2267"/>
            <a:ext cx="7772400" cy="1918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Driven </a:t>
            </a:r>
            <a:br>
              <a:rPr lang="en-US" dirty="0" smtClean="0"/>
            </a:br>
            <a:r>
              <a:rPr lang="en-US" dirty="0" smtClean="0"/>
              <a:t>Web Site Development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Geb</a:t>
            </a:r>
            <a:r>
              <a:rPr lang="en-US" dirty="0" smtClean="0"/>
              <a:t> and Spock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Terry E. Weymouth</a:t>
            </a:r>
          </a:p>
          <a:p>
            <a:r>
              <a:rPr lang="en-US" dirty="0" err="1" smtClean="0"/>
              <a:t>self.conferance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Detroit, May 2014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0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9040" y="1417638"/>
            <a:ext cx="7020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@Test</a:t>
            </a:r>
          </a:p>
          <a:p>
            <a:r>
              <a:rPr lang="en-US" b="1" dirty="0" err="1" smtClean="0">
                <a:latin typeface="Courier"/>
                <a:cs typeface="Courier"/>
              </a:rPr>
              <a:t>def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"</a:t>
            </a:r>
            <a:r>
              <a:rPr lang="en-US" b="1" dirty="0" err="1">
                <a:latin typeface="Courier"/>
                <a:cs typeface="Courier"/>
              </a:rPr>
              <a:t>petclinic</a:t>
            </a:r>
            <a:r>
              <a:rPr lang="en-US" b="1" dirty="0">
                <a:latin typeface="Courier"/>
                <a:cs typeface="Courier"/>
              </a:rPr>
              <a:t> home page"() {</a:t>
            </a:r>
          </a:p>
          <a:p>
            <a:r>
              <a:rPr lang="en-US" b="1" dirty="0" smtClean="0">
                <a:latin typeface="Courier"/>
                <a:cs typeface="Courier"/>
              </a:rPr>
              <a:t>  when</a:t>
            </a:r>
            <a:r>
              <a:rPr lang="en-US" b="1" dirty="0">
                <a:latin typeface="Courier"/>
                <a:cs typeface="Courier"/>
              </a:rPr>
              <a:t>:</a:t>
            </a:r>
          </a:p>
          <a:p>
            <a:r>
              <a:rPr lang="en-US" b="1" dirty="0" smtClean="0">
                <a:latin typeface="Courier"/>
                <a:cs typeface="Courier"/>
              </a:rPr>
              <a:t>    go(“http://localhost:8080/</a:t>
            </a:r>
            <a:r>
              <a:rPr lang="en-US" b="1" dirty="0" err="1" smtClean="0">
                <a:latin typeface="Courier"/>
                <a:cs typeface="Courier"/>
              </a:rPr>
              <a:t>petclinic</a:t>
            </a:r>
            <a:r>
              <a:rPr lang="en-US" b="1" dirty="0" smtClean="0">
                <a:latin typeface="Courier"/>
                <a:cs typeface="Courier"/>
              </a:rPr>
              <a:t>”) </a:t>
            </a:r>
          </a:p>
          <a:p>
            <a:r>
              <a:rPr lang="en-US" b="1" dirty="0" smtClean="0">
                <a:latin typeface="Courier"/>
                <a:cs typeface="Courier"/>
              </a:rPr>
              <a:t>  then</a:t>
            </a:r>
            <a:r>
              <a:rPr lang="en-US" b="1" dirty="0">
                <a:latin typeface="Courier"/>
                <a:cs typeface="Courier"/>
              </a:rPr>
              <a:t>:</a:t>
            </a:r>
          </a:p>
          <a:p>
            <a:r>
              <a:rPr lang="en-US" b="1" dirty="0" smtClean="0">
                <a:latin typeface="Courier"/>
                <a:cs typeface="Courier"/>
              </a:rPr>
              <a:t>    title </a:t>
            </a:r>
            <a:r>
              <a:rPr lang="en-US" b="1" dirty="0">
                <a:latin typeface="Courier"/>
                <a:cs typeface="Courier"/>
              </a:rPr>
              <a:t>== "</a:t>
            </a:r>
            <a:r>
              <a:rPr lang="en-US" b="1" dirty="0" smtClean="0">
                <a:latin typeface="Courier"/>
                <a:cs typeface="Courier"/>
              </a:rPr>
              <a:t>Welcome”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}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521" y="4176963"/>
            <a:ext cx="7906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simple test that (using the browser)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Goes to the web page indicated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Examines the title of the page, and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Asserts that the title is equal to “Welcome”</a:t>
            </a:r>
          </a:p>
        </p:txBody>
      </p:sp>
    </p:spTree>
    <p:extLst>
      <p:ext uri="{BB962C8B-B14F-4D97-AF65-F5344CB8AC3E}">
        <p14:creationId xmlns:p14="http://schemas.microsoft.com/office/powerpoint/2010/main" val="406682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eaLnBrk="1" latinLnBrk="0" hangingPunct="1"/>
            <a:r>
              <a:rPr lang="en-US" dirty="0" smtClean="0">
                <a:effectLst/>
              </a:rPr>
              <a:t>Browser – represents the actions that the browser can take, and values in the document</a:t>
            </a:r>
          </a:p>
          <a:p>
            <a:pPr rtl="0" eaLnBrk="1" latinLnBrk="0" hangingPunct="1"/>
            <a:r>
              <a:rPr lang="en-US" dirty="0" smtClean="0"/>
              <a:t>Navigator – defines locations in the page/document for actions, setting values, examining values</a:t>
            </a:r>
          </a:p>
          <a:p>
            <a:pPr rtl="0" eaLnBrk="1" latinLnBrk="0" hangingPunct="1"/>
            <a:r>
              <a:rPr lang="en-US" dirty="0" smtClean="0">
                <a:effectLst/>
              </a:rPr>
              <a:t>Page – represents the page (and it’s document)</a:t>
            </a:r>
          </a:p>
          <a:p>
            <a:pPr rtl="0" eaLnBrk="1" latinLnBrk="0" hangingPunct="1"/>
            <a:r>
              <a:rPr lang="en-US" dirty="0" smtClean="0"/>
              <a:t>Module – represents a (reusable) part of a page</a:t>
            </a:r>
          </a:p>
        </p:txBody>
      </p:sp>
    </p:spTree>
    <p:extLst>
      <p:ext uri="{BB962C8B-B14F-4D97-AF65-F5344CB8AC3E}">
        <p14:creationId xmlns:p14="http://schemas.microsoft.com/office/powerpoint/2010/main" val="188740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Everything is based on and controlled by a instance of the Browser</a:t>
            </a:r>
          </a:p>
          <a:p>
            <a:r>
              <a:rPr lang="en-US" dirty="0" smtClean="0"/>
              <a:t>Uses a </a:t>
            </a:r>
            <a:r>
              <a:rPr lang="en-US" dirty="0" err="1" smtClean="0"/>
              <a:t>WebDriver</a:t>
            </a:r>
            <a:r>
              <a:rPr lang="en-US" dirty="0" smtClean="0"/>
              <a:t> </a:t>
            </a:r>
            <a:r>
              <a:rPr lang="en-US" dirty="0" smtClean="0"/>
              <a:t>API – </a:t>
            </a:r>
            <a:r>
              <a:rPr lang="en-US" dirty="0" smtClean="0"/>
              <a:t>by default </a:t>
            </a:r>
            <a:r>
              <a:rPr lang="en-US" dirty="0" smtClean="0"/>
              <a:t>the Selenium </a:t>
            </a:r>
            <a:r>
              <a:rPr lang="en-US" dirty="0" smtClean="0"/>
              <a:t>web driver; currently Chrome, IE, Firefox,  , Opera, and </a:t>
            </a:r>
            <a:r>
              <a:rPr lang="en-US" dirty="0" err="1" smtClean="0"/>
              <a:t>HtmlUnit</a:t>
            </a:r>
            <a:endParaRPr lang="en-US" dirty="0" smtClean="0"/>
          </a:p>
          <a:p>
            <a:r>
              <a:rPr lang="en-US" dirty="0" smtClean="0"/>
              <a:t>Contains a “current Page” as the controlling source of all references to the browser content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baseURL</a:t>
            </a:r>
            <a:r>
              <a:rPr lang="en-US" dirty="0" smtClean="0"/>
              <a:t> for all relative </a:t>
            </a:r>
            <a:r>
              <a:rPr lang="en-US" dirty="0" smtClean="0"/>
              <a:t>references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382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“drive”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Browser.drive</a:t>
            </a:r>
            <a:r>
              <a:rPr lang="en-US" dirty="0" smtClean="0"/>
              <a:t> a static function that supports browser interactions</a:t>
            </a:r>
          </a:p>
          <a:p>
            <a:r>
              <a:rPr lang="en-US" dirty="0" err="1" smtClean="0"/>
              <a:t>Browser.drive</a:t>
            </a:r>
            <a:r>
              <a:rPr lang="en-US" dirty="0" smtClean="0"/>
              <a:t>(</a:t>
            </a:r>
            <a:r>
              <a:rPr lang="en-US" sz="2800" i="1" dirty="0" smtClean="0"/>
              <a:t>configuration-options</a:t>
            </a:r>
            <a:r>
              <a:rPr lang="en-US" dirty="0" smtClean="0"/>
              <a:t>) {</a:t>
            </a:r>
            <a:r>
              <a:rPr lang="en-US" sz="2800" i="1" dirty="0" smtClean="0"/>
              <a:t>closure</a:t>
            </a:r>
            <a:r>
              <a:rPr lang="en-US" dirty="0" smtClean="0"/>
              <a:t>}</a:t>
            </a:r>
          </a:p>
          <a:p>
            <a:r>
              <a:rPr lang="en-US" dirty="0" smtClean="0"/>
              <a:t>Configuration options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A Configuration (instance)</a:t>
            </a:r>
          </a:p>
          <a:p>
            <a:pPr lvl="1"/>
            <a:r>
              <a:rPr lang="en-US" dirty="0" smtClean="0"/>
              <a:t>An override properties </a:t>
            </a:r>
          </a:p>
          <a:p>
            <a:pPr lvl="1"/>
            <a:r>
              <a:rPr lang="en-US" dirty="0" smtClean="0"/>
              <a:t>Or: an existing browser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5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Browser.drive</a:t>
            </a:r>
            <a:r>
              <a:rPr lang="en-US" dirty="0" smtClean="0"/>
              <a:t>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closure…</a:t>
            </a:r>
          </a:p>
          <a:p>
            <a:pPr lvl="1"/>
            <a:r>
              <a:rPr lang="en-US" dirty="0" smtClean="0"/>
              <a:t>Browser drive methods</a:t>
            </a:r>
          </a:p>
          <a:p>
            <a:pPr lvl="1"/>
            <a:r>
              <a:rPr lang="en-US" dirty="0" smtClean="0"/>
              <a:t>Page methods (delegated to the current page)</a:t>
            </a:r>
          </a:p>
          <a:p>
            <a:pPr lvl="1"/>
            <a:r>
              <a:rPr lang="en-US" dirty="0" smtClean="0"/>
              <a:t>Navigation methods (which are actually special page methods)</a:t>
            </a:r>
          </a:p>
          <a:p>
            <a:pPr lvl="1"/>
            <a:r>
              <a:rPr lang="en-US" dirty="0" smtClean="0"/>
              <a:t>Any groovy code (for </a:t>
            </a:r>
            <a:r>
              <a:rPr lang="en-US" dirty="0" smtClean="0"/>
              <a:t>example </a:t>
            </a:r>
            <a:r>
              <a:rPr lang="en-US" dirty="0" smtClean="0">
                <a:solidFill>
                  <a:srgbClr val="FF0000"/>
                </a:solidFill>
              </a:rPr>
              <a:t>assert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9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Switching</a:t>
            </a:r>
          </a:p>
          <a:p>
            <a:pPr lvl="1"/>
            <a:r>
              <a:rPr lang="en-US" b="1" dirty="0" smtClean="0">
                <a:latin typeface="Courier"/>
                <a:cs typeface="Courier"/>
              </a:rPr>
              <a:t>to()</a:t>
            </a:r>
            <a:r>
              <a:rPr lang="en-US" dirty="0" smtClean="0"/>
              <a:t> switches to a new page and fails if the new page is not present (using the </a:t>
            </a:r>
            <a:r>
              <a:rPr lang="en-US" b="1" dirty="0" smtClean="0">
                <a:latin typeface="Courier"/>
                <a:cs typeface="Courier"/>
              </a:rPr>
              <a:t>at()</a:t>
            </a:r>
            <a:r>
              <a:rPr lang="en-US" dirty="0" smtClean="0"/>
              <a:t> method of the page)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v</a:t>
            </a:r>
            <a:r>
              <a:rPr lang="en-US" b="1" dirty="0" smtClean="0">
                <a:latin typeface="Courier"/>
                <a:cs typeface="Courier"/>
              </a:rPr>
              <a:t>ia()</a:t>
            </a:r>
            <a:r>
              <a:rPr lang="en-US" dirty="0"/>
              <a:t> </a:t>
            </a:r>
            <a:r>
              <a:rPr lang="en-US" dirty="0" smtClean="0"/>
              <a:t>evokes the URL given but does not test the resulting page; usually used in combination with…</a:t>
            </a:r>
          </a:p>
          <a:p>
            <a:pPr lvl="1"/>
            <a:r>
              <a:rPr lang="en-US" b="1" dirty="0" smtClean="0">
                <a:latin typeface="Courier"/>
                <a:cs typeface="Courier"/>
              </a:rPr>
              <a:t>at(</a:t>
            </a:r>
            <a:r>
              <a:rPr lang="en-US" b="1" dirty="0">
                <a:latin typeface="Courier"/>
                <a:cs typeface="Courier"/>
              </a:rPr>
              <a:t>)</a:t>
            </a:r>
            <a:r>
              <a:rPr lang="en-US" dirty="0"/>
              <a:t> </a:t>
            </a:r>
            <a:r>
              <a:rPr lang="en-US" dirty="0" smtClean="0"/>
              <a:t>asserts that the browser is at a particular page </a:t>
            </a:r>
            <a:r>
              <a:rPr lang="en-US" dirty="0"/>
              <a:t>(using the </a:t>
            </a:r>
            <a:r>
              <a:rPr lang="en-US" b="1" dirty="0">
                <a:latin typeface="Courier"/>
                <a:cs typeface="Courier"/>
              </a:rPr>
              <a:t>at()</a:t>
            </a:r>
            <a:r>
              <a:rPr lang="en-US" dirty="0"/>
              <a:t> method of the page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821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browser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3200" b="1" dirty="0">
                <a:latin typeface="Courier"/>
                <a:cs typeface="Courier"/>
              </a:rPr>
              <a:t>go()</a:t>
            </a:r>
            <a:r>
              <a:rPr lang="en-US" sz="3200" dirty="0"/>
              <a:t> uses the given URL to drive the browser but does not change the current page</a:t>
            </a:r>
            <a:endParaRPr lang="en-US" sz="3200" b="1" dirty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page(</a:t>
            </a:r>
            <a:r>
              <a:rPr lang="en-US" b="1" dirty="0">
                <a:latin typeface="Courier"/>
                <a:cs typeface="Courier"/>
              </a:rPr>
              <a:t>)</a:t>
            </a:r>
            <a:r>
              <a:rPr lang="en-US" dirty="0"/>
              <a:t> </a:t>
            </a:r>
            <a:r>
              <a:rPr lang="en-US" dirty="0" smtClean="0"/>
              <a:t>changes the current page without ‘moving’ the browser to a new page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71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Courier"/>
                <a:cs typeface="Courier"/>
              </a:rPr>
              <a:t>Browser.drive</a:t>
            </a:r>
            <a:r>
              <a:rPr lang="en-US" b="1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to </a:t>
            </a:r>
            <a:r>
              <a:rPr lang="en-US" b="1" dirty="0" err="1" smtClean="0">
                <a:latin typeface="Courier"/>
                <a:cs typeface="Courier"/>
              </a:rPr>
              <a:t>LoginPage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assert page </a:t>
            </a:r>
            <a:r>
              <a:rPr lang="en-US" b="1" dirty="0" err="1" smtClean="0">
                <a:latin typeface="Courier"/>
                <a:cs typeface="Courier"/>
              </a:rPr>
              <a:t>instanceof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err="1" smtClean="0">
                <a:latin typeface="Courier"/>
                <a:cs typeface="Courier"/>
              </a:rPr>
              <a:t>LoginPage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b="1" dirty="0" err="1" smtClean="0">
                <a:latin typeface="Courier"/>
                <a:cs typeface="Courier"/>
              </a:rPr>
              <a:t>Browser.dirve</a:t>
            </a:r>
            <a:r>
              <a:rPr lang="en-US" b="1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via </a:t>
            </a:r>
            <a:r>
              <a:rPr lang="en-US" b="1" dirty="0" err="1" smtClean="0">
                <a:latin typeface="Courier"/>
                <a:cs typeface="Courier"/>
              </a:rPr>
              <a:t>SecurePage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	at </a:t>
            </a:r>
            <a:r>
              <a:rPr lang="en-US" b="1" dirty="0" err="1" smtClean="0">
                <a:latin typeface="Courier"/>
                <a:cs typeface="Courier"/>
              </a:rPr>
              <a:t>PageAccessError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}</a:t>
            </a:r>
            <a:endParaRPr lang="en-US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5220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can work with multiple Windows, Frames, and/or Tabs</a:t>
            </a:r>
          </a:p>
          <a:p>
            <a:r>
              <a:rPr lang="en-US" dirty="0" smtClean="0"/>
              <a:t>Other methods:</a:t>
            </a:r>
          </a:p>
          <a:p>
            <a:pPr lvl="1"/>
            <a:r>
              <a:rPr lang="en-US" dirty="0" smtClean="0"/>
              <a:t>wait()</a:t>
            </a:r>
          </a:p>
          <a:p>
            <a:pPr lvl="1"/>
            <a:r>
              <a:rPr lang="en-US" dirty="0" smtClean="0"/>
              <a:t>close()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uit()</a:t>
            </a:r>
          </a:p>
        </p:txBody>
      </p:sp>
    </p:spTree>
    <p:extLst>
      <p:ext uri="{BB962C8B-B14F-4D97-AF65-F5344CB8AC3E}">
        <p14:creationId xmlns:p14="http://schemas.microsoft.com/office/powerpoint/2010/main" val="3826225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Navigator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$ returns a Navigator instance from the current page</a:t>
            </a:r>
          </a:p>
          <a:p>
            <a:r>
              <a:rPr lang="en-US" dirty="0" smtClean="0"/>
              <a:t>$(</a:t>
            </a:r>
            <a:r>
              <a:rPr lang="en-US" sz="2800" i="1" dirty="0" err="1" smtClean="0"/>
              <a:t>css</a:t>
            </a:r>
            <a:r>
              <a:rPr lang="en-US" sz="2800" i="1" dirty="0"/>
              <a:t>-</a:t>
            </a:r>
            <a:r>
              <a:rPr lang="en-US" sz="2800" i="1" dirty="0" smtClean="0"/>
              <a:t>selector</a:t>
            </a:r>
            <a:r>
              <a:rPr lang="en-US" dirty="0" smtClean="0"/>
              <a:t>, </a:t>
            </a:r>
            <a:r>
              <a:rPr lang="en-US" sz="2800" i="1" dirty="0" smtClean="0"/>
              <a:t>index-or-range</a:t>
            </a:r>
            <a:r>
              <a:rPr lang="en-US" dirty="0" smtClean="0"/>
              <a:t>, </a:t>
            </a:r>
            <a:r>
              <a:rPr lang="en-US" sz="2800" i="1" dirty="0" smtClean="0"/>
              <a:t>attribute-or-text-matchers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 arguments are optional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sz="2600" b="1" dirty="0" smtClean="0">
                <a:latin typeface="Courier"/>
                <a:cs typeface="Courier"/>
              </a:rPr>
              <a:t>$(“p”,0) </a:t>
            </a:r>
            <a:r>
              <a:rPr lang="en-US" dirty="0" smtClean="0"/>
              <a:t>– the first paragraph tag in the document</a:t>
            </a:r>
          </a:p>
          <a:p>
            <a:pPr lvl="1"/>
            <a:r>
              <a:rPr lang="en-US" sz="2600" b="1" dirty="0" smtClean="0">
                <a:latin typeface="Courier"/>
                <a:cs typeface="Courier"/>
              </a:rPr>
              <a:t>$(“</a:t>
            </a:r>
            <a:r>
              <a:rPr lang="en-US" sz="2600" b="1" dirty="0" err="1" smtClean="0">
                <a:latin typeface="Courier"/>
                <a:cs typeface="Courier"/>
              </a:rPr>
              <a:t>div.option</a:t>
            </a:r>
            <a:r>
              <a:rPr lang="en-US" sz="2600" b="1" dirty="0" smtClean="0">
                <a:latin typeface="Courier"/>
                <a:cs typeface="Courier"/>
              </a:rPr>
              <a:t>-list”) </a:t>
            </a:r>
            <a:r>
              <a:rPr lang="en-US" dirty="0" smtClean="0"/>
              <a:t>– all the div class option-list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8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Who are we; who am I</a:t>
            </a:r>
          </a:p>
          <a:p>
            <a:pPr lvl="1"/>
            <a:r>
              <a:rPr lang="en-US" dirty="0" smtClean="0"/>
              <a:t>Why test driven development (TDD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</a:t>
            </a:r>
            <a:endParaRPr lang="en-US" dirty="0" smtClean="0"/>
          </a:p>
          <a:p>
            <a:r>
              <a:rPr lang="en-US" dirty="0" smtClean="0"/>
              <a:t>The Details</a:t>
            </a:r>
          </a:p>
          <a:p>
            <a:pPr lvl="1"/>
            <a:r>
              <a:rPr lang="en-US" dirty="0" err="1" smtClean="0"/>
              <a:t>Geb</a:t>
            </a:r>
            <a:r>
              <a:rPr lang="en-US" dirty="0" smtClean="0"/>
              <a:t>: the essential elements</a:t>
            </a:r>
          </a:p>
          <a:p>
            <a:pPr lvl="1"/>
            <a:r>
              <a:rPr lang="en-US" dirty="0" smtClean="0"/>
              <a:t>With Spock testing</a:t>
            </a:r>
          </a:p>
          <a:p>
            <a:pPr lvl="1"/>
            <a:r>
              <a:rPr lang="en-US" dirty="0" smtClean="0"/>
              <a:t>A workflow for functional testing of web GUI.</a:t>
            </a:r>
          </a:p>
          <a:p>
            <a:r>
              <a:rPr lang="en-US" dirty="0" smtClean="0"/>
              <a:t>An </a:t>
            </a:r>
            <a:r>
              <a:rPr lang="en-US" dirty="0" smtClean="0"/>
              <a:t>Extended </a:t>
            </a:r>
            <a:r>
              <a:rPr lang="en-US" dirty="0" smtClean="0"/>
              <a:t>Example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83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and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180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Given: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&lt;div&gt;a1&lt;/div&gt;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&lt;div&gt;b2&lt;/div&gt;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&lt;div&gt;c3&lt;/div&gt;</a:t>
            </a:r>
          </a:p>
          <a:p>
            <a:pPr marL="0" indent="0">
              <a:buNone/>
            </a:pPr>
            <a:endParaRPr lang="en-US" sz="2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$(“div”,2).text() -&gt; “c3”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$(“div”,1..2)*.text() -&gt; [“b2”,“c3”]</a:t>
            </a:r>
            <a:endParaRPr lang="en-US" sz="2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cs typeface="Courier"/>
              </a:rPr>
              <a:t>Here the the range is combined with the groovy spread operator to apply the method </a:t>
            </a:r>
            <a:r>
              <a:rPr lang="en-US" dirty="0" smtClean="0">
                <a:cs typeface="Courier"/>
              </a:rPr>
              <a:t>to </a:t>
            </a:r>
            <a:r>
              <a:rPr lang="en-US" dirty="0" smtClean="0">
                <a:cs typeface="Courier"/>
              </a:rPr>
              <a:t>each element and collect </a:t>
            </a:r>
            <a:r>
              <a:rPr lang="en-US" dirty="0" smtClean="0">
                <a:cs typeface="Courier"/>
              </a:rPr>
              <a:t>the results</a:t>
            </a:r>
            <a:endParaRPr lang="en-US" sz="24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96200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Matching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Given: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&lt;p </a:t>
            </a:r>
            <a:r>
              <a:rPr lang="en-US" sz="2400" b="1" dirty="0" err="1" smtClean="0">
                <a:latin typeface="Courier"/>
                <a:cs typeface="Courier"/>
              </a:rPr>
              <a:t>attrA</a:t>
            </a:r>
            <a:r>
              <a:rPr lang="en-US" sz="2400" b="1" dirty="0" smtClean="0">
                <a:latin typeface="Courier"/>
                <a:cs typeface="Courier"/>
              </a:rPr>
              <a:t>=“a” </a:t>
            </a:r>
            <a:r>
              <a:rPr lang="en-US" sz="2400" b="1" dirty="0" err="1" smtClean="0">
                <a:latin typeface="Courier"/>
                <a:cs typeface="Courier"/>
              </a:rPr>
              <a:t>attrB</a:t>
            </a:r>
            <a:r>
              <a:rPr lang="en-US" sz="2400" b="1" dirty="0" smtClean="0">
                <a:latin typeface="Courier"/>
                <a:cs typeface="Courier"/>
              </a:rPr>
              <a:t>=“b”&gt;p1&lt;/p&gt;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&lt;p </a:t>
            </a:r>
            <a:r>
              <a:rPr lang="en-US" sz="2400" b="1" dirty="0" err="1" smtClean="0">
                <a:latin typeface="Courier"/>
                <a:cs typeface="Courier"/>
              </a:rPr>
              <a:t>attrA</a:t>
            </a:r>
            <a:r>
              <a:rPr lang="en-US" sz="2400" b="1" dirty="0" smtClean="0">
                <a:latin typeface="Courier"/>
                <a:cs typeface="Courier"/>
              </a:rPr>
              <a:t>=“a” </a:t>
            </a:r>
            <a:r>
              <a:rPr lang="en-US" sz="2400" b="1" dirty="0" err="1" smtClean="0">
                <a:latin typeface="Courier"/>
                <a:cs typeface="Courier"/>
              </a:rPr>
              <a:t>attrB</a:t>
            </a:r>
            <a:r>
              <a:rPr lang="en-US" sz="2400" b="1" dirty="0" smtClean="0">
                <a:latin typeface="Courier"/>
                <a:cs typeface="Courier"/>
              </a:rPr>
              <a:t>=“x”&gt;p2&lt;/p&gt;</a:t>
            </a:r>
          </a:p>
          <a:p>
            <a:pPr marL="0" indent="0">
              <a:buNone/>
            </a:pP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$(“p”,</a:t>
            </a:r>
            <a:r>
              <a:rPr lang="en-US" sz="2400" b="1" dirty="0" err="1" smtClean="0">
                <a:latin typeface="Courier"/>
                <a:cs typeface="Courier"/>
              </a:rPr>
              <a:t>attrB</a:t>
            </a:r>
            <a:r>
              <a:rPr lang="en-US" sz="2400" b="1" dirty="0" smtClean="0">
                <a:latin typeface="Courier"/>
                <a:cs typeface="Courier"/>
              </a:rPr>
              <a:t>=“b”)*.text() -&gt; [“p1”]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$(“p”,</a:t>
            </a:r>
            <a:r>
              <a:rPr lang="en-US" sz="2400" b="1" dirty="0" err="1" smtClean="0">
                <a:latin typeface="Courier"/>
                <a:cs typeface="Courier"/>
              </a:rPr>
              <a:t>attrA</a:t>
            </a:r>
            <a:r>
              <a:rPr lang="en-US" sz="2400" b="1" dirty="0" smtClean="0">
                <a:latin typeface="Courier"/>
                <a:cs typeface="Courier"/>
              </a:rPr>
              <a:t>=“a”)*.text() -&gt; [“p1”,”p2”]</a:t>
            </a:r>
            <a:endParaRPr lang="en-US" sz="24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89827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</a:t>
            </a:r>
            <a:r>
              <a:rPr lang="en-US" dirty="0"/>
              <a:t>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indicate with - text: </a:t>
            </a:r>
            <a:r>
              <a:rPr lang="en-US" i="1" dirty="0" smtClean="0"/>
              <a:t>pattern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&lt;div&gt;a1&lt;/div&gt;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&lt;div&gt;b2&lt;/div&gt;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&lt;div&gt;c3&lt;/div&gt;</a:t>
            </a:r>
          </a:p>
          <a:p>
            <a:r>
              <a:rPr lang="en-US" dirty="0" smtClean="0"/>
              <a:t>Matches second div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"/>
                <a:cs typeface="Courier"/>
              </a:rPr>
              <a:t>$(“</a:t>
            </a:r>
            <a:r>
              <a:rPr lang="en-US" sz="2800" b="1" dirty="0" err="1" smtClean="0">
                <a:latin typeface="Courier"/>
                <a:cs typeface="Courier"/>
              </a:rPr>
              <a:t>div”,text</a:t>
            </a:r>
            <a:r>
              <a:rPr lang="en-US" sz="2800" b="1" dirty="0" smtClean="0">
                <a:latin typeface="Courier"/>
                <a:cs typeface="Courier"/>
              </a:rPr>
              <a:t>:~/b./).text() -&gt; “b2”</a:t>
            </a:r>
            <a:endParaRPr lang="en-US" sz="28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47832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Navigator Match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$().find()</a:t>
            </a:r>
          </a:p>
          <a:p>
            <a:pPr lvl="1"/>
            <a:r>
              <a:rPr lang="en-US" dirty="0" smtClean="0"/>
              <a:t>Uses same arguments as $; finds document elements contained in what was returned by the $</a:t>
            </a:r>
          </a:p>
          <a:p>
            <a:r>
              <a:rPr lang="en-US" dirty="0" smtClean="0"/>
              <a:t>$().filter and $().not</a:t>
            </a:r>
          </a:p>
          <a:p>
            <a:pPr lvl="1"/>
            <a:r>
              <a:rPr lang="en-US" dirty="0" smtClean="0"/>
              <a:t>Limits the matches found in $</a:t>
            </a:r>
          </a:p>
          <a:p>
            <a:r>
              <a:rPr lang="en-US" dirty="0" smtClean="0"/>
              <a:t>$().has()</a:t>
            </a:r>
          </a:p>
          <a:p>
            <a:pPr lvl="1"/>
            <a:r>
              <a:rPr lang="en-US" dirty="0" smtClean="0"/>
              <a:t>The elements in $ that contain the specified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19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Navigator Traversing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$().previous(), $().</a:t>
            </a:r>
            <a:r>
              <a:rPr lang="en-US" dirty="0" err="1" smtClean="0"/>
              <a:t>prevAll</a:t>
            </a:r>
            <a:r>
              <a:rPr lang="en-US" dirty="0" smtClean="0"/>
              <a:t>(),</a:t>
            </a:r>
          </a:p>
          <a:p>
            <a:r>
              <a:rPr lang="en-US" dirty="0" smtClean="0"/>
              <a:t>$().next(), $().</a:t>
            </a:r>
            <a:r>
              <a:rPr lang="en-US" dirty="0" err="1" smtClean="0"/>
              <a:t>nextAll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$().parent()</a:t>
            </a:r>
          </a:p>
          <a:p>
            <a:r>
              <a:rPr lang="en-US" dirty="0" smtClean="0"/>
              <a:t>$().siblings()</a:t>
            </a:r>
          </a:p>
          <a:p>
            <a:r>
              <a:rPr lang="en-US" dirty="0" smtClean="0"/>
              <a:t>$().children()</a:t>
            </a:r>
          </a:p>
          <a:p>
            <a:r>
              <a:rPr lang="en-US" dirty="0" smtClean="0"/>
              <a:t>With no arguments are relative to matched $</a:t>
            </a:r>
          </a:p>
          <a:p>
            <a:r>
              <a:rPr lang="en-US" dirty="0" smtClean="0"/>
              <a:t>With arguments skip until matched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27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Navigator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$().click()</a:t>
            </a:r>
          </a:p>
          <a:p>
            <a:pPr lvl="1"/>
            <a:r>
              <a:rPr lang="en-US" dirty="0" smtClean="0"/>
              <a:t>Simulates user clicking on the found object!</a:t>
            </a:r>
          </a:p>
          <a:p>
            <a:r>
              <a:rPr lang="en-US" dirty="0" smtClean="0"/>
              <a:t>Size and Location</a:t>
            </a:r>
            <a:endParaRPr lang="en-US" dirty="0"/>
          </a:p>
          <a:p>
            <a:pPr lvl="1"/>
            <a:r>
              <a:rPr lang="en-US" dirty="0" smtClean="0"/>
              <a:t>$().height, $().width, $().x, $().y</a:t>
            </a:r>
          </a:p>
          <a:p>
            <a:r>
              <a:rPr lang="en-US" dirty="0" smtClean="0"/>
              <a:t>Send Key Strokes (and also send key cords)</a:t>
            </a:r>
          </a:p>
          <a:p>
            <a:pPr lvl="1"/>
            <a:r>
              <a:rPr lang="en-US" dirty="0" smtClean="0"/>
              <a:t>$() &lt;&lt; </a:t>
            </a:r>
            <a:r>
              <a:rPr lang="en-US" i="1" dirty="0" smtClean="0"/>
              <a:t>string</a:t>
            </a:r>
          </a:p>
          <a:p>
            <a:r>
              <a:rPr lang="en-US" dirty="0" smtClean="0"/>
              <a:t>Visibility – unmatched objects are always false</a:t>
            </a:r>
          </a:p>
          <a:p>
            <a:pPr lvl="1"/>
            <a:r>
              <a:rPr lang="en-US" dirty="0" smtClean="0"/>
              <a:t>$().displayed </a:t>
            </a:r>
          </a:p>
        </p:txBody>
      </p:sp>
    </p:spTree>
    <p:extLst>
      <p:ext uri="{BB962C8B-B14F-4D97-AF65-F5344CB8AC3E}">
        <p14:creationId xmlns:p14="http://schemas.microsoft.com/office/powerpoint/2010/main" val="1306300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Navigator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apply to the first object matched (use spread operator to get values for all matched)</a:t>
            </a:r>
          </a:p>
          <a:p>
            <a:r>
              <a:rPr lang="en-US" dirty="0" smtClean="0"/>
              <a:t>$().tag() – the tag of the object matched</a:t>
            </a:r>
          </a:p>
          <a:p>
            <a:r>
              <a:rPr lang="en-US" dirty="0" smtClean="0"/>
              <a:t>$().text() – the text of the object matched</a:t>
            </a:r>
          </a:p>
          <a:p>
            <a:r>
              <a:rPr lang="en-US" dirty="0" smtClean="0"/>
              <a:t>$().@</a:t>
            </a:r>
            <a:r>
              <a:rPr lang="en-US" i="1" dirty="0" smtClean="0"/>
              <a:t>attribute</a:t>
            </a:r>
            <a:r>
              <a:rPr lang="en-US" dirty="0" smtClean="0"/>
              <a:t> – the value of the indicated attribute: $(“div”).@id</a:t>
            </a:r>
          </a:p>
          <a:p>
            <a:r>
              <a:rPr lang="en-US" dirty="0" smtClean="0"/>
              <a:t>$().classes– and alphabetical list of the classes of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40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 elements: input</a:t>
            </a:r>
            <a:r>
              <a:rPr lang="en-US" dirty="0" smtClean="0"/>
              <a:t>, </a:t>
            </a:r>
            <a:r>
              <a:rPr lang="en-US" dirty="0" smtClean="0"/>
              <a:t>checkbox</a:t>
            </a:r>
            <a:r>
              <a:rPr lang="en-US" dirty="0" smtClean="0"/>
              <a:t>, </a:t>
            </a:r>
            <a:r>
              <a:rPr lang="en-US" dirty="0" smtClean="0"/>
              <a:t>radio</a:t>
            </a:r>
            <a:r>
              <a:rPr lang="en-US" dirty="0" smtClean="0"/>
              <a:t>, Select, and </a:t>
            </a:r>
            <a:r>
              <a:rPr lang="en-US" dirty="0" err="1" smtClean="0"/>
              <a:t>textarea</a:t>
            </a:r>
            <a:r>
              <a:rPr lang="en-US" dirty="0" smtClean="0"/>
              <a:t>; </a:t>
            </a:r>
            <a:r>
              <a:rPr lang="en-US" dirty="0" smtClean="0"/>
              <a:t>return </a:t>
            </a:r>
            <a:r>
              <a:rPr lang="en-US" dirty="0" smtClean="0"/>
              <a:t>values </a:t>
            </a:r>
            <a:r>
              <a:rPr lang="en-US" dirty="0" smtClean="0"/>
              <a:t>or set values</a:t>
            </a:r>
            <a:endParaRPr lang="en-US" dirty="0" smtClean="0"/>
          </a:p>
          <a:p>
            <a:r>
              <a:rPr lang="en-US" dirty="0" smtClean="0"/>
              <a:t>Returned values apply to only first element matched</a:t>
            </a:r>
          </a:p>
          <a:p>
            <a:r>
              <a:rPr lang="en-US" dirty="0" smtClean="0"/>
              <a:t>Set values apply to all elements matched</a:t>
            </a:r>
          </a:p>
          <a:p>
            <a:r>
              <a:rPr lang="en-US" dirty="0" smtClean="0"/>
              <a:t>The name attribute can be used as a shortcut!</a:t>
            </a:r>
          </a:p>
          <a:p>
            <a:r>
              <a:rPr lang="en-US" dirty="0" smtClean="0"/>
              <a:t>Complex interactions are possible (drag-n-drop; control-shift-click, etc.) </a:t>
            </a:r>
          </a:p>
        </p:txBody>
      </p:sp>
    </p:spTree>
    <p:extLst>
      <p:ext uri="{BB962C8B-B14F-4D97-AF65-F5344CB8AC3E}">
        <p14:creationId xmlns:p14="http://schemas.microsoft.com/office/powerpoint/2010/main" val="2442915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 smtClean="0"/>
              <a:t>Elements: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Given: 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&lt;form&gt;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&lt;input type=“text” name=“answer” value=“a” /&gt;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&lt;/form&gt;</a:t>
            </a:r>
          </a:p>
          <a:p>
            <a:pPr marL="0" indent="0">
              <a:buNone/>
            </a:pP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"/>
                <a:cs typeface="Courier"/>
              </a:rPr>
              <a:t>$(form).answer -&gt; “a”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"/>
                <a:cs typeface="Courier"/>
              </a:rPr>
              <a:t>$(form).answer = “b” </a:t>
            </a:r>
          </a:p>
          <a:p>
            <a:pPr marL="0" indent="0">
              <a:buNone/>
            </a:pPr>
            <a:r>
              <a:rPr lang="en-US" dirty="0" smtClean="0"/>
              <a:t>Sets the value to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18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dirty="0" smtClean="0"/>
              <a:t>Supports reuse, hiding, and localization of </a:t>
            </a:r>
            <a:r>
              <a:rPr lang="en-US" dirty="0" smtClean="0"/>
              <a:t>page-specific </a:t>
            </a:r>
            <a:r>
              <a:rPr lang="en-US" dirty="0" smtClean="0"/>
              <a:t>information</a:t>
            </a:r>
          </a:p>
          <a:p>
            <a:pPr rtl="0" eaLnBrk="1" latinLnBrk="0" hangingPunct="1"/>
            <a:r>
              <a:rPr lang="en-US" dirty="0" smtClean="0">
                <a:effectLst/>
              </a:rPr>
              <a:t>Consider</a:t>
            </a:r>
          </a:p>
          <a:p>
            <a:pPr marL="0" indent="0" rtl="0" eaLnBrk="1" latinLnBrk="0" hangingPunct="1">
              <a:buNone/>
            </a:pPr>
            <a:r>
              <a:rPr lang="en-US" sz="2400" b="1" dirty="0" err="1" smtClean="0">
                <a:latin typeface="Courier"/>
                <a:cs typeface="Courier"/>
              </a:rPr>
              <a:t>Browser.drive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Courier"/>
                <a:cs typeface="Courier"/>
              </a:rPr>
              <a:t>	</a:t>
            </a:r>
            <a:r>
              <a:rPr lang="en-US" sz="2400" b="1" dirty="0" smtClean="0">
                <a:effectLst/>
                <a:latin typeface="Courier"/>
                <a:cs typeface="Courier"/>
              </a:rPr>
              <a:t>go(</a:t>
            </a:r>
            <a:r>
              <a:rPr lang="en-US" sz="2400" b="1" dirty="0" smtClean="0">
                <a:latin typeface="Courier"/>
                <a:cs typeface="Courier"/>
              </a:rPr>
              <a:t>"http</a:t>
            </a:r>
            <a:r>
              <a:rPr lang="en-US" sz="2400" b="1" dirty="0">
                <a:latin typeface="Courier"/>
                <a:cs typeface="Courier"/>
              </a:rPr>
              <a:t>://localhost:8080/</a:t>
            </a:r>
            <a:r>
              <a:rPr lang="en-US" sz="2400" b="1" dirty="0" err="1" smtClean="0">
                <a:latin typeface="Courier"/>
                <a:cs typeface="Courier"/>
              </a:rPr>
              <a:t>petclinic</a:t>
            </a:r>
            <a:r>
              <a:rPr lang="en-US" sz="2400" b="1" dirty="0" smtClean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	</a:t>
            </a:r>
            <a:r>
              <a:rPr lang="en-US" sz="2400" b="1" dirty="0" smtClean="0">
                <a:latin typeface="Courier"/>
                <a:cs typeface="Courier"/>
              </a:rPr>
              <a:t>assert $(“h1”,0).text() == “Welcome”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}</a:t>
            </a:r>
          </a:p>
          <a:p>
            <a:r>
              <a:rPr lang="en-US" dirty="0" smtClean="0"/>
              <a:t>Depends on specific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css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015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</a:p>
          <a:p>
            <a:pPr lvl="1"/>
            <a:r>
              <a:rPr lang="en-US" dirty="0" smtClean="0"/>
              <a:t>Programing: over 30 years of custom software development in multiple academic areas</a:t>
            </a:r>
          </a:p>
          <a:p>
            <a:pPr lvl="1"/>
            <a:r>
              <a:rPr lang="en-US" dirty="0" smtClean="0"/>
              <a:t>Teaching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Who are we</a:t>
            </a:r>
          </a:p>
          <a:p>
            <a:pPr lvl="1"/>
            <a:r>
              <a:rPr lang="en-US" dirty="0" smtClean="0"/>
              <a:t>Thank you </a:t>
            </a:r>
            <a:r>
              <a:rPr lang="en-US" dirty="0" err="1" smtClean="0"/>
              <a:t>self.conference</a:t>
            </a:r>
            <a:r>
              <a:rPr lang="en-US" dirty="0" smtClean="0"/>
              <a:t> !!!</a:t>
            </a:r>
          </a:p>
          <a:p>
            <a:pPr lvl="1"/>
            <a:r>
              <a:rPr lang="en-US" dirty="0" smtClean="0"/>
              <a:t>Show of hands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10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import </a:t>
            </a:r>
            <a:r>
              <a:rPr lang="en-US" b="1" dirty="0" err="1">
                <a:latin typeface="Courier"/>
                <a:cs typeface="Courier"/>
              </a:rPr>
              <a:t>geb.Page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class </a:t>
            </a:r>
            <a:r>
              <a:rPr lang="en-US" b="1" dirty="0" err="1">
                <a:latin typeface="Courier"/>
                <a:cs typeface="Courier"/>
              </a:rPr>
              <a:t>HomePage</a:t>
            </a:r>
            <a:r>
              <a:rPr lang="en-US" b="1" dirty="0">
                <a:latin typeface="Courier"/>
                <a:cs typeface="Courier"/>
              </a:rPr>
              <a:t> extends Page </a:t>
            </a:r>
            <a:r>
              <a:rPr lang="en-US" b="1" dirty="0" smtClean="0">
                <a:latin typeface="Courier"/>
                <a:cs typeface="Courier"/>
              </a:rPr>
              <a:t>{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static </a:t>
            </a:r>
            <a:r>
              <a:rPr lang="en-US" b="1" dirty="0" err="1">
                <a:latin typeface="Courier"/>
                <a:cs typeface="Courier"/>
              </a:rPr>
              <a:t>url</a:t>
            </a:r>
            <a:r>
              <a:rPr lang="en-US" b="1" dirty="0">
                <a:latin typeface="Courier"/>
                <a:cs typeface="Courier"/>
              </a:rPr>
              <a:t> = ""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static at = {</a:t>
            </a:r>
            <a:r>
              <a:rPr lang="en-US" b="1" u="sng" dirty="0" err="1">
                <a:latin typeface="Courier"/>
                <a:cs typeface="Courier"/>
              </a:rPr>
              <a:t>bodyId</a:t>
            </a:r>
            <a:r>
              <a:rPr lang="en-US" b="1" u="sng" dirty="0">
                <a:latin typeface="Courier"/>
                <a:cs typeface="Courier"/>
              </a:rPr>
              <a:t> == "welcome"}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static content =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	</a:t>
            </a:r>
            <a:r>
              <a:rPr lang="en-US" b="1" u="sng" dirty="0" err="1">
                <a:latin typeface="Courier"/>
                <a:cs typeface="Courier"/>
              </a:rPr>
              <a:t>bodyId</a:t>
            </a:r>
            <a:r>
              <a:rPr lang="en-US" b="1" u="sng" dirty="0">
                <a:latin typeface="Courier"/>
                <a:cs typeface="Courier"/>
              </a:rPr>
              <a:t> { $("body").@id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	</a:t>
            </a:r>
            <a:r>
              <a:rPr lang="en-US" b="1" u="sng" dirty="0">
                <a:latin typeface="Courier"/>
                <a:cs typeface="Courier"/>
              </a:rPr>
              <a:t>header { $("h2#header") 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	</a:t>
            </a:r>
            <a:r>
              <a:rPr lang="en-US" b="1" u="sng" dirty="0" err="1">
                <a:latin typeface="Courier"/>
                <a:cs typeface="Courier"/>
              </a:rPr>
              <a:t>headerText</a:t>
            </a:r>
            <a:r>
              <a:rPr lang="en-US" b="1" u="sng" dirty="0">
                <a:latin typeface="Courier"/>
                <a:cs typeface="Courier"/>
              </a:rPr>
              <a:t> { </a:t>
            </a:r>
            <a:r>
              <a:rPr lang="en-US" b="1" u="sng" dirty="0" err="1">
                <a:latin typeface="Courier"/>
                <a:cs typeface="Courier"/>
              </a:rPr>
              <a:t>header.text</a:t>
            </a:r>
            <a:r>
              <a:rPr lang="en-US" b="1" u="sng" dirty="0">
                <a:latin typeface="Courier"/>
                <a:cs typeface="Courier"/>
              </a:rPr>
              <a:t>()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	</a:t>
            </a:r>
            <a:r>
              <a:rPr lang="en-US" b="1" u="sng" dirty="0" err="1">
                <a:latin typeface="Courier"/>
                <a:cs typeface="Courier"/>
              </a:rPr>
              <a:t>ownerLink</a:t>
            </a:r>
            <a:r>
              <a:rPr lang="en-US" b="1" u="sng" dirty="0">
                <a:latin typeface="Courier"/>
                <a:cs typeface="Courier"/>
              </a:rPr>
              <a:t> { $("</a:t>
            </a:r>
            <a:r>
              <a:rPr lang="en-US" b="1" u="sng" dirty="0" err="1">
                <a:latin typeface="Courier"/>
                <a:cs typeface="Courier"/>
              </a:rPr>
              <a:t>li#owner</a:t>
            </a:r>
            <a:r>
              <a:rPr lang="en-US" b="1" u="sng" dirty="0">
                <a:latin typeface="Courier"/>
                <a:cs typeface="Courier"/>
              </a:rPr>
              <a:t>").find("a")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	</a:t>
            </a:r>
            <a:r>
              <a:rPr lang="en-US" b="1" u="sng" dirty="0" err="1">
                <a:latin typeface="Courier"/>
                <a:cs typeface="Courier"/>
              </a:rPr>
              <a:t>ownersLink</a:t>
            </a:r>
            <a:r>
              <a:rPr lang="en-US" b="1" u="sng" dirty="0">
                <a:latin typeface="Courier"/>
                <a:cs typeface="Courier"/>
              </a:rPr>
              <a:t> { $("</a:t>
            </a:r>
            <a:r>
              <a:rPr lang="en-US" b="1" u="sng" dirty="0" err="1">
                <a:latin typeface="Courier"/>
                <a:cs typeface="Courier"/>
              </a:rPr>
              <a:t>li#owners</a:t>
            </a:r>
            <a:r>
              <a:rPr lang="en-US" b="1" u="sng" dirty="0">
                <a:latin typeface="Courier"/>
                <a:cs typeface="Courier"/>
              </a:rPr>
              <a:t>").find("a") }</a:t>
            </a:r>
          </a:p>
          <a:p>
            <a:pPr marL="0" indent="0">
              <a:buNone/>
            </a:pPr>
            <a:r>
              <a:rPr lang="da-DK" b="1" dirty="0">
                <a:latin typeface="Courier"/>
                <a:cs typeface="Courier"/>
              </a:rPr>
              <a:t>		</a:t>
            </a:r>
            <a:r>
              <a:rPr lang="da-DK" b="1" u="sng" dirty="0" err="1">
                <a:latin typeface="Courier"/>
                <a:cs typeface="Courier"/>
              </a:rPr>
              <a:t>vetsLink</a:t>
            </a:r>
            <a:r>
              <a:rPr lang="da-DK" b="1" u="sng" dirty="0">
                <a:latin typeface="Courier"/>
                <a:cs typeface="Courier"/>
              </a:rPr>
              <a:t> { $("</a:t>
            </a:r>
            <a:r>
              <a:rPr lang="da-DK" b="1" u="sng" dirty="0" err="1">
                <a:latin typeface="Courier"/>
                <a:cs typeface="Courier"/>
              </a:rPr>
              <a:t>li#vets</a:t>
            </a:r>
            <a:r>
              <a:rPr lang="da-DK" b="1" u="sng" dirty="0">
                <a:latin typeface="Courier"/>
                <a:cs typeface="Courier"/>
              </a:rPr>
              <a:t>").find("a") }</a:t>
            </a:r>
          </a:p>
          <a:p>
            <a:pPr marL="0" indent="0">
              <a:buNone/>
            </a:pPr>
            <a:r>
              <a:rPr lang="da-DK" b="1" dirty="0">
                <a:latin typeface="Courier"/>
                <a:cs typeface="Courier"/>
              </a:rPr>
              <a:t>		}</a:t>
            </a:r>
          </a:p>
          <a:p>
            <a:pPr marL="0" indent="0">
              <a:buNone/>
            </a:pPr>
            <a:r>
              <a:rPr lang="da-DK" b="1" dirty="0">
                <a:latin typeface="Courier"/>
                <a:cs typeface="Courier"/>
              </a:rPr>
              <a:t>	</a:t>
            </a:r>
            <a:r>
              <a:rPr lang="da-DK" b="1" dirty="0" smtClean="0">
                <a:latin typeface="Courier"/>
                <a:cs typeface="Courier"/>
              </a:rPr>
              <a:t>}</a:t>
            </a:r>
            <a:endParaRPr lang="da-DK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47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as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class supports encapsulation of content</a:t>
            </a:r>
          </a:p>
          <a:p>
            <a:r>
              <a:rPr lang="en-US" dirty="0" smtClean="0"/>
              <a:t>Test becomes:</a:t>
            </a:r>
          </a:p>
          <a:p>
            <a:pPr marL="0" indent="0">
              <a:buNone/>
            </a:pPr>
            <a:r>
              <a:rPr lang="en-US" sz="2400" b="1" dirty="0" err="1">
                <a:latin typeface="Courier"/>
                <a:cs typeface="Courier"/>
              </a:rPr>
              <a:t>Browser.drive</a:t>
            </a:r>
            <a:r>
              <a:rPr lang="en-US" sz="2400" b="1" dirty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	</a:t>
            </a:r>
            <a:r>
              <a:rPr lang="en-US" sz="2400" b="1" dirty="0" smtClean="0">
                <a:latin typeface="Courier"/>
                <a:cs typeface="Courier"/>
              </a:rPr>
              <a:t>to(</a:t>
            </a:r>
            <a:r>
              <a:rPr lang="en-US" sz="2400" b="1" dirty="0" err="1" smtClean="0">
                <a:latin typeface="Courier"/>
                <a:cs typeface="Courier"/>
              </a:rPr>
              <a:t>HomePage</a:t>
            </a:r>
            <a:r>
              <a:rPr lang="en-US" sz="2400" b="1" dirty="0" smtClean="0">
                <a:latin typeface="Courier"/>
                <a:cs typeface="Courier"/>
              </a:rPr>
              <a:t>)</a:t>
            </a:r>
            <a:endParaRPr lang="en-US" sz="2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	assert </a:t>
            </a:r>
            <a:r>
              <a:rPr lang="en-US" sz="2400" b="1" dirty="0" err="1" smtClean="0">
                <a:latin typeface="Courier"/>
                <a:cs typeface="Courier"/>
              </a:rPr>
              <a:t>headerText</a:t>
            </a:r>
            <a:r>
              <a:rPr lang="en-US" sz="2400" b="1" dirty="0" smtClean="0">
                <a:latin typeface="Courier"/>
                <a:cs typeface="Courier"/>
              </a:rPr>
              <a:t> </a:t>
            </a:r>
            <a:r>
              <a:rPr lang="en-US" sz="2400" b="1" dirty="0">
                <a:latin typeface="Courier"/>
                <a:cs typeface="Courier"/>
              </a:rPr>
              <a:t>== “Welcome”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}</a:t>
            </a:r>
          </a:p>
          <a:p>
            <a:r>
              <a:rPr lang="en-US" dirty="0" smtClean="0"/>
              <a:t>Hiding implementation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6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static content closure</a:t>
            </a:r>
          </a:p>
          <a:p>
            <a:r>
              <a:rPr lang="en-US" dirty="0" smtClean="0"/>
              <a:t>A “domain specific language” of definitions</a:t>
            </a:r>
          </a:p>
          <a:p>
            <a:pPr marL="457200" lvl="1" indent="0">
              <a:buNone/>
            </a:pPr>
            <a:r>
              <a:rPr lang="en-US" b="1" i="1" dirty="0" smtClean="0">
                <a:latin typeface="Courier"/>
                <a:cs typeface="Courier"/>
              </a:rPr>
              <a:t>name</a:t>
            </a:r>
            <a:r>
              <a:rPr lang="en-US" b="1" dirty="0" smtClean="0">
                <a:latin typeface="Courier"/>
                <a:cs typeface="Courier"/>
              </a:rPr>
              <a:t> (options-map) { </a:t>
            </a:r>
            <a:r>
              <a:rPr lang="en-US" b="1" i="1" dirty="0" smtClean="0">
                <a:latin typeface="Courier"/>
                <a:cs typeface="Courier"/>
              </a:rPr>
              <a:t>definition</a:t>
            </a:r>
            <a:r>
              <a:rPr lang="en-US" b="1" dirty="0" smtClean="0">
                <a:latin typeface="Courier"/>
                <a:cs typeface="Courier"/>
              </a:rPr>
              <a:t> }</a:t>
            </a:r>
          </a:p>
          <a:p>
            <a:r>
              <a:rPr lang="en-US" dirty="0" smtClean="0">
                <a:cs typeface="Courier"/>
              </a:rPr>
              <a:t>Options-map optional</a:t>
            </a:r>
          </a:p>
          <a:p>
            <a:r>
              <a:rPr lang="en-US" dirty="0" smtClean="0">
                <a:cs typeface="Courier"/>
              </a:rPr>
              <a:t>Usually the definition is based on $ navigation</a:t>
            </a:r>
          </a:p>
          <a:p>
            <a:r>
              <a:rPr lang="en-US" dirty="0" smtClean="0">
                <a:cs typeface="Courier"/>
              </a:rPr>
              <a:t>Examples:</a:t>
            </a:r>
          </a:p>
          <a:p>
            <a:pPr marL="0" indent="0">
              <a:buNone/>
            </a:pPr>
            <a:r>
              <a:rPr lang="en-US" dirty="0">
                <a:cs typeface="Courier"/>
              </a:rPr>
              <a:t>	</a:t>
            </a:r>
            <a:r>
              <a:rPr lang="en-US" sz="2800" b="1" dirty="0" smtClean="0">
                <a:latin typeface="Courier"/>
                <a:cs typeface="Courier"/>
              </a:rPr>
              <a:t>header {$(”h1”)}</a:t>
            </a:r>
          </a:p>
          <a:p>
            <a:pPr marL="0" indent="0">
              <a:buNone/>
            </a:pPr>
            <a:r>
              <a:rPr lang="en-US" sz="2800" b="1" dirty="0">
                <a:latin typeface="Courier"/>
                <a:cs typeface="Courier"/>
              </a:rPr>
              <a:t>	</a:t>
            </a:r>
            <a:r>
              <a:rPr lang="en-US" sz="2800" b="1" dirty="0" err="1" smtClean="0">
                <a:latin typeface="Courier"/>
                <a:cs typeface="Courier"/>
              </a:rPr>
              <a:t>headerText</a:t>
            </a:r>
            <a:r>
              <a:rPr lang="en-US" sz="2800" b="1" dirty="0" smtClean="0">
                <a:latin typeface="Courier"/>
                <a:cs typeface="Courier"/>
              </a:rPr>
              <a:t> {</a:t>
            </a:r>
            <a:r>
              <a:rPr lang="en-US" sz="2800" b="1" dirty="0" err="1" smtClean="0">
                <a:latin typeface="Courier"/>
                <a:cs typeface="Courier"/>
              </a:rPr>
              <a:t>header.text</a:t>
            </a:r>
            <a:r>
              <a:rPr lang="en-US" sz="2800" b="1" dirty="0" smtClean="0">
                <a:latin typeface="Courier"/>
                <a:cs typeface="Courier"/>
              </a:rPr>
              <a:t>()}</a:t>
            </a:r>
            <a:endParaRPr lang="en-US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70757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Content Options-Map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input (cache: false, required: false)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 { $(“form”).find(“data”)}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Option: required</a:t>
            </a:r>
          </a:p>
          <a:p>
            <a:pPr lvl="1"/>
            <a:r>
              <a:rPr lang="en-US" dirty="0" smtClean="0">
                <a:cs typeface="Courier"/>
              </a:rPr>
              <a:t>Default: true</a:t>
            </a:r>
          </a:p>
          <a:p>
            <a:pPr lvl="1"/>
            <a:r>
              <a:rPr lang="en-US" dirty="0" smtClean="0">
                <a:cs typeface="Courier"/>
              </a:rPr>
              <a:t>The content has to exist (consider dynamic pages)</a:t>
            </a:r>
          </a:p>
          <a:p>
            <a:r>
              <a:rPr lang="en-US" dirty="0" smtClean="0">
                <a:cs typeface="Courier"/>
              </a:rPr>
              <a:t>Option: cache</a:t>
            </a:r>
          </a:p>
          <a:p>
            <a:pPr lvl="1"/>
            <a:r>
              <a:rPr lang="en-US" dirty="0" smtClean="0">
                <a:cs typeface="Courier"/>
              </a:rPr>
              <a:t>Default: false</a:t>
            </a:r>
          </a:p>
          <a:p>
            <a:pPr lvl="1"/>
            <a:r>
              <a:rPr lang="en-US" dirty="0" smtClean="0">
                <a:cs typeface="Courier"/>
              </a:rPr>
              <a:t>The content is evaluated once (on true)</a:t>
            </a:r>
          </a:p>
        </p:txBody>
      </p:sp>
    </p:spTree>
    <p:extLst>
      <p:ext uri="{BB962C8B-B14F-4D97-AF65-F5344CB8AC3E}">
        <p14:creationId xmlns:p14="http://schemas.microsoft.com/office/powerpoint/2010/main" val="2083120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Content Options-Map </a:t>
            </a:r>
            <a:r>
              <a:rPr lang="en-US" dirty="0" smtClean="0"/>
              <a:t>(2 </a:t>
            </a:r>
            <a:r>
              <a:rPr lang="en-US" dirty="0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Option: to</a:t>
            </a:r>
          </a:p>
          <a:p>
            <a:pPr lvl="1"/>
            <a:r>
              <a:rPr lang="en-US" dirty="0" smtClean="0"/>
              <a:t>Default: null</a:t>
            </a:r>
          </a:p>
          <a:p>
            <a:pPr lvl="1"/>
            <a:r>
              <a:rPr lang="en-US" dirty="0" smtClean="0"/>
              <a:t>Case in which a link goes to another page</a:t>
            </a:r>
          </a:p>
          <a:p>
            <a:r>
              <a:rPr lang="en-US" dirty="0" smtClean="0"/>
              <a:t>Option: wait</a:t>
            </a:r>
          </a:p>
          <a:p>
            <a:pPr lvl="1"/>
            <a:r>
              <a:rPr lang="en-US" dirty="0" smtClean="0"/>
              <a:t>Default: false</a:t>
            </a:r>
          </a:p>
          <a:p>
            <a:pPr lvl="1"/>
            <a:r>
              <a:rPr lang="en-US" dirty="0" smtClean="0"/>
              <a:t>Wait for time for content to appear (when required)</a:t>
            </a:r>
          </a:p>
          <a:p>
            <a:r>
              <a:rPr lang="en-US" dirty="0" smtClean="0"/>
              <a:t>Option: page</a:t>
            </a:r>
          </a:p>
          <a:p>
            <a:pPr lvl="1"/>
            <a:r>
              <a:rPr lang="en-US" dirty="0" smtClean="0"/>
              <a:t>Default: null</a:t>
            </a:r>
          </a:p>
          <a:p>
            <a:pPr lvl="1"/>
            <a:r>
              <a:rPr lang="en-US" dirty="0" smtClean="0"/>
              <a:t>Frame content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24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Digression: wait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in content and other places</a:t>
            </a:r>
          </a:p>
          <a:p>
            <a:r>
              <a:rPr lang="en-US" dirty="0" smtClean="0"/>
              <a:t>Times are in seconds</a:t>
            </a:r>
          </a:p>
          <a:p>
            <a:r>
              <a:rPr lang="en-US" dirty="0" smtClean="0"/>
              <a:t>Possible values</a:t>
            </a:r>
          </a:p>
          <a:p>
            <a:pPr marL="457200" lvl="1" indent="0">
              <a:buNone/>
            </a:pPr>
            <a:r>
              <a:rPr lang="en-US" i="1" dirty="0" smtClean="0"/>
              <a:t>true</a:t>
            </a:r>
            <a:r>
              <a:rPr lang="en-US" dirty="0" smtClean="0"/>
              <a:t> – wait using default wait time and retry </a:t>
            </a:r>
            <a:r>
              <a:rPr lang="en-US" dirty="0"/>
              <a:t>interval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/>
              <a:t>a</a:t>
            </a:r>
            <a:r>
              <a:rPr lang="en-US" i="1" dirty="0" smtClean="0"/>
              <a:t> string </a:t>
            </a:r>
            <a:r>
              <a:rPr lang="en-US" dirty="0" smtClean="0"/>
              <a:t>– use a wait preset from configuration</a:t>
            </a:r>
          </a:p>
          <a:p>
            <a:pPr marL="457200" lvl="1" indent="0">
              <a:buNone/>
            </a:pPr>
            <a:r>
              <a:rPr lang="en-US" i="1" dirty="0"/>
              <a:t>a</a:t>
            </a:r>
            <a:r>
              <a:rPr lang="en-US" i="1" dirty="0" smtClean="0"/>
              <a:t> number </a:t>
            </a:r>
            <a:r>
              <a:rPr lang="en-US" dirty="0" smtClean="0"/>
              <a:t>– set wait time (default retry)</a:t>
            </a:r>
          </a:p>
          <a:p>
            <a:pPr marL="457200" lvl="1" indent="0">
              <a:buNone/>
            </a:pPr>
            <a:r>
              <a:rPr lang="en-US" i="1" dirty="0"/>
              <a:t>a</a:t>
            </a:r>
            <a:r>
              <a:rPr lang="en-US" i="1" dirty="0" smtClean="0"/>
              <a:t> 2 element list of numbers </a:t>
            </a:r>
            <a:r>
              <a:rPr lang="en-US" dirty="0" smtClean="0"/>
              <a:t>– sets wait time and retry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27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location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URL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 err="1" smtClean="0"/>
              <a:t>url</a:t>
            </a:r>
            <a:r>
              <a:rPr lang="en-US" dirty="0" smtClean="0"/>
              <a:t> = </a:t>
            </a:r>
            <a:r>
              <a:rPr lang="en-US" i="1" dirty="0" smtClean="0"/>
              <a:t>relative or absolute URL</a:t>
            </a:r>
          </a:p>
          <a:p>
            <a:r>
              <a:rPr lang="en-US" dirty="0" smtClean="0"/>
              <a:t>Specify “landing” test – how to you know you are actually on the page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tatic at = {</a:t>
            </a:r>
            <a:r>
              <a:rPr lang="en-US" i="1" dirty="0" smtClean="0"/>
              <a:t>assertion for matching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55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Page </a:t>
            </a:r>
            <a:r>
              <a:rPr lang="en-US" dirty="0" smtClean="0"/>
              <a:t>in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 . .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&lt;title&gt;Welcome&lt;/title&gt;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smtClean="0"/>
              <a:t>body&gt;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&lt;header&gt; . . . &lt;/header&gt;</a:t>
            </a:r>
          </a:p>
          <a:p>
            <a:pPr marL="0" indent="0">
              <a:buNone/>
            </a:pPr>
            <a:r>
              <a:rPr lang="en-US" dirty="0"/>
              <a:t>		&lt;div id="main"&gt;</a:t>
            </a:r>
          </a:p>
          <a:p>
            <a:pPr marL="0" indent="0">
              <a:buNone/>
            </a:pPr>
            <a:r>
              <a:rPr lang="en-US" dirty="0"/>
              <a:t>		&lt;h2 id="</a:t>
            </a:r>
            <a:r>
              <a:rPr lang="en-US" dirty="0" smtClean="0"/>
              <a:t>header”&gt;Welcome</a:t>
            </a:r>
            <a:r>
              <a:rPr lang="en-US" dirty="0"/>
              <a:t>&lt;/h2&gt;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		&lt;li id="owner"&gt;&lt;a </a:t>
            </a:r>
            <a:r>
              <a:rPr lang="en-US" dirty="0" err="1"/>
              <a:t>href</a:t>
            </a:r>
            <a:r>
              <a:rPr lang="en-US" dirty="0"/>
              <a:t>="/</a:t>
            </a:r>
            <a:r>
              <a:rPr lang="en-US" dirty="0" err="1"/>
              <a:t>petclinic</a:t>
            </a:r>
            <a:r>
              <a:rPr lang="en-US" dirty="0"/>
              <a:t>/owner/find"&gt;Find owner&lt;/a&gt;&lt;/li&gt;</a:t>
            </a:r>
          </a:p>
          <a:p>
            <a:pPr marL="0" indent="0">
              <a:buNone/>
            </a:pPr>
            <a:r>
              <a:rPr lang="en-US" dirty="0"/>
              <a:t>			&lt;li id="owners"&gt;&lt;a </a:t>
            </a:r>
            <a:r>
              <a:rPr lang="en-US" dirty="0" err="1"/>
              <a:t>href</a:t>
            </a:r>
            <a:r>
              <a:rPr lang="en-US" dirty="0"/>
              <a:t>="/</a:t>
            </a:r>
            <a:r>
              <a:rPr lang="en-US" dirty="0" err="1"/>
              <a:t>petclinic</a:t>
            </a:r>
            <a:r>
              <a:rPr lang="en-US" dirty="0"/>
              <a:t>/clinic/owners"&gt;Display all owners&lt;/a&gt;&lt;/li&gt;</a:t>
            </a:r>
          </a:p>
          <a:p>
            <a:pPr marL="0" indent="0">
              <a:buNone/>
            </a:pPr>
            <a:r>
              <a:rPr lang="en-US" dirty="0"/>
              <a:t>			&lt;li id="vets"&gt;&lt;a </a:t>
            </a:r>
            <a:r>
              <a:rPr lang="en-US" dirty="0" err="1"/>
              <a:t>href</a:t>
            </a:r>
            <a:r>
              <a:rPr lang="en-US" dirty="0"/>
              <a:t>="/</a:t>
            </a:r>
            <a:r>
              <a:rPr lang="en-US" dirty="0" err="1"/>
              <a:t>petclinic</a:t>
            </a:r>
            <a:r>
              <a:rPr lang="en-US" dirty="0"/>
              <a:t>/clinic/vets"&gt;Display all veterinarians&lt;/a&gt;&lt;/li&gt;</a:t>
            </a:r>
          </a:p>
          <a:p>
            <a:pPr marL="0" indent="0">
              <a:buNone/>
            </a:pPr>
            <a:r>
              <a:rPr lang="en-US" dirty="0"/>
              <a:t>			&lt;li id="tutorial"&gt;&lt;a </a:t>
            </a:r>
            <a:r>
              <a:rPr lang="en-US" dirty="0" err="1"/>
              <a:t>href</a:t>
            </a:r>
            <a:r>
              <a:rPr lang="en-US" dirty="0"/>
              <a:t>="/</a:t>
            </a:r>
            <a:r>
              <a:rPr lang="en-US" dirty="0" err="1"/>
              <a:t>petclinic</a:t>
            </a:r>
            <a:r>
              <a:rPr lang="en-US" dirty="0"/>
              <a:t>/clinic/tutorial"&gt;Tutorial&lt;/a&gt;&lt;/li&gt;</a:t>
            </a:r>
          </a:p>
          <a:p>
            <a:pPr marL="0" indent="0">
              <a:buNone/>
            </a:pPr>
            <a:r>
              <a:rPr lang="en-US" dirty="0"/>
              <a:t>		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	&lt;/div&gt;</a:t>
            </a:r>
          </a:p>
          <a:p>
            <a:pPr marL="0" indent="0">
              <a:buNone/>
            </a:pPr>
            <a:r>
              <a:rPr lang="en-US" dirty="0"/>
              <a:t>		&lt;footer&gt; . . . &lt;/footer&gt;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51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import </a:t>
            </a:r>
            <a:r>
              <a:rPr lang="en-US" b="1" dirty="0" err="1">
                <a:latin typeface="Courier"/>
                <a:cs typeface="Courier"/>
              </a:rPr>
              <a:t>geb.Page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class </a:t>
            </a:r>
            <a:r>
              <a:rPr lang="en-US" b="1" dirty="0" err="1">
                <a:latin typeface="Courier"/>
                <a:cs typeface="Courier"/>
              </a:rPr>
              <a:t>HomePage</a:t>
            </a:r>
            <a:r>
              <a:rPr lang="en-US" b="1" dirty="0">
                <a:latin typeface="Courier"/>
                <a:cs typeface="Courier"/>
              </a:rPr>
              <a:t> extends Page </a:t>
            </a:r>
            <a:r>
              <a:rPr lang="en-US" b="1" dirty="0" smtClean="0">
                <a:latin typeface="Courier"/>
                <a:cs typeface="Courier"/>
              </a:rPr>
              <a:t>{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static </a:t>
            </a:r>
            <a:r>
              <a:rPr lang="en-US" b="1" dirty="0" err="1">
                <a:latin typeface="Courier"/>
                <a:cs typeface="Courier"/>
              </a:rPr>
              <a:t>url</a:t>
            </a:r>
            <a:r>
              <a:rPr lang="en-US" b="1" dirty="0">
                <a:latin typeface="Courier"/>
                <a:cs typeface="Courier"/>
              </a:rPr>
              <a:t> = ""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static at = </a:t>
            </a:r>
            <a:r>
              <a:rPr lang="en-US" b="1" dirty="0" smtClean="0">
                <a:latin typeface="Courier"/>
                <a:cs typeface="Courier"/>
              </a:rPr>
              <a:t>{</a:t>
            </a:r>
            <a:r>
              <a:rPr lang="en-US" b="1" u="sng" dirty="0" smtClean="0">
                <a:latin typeface="Courier"/>
                <a:cs typeface="Courier"/>
              </a:rPr>
              <a:t>title </a:t>
            </a:r>
            <a:r>
              <a:rPr lang="en-US" b="1" u="sng" dirty="0" smtClean="0">
                <a:latin typeface="Courier"/>
                <a:cs typeface="Courier"/>
              </a:rPr>
              <a:t>=</a:t>
            </a:r>
            <a:r>
              <a:rPr lang="en-US" b="1" u="sng" dirty="0">
                <a:latin typeface="Courier"/>
                <a:cs typeface="Courier"/>
              </a:rPr>
              <a:t>= </a:t>
            </a:r>
            <a:r>
              <a:rPr lang="en-US" b="1" u="sng" dirty="0" smtClean="0">
                <a:latin typeface="Courier"/>
                <a:cs typeface="Courier"/>
              </a:rPr>
              <a:t>“Welcome</a:t>
            </a:r>
            <a:r>
              <a:rPr lang="en-US" b="1" u="sng" dirty="0">
                <a:latin typeface="Courier"/>
                <a:cs typeface="Courier"/>
              </a:rPr>
              <a:t>"}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static content =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	</a:t>
            </a:r>
            <a:r>
              <a:rPr lang="en-US" b="1" u="sng" dirty="0" err="1" smtClean="0">
                <a:latin typeface="Courier"/>
                <a:cs typeface="Courier"/>
              </a:rPr>
              <a:t>mainHeader</a:t>
            </a:r>
            <a:r>
              <a:rPr lang="en-US" b="1" u="sng" dirty="0" smtClean="0">
                <a:latin typeface="Courier"/>
                <a:cs typeface="Courier"/>
              </a:rPr>
              <a:t>{ </a:t>
            </a:r>
            <a:r>
              <a:rPr lang="en-US" b="1" u="sng" dirty="0">
                <a:latin typeface="Courier"/>
                <a:cs typeface="Courier"/>
              </a:rPr>
              <a:t>$("h2#header") 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	</a:t>
            </a:r>
            <a:r>
              <a:rPr lang="en-US" b="1" u="sng" dirty="0" err="1" smtClean="0">
                <a:latin typeface="Courier"/>
                <a:cs typeface="Courier"/>
              </a:rPr>
              <a:t>mainHeaderText</a:t>
            </a:r>
            <a:r>
              <a:rPr lang="en-US" b="1" u="sng" dirty="0" smtClean="0">
                <a:latin typeface="Courier"/>
                <a:cs typeface="Courier"/>
              </a:rPr>
              <a:t> </a:t>
            </a:r>
            <a:r>
              <a:rPr lang="en-US" b="1" u="sng" dirty="0">
                <a:latin typeface="Courier"/>
                <a:cs typeface="Courier"/>
              </a:rPr>
              <a:t>{ </a:t>
            </a:r>
            <a:r>
              <a:rPr lang="en-US" b="1" u="sng" dirty="0" err="1">
                <a:latin typeface="Courier"/>
                <a:cs typeface="Courier"/>
              </a:rPr>
              <a:t>header.text</a:t>
            </a:r>
            <a:r>
              <a:rPr lang="en-US" b="1" u="sng" dirty="0">
                <a:latin typeface="Courier"/>
                <a:cs typeface="Courier"/>
              </a:rPr>
              <a:t>()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	</a:t>
            </a:r>
            <a:r>
              <a:rPr lang="en-US" b="1" u="sng" dirty="0" err="1">
                <a:latin typeface="Courier"/>
                <a:cs typeface="Courier"/>
              </a:rPr>
              <a:t>ownerLink</a:t>
            </a:r>
            <a:r>
              <a:rPr lang="en-US" b="1" u="sng" dirty="0">
                <a:latin typeface="Courier"/>
                <a:cs typeface="Courier"/>
              </a:rPr>
              <a:t> { $("</a:t>
            </a:r>
            <a:r>
              <a:rPr lang="en-US" b="1" u="sng" dirty="0" err="1">
                <a:latin typeface="Courier"/>
                <a:cs typeface="Courier"/>
              </a:rPr>
              <a:t>li#owner</a:t>
            </a:r>
            <a:r>
              <a:rPr lang="en-US" b="1" u="sng" dirty="0">
                <a:latin typeface="Courier"/>
                <a:cs typeface="Courier"/>
              </a:rPr>
              <a:t>").find("a")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	</a:t>
            </a:r>
            <a:r>
              <a:rPr lang="en-US" b="1" u="sng" dirty="0" err="1">
                <a:latin typeface="Courier"/>
                <a:cs typeface="Courier"/>
              </a:rPr>
              <a:t>ownersLink</a:t>
            </a:r>
            <a:r>
              <a:rPr lang="en-US" b="1" u="sng" dirty="0">
                <a:latin typeface="Courier"/>
                <a:cs typeface="Courier"/>
              </a:rPr>
              <a:t> { $("</a:t>
            </a:r>
            <a:r>
              <a:rPr lang="en-US" b="1" u="sng" dirty="0" err="1">
                <a:latin typeface="Courier"/>
                <a:cs typeface="Courier"/>
              </a:rPr>
              <a:t>li#owners</a:t>
            </a:r>
            <a:r>
              <a:rPr lang="en-US" b="1" u="sng" dirty="0">
                <a:latin typeface="Courier"/>
                <a:cs typeface="Courier"/>
              </a:rPr>
              <a:t>").find("a") }</a:t>
            </a:r>
          </a:p>
          <a:p>
            <a:pPr marL="0" indent="0">
              <a:buNone/>
            </a:pPr>
            <a:r>
              <a:rPr lang="da-DK" b="1" dirty="0">
                <a:latin typeface="Courier"/>
                <a:cs typeface="Courier"/>
              </a:rPr>
              <a:t>		</a:t>
            </a:r>
            <a:r>
              <a:rPr lang="da-DK" b="1" u="sng" dirty="0" err="1">
                <a:latin typeface="Courier"/>
                <a:cs typeface="Courier"/>
              </a:rPr>
              <a:t>vetsLink</a:t>
            </a:r>
            <a:r>
              <a:rPr lang="da-DK" b="1" u="sng" dirty="0">
                <a:latin typeface="Courier"/>
                <a:cs typeface="Courier"/>
              </a:rPr>
              <a:t> { $("</a:t>
            </a:r>
            <a:r>
              <a:rPr lang="da-DK" b="1" u="sng" dirty="0" err="1">
                <a:latin typeface="Courier"/>
                <a:cs typeface="Courier"/>
              </a:rPr>
              <a:t>li#vets</a:t>
            </a:r>
            <a:r>
              <a:rPr lang="da-DK" b="1" u="sng" dirty="0">
                <a:latin typeface="Courier"/>
                <a:cs typeface="Courier"/>
              </a:rPr>
              <a:t>").find("a") }</a:t>
            </a:r>
          </a:p>
          <a:p>
            <a:pPr marL="0" indent="0">
              <a:buNone/>
            </a:pPr>
            <a:r>
              <a:rPr lang="da-DK" b="1" dirty="0">
                <a:latin typeface="Courier"/>
                <a:cs typeface="Courier"/>
              </a:rPr>
              <a:t>		}</a:t>
            </a:r>
          </a:p>
          <a:p>
            <a:pPr marL="0" indent="0">
              <a:buNone/>
            </a:pPr>
            <a:r>
              <a:rPr lang="da-DK" b="1" dirty="0">
                <a:latin typeface="Courier"/>
                <a:cs typeface="Courier"/>
              </a:rPr>
              <a:t>	</a:t>
            </a:r>
            <a:r>
              <a:rPr lang="da-DK" b="1" dirty="0" smtClean="0">
                <a:latin typeface="Courier"/>
                <a:cs typeface="Courier"/>
              </a:rPr>
              <a:t>}</a:t>
            </a:r>
            <a:endParaRPr lang="da-DK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56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parameters and options as a page</a:t>
            </a:r>
          </a:p>
          <a:p>
            <a:r>
              <a:rPr lang="en-US" dirty="0" smtClean="0"/>
              <a:t>Defined as: extends module</a:t>
            </a:r>
          </a:p>
          <a:p>
            <a:r>
              <a:rPr lang="en-US" dirty="0" smtClean="0"/>
              <a:t>Useful for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uplicate page parts (like header and footer)</a:t>
            </a:r>
          </a:p>
          <a:p>
            <a:pPr lvl="1"/>
            <a:r>
              <a:rPr lang="en-US" dirty="0" smtClean="0"/>
              <a:t>Repeated structures (elements of a list)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dditional abstractions</a:t>
            </a:r>
          </a:p>
          <a:p>
            <a:r>
              <a:rPr lang="en-US" dirty="0" smtClean="0"/>
              <a:t>Example in a minute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3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</a:p>
          <a:p>
            <a:pPr lvl="1"/>
            <a:r>
              <a:rPr lang="en-US" dirty="0" smtClean="0"/>
              <a:t>From the outside in – test what the user sees</a:t>
            </a:r>
          </a:p>
          <a:p>
            <a:pPr lvl="1"/>
            <a:r>
              <a:rPr lang="en-US" dirty="0" smtClean="0"/>
              <a:t>Behavior Driven Development</a:t>
            </a:r>
          </a:p>
          <a:p>
            <a:r>
              <a:rPr lang="en-US" dirty="0" smtClean="0">
                <a:hlinkClick r:id="rId2"/>
              </a:rPr>
              <a:t>http://en.wikipedia.org/wiki/Behavior-</a:t>
            </a:r>
            <a:r>
              <a:rPr lang="en-US" dirty="0" smtClean="0">
                <a:hlinkClick r:id="rId2"/>
              </a:rPr>
              <a:t>driven_development</a:t>
            </a:r>
            <a:endParaRPr lang="en-US" dirty="0" smtClean="0"/>
          </a:p>
          <a:p>
            <a:r>
              <a:rPr lang="en-US" dirty="0" smtClean="0"/>
              <a:t>Example for testing: Pet Clinic Site</a:t>
            </a:r>
          </a:p>
          <a:p>
            <a:pPr lvl="1"/>
            <a:r>
              <a:rPr lang="en-US" dirty="0"/>
              <a:t> https://</a:t>
            </a:r>
            <a:r>
              <a:rPr lang="en-US" dirty="0" err="1"/>
              <a:t>github.com</a:t>
            </a:r>
            <a:r>
              <a:rPr lang="en-US" dirty="0"/>
              <a:t>/grails-samples/grails-</a:t>
            </a:r>
            <a:r>
              <a:rPr lang="en-US" dirty="0" err="1"/>
              <a:t>petclinic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5869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Spock!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"/>
                <a:cs typeface="Courier"/>
              </a:rPr>
              <a:t>def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"add a person"() </a:t>
            </a:r>
            <a:r>
              <a:rPr lang="en-US" b="1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// Given: on </a:t>
            </a:r>
            <a:r>
              <a:rPr lang="en-US" b="1" dirty="0" err="1" smtClean="0">
                <a:latin typeface="Courier"/>
                <a:cs typeface="Courier"/>
              </a:rPr>
              <a:t>listPage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	when</a:t>
            </a:r>
            <a:r>
              <a:rPr lang="en-US" b="1" dirty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	</a:t>
            </a:r>
            <a:r>
              <a:rPr lang="en-US" b="1" u="sng" dirty="0" err="1">
                <a:latin typeface="Courier"/>
                <a:cs typeface="Courier"/>
              </a:rPr>
              <a:t>newPersonButton.click</a:t>
            </a:r>
            <a:r>
              <a:rPr lang="en-US" b="1" u="sng" dirty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then</a:t>
            </a:r>
            <a:r>
              <a:rPr lang="en-US" b="1" dirty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	</a:t>
            </a:r>
            <a:r>
              <a:rPr lang="en-US" b="1" u="sng" dirty="0">
                <a:latin typeface="Courier"/>
                <a:cs typeface="Courier"/>
              </a:rPr>
              <a:t>at </a:t>
            </a:r>
            <a:r>
              <a:rPr lang="en-US" b="1" u="sng" dirty="0" err="1">
                <a:latin typeface="Courier"/>
                <a:cs typeface="Courier"/>
              </a:rPr>
              <a:t>CreatePage</a:t>
            </a:r>
            <a:endParaRPr lang="en-US" b="1" u="sng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}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3811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element</a:t>
            </a:r>
          </a:p>
          <a:p>
            <a:pPr lvl="1"/>
            <a:r>
              <a:rPr lang="en-US" dirty="0" smtClean="0"/>
              <a:t>Write a failing unit test for the unit or one of its features</a:t>
            </a:r>
          </a:p>
          <a:p>
            <a:pPr lvl="1"/>
            <a:r>
              <a:rPr lang="en-US" dirty="0" smtClean="0"/>
              <a:t>Make the test past</a:t>
            </a:r>
          </a:p>
          <a:p>
            <a:r>
              <a:rPr lang="en-US" dirty="0" smtClean="0"/>
              <a:t>For each user features</a:t>
            </a:r>
          </a:p>
          <a:p>
            <a:pPr lvl="1"/>
            <a:r>
              <a:rPr lang="en-US" dirty="0" smtClean="0"/>
              <a:t>Write a failing behavioral test</a:t>
            </a:r>
          </a:p>
          <a:p>
            <a:pPr lvl="1"/>
            <a:r>
              <a:rPr lang="en-US" dirty="0" smtClean="0"/>
              <a:t>Make the test past</a:t>
            </a:r>
          </a:p>
          <a:p>
            <a:r>
              <a:rPr lang="en-US" dirty="0" smtClean="0"/>
              <a:t>What is the “least change” path</a:t>
            </a:r>
          </a:p>
        </p:txBody>
      </p:sp>
    </p:spTree>
    <p:extLst>
      <p:ext uri="{BB962C8B-B14F-4D97-AF65-F5344CB8AC3E}">
        <p14:creationId xmlns:p14="http://schemas.microsoft.com/office/powerpoint/2010/main" val="867708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Using example from </a:t>
            </a:r>
            <a:r>
              <a:rPr lang="en-US" dirty="0" err="1" smtClean="0"/>
              <a:t>geb</a:t>
            </a:r>
            <a:r>
              <a:rPr lang="en-US" dirty="0" smtClean="0"/>
              <a:t> </a:t>
            </a:r>
            <a:r>
              <a:rPr lang="en-US" b="1" dirty="0" err="1" smtClean="0"/>
              <a:t>github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combination of </a:t>
            </a:r>
            <a:endParaRPr lang="en-US" dirty="0" smtClean="0"/>
          </a:p>
          <a:p>
            <a:pPr lvl="1"/>
            <a:r>
              <a:rPr lang="en-US" dirty="0" err="1" smtClean="0"/>
              <a:t>geb</a:t>
            </a:r>
            <a:r>
              <a:rPr lang="en-US" dirty="0" smtClean="0"/>
              <a:t>-</a:t>
            </a:r>
            <a:r>
              <a:rPr lang="en-US" dirty="0"/>
              <a:t>example-</a:t>
            </a:r>
            <a:r>
              <a:rPr lang="en-US" dirty="0" smtClean="0"/>
              <a:t>grails: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://github.com/geb/geb-example-</a:t>
            </a:r>
            <a:r>
              <a:rPr lang="en-US" dirty="0" smtClean="0">
                <a:hlinkClick r:id="rId2"/>
              </a:rPr>
              <a:t>grails</a:t>
            </a:r>
            <a:endParaRPr lang="en-US" dirty="0" smtClean="0"/>
          </a:p>
          <a:p>
            <a:pPr lvl="1"/>
            <a:r>
              <a:rPr lang="en-US" dirty="0" err="1" smtClean="0"/>
              <a:t>geb</a:t>
            </a:r>
            <a:r>
              <a:rPr lang="en-US" dirty="0"/>
              <a:t>-example-</a:t>
            </a:r>
            <a:r>
              <a:rPr lang="en-US" dirty="0" smtClean="0"/>
              <a:t>maven: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://github.com/geb/geb-example-</a:t>
            </a:r>
            <a:r>
              <a:rPr lang="en-US" dirty="0" smtClean="0">
                <a:hlinkClick r:id="rId3"/>
              </a:rPr>
              <a:t>maven</a:t>
            </a:r>
            <a:endParaRPr lang="en-US" dirty="0" smtClean="0"/>
          </a:p>
          <a:p>
            <a:r>
              <a:rPr lang="en-US" dirty="0" smtClean="0"/>
              <a:t>Separated into two subprojects: a grails web-site and a maven-based test set.</a:t>
            </a:r>
          </a:p>
          <a:p>
            <a:pPr lvl="1"/>
            <a:r>
              <a:rPr lang="en-US" dirty="0">
                <a:hlinkClick r:id="rId4"/>
              </a:rPr>
              <a:t>https://github.com/Weymouth-Dev/example-</a:t>
            </a:r>
            <a:r>
              <a:rPr lang="en-US" dirty="0" smtClean="0">
                <a:hlinkClick r:id="rId4"/>
              </a:rPr>
              <a:t>geb.git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97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Selenium/</a:t>
            </a:r>
            <a:r>
              <a:rPr lang="en-US" dirty="0" err="1" smtClean="0"/>
              <a:t>Geb</a:t>
            </a:r>
            <a:r>
              <a:rPr lang="en-US" dirty="0" smtClean="0"/>
              <a:t>/Spock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framework of </a:t>
            </a:r>
            <a:r>
              <a:rPr lang="en-US" dirty="0" err="1" smtClean="0"/>
              <a:t>behaivor</a:t>
            </a:r>
            <a:r>
              <a:rPr lang="en-US" dirty="0" smtClean="0"/>
              <a:t> driven development…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language and tool for web access…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 smtClean="0"/>
              <a:t>testing of web sites</a:t>
            </a:r>
          </a:p>
          <a:p>
            <a:r>
              <a:rPr lang="en-US" dirty="0" smtClean="0"/>
              <a:t>Resources (</a:t>
            </a:r>
            <a:r>
              <a:rPr lang="en-US" sz="2800" dirty="0" smtClean="0"/>
              <a:t>me: </a:t>
            </a:r>
            <a:r>
              <a:rPr lang="en-US" sz="2800" dirty="0" smtClean="0">
                <a:hlinkClick r:id="rId2"/>
              </a:rPr>
              <a:t>terry.weymouth@gmail.com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 things </a:t>
            </a:r>
            <a:r>
              <a:rPr lang="en-US" dirty="0" err="1" smtClean="0"/>
              <a:t>gebish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http://www.gebish.org/</a:t>
            </a:r>
            <a:r>
              <a:rPr lang="en-US" dirty="0" smtClean="0"/>
              <a:t> [1]</a:t>
            </a:r>
          </a:p>
          <a:p>
            <a:pPr lvl="1"/>
            <a:r>
              <a:rPr lang="en-US" dirty="0" smtClean="0">
                <a:hlinkClick r:id="rId4"/>
              </a:rPr>
              <a:t>http://www.gebish.org/manual/current/</a:t>
            </a:r>
            <a:r>
              <a:rPr lang="en-US" dirty="0" smtClean="0"/>
              <a:t> [2]</a:t>
            </a:r>
          </a:p>
          <a:p>
            <a:pPr lvl="1"/>
            <a:r>
              <a:rPr lang="en-US" dirty="0" smtClean="0">
                <a:hlinkClick r:id="rId5"/>
              </a:rPr>
              <a:t>https://code.google.com/p/spock/</a:t>
            </a:r>
            <a:r>
              <a:rPr lang="en-US" dirty="0" smtClean="0"/>
              <a:t> [3]</a:t>
            </a:r>
          </a:p>
        </p:txBody>
      </p:sp>
    </p:spTree>
    <p:extLst>
      <p:ext uri="{BB962C8B-B14F-4D97-AF65-F5344CB8AC3E}">
        <p14:creationId xmlns:p14="http://schemas.microsoft.com/office/powerpoint/2010/main" val="1048965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to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Automated Browser Testing with Geb </a:t>
            </a:r>
            <a:r>
              <a:rPr lang="en-US" dirty="0" smtClean="0"/>
              <a:t>– Aug 2013</a:t>
            </a:r>
          </a:p>
          <a:p>
            <a:r>
              <a:rPr lang="en-US" dirty="0" smtClean="0">
                <a:hlinkClick r:id="rId3"/>
              </a:rPr>
              <a:t>Functional Testing With </a:t>
            </a:r>
            <a:r>
              <a:rPr lang="en-US" dirty="0" err="1" smtClean="0">
                <a:hlinkClick r:id="rId3"/>
              </a:rPr>
              <a:t>Geb</a:t>
            </a:r>
            <a:r>
              <a:rPr lang="en-US" dirty="0" smtClean="0"/>
              <a:t> – April, 2012</a:t>
            </a:r>
          </a:p>
          <a:p>
            <a:r>
              <a:rPr lang="en-US" dirty="0" smtClean="0">
                <a:hlinkClick r:id="rId4"/>
              </a:rPr>
              <a:t>Browser Automation and Acceptance Testing with Geb</a:t>
            </a:r>
            <a:r>
              <a:rPr lang="en-US" dirty="0" smtClean="0"/>
              <a:t> – Feb,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8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L</a:t>
            </a:r>
            <a:r>
              <a:rPr lang="en-US" dirty="0" smtClean="0"/>
              <a:t>ooks </a:t>
            </a:r>
            <a:r>
              <a:rPr lang="en-US" dirty="0"/>
              <a:t>L</a:t>
            </a:r>
            <a:r>
              <a:rPr lang="en-US" dirty="0" smtClean="0"/>
              <a:t>ike </a:t>
            </a:r>
            <a:r>
              <a:rPr lang="en-US" dirty="0"/>
              <a:t>T</a:t>
            </a:r>
            <a:r>
              <a:rPr lang="en-US" dirty="0" smtClean="0"/>
              <a:t>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Given</a:t>
            </a:r>
            <a:r>
              <a:rPr lang="en-US" dirty="0" smtClean="0"/>
              <a:t> – that there is only one owner with the last name “Anderson”(Alex Anderson) and that the list of that owner’s pets is empty</a:t>
            </a:r>
          </a:p>
          <a:p>
            <a:r>
              <a:rPr lang="en-US" b="1" dirty="0" smtClean="0"/>
              <a:t>When</a:t>
            </a:r>
            <a:r>
              <a:rPr lang="en-US" dirty="0" smtClean="0"/>
              <a:t> – you search for an owner with the last name “Anderson”</a:t>
            </a:r>
          </a:p>
          <a:p>
            <a:r>
              <a:rPr lang="en-US" b="1" dirty="0" smtClean="0"/>
              <a:t>Then</a:t>
            </a:r>
            <a:r>
              <a:rPr lang="en-US" dirty="0" smtClean="0"/>
              <a:t> – you will see “Alex Anderson” displayed with no pets displayed </a:t>
            </a:r>
          </a:p>
          <a:p>
            <a:r>
              <a:rPr lang="en-US" b="1" dirty="0" smtClean="0"/>
              <a:t>When</a:t>
            </a:r>
            <a:r>
              <a:rPr lang="en-US" dirty="0" smtClean="0"/>
              <a:t> – you add a cat named “Ginger”, born on 12/1/2013</a:t>
            </a:r>
          </a:p>
          <a:p>
            <a:r>
              <a:rPr lang="en-US" b="1" dirty="0" smtClean="0"/>
              <a:t>Then</a:t>
            </a:r>
            <a:r>
              <a:rPr lang="en-US" dirty="0" smtClean="0"/>
              <a:t> – you will see that cat in the list of pets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9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Geb</a:t>
            </a:r>
            <a:r>
              <a:rPr lang="en-US" dirty="0" smtClean="0"/>
              <a:t> is a browser automation solution. </a:t>
            </a:r>
            <a:r>
              <a:rPr lang="en-US" baseline="30000" dirty="0" smtClean="0">
                <a:hlinkClick r:id="rId2"/>
              </a:rPr>
              <a:t>[1]</a:t>
            </a:r>
            <a:endParaRPr lang="en-US" baseline="30000" dirty="0"/>
          </a:p>
          <a:p>
            <a:pPr lvl="1"/>
            <a:r>
              <a:rPr lang="en-US" i="1" dirty="0" smtClean="0"/>
              <a:t>Pronounced “</a:t>
            </a:r>
            <a:r>
              <a:rPr lang="en-US" i="1" dirty="0" err="1" smtClean="0"/>
              <a:t>jeb</a:t>
            </a:r>
            <a:r>
              <a:rPr lang="en-US" i="1" dirty="0" smtClean="0"/>
              <a:t>”</a:t>
            </a:r>
          </a:p>
          <a:p>
            <a:r>
              <a:rPr lang="en-US" dirty="0" smtClean="0"/>
              <a:t>Pulls together</a:t>
            </a:r>
          </a:p>
          <a:p>
            <a:pPr lvl="1"/>
            <a:r>
              <a:rPr lang="en-US" dirty="0" smtClean="0"/>
              <a:t>Selenium web driver </a:t>
            </a:r>
            <a:r>
              <a:rPr lang="en-US" dirty="0" smtClean="0">
                <a:hlinkClick r:id="rId3"/>
              </a:rPr>
              <a:t>*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Groovy language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-like web page location references</a:t>
            </a:r>
          </a:p>
          <a:p>
            <a:r>
              <a:rPr lang="en-US" dirty="0" smtClean="0"/>
              <a:t>Supports testing in: Spock, </a:t>
            </a:r>
            <a:r>
              <a:rPr lang="en-US" dirty="0" err="1" smtClean="0"/>
              <a:t>JUnit</a:t>
            </a:r>
            <a:r>
              <a:rPr lang="en-US" dirty="0" smtClean="0"/>
              <a:t>, Cucumber, …</a:t>
            </a:r>
            <a:endParaRPr lang="en-US" dirty="0"/>
          </a:p>
          <a:p>
            <a:r>
              <a:rPr lang="en-US" dirty="0" smtClean="0"/>
              <a:t>Open source; free; active community</a:t>
            </a:r>
          </a:p>
        </p:txBody>
      </p:sp>
    </p:spTree>
    <p:extLst>
      <p:ext uri="{BB962C8B-B14F-4D97-AF65-F5344CB8AC3E}">
        <p14:creationId xmlns:p14="http://schemas.microsoft.com/office/powerpoint/2010/main" val="303702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Lightweight (good and bad)</a:t>
            </a:r>
          </a:p>
          <a:p>
            <a:pPr lvl="1"/>
            <a:r>
              <a:rPr lang="en-US" dirty="0" smtClean="0"/>
              <a:t>Focused on behavior not performance</a:t>
            </a:r>
          </a:p>
          <a:p>
            <a:r>
              <a:rPr lang="en-US" dirty="0" smtClean="0"/>
              <a:t>Some alternatives</a:t>
            </a:r>
          </a:p>
          <a:p>
            <a:pPr lvl="1"/>
            <a:r>
              <a:rPr lang="en-US" dirty="0" smtClean="0"/>
              <a:t>Roll your own: web access + testing</a:t>
            </a:r>
          </a:p>
          <a:p>
            <a:pPr lvl="1"/>
            <a:r>
              <a:rPr lang="en-US" dirty="0" err="1" smtClean="0"/>
              <a:t>Selenide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http://selenide.org/</a:t>
            </a:r>
            <a:endParaRPr lang="en-US" dirty="0" smtClean="0"/>
          </a:p>
          <a:p>
            <a:pPr lvl="1"/>
            <a:r>
              <a:rPr lang="en-US" dirty="0" err="1" smtClean="0"/>
              <a:t>SoapUI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http://www.soapui.org/</a:t>
            </a:r>
            <a:endParaRPr lang="en-US" dirty="0" smtClean="0"/>
          </a:p>
          <a:p>
            <a:pPr lvl="1"/>
            <a:r>
              <a:rPr lang="en-US" dirty="0" err="1" smtClean="0"/>
              <a:t>Teststudio</a:t>
            </a:r>
            <a:r>
              <a:rPr lang="en-US" dirty="0" smtClean="0"/>
              <a:t> - </a:t>
            </a:r>
            <a:r>
              <a:rPr lang="en-US" dirty="0" smtClean="0">
                <a:hlinkClick r:id="rId4"/>
              </a:rPr>
              <a:t>http://www.telerik.com/teststudio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6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look 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2370" y="6114815"/>
            <a:ext cx="7017926" cy="282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The </a:t>
            </a:r>
            <a:r>
              <a:rPr lang="en-US" i="1" dirty="0" err="1" smtClean="0">
                <a:solidFill>
                  <a:schemeClr val="tx1"/>
                </a:solidFill>
              </a:rPr>
              <a:t>Blowser</a:t>
            </a:r>
            <a:r>
              <a:rPr lang="en-US" i="1" dirty="0" smtClean="0">
                <a:solidFill>
                  <a:schemeClr val="tx1"/>
                </a:solidFill>
              </a:rPr>
              <a:t> (e.g. </a:t>
            </a:r>
            <a:r>
              <a:rPr lang="en-US" i="1" dirty="0" err="1" smtClean="0">
                <a:solidFill>
                  <a:schemeClr val="tx1"/>
                </a:solidFill>
              </a:rPr>
              <a:t>FireFox</a:t>
            </a:r>
            <a:r>
              <a:rPr lang="en-US" i="1" dirty="0" smtClean="0">
                <a:solidFill>
                  <a:schemeClr val="tx1"/>
                </a:solidFill>
              </a:rPr>
              <a:t>)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370" y="5832593"/>
            <a:ext cx="7017926" cy="282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000000"/>
                </a:solidFill>
              </a:rPr>
              <a:t>Selenium</a:t>
            </a:r>
          </a:p>
        </p:txBody>
      </p:sp>
      <p:sp>
        <p:nvSpPr>
          <p:cNvPr id="8" name="L-Shape 7"/>
          <p:cNvSpPr/>
          <p:nvPr/>
        </p:nvSpPr>
        <p:spPr>
          <a:xfrm flipH="1">
            <a:off x="1232370" y="1505185"/>
            <a:ext cx="7017926" cy="4327408"/>
          </a:xfrm>
          <a:prstGeom prst="corner">
            <a:avLst>
              <a:gd name="adj1" fmla="val 27000"/>
              <a:gd name="adj2" fmla="val 217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000000"/>
                </a:solidFill>
              </a:rPr>
              <a:t>Groovy</a:t>
            </a:r>
          </a:p>
          <a:p>
            <a:pPr algn="ctr"/>
            <a:r>
              <a:rPr lang="en-US" i="1" dirty="0">
                <a:solidFill>
                  <a:srgbClr val="000000"/>
                </a:solidFill>
              </a:rPr>
              <a:t>And</a:t>
            </a:r>
          </a:p>
          <a:p>
            <a:pPr algn="ctr"/>
            <a:r>
              <a:rPr lang="en-US" i="1" dirty="0">
                <a:solidFill>
                  <a:srgbClr val="000000"/>
                </a:solidFill>
              </a:rPr>
              <a:t>Grails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9" name="L-Shape 8"/>
          <p:cNvSpPr/>
          <p:nvPr/>
        </p:nvSpPr>
        <p:spPr>
          <a:xfrm flipH="1">
            <a:off x="1232368" y="1505184"/>
            <a:ext cx="6069659" cy="3162771"/>
          </a:xfrm>
          <a:prstGeom prst="corner">
            <a:avLst>
              <a:gd name="adj1" fmla="val 35031"/>
              <a:gd name="adj2" fmla="val 3869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Geb</a:t>
            </a:r>
            <a:r>
              <a:rPr lang="en-US" b="1" dirty="0" smtClean="0">
                <a:solidFill>
                  <a:srgbClr val="000000"/>
                </a:solidFill>
              </a:rPr>
              <a:t> Basics (Browser and Navigation)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L-Shape 9"/>
          <p:cNvSpPr/>
          <p:nvPr/>
        </p:nvSpPr>
        <p:spPr>
          <a:xfrm flipH="1">
            <a:off x="1232367" y="1505185"/>
            <a:ext cx="4837289" cy="2097852"/>
          </a:xfrm>
          <a:prstGeom prst="corner">
            <a:avLst>
              <a:gd name="adj1" fmla="val 49252"/>
              <a:gd name="adj2" fmla="val 3869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Geb</a:t>
            </a:r>
            <a:r>
              <a:rPr lang="en-US" b="1" dirty="0" smtClean="0">
                <a:solidFill>
                  <a:srgbClr val="000000"/>
                </a:solidFill>
              </a:rPr>
              <a:t>  Page and Module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2370" y="1505184"/>
            <a:ext cx="4026371" cy="110066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Spock (testing)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8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Example</a:t>
            </a:r>
          </a:p>
          <a:p>
            <a:r>
              <a:rPr lang="en-US" dirty="0" smtClean="0"/>
              <a:t>Components: Browser, Navigator, Page</a:t>
            </a:r>
          </a:p>
          <a:p>
            <a:r>
              <a:rPr lang="en-US" dirty="0" smtClean="0"/>
              <a:t>Navigation</a:t>
            </a:r>
            <a:r>
              <a:rPr lang="en-US" dirty="0"/>
              <a:t> </a:t>
            </a:r>
            <a:r>
              <a:rPr lang="en-US" dirty="0" smtClean="0"/>
              <a:t>and Addressing content</a:t>
            </a:r>
          </a:p>
          <a:p>
            <a:r>
              <a:rPr lang="en-US" dirty="0" smtClean="0"/>
              <a:t>Using for Testing</a:t>
            </a:r>
          </a:p>
          <a:p>
            <a:r>
              <a:rPr lang="en-US" dirty="0" smtClean="0"/>
              <a:t>Extended Example</a:t>
            </a:r>
          </a:p>
        </p:txBody>
      </p:sp>
    </p:spTree>
    <p:extLst>
      <p:ext uri="{BB962C8B-B14F-4D97-AF65-F5344CB8AC3E}">
        <p14:creationId xmlns:p14="http://schemas.microsoft.com/office/powerpoint/2010/main" val="170142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1998</Words>
  <Application>Microsoft Macintosh PowerPoint</Application>
  <PresentationFormat>On-screen Show (4:3)</PresentationFormat>
  <Paragraphs>359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Test Driven  Web Site Development With Geb and Spock</vt:lpstr>
      <vt:lpstr>Looking Forward</vt:lpstr>
      <vt:lpstr>Introduction - people</vt:lpstr>
      <vt:lpstr>Motivation</vt:lpstr>
      <vt:lpstr>It Looks Like This</vt:lpstr>
      <vt:lpstr>What is Geb</vt:lpstr>
      <vt:lpstr>Alternatives and Problems</vt:lpstr>
      <vt:lpstr>What we will look at</vt:lpstr>
      <vt:lpstr>Geb</vt:lpstr>
      <vt:lpstr>Intro Example</vt:lpstr>
      <vt:lpstr>Components</vt:lpstr>
      <vt:lpstr>Browser</vt:lpstr>
      <vt:lpstr>The “drive” method</vt:lpstr>
      <vt:lpstr>Browser.drive actions</vt:lpstr>
      <vt:lpstr>Browser methods</vt:lpstr>
      <vt:lpstr>More browser Methods</vt:lpstr>
      <vt:lpstr>Examples</vt:lpstr>
      <vt:lpstr>Browser</vt:lpstr>
      <vt:lpstr>Navigator Methods</vt:lpstr>
      <vt:lpstr>Index and Range</vt:lpstr>
      <vt:lpstr>Attribute Matching</vt:lpstr>
      <vt:lpstr>Text Matching</vt:lpstr>
      <vt:lpstr>Navigator Match Methods</vt:lpstr>
      <vt:lpstr>Navigator Traversing Methods</vt:lpstr>
      <vt:lpstr>Addition Navigator Methods</vt:lpstr>
      <vt:lpstr>Navigator properties</vt:lpstr>
      <vt:lpstr>Form Elements</vt:lpstr>
      <vt:lpstr>Form Elements: Example</vt:lpstr>
      <vt:lpstr>Page</vt:lpstr>
      <vt:lpstr>Page Example</vt:lpstr>
      <vt:lpstr>Page as Abstraction</vt:lpstr>
      <vt:lpstr>Page Content</vt:lpstr>
      <vt:lpstr>Page Content Options-Map (1 of 2)</vt:lpstr>
      <vt:lpstr>Page Content Options-Map (2 of 2)</vt:lpstr>
      <vt:lpstr>Digression: wait values</vt:lpstr>
      <vt:lpstr>Page location and testing</vt:lpstr>
      <vt:lpstr>A Page in HTML</vt:lpstr>
      <vt:lpstr>Page Example</vt:lpstr>
      <vt:lpstr>Module</vt:lpstr>
      <vt:lpstr>Using Spock!</vt:lpstr>
      <vt:lpstr>Workflow</vt:lpstr>
      <vt:lpstr>Extended Example</vt:lpstr>
      <vt:lpstr>Wrap up</vt:lpstr>
      <vt:lpstr>Links to Tutorials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Geb: Test Driven Web Site Development </dc:title>
  <dc:creator>Terry Weymouth</dc:creator>
  <cp:lastModifiedBy>Terry Weymouth</cp:lastModifiedBy>
  <cp:revision>60</cp:revision>
  <dcterms:created xsi:type="dcterms:W3CDTF">2014-05-03T15:51:27Z</dcterms:created>
  <dcterms:modified xsi:type="dcterms:W3CDTF">2014-05-28T03:13:13Z</dcterms:modified>
</cp:coreProperties>
</file>