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301" r:id="rId6"/>
    <p:sldId id="261" r:id="rId7"/>
    <p:sldId id="267" r:id="rId8"/>
    <p:sldId id="302" r:id="rId9"/>
    <p:sldId id="262" r:id="rId10"/>
    <p:sldId id="268" r:id="rId11"/>
    <p:sldId id="269" r:id="rId12"/>
    <p:sldId id="274" r:id="rId13"/>
    <p:sldId id="277" r:id="rId14"/>
    <p:sldId id="278" r:id="rId15"/>
    <p:sldId id="279" r:id="rId16"/>
    <p:sldId id="281" r:id="rId17"/>
    <p:sldId id="280" r:id="rId18"/>
    <p:sldId id="282" r:id="rId19"/>
    <p:sldId id="275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1" r:id="rId29"/>
    <p:sldId id="270" r:id="rId30"/>
    <p:sldId id="303" r:id="rId31"/>
    <p:sldId id="292" r:id="rId32"/>
    <p:sldId id="294" r:id="rId33"/>
    <p:sldId id="296" r:id="rId34"/>
    <p:sldId id="297" r:id="rId35"/>
    <p:sldId id="298" r:id="rId36"/>
    <p:sldId id="299" r:id="rId37"/>
    <p:sldId id="300" r:id="rId38"/>
    <p:sldId id="305" r:id="rId39"/>
    <p:sldId id="304" r:id="rId40"/>
    <p:sldId id="276" r:id="rId41"/>
    <p:sldId id="306" r:id="rId42"/>
    <p:sldId id="265" r:id="rId43"/>
    <p:sldId id="263" r:id="rId44"/>
    <p:sldId id="264" r:id="rId45"/>
    <p:sldId id="258" r:id="rId46"/>
    <p:sldId id="26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8" autoAdjust="0"/>
    <p:restoredTop sz="86383" autoAdjust="0"/>
  </p:normalViewPr>
  <p:slideViewPr>
    <p:cSldViewPr snapToGrid="0" snapToObjects="1">
      <p:cViewPr varScale="1">
        <p:scale>
          <a:sx n="131" d="100"/>
          <a:sy n="131" d="100"/>
        </p:scale>
        <p:origin x="-128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DFF4F-F7B6-5943-AE70-7D006608F0E8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1986-CDBB-5942-9CBD-220CA643D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B1986-CDBB-5942-9CBD-220CA643D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3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9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7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6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7CE2B-1B97-9245-A4F6-3CE202C30107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B1A3-A8B5-A240-B296-710D944A3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Weymouth-Dev/example-geb/blob/master/GebTalk.pptx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Behavior-driven_developmen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b/geb-example-maven" TargetMode="External"/><Relationship Id="rId4" Type="http://schemas.openxmlformats.org/officeDocument/2006/relationships/hyperlink" Target="https://github.com/Weymouth-Dev/example-geb.g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eb/geb-example-grail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projects/webdriver/" TargetMode="External"/><Relationship Id="rId4" Type="http://schemas.openxmlformats.org/officeDocument/2006/relationships/hyperlink" Target="https://code.google.com/p/spoc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bish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eymouth-Dev/example-geb" TargetMode="External"/><Relationship Id="rId4" Type="http://schemas.openxmlformats.org/officeDocument/2006/relationships/hyperlink" Target="http://www.luckyryan.com/2013/08/28/browser-testing-geb/" TargetMode="External"/><Relationship Id="rId5" Type="http://schemas.openxmlformats.org/officeDocument/2006/relationships/hyperlink" Target="http://jaxenter.com/tutorial-groovy-functional-testing-with-geb-42070.html" TargetMode="External"/><Relationship Id="rId6" Type="http://schemas.openxmlformats.org/officeDocument/2006/relationships/hyperlink" Target="https://blog.codecentric.de/en/2013/02/browser-automation-and-acceptance-testing-with-geb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rry.weymouth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eleniumhq.org/projects/webdriver/" TargetMode="External"/><Relationship Id="rId4" Type="http://schemas.openxmlformats.org/officeDocument/2006/relationships/hyperlink" Target="https://code.google.com/p/spock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ebish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apui.org/" TargetMode="External"/><Relationship Id="rId4" Type="http://schemas.openxmlformats.org/officeDocument/2006/relationships/hyperlink" Target="http://www.telerik.com/teststudio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lenid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2267"/>
            <a:ext cx="7772400" cy="19186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 Driven </a:t>
            </a:r>
            <a:br>
              <a:rPr lang="en-US" dirty="0" smtClean="0"/>
            </a:br>
            <a:r>
              <a:rPr lang="en-US" dirty="0" smtClean="0"/>
              <a:t>Web Site Development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Geb</a:t>
            </a:r>
            <a:r>
              <a:rPr lang="en-US" dirty="0" smtClean="0"/>
              <a:t> and Spock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44052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Terry E. Weymouth</a:t>
            </a:r>
          </a:p>
          <a:p>
            <a:r>
              <a:rPr lang="en-US" dirty="0" err="1" smtClean="0"/>
              <a:t>self.conferance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Detroit, May 2014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7312" y="5785556"/>
            <a:ext cx="8748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https://github.com/Weymouth-Dev/example-geb/blob/master/GebTalk.pptx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06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9040" y="1417638"/>
            <a:ext cx="7020947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/>
                <a:cs typeface="Courier"/>
              </a:rPr>
              <a:t>def</a:t>
            </a:r>
            <a:r>
              <a:rPr lang="en-US" b="1" dirty="0">
                <a:latin typeface="Courier"/>
                <a:cs typeface="Courier"/>
              </a:rPr>
              <a:t> "add a person"() </a:t>
            </a:r>
            <a:r>
              <a:rPr lang="en-US" b="1" dirty="0" smtClean="0">
                <a:latin typeface="Courier"/>
                <a:cs typeface="Courier"/>
              </a:rPr>
              <a:t>{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to </a:t>
            </a:r>
            <a:r>
              <a:rPr lang="en-US" b="1" dirty="0" err="1">
                <a:latin typeface="Courier"/>
                <a:cs typeface="Courier"/>
              </a:rPr>
              <a:t>ListPage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  assert </a:t>
            </a:r>
            <a:r>
              <a:rPr lang="en-US" b="1" dirty="0" err="1" smtClean="0">
                <a:latin typeface="Courier"/>
                <a:cs typeface="Courier"/>
              </a:rPr>
              <a:t>personListEmpty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personRows.size</a:t>
            </a:r>
            <a:r>
              <a:rPr lang="en-US" b="1" dirty="0">
                <a:latin typeface="Courier"/>
                <a:cs typeface="Courier"/>
              </a:rPr>
              <a:t>() == 0</a:t>
            </a:r>
          </a:p>
          <a:p>
            <a:r>
              <a:rPr lang="en-US" b="1" dirty="0">
                <a:latin typeface="Courier"/>
                <a:cs typeface="Courier"/>
              </a:rPr>
              <a:t>  </a:t>
            </a:r>
          </a:p>
          <a:p>
            <a:r>
              <a:rPr lang="en-US" b="1" dirty="0">
                <a:latin typeface="Courier"/>
                <a:cs typeface="Courier"/>
              </a:rPr>
              <a:t>  when:</a:t>
            </a:r>
          </a:p>
          <a:p>
            <a:r>
              <a:rPr lang="en-US" b="1" dirty="0">
                <a:latin typeface="Courier"/>
                <a:cs typeface="Courier"/>
              </a:rPr>
              <a:t>    </a:t>
            </a:r>
            <a:r>
              <a:rPr lang="en-US" b="1" dirty="0" err="1">
                <a:latin typeface="Courier"/>
                <a:cs typeface="Courier"/>
              </a:rPr>
              <a:t>newPersonButton.click</a:t>
            </a:r>
            <a:r>
              <a:rPr lang="en-US" b="1" dirty="0">
                <a:latin typeface="Courier"/>
                <a:cs typeface="Courier"/>
              </a:rPr>
              <a:t>()</a:t>
            </a:r>
          </a:p>
          <a:p>
            <a:r>
              <a:rPr lang="en-US" b="1" dirty="0">
                <a:latin typeface="Courier"/>
                <a:cs typeface="Courier"/>
              </a:rPr>
              <a:t>  </a:t>
            </a:r>
          </a:p>
          <a:p>
            <a:r>
              <a:rPr lang="en-US" b="1" dirty="0">
                <a:latin typeface="Courier"/>
                <a:cs typeface="Courier"/>
              </a:rPr>
              <a:t>  then:</a:t>
            </a:r>
          </a:p>
          <a:p>
            <a:r>
              <a:rPr lang="en-US" b="1" dirty="0">
                <a:latin typeface="Courier"/>
                <a:cs typeface="Courier"/>
              </a:rPr>
              <a:t>    at </a:t>
            </a:r>
            <a:r>
              <a:rPr lang="en-US" b="1" dirty="0" err="1">
                <a:latin typeface="Courier"/>
                <a:cs typeface="Courier"/>
              </a:rPr>
              <a:t>CreatePage</a:t>
            </a:r>
            <a:endParaRPr lang="en-US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4521" y="4307464"/>
            <a:ext cx="7906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simple test that (using the browser)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Goes to the web page indicated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Checks that the Person-List is empty</a:t>
            </a: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Clicks on the “New Person” button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Checks to see that the “current page” is the Create-Person page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6682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eaLnBrk="1" latinLnBrk="0" hangingPunct="1"/>
            <a:r>
              <a:rPr lang="en-US" dirty="0" smtClean="0">
                <a:effectLst/>
              </a:rPr>
              <a:t>Browser – represents the actions that the browser can take, and values in the document</a:t>
            </a:r>
          </a:p>
          <a:p>
            <a:pPr rtl="0" eaLnBrk="1" latinLnBrk="0" hangingPunct="1"/>
            <a:r>
              <a:rPr lang="en-US" dirty="0" smtClean="0"/>
              <a:t>Navigator – defines locations in the page/document for actions, setting values, examining values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Page – represents the page (and it’s document)</a:t>
            </a:r>
          </a:p>
          <a:p>
            <a:pPr rtl="0" eaLnBrk="1" latinLnBrk="0" hangingPunct="1"/>
            <a:r>
              <a:rPr lang="en-US" dirty="0" smtClean="0"/>
              <a:t>Module – represents a (reusable) part of a page</a:t>
            </a:r>
          </a:p>
        </p:txBody>
      </p:sp>
    </p:spTree>
    <p:extLst>
      <p:ext uri="{BB962C8B-B14F-4D97-AF65-F5344CB8AC3E}">
        <p14:creationId xmlns:p14="http://schemas.microsoft.com/office/powerpoint/2010/main" val="188740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Everything is based on and controlled by a instance of the Browser</a:t>
            </a:r>
          </a:p>
          <a:p>
            <a:r>
              <a:rPr lang="en-US" dirty="0" smtClean="0"/>
              <a:t>Uses a </a:t>
            </a:r>
            <a:r>
              <a:rPr lang="en-US" dirty="0" err="1" smtClean="0"/>
              <a:t>WebDriver</a:t>
            </a:r>
            <a:r>
              <a:rPr lang="en-US" dirty="0" smtClean="0"/>
              <a:t> API – by default the Selenium web driver; currently Chrome, IE, Firefox,  , Opera, and </a:t>
            </a:r>
            <a:r>
              <a:rPr lang="en-US" dirty="0" err="1" smtClean="0"/>
              <a:t>HtmlUnit</a:t>
            </a:r>
            <a:endParaRPr lang="en-US" dirty="0" smtClean="0"/>
          </a:p>
          <a:p>
            <a:r>
              <a:rPr lang="en-US" dirty="0" smtClean="0"/>
              <a:t>Contains a “current Page” as the controlling source of all references to the browser content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baseURL</a:t>
            </a:r>
            <a:r>
              <a:rPr lang="en-US" dirty="0" smtClean="0"/>
              <a:t> for all relative references</a:t>
            </a:r>
          </a:p>
        </p:txBody>
      </p:sp>
    </p:spTree>
    <p:extLst>
      <p:ext uri="{BB962C8B-B14F-4D97-AF65-F5344CB8AC3E}">
        <p14:creationId xmlns:p14="http://schemas.microsoft.com/office/powerpoint/2010/main" val="361382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“drive”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Browser.drive</a:t>
            </a:r>
            <a:r>
              <a:rPr lang="en-US" dirty="0" smtClean="0"/>
              <a:t> a static function that supports browser interactions</a:t>
            </a:r>
          </a:p>
          <a:p>
            <a:r>
              <a:rPr lang="en-US" dirty="0" err="1" smtClean="0"/>
              <a:t>Browser.drive</a:t>
            </a:r>
            <a:r>
              <a:rPr lang="en-US" dirty="0" smtClean="0"/>
              <a:t>(</a:t>
            </a:r>
            <a:r>
              <a:rPr lang="en-US" sz="2800" i="1" dirty="0" smtClean="0"/>
              <a:t>configuration-options</a:t>
            </a:r>
            <a:r>
              <a:rPr lang="en-US" dirty="0" smtClean="0"/>
              <a:t>) {</a:t>
            </a:r>
            <a:r>
              <a:rPr lang="en-US" sz="2800" i="1" dirty="0" smtClean="0"/>
              <a:t>closure</a:t>
            </a:r>
            <a:r>
              <a:rPr lang="en-US" dirty="0" smtClean="0"/>
              <a:t>}</a:t>
            </a:r>
          </a:p>
          <a:p>
            <a:r>
              <a:rPr lang="en-US" dirty="0" smtClean="0"/>
              <a:t>Configuration options</a:t>
            </a:r>
          </a:p>
          <a:p>
            <a:pPr lvl="1"/>
            <a:r>
              <a:rPr lang="en-US" dirty="0" smtClean="0"/>
              <a:t>None</a:t>
            </a:r>
          </a:p>
          <a:p>
            <a:pPr lvl="1"/>
            <a:r>
              <a:rPr lang="en-US" dirty="0" smtClean="0"/>
              <a:t>A Configuration (instance)</a:t>
            </a:r>
          </a:p>
          <a:p>
            <a:pPr lvl="1"/>
            <a:r>
              <a:rPr lang="en-US" dirty="0" smtClean="0"/>
              <a:t>An override properties </a:t>
            </a:r>
          </a:p>
          <a:p>
            <a:pPr lvl="1"/>
            <a:r>
              <a:rPr lang="en-US" dirty="0" smtClean="0"/>
              <a:t>Or: an existing browser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5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Browser.drive</a:t>
            </a:r>
            <a:r>
              <a:rPr lang="en-US" dirty="0" smtClean="0"/>
              <a:t>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closure…</a:t>
            </a:r>
          </a:p>
          <a:p>
            <a:pPr lvl="1"/>
            <a:r>
              <a:rPr lang="en-US" dirty="0" smtClean="0"/>
              <a:t>Browser drive methods</a:t>
            </a:r>
          </a:p>
          <a:p>
            <a:pPr lvl="1"/>
            <a:r>
              <a:rPr lang="en-US" dirty="0" smtClean="0"/>
              <a:t>Page methods (delegated to the current page)</a:t>
            </a:r>
          </a:p>
          <a:p>
            <a:pPr lvl="1"/>
            <a:r>
              <a:rPr lang="en-US" dirty="0" smtClean="0"/>
              <a:t>Navigation methods (which are actually special page methods)</a:t>
            </a:r>
          </a:p>
          <a:p>
            <a:pPr lvl="1"/>
            <a:r>
              <a:rPr lang="en-US" dirty="0" smtClean="0"/>
              <a:t>Any groovy code (for example </a:t>
            </a:r>
            <a:r>
              <a:rPr lang="en-US" dirty="0" smtClean="0">
                <a:solidFill>
                  <a:srgbClr val="FF0000"/>
                </a:solidFill>
              </a:rPr>
              <a:t>assert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methods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Switching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to()</a:t>
            </a:r>
            <a:r>
              <a:rPr lang="en-US" dirty="0" smtClean="0"/>
              <a:t> switches to a new page and fails if the new page is not present (using the </a:t>
            </a:r>
            <a:r>
              <a:rPr lang="en-US" b="1" dirty="0" smtClean="0">
                <a:latin typeface="Courier"/>
                <a:cs typeface="Courier"/>
              </a:rPr>
              <a:t>at()</a:t>
            </a:r>
            <a:r>
              <a:rPr lang="en-US" dirty="0" smtClean="0"/>
              <a:t> method of the page)</a:t>
            </a:r>
          </a:p>
          <a:p>
            <a:pPr lvl="1"/>
            <a:r>
              <a:rPr lang="en-US" b="1" dirty="0">
                <a:latin typeface="Courier"/>
                <a:cs typeface="Courier"/>
              </a:rPr>
              <a:t>v</a:t>
            </a:r>
            <a:r>
              <a:rPr lang="en-US" b="1" dirty="0" smtClean="0">
                <a:latin typeface="Courier"/>
                <a:cs typeface="Courier"/>
              </a:rPr>
              <a:t>ia()</a:t>
            </a:r>
            <a:r>
              <a:rPr lang="en-US" dirty="0"/>
              <a:t> </a:t>
            </a:r>
            <a:r>
              <a:rPr lang="en-US" dirty="0" smtClean="0"/>
              <a:t>evokes the URL given but does not test the resulting page; usually used in combination with…</a:t>
            </a:r>
          </a:p>
          <a:p>
            <a:pPr lvl="1"/>
            <a:r>
              <a:rPr lang="en-US" b="1" dirty="0" smtClean="0">
                <a:latin typeface="Courier"/>
                <a:cs typeface="Courier"/>
              </a:rPr>
              <a:t>at(</a:t>
            </a:r>
            <a:r>
              <a:rPr lang="en-US" b="1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  <a:r>
              <a:rPr lang="en-US" dirty="0" smtClean="0"/>
              <a:t>asserts that the browser is at a particular page </a:t>
            </a:r>
            <a:r>
              <a:rPr lang="en-US" dirty="0"/>
              <a:t>(using the </a:t>
            </a:r>
            <a:r>
              <a:rPr lang="en-US" b="1" dirty="0">
                <a:latin typeface="Courier"/>
                <a:cs typeface="Courier"/>
              </a:rPr>
              <a:t>at()</a:t>
            </a:r>
            <a:r>
              <a:rPr lang="en-US" dirty="0"/>
              <a:t> method of the page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821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browser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b="1" dirty="0">
                <a:latin typeface="Courier"/>
                <a:cs typeface="Courier"/>
              </a:rPr>
              <a:t>go()</a:t>
            </a:r>
            <a:r>
              <a:rPr lang="en-US" sz="3200" dirty="0"/>
              <a:t> uses the given URL to drive the browser but does not change the current page</a:t>
            </a:r>
            <a:endParaRPr lang="en-US" sz="3200" b="1" dirty="0">
              <a:latin typeface="Courier"/>
              <a:cs typeface="Courier"/>
            </a:endParaRPr>
          </a:p>
          <a:p>
            <a:r>
              <a:rPr lang="en-US" b="1" dirty="0" smtClean="0">
                <a:latin typeface="Courier"/>
                <a:cs typeface="Courier"/>
              </a:rPr>
              <a:t>page(</a:t>
            </a:r>
            <a:r>
              <a:rPr lang="en-US" b="1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  <a:r>
              <a:rPr lang="en-US" dirty="0" smtClean="0"/>
              <a:t>changes the current page without ‘moving’ the browser to a new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7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Browser.drive</a:t>
            </a:r>
            <a:r>
              <a:rPr lang="en-US" b="1" dirty="0" smtClean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to </a:t>
            </a:r>
            <a:r>
              <a:rPr lang="en-US" b="1" dirty="0" err="1" smtClean="0">
                <a:latin typeface="Courier"/>
                <a:cs typeface="Courier"/>
              </a:rPr>
              <a:t>LoginPage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assert page </a:t>
            </a:r>
            <a:r>
              <a:rPr lang="en-US" b="1" dirty="0" err="1" smtClean="0">
                <a:latin typeface="Courier"/>
                <a:cs typeface="Courier"/>
              </a:rPr>
              <a:t>instanceof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err="1" smtClean="0">
                <a:latin typeface="Courier"/>
                <a:cs typeface="Courier"/>
              </a:rPr>
              <a:t>LoginPage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Browser.drive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via </a:t>
            </a:r>
            <a:r>
              <a:rPr lang="en-US" b="1" dirty="0" err="1" smtClean="0">
                <a:latin typeface="Courier"/>
                <a:cs typeface="Courier"/>
              </a:rPr>
              <a:t>SecurePage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at </a:t>
            </a:r>
            <a:r>
              <a:rPr lang="en-US" b="1" dirty="0" err="1" smtClean="0">
                <a:latin typeface="Courier"/>
                <a:cs typeface="Courier"/>
              </a:rPr>
              <a:t>PageAccessError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52207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can work with multiple Windows, Frames, and/or Tabs</a:t>
            </a:r>
          </a:p>
          <a:p>
            <a:r>
              <a:rPr lang="en-US" dirty="0" smtClean="0"/>
              <a:t>Other methods:</a:t>
            </a:r>
          </a:p>
          <a:p>
            <a:pPr lvl="1"/>
            <a:r>
              <a:rPr lang="en-US" dirty="0" smtClean="0"/>
              <a:t>wait()</a:t>
            </a:r>
          </a:p>
          <a:p>
            <a:pPr lvl="1"/>
            <a:r>
              <a:rPr lang="en-US" dirty="0" smtClean="0"/>
              <a:t>close()</a:t>
            </a:r>
          </a:p>
          <a:p>
            <a:pPr lvl="1"/>
            <a:r>
              <a:rPr lang="en-US" dirty="0"/>
              <a:t>q</a:t>
            </a:r>
            <a:r>
              <a:rPr lang="en-US" dirty="0" smtClean="0"/>
              <a:t>uit()</a:t>
            </a:r>
          </a:p>
        </p:txBody>
      </p:sp>
    </p:spTree>
    <p:extLst>
      <p:ext uri="{BB962C8B-B14F-4D97-AF65-F5344CB8AC3E}">
        <p14:creationId xmlns:p14="http://schemas.microsoft.com/office/powerpoint/2010/main" val="382622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$ returns a Navigator instance from the current page</a:t>
            </a:r>
          </a:p>
          <a:p>
            <a:r>
              <a:rPr lang="en-US" dirty="0" smtClean="0"/>
              <a:t>$(</a:t>
            </a:r>
            <a:r>
              <a:rPr lang="en-US" sz="2800" i="1" dirty="0" err="1" smtClean="0"/>
              <a:t>css</a:t>
            </a:r>
            <a:r>
              <a:rPr lang="en-US" sz="2800" i="1" dirty="0"/>
              <a:t>-</a:t>
            </a:r>
            <a:r>
              <a:rPr lang="en-US" sz="2800" i="1" dirty="0" smtClean="0"/>
              <a:t>selector</a:t>
            </a:r>
            <a:r>
              <a:rPr lang="en-US" dirty="0" smtClean="0"/>
              <a:t>, </a:t>
            </a:r>
            <a:r>
              <a:rPr lang="en-US" sz="2800" i="1" dirty="0" smtClean="0"/>
              <a:t>index-or-range</a:t>
            </a:r>
            <a:r>
              <a:rPr lang="en-US" dirty="0" smtClean="0"/>
              <a:t>, </a:t>
            </a:r>
            <a:r>
              <a:rPr lang="en-US" sz="2800" i="1" dirty="0" smtClean="0"/>
              <a:t>attribute-or-text-matchers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All arguments are optional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sz="2600" b="1" dirty="0" smtClean="0">
                <a:latin typeface="Courier"/>
                <a:cs typeface="Courier"/>
              </a:rPr>
              <a:t>$(“p”,0) </a:t>
            </a:r>
            <a:r>
              <a:rPr lang="en-US" dirty="0" smtClean="0"/>
              <a:t>– the first paragraph tag in the document</a:t>
            </a:r>
          </a:p>
          <a:p>
            <a:pPr lvl="1"/>
            <a:r>
              <a:rPr lang="en-US" sz="2600" b="1" dirty="0" smtClean="0">
                <a:latin typeface="Courier"/>
                <a:cs typeface="Courier"/>
              </a:rPr>
              <a:t>$(“</a:t>
            </a:r>
            <a:r>
              <a:rPr lang="en-US" sz="2600" b="1" dirty="0" err="1" smtClean="0">
                <a:latin typeface="Courier"/>
                <a:cs typeface="Courier"/>
              </a:rPr>
              <a:t>div.option</a:t>
            </a:r>
            <a:r>
              <a:rPr lang="en-US" sz="2600" b="1" dirty="0" smtClean="0">
                <a:latin typeface="Courier"/>
                <a:cs typeface="Courier"/>
              </a:rPr>
              <a:t>-list”) </a:t>
            </a:r>
            <a:r>
              <a:rPr lang="en-US" dirty="0" smtClean="0"/>
              <a:t>– all the div class option-list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Who are we; who am I</a:t>
            </a:r>
          </a:p>
          <a:p>
            <a:pPr lvl="1"/>
            <a:r>
              <a:rPr lang="en-US" dirty="0" smtClean="0"/>
              <a:t>Why test driven development (TDD)</a:t>
            </a:r>
          </a:p>
          <a:p>
            <a:pPr lvl="1"/>
            <a:r>
              <a:rPr lang="en-US" dirty="0" smtClean="0"/>
              <a:t>Example</a:t>
            </a:r>
          </a:p>
          <a:p>
            <a:r>
              <a:rPr lang="en-US" dirty="0" smtClean="0"/>
              <a:t>The Details</a:t>
            </a:r>
          </a:p>
          <a:p>
            <a:pPr lvl="1"/>
            <a:r>
              <a:rPr lang="en-US" dirty="0" err="1" smtClean="0"/>
              <a:t>Geb</a:t>
            </a:r>
            <a:r>
              <a:rPr lang="en-US" dirty="0" smtClean="0"/>
              <a:t>: the essential elements</a:t>
            </a:r>
          </a:p>
          <a:p>
            <a:pPr lvl="1"/>
            <a:r>
              <a:rPr lang="en-US" dirty="0" smtClean="0"/>
              <a:t>With Spock testing</a:t>
            </a:r>
          </a:p>
          <a:p>
            <a:pPr lvl="1"/>
            <a:r>
              <a:rPr lang="en-US" dirty="0" smtClean="0"/>
              <a:t>A workflow for functional testing of web GUI.</a:t>
            </a:r>
          </a:p>
          <a:p>
            <a:r>
              <a:rPr lang="en-US" dirty="0" smtClean="0"/>
              <a:t>An Extended Example</a:t>
            </a:r>
          </a:p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3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and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1805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&lt;div&gt;a1&lt;/div&gt;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&lt;div&gt;b2&lt;/div&gt;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&lt;div&gt;c3&lt;/div&gt;</a:t>
            </a:r>
          </a:p>
          <a:p>
            <a:pPr marL="0" indent="0">
              <a:buNone/>
            </a:pP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$(“div”,2).text() -&gt; “c3”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$(“div”,1..2)*.text() -&gt; [“b2”,“c3”]</a:t>
            </a: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cs typeface="Courier"/>
              </a:rPr>
              <a:t>Here the the range is combined with the groovy spread operator to apply the method to each element and collect the results</a:t>
            </a:r>
            <a:endParaRPr lang="en-US" sz="2400" dirty="0"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96200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Matching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&lt;p </a:t>
            </a:r>
            <a:r>
              <a:rPr lang="en-US" sz="2400" b="1" dirty="0" err="1" smtClean="0">
                <a:latin typeface="Courier"/>
                <a:cs typeface="Courier"/>
              </a:rPr>
              <a:t>attrA</a:t>
            </a:r>
            <a:r>
              <a:rPr lang="en-US" sz="2400" b="1" dirty="0" smtClean="0">
                <a:latin typeface="Courier"/>
                <a:cs typeface="Courier"/>
              </a:rPr>
              <a:t>=“a” </a:t>
            </a:r>
            <a:r>
              <a:rPr lang="en-US" sz="2400" b="1" dirty="0" err="1" smtClean="0">
                <a:latin typeface="Courier"/>
                <a:cs typeface="Courier"/>
              </a:rPr>
              <a:t>attrB</a:t>
            </a:r>
            <a:r>
              <a:rPr lang="en-US" sz="2400" b="1" dirty="0" smtClean="0">
                <a:latin typeface="Courier"/>
                <a:cs typeface="Courier"/>
              </a:rPr>
              <a:t>=“b”&gt;p1&lt;/p&gt;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&lt;p </a:t>
            </a:r>
            <a:r>
              <a:rPr lang="en-US" sz="2400" b="1" dirty="0" err="1" smtClean="0">
                <a:latin typeface="Courier"/>
                <a:cs typeface="Courier"/>
              </a:rPr>
              <a:t>attrA</a:t>
            </a:r>
            <a:r>
              <a:rPr lang="en-US" sz="2400" b="1" dirty="0" smtClean="0">
                <a:latin typeface="Courier"/>
                <a:cs typeface="Courier"/>
              </a:rPr>
              <a:t>=“a” </a:t>
            </a:r>
            <a:r>
              <a:rPr lang="en-US" sz="2400" b="1" dirty="0" err="1" smtClean="0">
                <a:latin typeface="Courier"/>
                <a:cs typeface="Courier"/>
              </a:rPr>
              <a:t>attrB</a:t>
            </a:r>
            <a:r>
              <a:rPr lang="en-US" sz="2400" b="1" dirty="0" smtClean="0">
                <a:latin typeface="Courier"/>
                <a:cs typeface="Courier"/>
              </a:rPr>
              <a:t>=“x”&gt;p2&lt;/p&gt;</a:t>
            </a:r>
          </a:p>
          <a:p>
            <a:pPr marL="0" indent="0">
              <a:buNone/>
            </a:pP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$(“p”,</a:t>
            </a:r>
            <a:r>
              <a:rPr lang="en-US" sz="2400" b="1" dirty="0" err="1" smtClean="0">
                <a:latin typeface="Courier"/>
                <a:cs typeface="Courier"/>
              </a:rPr>
              <a:t>attrB</a:t>
            </a:r>
            <a:r>
              <a:rPr lang="en-US" sz="2400" b="1" dirty="0" smtClean="0">
                <a:latin typeface="Courier"/>
                <a:cs typeface="Courier"/>
              </a:rPr>
              <a:t>=“b”)*.text() -&gt; [“p1”]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$(“p”,</a:t>
            </a:r>
            <a:r>
              <a:rPr lang="en-US" sz="2400" b="1" dirty="0" err="1" smtClean="0">
                <a:latin typeface="Courier"/>
                <a:cs typeface="Courier"/>
              </a:rPr>
              <a:t>attrA</a:t>
            </a:r>
            <a:r>
              <a:rPr lang="en-US" sz="2400" b="1" dirty="0" smtClean="0">
                <a:latin typeface="Courier"/>
                <a:cs typeface="Courier"/>
              </a:rPr>
              <a:t>=“a”)*.text() -&gt; [“p1”,”p2”]</a:t>
            </a:r>
            <a:endParaRPr lang="en-US" sz="24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389827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  <a:r>
              <a:rPr lang="en-US" dirty="0"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indicate with - text: </a:t>
            </a:r>
            <a:r>
              <a:rPr lang="en-US" i="1" dirty="0" smtClean="0"/>
              <a:t>pattern</a:t>
            </a:r>
          </a:p>
          <a:p>
            <a:r>
              <a:rPr lang="en-US" dirty="0" smtClean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&lt;div&gt;a1&lt;/div&gt;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&lt;div&gt;b2&lt;/div&gt;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&lt;div&gt;c3&lt;/div&gt;</a:t>
            </a:r>
          </a:p>
          <a:p>
            <a:r>
              <a:rPr lang="en-US" dirty="0" smtClean="0"/>
              <a:t>Matches second div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$(“</a:t>
            </a:r>
            <a:r>
              <a:rPr lang="en-US" sz="2800" b="1" dirty="0" err="1" smtClean="0">
                <a:latin typeface="Courier"/>
                <a:cs typeface="Courier"/>
              </a:rPr>
              <a:t>div”,text</a:t>
            </a:r>
            <a:r>
              <a:rPr lang="en-US" sz="2800" b="1" dirty="0" smtClean="0">
                <a:latin typeface="Courier"/>
                <a:cs typeface="Courier"/>
              </a:rPr>
              <a:t>:~/b./).text() -&gt; “b2”</a:t>
            </a:r>
            <a:endParaRPr lang="en-US" sz="2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47832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Navigator Match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$().find()</a:t>
            </a:r>
          </a:p>
          <a:p>
            <a:pPr lvl="1"/>
            <a:r>
              <a:rPr lang="en-US" dirty="0" smtClean="0"/>
              <a:t>Uses same arguments as $; finds document elements contained in what was returned by the $</a:t>
            </a:r>
          </a:p>
          <a:p>
            <a:r>
              <a:rPr lang="en-US" dirty="0" smtClean="0"/>
              <a:t>$().filter and $().not</a:t>
            </a:r>
          </a:p>
          <a:p>
            <a:pPr lvl="1"/>
            <a:r>
              <a:rPr lang="en-US" dirty="0" smtClean="0"/>
              <a:t>Limits the matches found in $</a:t>
            </a:r>
          </a:p>
          <a:p>
            <a:r>
              <a:rPr lang="en-US" dirty="0" smtClean="0"/>
              <a:t>$().has()</a:t>
            </a:r>
          </a:p>
          <a:p>
            <a:pPr lvl="1"/>
            <a:r>
              <a:rPr lang="en-US" dirty="0" smtClean="0"/>
              <a:t>The elements in $ that contain the specified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19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Traversing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$().previous(), $().</a:t>
            </a:r>
            <a:r>
              <a:rPr lang="en-US" dirty="0" err="1" smtClean="0"/>
              <a:t>prevAll</a:t>
            </a:r>
            <a:r>
              <a:rPr lang="en-US" dirty="0" smtClean="0"/>
              <a:t>(),</a:t>
            </a:r>
          </a:p>
          <a:p>
            <a:r>
              <a:rPr lang="en-US" dirty="0" smtClean="0"/>
              <a:t>$().next(), $().</a:t>
            </a:r>
            <a:r>
              <a:rPr lang="en-US" dirty="0" err="1" smtClean="0"/>
              <a:t>nextAll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$().parent()</a:t>
            </a:r>
          </a:p>
          <a:p>
            <a:r>
              <a:rPr lang="en-US" dirty="0" smtClean="0"/>
              <a:t>$().siblings()</a:t>
            </a:r>
          </a:p>
          <a:p>
            <a:r>
              <a:rPr lang="en-US" dirty="0" smtClean="0"/>
              <a:t>$().children()</a:t>
            </a:r>
          </a:p>
          <a:p>
            <a:r>
              <a:rPr lang="en-US" dirty="0" smtClean="0"/>
              <a:t>With no arguments are relative to matched $</a:t>
            </a:r>
          </a:p>
          <a:p>
            <a:r>
              <a:rPr lang="en-US" dirty="0" smtClean="0"/>
              <a:t>With arguments skip until matched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7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Navigator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$().click()</a:t>
            </a:r>
          </a:p>
          <a:p>
            <a:pPr lvl="1"/>
            <a:r>
              <a:rPr lang="en-US" dirty="0" smtClean="0"/>
              <a:t>Simulates user clicking on the found object!</a:t>
            </a:r>
          </a:p>
          <a:p>
            <a:r>
              <a:rPr lang="en-US" dirty="0" smtClean="0"/>
              <a:t>Size and Location</a:t>
            </a:r>
            <a:endParaRPr lang="en-US" dirty="0"/>
          </a:p>
          <a:p>
            <a:pPr lvl="1"/>
            <a:r>
              <a:rPr lang="en-US" dirty="0" smtClean="0"/>
              <a:t>$().height, $().width, $().x, $().y</a:t>
            </a:r>
          </a:p>
          <a:p>
            <a:r>
              <a:rPr lang="en-US" dirty="0" smtClean="0"/>
              <a:t>Send Key Strokes (and also send key cords)</a:t>
            </a:r>
          </a:p>
          <a:p>
            <a:pPr lvl="1"/>
            <a:r>
              <a:rPr lang="en-US" dirty="0" smtClean="0"/>
              <a:t>$() &lt;&lt; </a:t>
            </a:r>
            <a:r>
              <a:rPr lang="en-US" i="1" dirty="0" smtClean="0"/>
              <a:t>string</a:t>
            </a:r>
          </a:p>
          <a:p>
            <a:r>
              <a:rPr lang="en-US" dirty="0" smtClean="0"/>
              <a:t>Visibility – unmatched objects are always false</a:t>
            </a:r>
          </a:p>
          <a:p>
            <a:pPr lvl="1"/>
            <a:r>
              <a:rPr lang="en-US" dirty="0" smtClean="0"/>
              <a:t>$().displayed </a:t>
            </a:r>
          </a:p>
        </p:txBody>
      </p:sp>
    </p:spTree>
    <p:extLst>
      <p:ext uri="{BB962C8B-B14F-4D97-AF65-F5344CB8AC3E}">
        <p14:creationId xmlns:p14="http://schemas.microsoft.com/office/powerpoint/2010/main" val="1306300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Navigator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apply to the first object matched (use spread operator to get values for all matched)</a:t>
            </a:r>
          </a:p>
          <a:p>
            <a:r>
              <a:rPr lang="en-US" dirty="0" smtClean="0"/>
              <a:t>$().tag() – the tag of the object matched</a:t>
            </a:r>
          </a:p>
          <a:p>
            <a:r>
              <a:rPr lang="en-US" dirty="0" smtClean="0"/>
              <a:t>$().text() – the text of the object matched</a:t>
            </a:r>
          </a:p>
          <a:p>
            <a:r>
              <a:rPr lang="en-US" dirty="0" smtClean="0"/>
              <a:t>$().@</a:t>
            </a:r>
            <a:r>
              <a:rPr lang="en-US" i="1" dirty="0" smtClean="0"/>
              <a:t>attribute</a:t>
            </a:r>
            <a:r>
              <a:rPr lang="en-US" dirty="0" smtClean="0"/>
              <a:t> – the value of the indicated attribute: $(“div”).@id</a:t>
            </a:r>
          </a:p>
          <a:p>
            <a:r>
              <a:rPr lang="en-US" dirty="0" smtClean="0"/>
              <a:t>$().classes– and alphabetical list of the classes of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40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 elements: input, checkbox, radio, Select, and </a:t>
            </a:r>
            <a:r>
              <a:rPr lang="en-US" dirty="0" err="1" smtClean="0"/>
              <a:t>textarea</a:t>
            </a:r>
            <a:r>
              <a:rPr lang="en-US" dirty="0" smtClean="0"/>
              <a:t>; return values or set values</a:t>
            </a:r>
          </a:p>
          <a:p>
            <a:r>
              <a:rPr lang="en-US" dirty="0" smtClean="0"/>
              <a:t>Returned values apply to only first element matched</a:t>
            </a:r>
          </a:p>
          <a:p>
            <a:r>
              <a:rPr lang="en-US" dirty="0" smtClean="0"/>
              <a:t>Set values apply to all elements matched</a:t>
            </a:r>
          </a:p>
          <a:p>
            <a:r>
              <a:rPr lang="en-US" dirty="0" smtClean="0"/>
              <a:t>The name attribute can be used as a shortcut!</a:t>
            </a:r>
          </a:p>
          <a:p>
            <a:r>
              <a:rPr lang="en-US" dirty="0" smtClean="0"/>
              <a:t>Complex interactions are possible (drag-n-drop; control-shift-click, etc.) </a:t>
            </a:r>
          </a:p>
        </p:txBody>
      </p:sp>
    </p:spTree>
    <p:extLst>
      <p:ext uri="{BB962C8B-B14F-4D97-AF65-F5344CB8AC3E}">
        <p14:creationId xmlns:p14="http://schemas.microsoft.com/office/powerpoint/2010/main" val="2442915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</a:t>
            </a:r>
            <a:r>
              <a:rPr lang="en-US" dirty="0" smtClean="0"/>
              <a:t>Elements: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Given: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&lt;form&gt;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&lt;input type=“text” name=“answer” value=“a” /&gt;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&lt;/form&gt;</a:t>
            </a:r>
          </a:p>
          <a:p>
            <a:pPr marL="0" indent="0">
              <a:buNone/>
            </a:pPr>
            <a:r>
              <a:rPr lang="en-US" dirty="0" smtClean="0"/>
              <a:t>Then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$(form).answer -&gt; “a”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And</a:t>
            </a:r>
          </a:p>
          <a:p>
            <a:pPr marL="0" indent="0">
              <a:buNone/>
            </a:pPr>
            <a:r>
              <a:rPr lang="en-US" sz="2800" b="1" dirty="0" smtClean="0">
                <a:latin typeface="Courier"/>
                <a:cs typeface="Courier"/>
              </a:rPr>
              <a:t>$(form).answer = “b” </a:t>
            </a:r>
          </a:p>
          <a:p>
            <a:pPr marL="0" indent="0">
              <a:buNone/>
            </a:pPr>
            <a:r>
              <a:rPr lang="en-US" dirty="0" smtClean="0"/>
              <a:t>Sets the value to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1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 eaLnBrk="1" latinLnBrk="0" hangingPunct="1"/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dirty="0" smtClean="0"/>
              <a:t>Supports reuse, hiding, and localization of page-specific information</a:t>
            </a:r>
          </a:p>
          <a:p>
            <a:pPr rtl="0" eaLnBrk="1" latinLnBrk="0" hangingPunct="1"/>
            <a:r>
              <a:rPr lang="en-US" dirty="0" smtClean="0">
                <a:effectLst/>
              </a:rPr>
              <a:t>Consider</a:t>
            </a:r>
          </a:p>
          <a:p>
            <a:pPr marL="0" indent="0" rtl="0" eaLnBrk="1" latinLnBrk="0" hangingPunct="1">
              <a:buNone/>
            </a:pPr>
            <a:r>
              <a:rPr lang="en-US" sz="2400" b="1" dirty="0" err="1" smtClean="0">
                <a:latin typeface="Courier"/>
                <a:cs typeface="Courier"/>
              </a:rPr>
              <a:t>Browser.drive</a:t>
            </a:r>
            <a:r>
              <a:rPr lang="en-US" sz="2400" b="1" dirty="0">
                <a:latin typeface="Courier"/>
                <a:cs typeface="Courier"/>
              </a:rPr>
              <a:t> </a:t>
            </a:r>
            <a:r>
              <a:rPr lang="en-US" sz="2400" b="1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go(“http</a:t>
            </a:r>
            <a:r>
              <a:rPr lang="en-US" sz="2400" b="1" dirty="0">
                <a:latin typeface="Courier"/>
                <a:cs typeface="Courier"/>
              </a:rPr>
              <a:t>://localhost:8080</a:t>
            </a:r>
            <a:r>
              <a:rPr lang="en-US" sz="2400" b="1" dirty="0" smtClean="0">
                <a:latin typeface="Courier"/>
                <a:cs typeface="Courier"/>
              </a:rPr>
              <a:t>/” + 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	  ”grails</a:t>
            </a:r>
            <a:r>
              <a:rPr lang="en-US" sz="2400" b="1" dirty="0">
                <a:latin typeface="Courier"/>
                <a:cs typeface="Courier"/>
              </a:rPr>
              <a:t>-people-example/person/list”</a:t>
            </a:r>
            <a:r>
              <a:rPr lang="en-US" sz="2400" b="1" dirty="0">
                <a:latin typeface="Courier"/>
                <a:cs typeface="Courier"/>
              </a:rPr>
              <a:t>)</a:t>
            </a:r>
            <a:endParaRPr lang="en-US" sz="24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assert </a:t>
            </a:r>
            <a:r>
              <a:rPr lang="en-US" sz="2400" b="1" dirty="0">
                <a:latin typeface="Courier"/>
                <a:cs typeface="Courier"/>
              </a:rPr>
              <a:t>title ==~ /Person List</a:t>
            </a:r>
            <a:r>
              <a:rPr lang="en-US" sz="2400" b="1" dirty="0" smtClean="0">
                <a:latin typeface="Courier"/>
                <a:cs typeface="Courier"/>
              </a:rPr>
              <a:t>/</a:t>
            </a:r>
            <a:endParaRPr lang="en-US" sz="2400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}</a:t>
            </a:r>
          </a:p>
          <a:p>
            <a:r>
              <a:rPr lang="en-US" dirty="0" smtClean="0"/>
              <a:t>Depends on specific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smtClean="0"/>
              <a:t>content…</a:t>
            </a:r>
            <a:endParaRPr lang="en-US" dirty="0"/>
          </a:p>
          <a:p>
            <a:pPr marL="0" indent="0">
              <a:buNone/>
            </a:pP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015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- people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 am I</a:t>
            </a:r>
          </a:p>
          <a:p>
            <a:pPr lvl="1"/>
            <a:r>
              <a:rPr lang="en-US" dirty="0" smtClean="0"/>
              <a:t>Programing: over 30 years of custom software development in multiple academic areas</a:t>
            </a:r>
          </a:p>
          <a:p>
            <a:pPr lvl="1"/>
            <a:r>
              <a:rPr lang="en-US" dirty="0" smtClean="0"/>
              <a:t>Teaching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Who are we</a:t>
            </a:r>
          </a:p>
          <a:p>
            <a:pPr lvl="1"/>
            <a:r>
              <a:rPr lang="en-US" dirty="0" smtClean="0"/>
              <a:t>Thank you </a:t>
            </a:r>
            <a:r>
              <a:rPr lang="en-US" dirty="0" err="1" smtClean="0"/>
              <a:t>self.conference</a:t>
            </a:r>
            <a:r>
              <a:rPr lang="en-US" dirty="0" smtClean="0"/>
              <a:t> !!!</a:t>
            </a:r>
          </a:p>
          <a:p>
            <a:pPr lvl="1"/>
            <a:r>
              <a:rPr lang="en-US" dirty="0" smtClean="0"/>
              <a:t>Show of hands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10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33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import </a:t>
            </a:r>
            <a:r>
              <a:rPr lang="en-US" sz="1600" b="1" dirty="0" err="1">
                <a:latin typeface="Courier"/>
                <a:cs typeface="Courier"/>
              </a:rPr>
              <a:t>geb.Page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ListPage</a:t>
            </a:r>
            <a:r>
              <a:rPr lang="en-US" sz="1600" b="1" dirty="0">
                <a:latin typeface="Courier"/>
                <a:cs typeface="Courier"/>
              </a:rPr>
              <a:t> extends page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</a:t>
            </a:r>
            <a:r>
              <a:rPr lang="en-US" sz="1600" b="1" dirty="0" err="1">
                <a:latin typeface="Courier"/>
                <a:cs typeface="Courier"/>
              </a:rPr>
              <a:t>url</a:t>
            </a:r>
            <a:r>
              <a:rPr lang="en-US" sz="1600" b="1" dirty="0">
                <a:latin typeface="Courier"/>
                <a:cs typeface="Courier"/>
              </a:rPr>
              <a:t> = "person/</a:t>
            </a:r>
            <a:r>
              <a:rPr lang="en-US" sz="1600" b="1" dirty="0" smtClean="0">
                <a:latin typeface="Courier"/>
                <a:cs typeface="Courier"/>
              </a:rPr>
              <a:t>list”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at =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title ==~ /Person List/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}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content =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newPersonButton</a:t>
            </a:r>
            <a:r>
              <a:rPr lang="en-US" sz="1600" b="1" dirty="0">
                <a:latin typeface="Courier"/>
                <a:cs typeface="Courier"/>
              </a:rPr>
              <a:t>(to: </a:t>
            </a:r>
            <a:r>
              <a:rPr lang="en-US" sz="1600" b="1" dirty="0" err="1">
                <a:latin typeface="Courier"/>
                <a:cs typeface="Courier"/>
              </a:rPr>
              <a:t>CreatePage</a:t>
            </a:r>
            <a:r>
              <a:rPr lang="en-US" sz="1600" b="1" dirty="0">
                <a:latin typeface="Courier"/>
                <a:cs typeface="Courier"/>
              </a:rPr>
              <a:t>) { $("a", text: "New Person")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peopleTable</a:t>
            </a:r>
            <a:r>
              <a:rPr lang="en-US" sz="1600" b="1" dirty="0">
                <a:latin typeface="Courier"/>
                <a:cs typeface="Courier"/>
              </a:rPr>
              <a:t> { $("</a:t>
            </a:r>
            <a:r>
              <a:rPr lang="en-US" sz="1600" b="1" dirty="0" err="1">
                <a:latin typeface="Courier"/>
                <a:cs typeface="Courier"/>
              </a:rPr>
              <a:t>div.content</a:t>
            </a:r>
            <a:r>
              <a:rPr lang="en-US" sz="1600" b="1" dirty="0">
                <a:latin typeface="Courier"/>
                <a:cs typeface="Courier"/>
              </a:rPr>
              <a:t> table", 0)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personRow</a:t>
            </a:r>
            <a:r>
              <a:rPr lang="en-US" sz="1600" b="1" dirty="0">
                <a:latin typeface="Courier"/>
                <a:cs typeface="Courier"/>
              </a:rPr>
              <a:t> { module </a:t>
            </a:r>
            <a:r>
              <a:rPr lang="en-US" sz="1600" b="1" dirty="0" err="1">
                <a:latin typeface="Courier"/>
                <a:cs typeface="Courier"/>
              </a:rPr>
              <a:t>PersonRow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personRows</a:t>
            </a:r>
            <a:r>
              <a:rPr lang="en-US" sz="1600" b="1" dirty="0">
                <a:latin typeface="Courier"/>
                <a:cs typeface="Courier"/>
              </a:rPr>
              <a:t>[it]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personRows</a:t>
            </a:r>
            <a:r>
              <a:rPr lang="en-US" sz="1600" b="1" dirty="0">
                <a:latin typeface="Courier"/>
                <a:cs typeface="Courier"/>
              </a:rPr>
              <a:t>(required: false</a:t>
            </a:r>
            <a:r>
              <a:rPr lang="en-US" sz="1600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{ </a:t>
            </a:r>
            <a:r>
              <a:rPr lang="en-US" sz="1600" b="1" dirty="0" err="1">
                <a:latin typeface="Courier"/>
                <a:cs typeface="Courier"/>
              </a:rPr>
              <a:t>peopleTable.find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tbody</a:t>
            </a:r>
            <a:r>
              <a:rPr lang="en-US" sz="1600" b="1" dirty="0">
                <a:latin typeface="Courier"/>
                <a:cs typeface="Courier"/>
              </a:rPr>
              <a:t>").find("</a:t>
            </a:r>
            <a:r>
              <a:rPr lang="en-US" sz="1600" b="1" dirty="0" err="1">
                <a:latin typeface="Courier"/>
                <a:cs typeface="Courier"/>
              </a:rPr>
              <a:t>tr</a:t>
            </a:r>
            <a:r>
              <a:rPr lang="en-US" sz="1600" b="1" dirty="0">
                <a:latin typeface="Courier"/>
                <a:cs typeface="Courier"/>
              </a:rPr>
              <a:t>")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personListEmpty</a:t>
            </a:r>
            <a:r>
              <a:rPr lang="en-US" sz="1600" b="1" dirty="0">
                <a:latin typeface="Courier"/>
                <a:cs typeface="Courier"/>
              </a:rPr>
              <a:t> { </a:t>
            </a:r>
            <a:r>
              <a:rPr lang="en-US" sz="1600" b="1" dirty="0" err="1">
                <a:latin typeface="Courier"/>
                <a:cs typeface="Courier"/>
              </a:rPr>
              <a:t>personRows.size</a:t>
            </a:r>
            <a:r>
              <a:rPr lang="en-US" sz="1600" b="1" dirty="0">
                <a:latin typeface="Courier"/>
                <a:cs typeface="Courier"/>
              </a:rPr>
              <a:t>() == 0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}</a:t>
            </a:r>
            <a:endParaRPr lang="da-DK" sz="16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9004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as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Page class supports encapsulation of content</a:t>
            </a:r>
          </a:p>
          <a:p>
            <a:r>
              <a:rPr lang="en-US" dirty="0" smtClean="0"/>
              <a:t>Test becomes:</a:t>
            </a:r>
          </a:p>
          <a:p>
            <a:pPr marL="0" indent="0">
              <a:buNone/>
            </a:pPr>
            <a:r>
              <a:rPr lang="en-US" sz="2400" b="1" dirty="0" err="1">
                <a:latin typeface="Courier"/>
                <a:cs typeface="Courier"/>
              </a:rPr>
              <a:t>Browser.drive</a:t>
            </a:r>
            <a:r>
              <a:rPr lang="en-US" sz="2400" b="1" dirty="0">
                <a:latin typeface="Courier"/>
                <a:cs typeface="Courier"/>
              </a:rPr>
              <a:t> {</a:t>
            </a:r>
          </a:p>
          <a:p>
            <a:pPr marL="0" indent="0">
              <a:buNone/>
            </a:pPr>
            <a:r>
              <a:rPr lang="en-US" sz="2400" b="1" dirty="0">
                <a:latin typeface="Courier"/>
                <a:cs typeface="Courier"/>
              </a:rPr>
              <a:t>	</a:t>
            </a:r>
            <a:r>
              <a:rPr lang="en-US" sz="2400" b="1" dirty="0" smtClean="0">
                <a:latin typeface="Courier"/>
                <a:cs typeface="Courier"/>
              </a:rPr>
              <a:t>to</a:t>
            </a:r>
            <a:r>
              <a:rPr lang="en-US" sz="2400" b="1" dirty="0" smtClean="0">
                <a:latin typeface="Courier"/>
                <a:cs typeface="Courier"/>
              </a:rPr>
              <a:t>(</a:t>
            </a:r>
            <a:r>
              <a:rPr lang="en-US" sz="2400" b="1" dirty="0" err="1" smtClean="0">
                <a:latin typeface="Courier"/>
                <a:cs typeface="Courier"/>
              </a:rPr>
              <a:t>ListPage</a:t>
            </a:r>
            <a:r>
              <a:rPr lang="en-US" sz="2400" b="1" dirty="0" smtClean="0">
                <a:latin typeface="Courier"/>
                <a:cs typeface="Courier"/>
              </a:rPr>
              <a:t>)</a:t>
            </a:r>
            <a:endParaRPr lang="en-US" sz="24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"/>
                <a:cs typeface="Courier"/>
              </a:rPr>
              <a:t>}</a:t>
            </a:r>
            <a:endParaRPr lang="en-US" sz="2400" b="1" dirty="0">
              <a:latin typeface="Courier"/>
              <a:cs typeface="Courier"/>
            </a:endParaRPr>
          </a:p>
          <a:p>
            <a:r>
              <a:rPr lang="en-US" dirty="0" smtClean="0"/>
              <a:t>Hiding implementation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static content closure</a:t>
            </a:r>
          </a:p>
          <a:p>
            <a:r>
              <a:rPr lang="en-US" dirty="0" smtClean="0"/>
              <a:t>A “domain specific language” of definitions</a:t>
            </a:r>
          </a:p>
          <a:p>
            <a:pPr marL="457200" lvl="1" indent="0">
              <a:buNone/>
            </a:pPr>
            <a:r>
              <a:rPr lang="en-US" b="1" i="1" dirty="0" smtClean="0">
                <a:latin typeface="Courier"/>
                <a:cs typeface="Courier"/>
              </a:rPr>
              <a:t>name</a:t>
            </a:r>
            <a:r>
              <a:rPr lang="en-US" b="1" dirty="0" smtClean="0">
                <a:latin typeface="Courier"/>
                <a:cs typeface="Courier"/>
              </a:rPr>
              <a:t> (options-map) { </a:t>
            </a:r>
            <a:r>
              <a:rPr lang="en-US" b="1" i="1" dirty="0" smtClean="0">
                <a:latin typeface="Courier"/>
                <a:cs typeface="Courier"/>
              </a:rPr>
              <a:t>definition</a:t>
            </a:r>
            <a:r>
              <a:rPr lang="en-US" b="1" dirty="0" smtClean="0">
                <a:latin typeface="Courier"/>
                <a:cs typeface="Courier"/>
              </a:rPr>
              <a:t> }</a:t>
            </a:r>
          </a:p>
          <a:p>
            <a:r>
              <a:rPr lang="en-US" dirty="0" smtClean="0">
                <a:cs typeface="Courier"/>
              </a:rPr>
              <a:t>Options-map optional</a:t>
            </a:r>
          </a:p>
          <a:p>
            <a:r>
              <a:rPr lang="en-US" dirty="0" smtClean="0">
                <a:cs typeface="Courier"/>
              </a:rPr>
              <a:t>Usually the definition is based on $ navigation</a:t>
            </a:r>
          </a:p>
          <a:p>
            <a:r>
              <a:rPr lang="en-US" dirty="0" smtClean="0">
                <a:cs typeface="Courier"/>
              </a:rPr>
              <a:t>Examples: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	</a:t>
            </a:r>
            <a:r>
              <a:rPr lang="en-US" sz="2800" b="1" dirty="0" smtClean="0">
                <a:latin typeface="Courier"/>
                <a:cs typeface="Courier"/>
              </a:rPr>
              <a:t>header {$(”h1”)}</a:t>
            </a:r>
          </a:p>
          <a:p>
            <a:pPr marL="0" indent="0">
              <a:buNone/>
            </a:pPr>
            <a:r>
              <a:rPr lang="en-US" sz="2800" b="1" dirty="0">
                <a:latin typeface="Courier"/>
                <a:cs typeface="Courier"/>
              </a:rPr>
              <a:t>	</a:t>
            </a:r>
            <a:r>
              <a:rPr lang="en-US" sz="2800" b="1" dirty="0" err="1" smtClean="0">
                <a:latin typeface="Courier"/>
                <a:cs typeface="Courier"/>
              </a:rPr>
              <a:t>headerText</a:t>
            </a:r>
            <a:r>
              <a:rPr lang="en-US" sz="2800" b="1" dirty="0" smtClean="0">
                <a:latin typeface="Courier"/>
                <a:cs typeface="Courier"/>
              </a:rPr>
              <a:t> {</a:t>
            </a:r>
            <a:r>
              <a:rPr lang="en-US" sz="2800" b="1" dirty="0" err="1" smtClean="0">
                <a:latin typeface="Courier"/>
                <a:cs typeface="Courier"/>
              </a:rPr>
              <a:t>header.text</a:t>
            </a:r>
            <a:r>
              <a:rPr lang="en-US" sz="2800" b="1" dirty="0" smtClean="0">
                <a:latin typeface="Courier"/>
                <a:cs typeface="Courier"/>
              </a:rPr>
              <a:t>()}</a:t>
            </a:r>
            <a:endParaRPr lang="en-US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70757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Content Options-Map (1 of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input (cache: false, required: false)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smtClean="0">
                <a:latin typeface="Courier"/>
                <a:cs typeface="Courier"/>
              </a:rPr>
              <a:t> { $(“form”).find(“data”)}</a:t>
            </a:r>
            <a:endParaRPr lang="en-US" sz="2000" b="1" dirty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Option: required</a:t>
            </a:r>
          </a:p>
          <a:p>
            <a:pPr lvl="1"/>
            <a:r>
              <a:rPr lang="en-US" dirty="0" smtClean="0">
                <a:cs typeface="Courier"/>
              </a:rPr>
              <a:t>Default: true</a:t>
            </a:r>
          </a:p>
          <a:p>
            <a:pPr lvl="1"/>
            <a:r>
              <a:rPr lang="en-US" dirty="0" smtClean="0">
                <a:cs typeface="Courier"/>
              </a:rPr>
              <a:t>The content has to exist (consider dynamic pages)</a:t>
            </a:r>
          </a:p>
          <a:p>
            <a:r>
              <a:rPr lang="en-US" dirty="0" smtClean="0">
                <a:cs typeface="Courier"/>
              </a:rPr>
              <a:t>Option: cache</a:t>
            </a:r>
          </a:p>
          <a:p>
            <a:pPr lvl="1"/>
            <a:r>
              <a:rPr lang="en-US" dirty="0" smtClean="0">
                <a:cs typeface="Courier"/>
              </a:rPr>
              <a:t>Default: false</a:t>
            </a:r>
          </a:p>
          <a:p>
            <a:pPr lvl="1"/>
            <a:r>
              <a:rPr lang="en-US" dirty="0" smtClean="0">
                <a:cs typeface="Courier"/>
              </a:rPr>
              <a:t>The content is evaluated once (on true)</a:t>
            </a:r>
          </a:p>
        </p:txBody>
      </p:sp>
    </p:spTree>
    <p:extLst>
      <p:ext uri="{BB962C8B-B14F-4D97-AF65-F5344CB8AC3E}">
        <p14:creationId xmlns:p14="http://schemas.microsoft.com/office/powerpoint/2010/main" val="2083120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Content Options-Map </a:t>
            </a:r>
            <a:r>
              <a:rPr lang="en-US" dirty="0" smtClean="0"/>
              <a:t>(2 </a:t>
            </a:r>
            <a:r>
              <a:rPr lang="en-US" dirty="0"/>
              <a:t>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Option: to</a:t>
            </a:r>
          </a:p>
          <a:p>
            <a:pPr lvl="1"/>
            <a:r>
              <a:rPr lang="en-US" dirty="0" smtClean="0"/>
              <a:t>Default: null</a:t>
            </a:r>
          </a:p>
          <a:p>
            <a:pPr lvl="1"/>
            <a:r>
              <a:rPr lang="en-US" dirty="0" smtClean="0"/>
              <a:t>Case in which a link goes to another page</a:t>
            </a:r>
          </a:p>
          <a:p>
            <a:r>
              <a:rPr lang="en-US" dirty="0" smtClean="0"/>
              <a:t>Option: wait</a:t>
            </a:r>
          </a:p>
          <a:p>
            <a:pPr lvl="1"/>
            <a:r>
              <a:rPr lang="en-US" dirty="0" smtClean="0"/>
              <a:t>Default: false</a:t>
            </a:r>
          </a:p>
          <a:p>
            <a:pPr lvl="1"/>
            <a:r>
              <a:rPr lang="en-US" dirty="0" smtClean="0"/>
              <a:t>Wait for time for content to appear (when required)</a:t>
            </a:r>
          </a:p>
          <a:p>
            <a:r>
              <a:rPr lang="en-US" dirty="0" smtClean="0"/>
              <a:t>Option: page</a:t>
            </a:r>
          </a:p>
          <a:p>
            <a:pPr lvl="1"/>
            <a:r>
              <a:rPr lang="en-US" dirty="0" smtClean="0"/>
              <a:t>Default: null</a:t>
            </a:r>
          </a:p>
          <a:p>
            <a:pPr lvl="1"/>
            <a:r>
              <a:rPr lang="en-US" dirty="0" smtClean="0"/>
              <a:t>Frame content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924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Digression: wait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in content and other places</a:t>
            </a:r>
          </a:p>
          <a:p>
            <a:r>
              <a:rPr lang="en-US" dirty="0" smtClean="0"/>
              <a:t>Times are in seconds</a:t>
            </a:r>
          </a:p>
          <a:p>
            <a:r>
              <a:rPr lang="en-US" dirty="0" smtClean="0"/>
              <a:t>Possible values</a:t>
            </a:r>
          </a:p>
          <a:p>
            <a:pPr marL="457200" lvl="1" indent="0">
              <a:buNone/>
            </a:pPr>
            <a:r>
              <a:rPr lang="en-US" i="1" dirty="0" smtClean="0"/>
              <a:t>true</a:t>
            </a:r>
            <a:r>
              <a:rPr lang="en-US" dirty="0" smtClean="0"/>
              <a:t> – wait using default wait time and retry </a:t>
            </a:r>
            <a:r>
              <a:rPr lang="en-US" dirty="0"/>
              <a:t>interval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i="1" dirty="0" smtClean="0"/>
              <a:t> string </a:t>
            </a:r>
            <a:r>
              <a:rPr lang="en-US" dirty="0" smtClean="0"/>
              <a:t>– use a wait preset from configuration</a:t>
            </a:r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i="1" dirty="0" smtClean="0"/>
              <a:t> number </a:t>
            </a:r>
            <a:r>
              <a:rPr lang="en-US" dirty="0" smtClean="0"/>
              <a:t>– set wait time (default retry)</a:t>
            </a:r>
          </a:p>
          <a:p>
            <a:pPr marL="457200" lvl="1" indent="0">
              <a:buNone/>
            </a:pPr>
            <a:r>
              <a:rPr lang="en-US" i="1" dirty="0"/>
              <a:t>a</a:t>
            </a:r>
            <a:r>
              <a:rPr lang="en-US" i="1" dirty="0" smtClean="0"/>
              <a:t> 2 element list of numbers </a:t>
            </a:r>
            <a:r>
              <a:rPr lang="en-US" dirty="0" smtClean="0"/>
              <a:t>– sets wait time and retry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27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location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URL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tatic 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i="1" dirty="0" smtClean="0"/>
              <a:t>relative or absolute URL</a:t>
            </a:r>
          </a:p>
          <a:p>
            <a:r>
              <a:rPr lang="en-US" dirty="0" smtClean="0"/>
              <a:t>Specify “landing” test – how to you know you are actually on the page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tatic at = {</a:t>
            </a:r>
            <a:r>
              <a:rPr lang="en-US" i="1" dirty="0" smtClean="0"/>
              <a:t>assertion for matching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5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Page 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&lt;html&gt;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&lt;</a:t>
            </a:r>
            <a:r>
              <a:rPr lang="en-US" sz="1800" b="1" dirty="0">
                <a:latin typeface="Courier"/>
                <a:cs typeface="Courier"/>
              </a:rPr>
              <a:t>head</a:t>
            </a:r>
            <a:r>
              <a:rPr lang="en-US" sz="1800" b="1" dirty="0" smtClean="0">
                <a:latin typeface="Courier"/>
                <a:cs typeface="Courier"/>
              </a:rPr>
              <a:t>&gt; &lt;</a:t>
            </a:r>
            <a:r>
              <a:rPr lang="en-US" sz="1800" b="1" dirty="0">
                <a:latin typeface="Courier"/>
                <a:cs typeface="Courier"/>
              </a:rPr>
              <a:t>title&gt;Person List&lt;/title</a:t>
            </a:r>
            <a:r>
              <a:rPr lang="en-US" sz="1800" b="1" dirty="0" smtClean="0">
                <a:latin typeface="Courier"/>
                <a:cs typeface="Courier"/>
              </a:rPr>
              <a:t>&gt; &lt;</a:t>
            </a:r>
            <a:r>
              <a:rPr lang="en-US" sz="1800" b="1" dirty="0">
                <a:latin typeface="Courier"/>
                <a:cs typeface="Courier"/>
              </a:rPr>
              <a:t>/head&gt;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&lt;</a:t>
            </a:r>
            <a:r>
              <a:rPr lang="en-US" sz="1800" b="1" dirty="0">
                <a:latin typeface="Courier"/>
                <a:cs typeface="Courier"/>
              </a:rPr>
              <a:t>body&gt;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&lt;</a:t>
            </a:r>
            <a:r>
              <a:rPr lang="en-US" sz="1800" b="1" dirty="0">
                <a:latin typeface="Courier"/>
                <a:cs typeface="Courier"/>
              </a:rPr>
              <a:t>header stuff \&gt;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&lt;</a:t>
            </a:r>
            <a:r>
              <a:rPr lang="en-US" sz="1800" b="1" dirty="0">
                <a:latin typeface="Courier"/>
                <a:cs typeface="Courier"/>
              </a:rPr>
              <a:t>div class="</a:t>
            </a:r>
            <a:r>
              <a:rPr lang="en-US" sz="1800" b="1" dirty="0" err="1">
                <a:latin typeface="Courier"/>
                <a:cs typeface="Courier"/>
              </a:rPr>
              <a:t>nav</a:t>
            </a:r>
            <a:r>
              <a:rPr lang="en-US" sz="1800" b="1" dirty="0">
                <a:latin typeface="Courier"/>
                <a:cs typeface="Courier"/>
              </a:rPr>
              <a:t>" role="navigation"&gt;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  &lt;</a:t>
            </a:r>
            <a:r>
              <a:rPr lang="en-US" sz="1800" b="1" dirty="0" err="1">
                <a:latin typeface="Courier"/>
                <a:cs typeface="Courier"/>
              </a:rPr>
              <a:t>ul</a:t>
            </a:r>
            <a:r>
              <a:rPr lang="en-US" sz="1800" b="1" dirty="0" smtClean="0">
                <a:latin typeface="Courier"/>
                <a:cs typeface="Courier"/>
              </a:rPr>
              <a:t>&gt; . . .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      &lt;</a:t>
            </a:r>
            <a:r>
              <a:rPr lang="en-US" sz="1800" b="1" dirty="0">
                <a:latin typeface="Courier"/>
                <a:cs typeface="Courier"/>
              </a:rPr>
              <a:t>li&gt;&lt;a </a:t>
            </a:r>
            <a:r>
              <a:rPr lang="en-US" sz="1800" b="1" dirty="0" err="1">
                <a:latin typeface="Courier"/>
                <a:cs typeface="Courier"/>
              </a:rPr>
              <a:t>href</a:t>
            </a:r>
            <a:r>
              <a:rPr lang="en-US" sz="1800" b="1" dirty="0">
                <a:latin typeface="Courier"/>
                <a:cs typeface="Courier"/>
              </a:rPr>
              <a:t>="/grails-people-example/person/create" </a:t>
            </a:r>
            <a:r>
              <a:rPr lang="en-US" sz="1800" b="1" dirty="0" smtClean="0">
                <a:latin typeface="Courier"/>
                <a:cs typeface="Courier"/>
              </a:rPr>
              <a:t>   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                 class</a:t>
            </a:r>
            <a:r>
              <a:rPr lang="en-US" sz="1800" b="1" dirty="0">
                <a:latin typeface="Courier"/>
                <a:cs typeface="Courier"/>
              </a:rPr>
              <a:t>="create"&gt;New Person&lt;/a&gt;&lt;/li&gt;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  &lt;</a:t>
            </a:r>
            <a:r>
              <a:rPr lang="en-US" sz="1800" b="1" dirty="0">
                <a:latin typeface="Courier"/>
                <a:cs typeface="Courier"/>
              </a:rPr>
              <a:t>/</a:t>
            </a:r>
            <a:r>
              <a:rPr lang="en-US" sz="1800" b="1" dirty="0" err="1">
                <a:latin typeface="Courier"/>
                <a:cs typeface="Courier"/>
              </a:rPr>
              <a:t>ul</a:t>
            </a:r>
            <a:r>
              <a:rPr lang="en-US" sz="1800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&lt;</a:t>
            </a:r>
            <a:r>
              <a:rPr lang="en-US" sz="1800" b="1" dirty="0">
                <a:latin typeface="Courier"/>
                <a:cs typeface="Courier"/>
              </a:rPr>
              <a:t>/div</a:t>
            </a:r>
            <a:r>
              <a:rPr lang="en-US" sz="1800" b="1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b="1" i="1" dirty="0" smtClean="0">
                <a:latin typeface="Courier"/>
                <a:cs typeface="Courier"/>
              </a:rPr>
              <a:t>(continued)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smtClean="0">
                <a:latin typeface="Courier"/>
                <a:cs typeface="Courier"/>
              </a:rPr>
              <a:t>   </a:t>
            </a:r>
            <a:endParaRPr lang="en-US" sz="18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78851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236" y="765905"/>
            <a:ext cx="809460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"/>
                <a:cs typeface="Courier"/>
              </a:rPr>
              <a:t>    &lt;</a:t>
            </a:r>
            <a:r>
              <a:rPr lang="en-US" b="1" dirty="0">
                <a:latin typeface="Courier"/>
                <a:cs typeface="Courier"/>
              </a:rPr>
              <a:t>div id="list-</a:t>
            </a:r>
            <a:r>
              <a:rPr lang="en-US" b="1" dirty="0" smtClean="0">
                <a:latin typeface="Courier"/>
                <a:cs typeface="Courier"/>
              </a:rPr>
              <a:t>person”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class</a:t>
            </a:r>
            <a:r>
              <a:rPr lang="en-US" b="1" dirty="0">
                <a:latin typeface="Courier"/>
                <a:cs typeface="Courier"/>
              </a:rPr>
              <a:t>="content scaffold-list" role="</a:t>
            </a:r>
            <a:r>
              <a:rPr lang="en-US" b="1" dirty="0" smtClean="0">
                <a:latin typeface="Courier"/>
                <a:cs typeface="Courier"/>
              </a:rPr>
              <a:t>main”&gt;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&lt;</a:t>
            </a:r>
            <a:r>
              <a:rPr lang="en-US" b="1" dirty="0">
                <a:latin typeface="Courier"/>
                <a:cs typeface="Courier"/>
              </a:rPr>
              <a:t>h1&gt;Person List&lt;/h1&gt;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&lt;</a:t>
            </a:r>
            <a:r>
              <a:rPr lang="en-US" b="1" dirty="0">
                <a:latin typeface="Courier"/>
                <a:cs typeface="Courier"/>
              </a:rPr>
              <a:t>table&gt;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  &lt;</a:t>
            </a:r>
            <a:r>
              <a:rPr lang="en-US" b="1" dirty="0" err="1">
                <a:latin typeface="Courier"/>
                <a:cs typeface="Courier"/>
              </a:rPr>
              <a:t>thead</a:t>
            </a:r>
            <a:r>
              <a:rPr lang="en-US" b="1" dirty="0">
                <a:latin typeface="Courier"/>
                <a:cs typeface="Courier"/>
              </a:rPr>
              <a:t>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    &lt;</a:t>
            </a:r>
            <a:r>
              <a:rPr lang="en-US" b="1" dirty="0" err="1">
                <a:latin typeface="Courier"/>
                <a:cs typeface="Courier"/>
              </a:rPr>
              <a:t>tr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      &lt;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>
                <a:latin typeface="Courier"/>
                <a:cs typeface="Courier"/>
              </a:rPr>
              <a:t>&gt;&lt;a . . .&gt; Enabled&lt;/a&gt;&lt;/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  &lt;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>
                <a:latin typeface="Courier"/>
                <a:cs typeface="Courier"/>
              </a:rPr>
              <a:t>&gt;&lt;a . . .&gt;First Name&lt;/a&gt;&lt;/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  &lt;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>
                <a:latin typeface="Courier"/>
                <a:cs typeface="Courier"/>
              </a:rPr>
              <a:t>&gt;&lt;a . . .&gt;Last Name&lt;/a&gt;&lt;/</a:t>
            </a:r>
            <a:r>
              <a:rPr lang="en-US" b="1" dirty="0" err="1">
                <a:latin typeface="Courier"/>
                <a:cs typeface="Courier"/>
              </a:rPr>
              <a:t>th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  &lt;</a:t>
            </a:r>
            <a:r>
              <a:rPr lang="en-US" b="1" dirty="0">
                <a:latin typeface="Courier"/>
                <a:cs typeface="Courier"/>
              </a:rPr>
              <a:t>/</a:t>
            </a:r>
            <a:r>
              <a:rPr lang="en-US" b="1" dirty="0" err="1">
                <a:latin typeface="Courier"/>
                <a:cs typeface="Courier"/>
              </a:rPr>
              <a:t>tr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&lt;</a:t>
            </a:r>
            <a:r>
              <a:rPr lang="en-US" b="1" dirty="0">
                <a:latin typeface="Courier"/>
                <a:cs typeface="Courier"/>
              </a:rPr>
              <a:t>/</a:t>
            </a:r>
            <a:r>
              <a:rPr lang="en-US" b="1" dirty="0" err="1">
                <a:latin typeface="Courier"/>
                <a:cs typeface="Courier"/>
              </a:rPr>
              <a:t>thead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&lt;</a:t>
            </a:r>
            <a:r>
              <a:rPr lang="en-US" b="1" dirty="0" err="1">
                <a:latin typeface="Courier"/>
                <a:cs typeface="Courier"/>
              </a:rPr>
              <a:t>tbody</a:t>
            </a:r>
            <a:r>
              <a:rPr lang="en-US" b="1" dirty="0" smtClean="0">
                <a:latin typeface="Courier"/>
                <a:cs typeface="Courier"/>
              </a:rPr>
              <a:t>&gt;</a:t>
            </a:r>
          </a:p>
          <a:p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    &lt;</a:t>
            </a:r>
            <a:r>
              <a:rPr lang="en-US" b="1" dirty="0">
                <a:latin typeface="Courier"/>
                <a:cs typeface="Courier"/>
              </a:rPr>
              <a:t>/</a:t>
            </a:r>
            <a:r>
              <a:rPr lang="en-US" b="1" dirty="0" err="1">
                <a:latin typeface="Courier"/>
                <a:cs typeface="Courier"/>
              </a:rPr>
              <a:t>tbody</a:t>
            </a:r>
            <a:r>
              <a:rPr lang="en-US" b="1" dirty="0">
                <a:latin typeface="Courier"/>
                <a:cs typeface="Courier"/>
              </a:rPr>
              <a:t>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  &lt;</a:t>
            </a:r>
            <a:r>
              <a:rPr lang="en-US" b="1" dirty="0">
                <a:latin typeface="Courier"/>
                <a:cs typeface="Courier"/>
              </a:rPr>
              <a:t>/table&gt;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&lt;</a:t>
            </a:r>
            <a:r>
              <a:rPr lang="en-US" b="1" dirty="0">
                <a:latin typeface="Courier"/>
                <a:cs typeface="Courier"/>
              </a:rPr>
              <a:t>/div&gt;</a:t>
            </a:r>
          </a:p>
          <a:p>
            <a:r>
              <a:rPr lang="en-US" b="1" dirty="0" smtClean="0">
                <a:latin typeface="Courier"/>
                <a:cs typeface="Courier"/>
              </a:rPr>
              <a:t>    &lt;</a:t>
            </a:r>
            <a:r>
              <a:rPr lang="en-US" b="1" dirty="0">
                <a:latin typeface="Courier"/>
                <a:cs typeface="Courier"/>
              </a:rPr>
              <a:t>footer stuff /&gt;</a:t>
            </a:r>
          </a:p>
          <a:p>
            <a:r>
              <a:rPr lang="en-US" b="1" dirty="0" smtClean="0">
                <a:latin typeface="Courier"/>
                <a:cs typeface="Courier"/>
              </a:rPr>
              <a:t>  &lt;</a:t>
            </a:r>
            <a:r>
              <a:rPr lang="en-US" b="1" dirty="0">
                <a:latin typeface="Courier"/>
                <a:cs typeface="Courier"/>
              </a:rPr>
              <a:t>/body&gt;</a:t>
            </a:r>
          </a:p>
          <a:p>
            <a:r>
              <a:rPr lang="en-US" b="1" dirty="0">
                <a:latin typeface="Courier"/>
                <a:cs typeface="Courier"/>
              </a:rPr>
              <a:t>&lt;/html&gt;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09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233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import </a:t>
            </a:r>
            <a:r>
              <a:rPr lang="en-US" sz="1600" b="1" dirty="0" err="1">
                <a:latin typeface="Courier"/>
                <a:cs typeface="Courier"/>
              </a:rPr>
              <a:t>geb.Page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class </a:t>
            </a:r>
            <a:r>
              <a:rPr lang="en-US" sz="1600" b="1" dirty="0" err="1">
                <a:latin typeface="Courier"/>
                <a:cs typeface="Courier"/>
              </a:rPr>
              <a:t>ListPage</a:t>
            </a:r>
            <a:r>
              <a:rPr lang="en-US" sz="1600" b="1" dirty="0">
                <a:latin typeface="Courier"/>
                <a:cs typeface="Courier"/>
              </a:rPr>
              <a:t> extends page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</a:t>
            </a:r>
            <a:r>
              <a:rPr lang="en-US" sz="1600" b="1" dirty="0" err="1">
                <a:latin typeface="Courier"/>
                <a:cs typeface="Courier"/>
              </a:rPr>
              <a:t>url</a:t>
            </a:r>
            <a:r>
              <a:rPr lang="en-US" sz="1600" b="1" dirty="0">
                <a:latin typeface="Courier"/>
                <a:cs typeface="Courier"/>
              </a:rPr>
              <a:t> = "person/</a:t>
            </a:r>
            <a:r>
              <a:rPr lang="en-US" sz="1600" b="1" dirty="0" smtClean="0">
                <a:latin typeface="Courier"/>
                <a:cs typeface="Courier"/>
              </a:rPr>
              <a:t>list”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at =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title ==~ /Person List/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smtClean="0">
                <a:latin typeface="Courier"/>
                <a:cs typeface="Courier"/>
              </a:rPr>
              <a:t>}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static content = {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newPersonButton</a:t>
            </a:r>
            <a:r>
              <a:rPr lang="en-US" sz="1600" b="1" dirty="0">
                <a:latin typeface="Courier"/>
                <a:cs typeface="Courier"/>
              </a:rPr>
              <a:t>(to: </a:t>
            </a:r>
            <a:r>
              <a:rPr lang="en-US" sz="1600" b="1" dirty="0" err="1">
                <a:latin typeface="Courier"/>
                <a:cs typeface="Courier"/>
              </a:rPr>
              <a:t>CreatePage</a:t>
            </a:r>
            <a:r>
              <a:rPr lang="en-US" sz="1600" b="1" dirty="0">
                <a:latin typeface="Courier"/>
                <a:cs typeface="Courier"/>
              </a:rPr>
              <a:t>) { $("a", text: "New Person")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peopleTable</a:t>
            </a:r>
            <a:r>
              <a:rPr lang="en-US" sz="1600" b="1" dirty="0">
                <a:latin typeface="Courier"/>
                <a:cs typeface="Courier"/>
              </a:rPr>
              <a:t> { $("</a:t>
            </a:r>
            <a:r>
              <a:rPr lang="en-US" sz="1600" b="1" dirty="0" err="1">
                <a:latin typeface="Courier"/>
                <a:cs typeface="Courier"/>
              </a:rPr>
              <a:t>div.content</a:t>
            </a:r>
            <a:r>
              <a:rPr lang="en-US" sz="1600" b="1" dirty="0">
                <a:latin typeface="Courier"/>
                <a:cs typeface="Courier"/>
              </a:rPr>
              <a:t> table", 0)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personRow</a:t>
            </a:r>
            <a:r>
              <a:rPr lang="en-US" sz="1600" b="1" dirty="0">
                <a:latin typeface="Courier"/>
                <a:cs typeface="Courier"/>
              </a:rPr>
              <a:t> { module </a:t>
            </a:r>
            <a:r>
              <a:rPr lang="en-US" sz="1600" b="1" dirty="0" err="1">
                <a:latin typeface="Courier"/>
                <a:cs typeface="Courier"/>
              </a:rPr>
              <a:t>PersonRow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err="1">
                <a:latin typeface="Courier"/>
                <a:cs typeface="Courier"/>
              </a:rPr>
              <a:t>personRows</a:t>
            </a:r>
            <a:r>
              <a:rPr lang="en-US" sz="1600" b="1" dirty="0">
                <a:latin typeface="Courier"/>
                <a:cs typeface="Courier"/>
              </a:rPr>
              <a:t>[it]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personRows</a:t>
            </a:r>
            <a:r>
              <a:rPr lang="en-US" sz="1600" b="1" dirty="0">
                <a:latin typeface="Courier"/>
                <a:cs typeface="Courier"/>
              </a:rPr>
              <a:t>(required: false</a:t>
            </a:r>
            <a:r>
              <a:rPr lang="en-US" sz="1600" b="1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{ </a:t>
            </a:r>
            <a:r>
              <a:rPr lang="en-US" sz="1600" b="1" dirty="0" err="1">
                <a:latin typeface="Courier"/>
                <a:cs typeface="Courier"/>
              </a:rPr>
              <a:t>peopleTable.find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tbody</a:t>
            </a:r>
            <a:r>
              <a:rPr lang="en-US" sz="1600" b="1" dirty="0">
                <a:latin typeface="Courier"/>
                <a:cs typeface="Courier"/>
              </a:rPr>
              <a:t>").find("</a:t>
            </a:r>
            <a:r>
              <a:rPr lang="en-US" sz="1600" b="1" dirty="0" err="1">
                <a:latin typeface="Courier"/>
                <a:cs typeface="Courier"/>
              </a:rPr>
              <a:t>tr</a:t>
            </a:r>
            <a:r>
              <a:rPr lang="en-US" sz="1600" b="1" dirty="0">
                <a:latin typeface="Courier"/>
                <a:cs typeface="Courier"/>
              </a:rPr>
              <a:t>")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personListEmpty</a:t>
            </a:r>
            <a:r>
              <a:rPr lang="en-US" sz="1600" b="1" dirty="0">
                <a:latin typeface="Courier"/>
                <a:cs typeface="Courier"/>
              </a:rPr>
              <a:t> { </a:t>
            </a:r>
            <a:r>
              <a:rPr lang="en-US" sz="1600" b="1" dirty="0" err="1">
                <a:latin typeface="Courier"/>
                <a:cs typeface="Courier"/>
              </a:rPr>
              <a:t>personRows.size</a:t>
            </a:r>
            <a:r>
              <a:rPr lang="en-US" sz="1600" b="1" dirty="0">
                <a:latin typeface="Courier"/>
                <a:cs typeface="Courier"/>
              </a:rPr>
              <a:t>() == 0 }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}</a:t>
            </a:r>
            <a:endParaRPr lang="da-DK" sz="1600" b="1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9185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testing</a:t>
            </a:r>
          </a:p>
          <a:p>
            <a:pPr lvl="1"/>
            <a:r>
              <a:rPr lang="en-US" dirty="0" smtClean="0"/>
              <a:t>From the outside </a:t>
            </a:r>
            <a:r>
              <a:rPr lang="en-US" dirty="0" smtClean="0"/>
              <a:t>looking in </a:t>
            </a:r>
          </a:p>
          <a:p>
            <a:pPr lvl="1"/>
            <a:r>
              <a:rPr lang="en-US" dirty="0" smtClean="0"/>
              <a:t>Test </a:t>
            </a:r>
            <a:r>
              <a:rPr lang="en-US" dirty="0" smtClean="0"/>
              <a:t>what the user sees</a:t>
            </a:r>
          </a:p>
          <a:p>
            <a:pPr lvl="1"/>
            <a:r>
              <a:rPr lang="en-US" dirty="0" smtClean="0"/>
              <a:t>Behavior Driven Development</a:t>
            </a:r>
          </a:p>
          <a:p>
            <a:r>
              <a:rPr lang="en-US" sz="2400" dirty="0" smtClean="0">
                <a:hlinkClick r:id="rId2"/>
              </a:rPr>
              <a:t>http://en.wikipedia.org/wiki/Behavior-</a:t>
            </a:r>
            <a:r>
              <a:rPr lang="en-US" sz="2400" dirty="0" smtClean="0">
                <a:hlinkClick r:id="rId2"/>
              </a:rPr>
              <a:t>driven_development</a:t>
            </a:r>
            <a:endParaRPr lang="en-US" sz="2400" dirty="0" smtClean="0"/>
          </a:p>
          <a:p>
            <a:r>
              <a:rPr lang="en-US" sz="2400" dirty="0" smtClean="0"/>
              <a:t>A form of Test Driven Development</a:t>
            </a:r>
          </a:p>
          <a:p>
            <a:pPr lvl="1"/>
            <a:r>
              <a:rPr lang="en-US" sz="2000" dirty="0" smtClean="0"/>
              <a:t>For a feature, class, function, behavior. . .</a:t>
            </a:r>
          </a:p>
          <a:p>
            <a:pPr lvl="1"/>
            <a:r>
              <a:rPr lang="en-US" sz="2000" dirty="0" smtClean="0"/>
              <a:t>Write a test that fails (Red)</a:t>
            </a:r>
          </a:p>
          <a:p>
            <a:pPr lvl="1"/>
            <a:r>
              <a:rPr lang="en-US" sz="2000" dirty="0" smtClean="0"/>
              <a:t>Make the test pass (Green)</a:t>
            </a:r>
          </a:p>
          <a:p>
            <a:pPr lvl="1"/>
            <a:r>
              <a:rPr lang="en-US" sz="2000" dirty="0" smtClean="0"/>
              <a:t>Refactor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058699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parameters and options as a page</a:t>
            </a:r>
          </a:p>
          <a:p>
            <a:r>
              <a:rPr lang="en-US" dirty="0" smtClean="0"/>
              <a:t>Defined as: extends module</a:t>
            </a:r>
          </a:p>
          <a:p>
            <a:r>
              <a:rPr lang="en-US" dirty="0" smtClean="0"/>
              <a:t>Useful for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uplicate page parts (like header and footer)</a:t>
            </a:r>
          </a:p>
          <a:p>
            <a:pPr lvl="1"/>
            <a:r>
              <a:rPr lang="en-US" dirty="0" smtClean="0"/>
              <a:t>Repeated structures (elements of a list)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dditional abstractions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32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– people row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package modules</a:t>
            </a:r>
          </a:p>
          <a:p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import </a:t>
            </a:r>
            <a:r>
              <a:rPr lang="en-US" b="1" dirty="0" err="1">
                <a:latin typeface="Courier"/>
                <a:cs typeface="Courier"/>
              </a:rPr>
              <a:t>geb.Module</a:t>
            </a:r>
            <a:r>
              <a:rPr lang="en-US" b="1" dirty="0">
                <a:latin typeface="Courier"/>
                <a:cs typeface="Courier"/>
              </a:rPr>
              <a:t>;</a:t>
            </a:r>
          </a:p>
          <a:p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class </a:t>
            </a:r>
            <a:r>
              <a:rPr lang="en-US" b="1" dirty="0" err="1">
                <a:latin typeface="Courier"/>
                <a:cs typeface="Courier"/>
              </a:rPr>
              <a:t>PersonRow</a:t>
            </a:r>
            <a:r>
              <a:rPr lang="en-US" b="1" dirty="0">
                <a:latin typeface="Courier"/>
                <a:cs typeface="Courier"/>
              </a:rPr>
              <a:t> extends Module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static </a:t>
            </a:r>
            <a:r>
              <a:rPr lang="en-US" b="1" dirty="0">
                <a:latin typeface="Courier"/>
                <a:cs typeface="Courier"/>
              </a:rPr>
              <a:t>content =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cell </a:t>
            </a:r>
            <a:r>
              <a:rPr lang="en-US" b="1" dirty="0">
                <a:latin typeface="Courier"/>
                <a:cs typeface="Courier"/>
              </a:rPr>
              <a:t>{ $("td", it)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cellText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{ cell(it).text() }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    </a:t>
            </a:r>
            <a:r>
              <a:rPr lang="en-US" b="1" dirty="0" err="1" smtClean="0">
                <a:latin typeface="Courier"/>
                <a:cs typeface="Courier"/>
              </a:rPr>
              <a:t>cellHrefText</a:t>
            </a:r>
            <a:r>
              <a:rPr lang="en-US" b="1" dirty="0">
                <a:latin typeface="Courier"/>
                <a:cs typeface="Courier"/>
              </a:rPr>
              <a:t>{ cell(it).find('a').text()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enabled </a:t>
            </a:r>
            <a:r>
              <a:rPr lang="en-US" b="1" dirty="0">
                <a:latin typeface="Courier"/>
                <a:cs typeface="Courier"/>
              </a:rPr>
              <a:t>{ </a:t>
            </a:r>
            <a:r>
              <a:rPr lang="en-US" b="1" dirty="0" err="1">
                <a:latin typeface="Courier"/>
                <a:cs typeface="Courier"/>
              </a:rPr>
              <a:t>Boolean.valueOf</a:t>
            </a:r>
            <a:r>
              <a:rPr lang="en-US" b="1" dirty="0">
                <a:latin typeface="Courier"/>
                <a:cs typeface="Courier"/>
              </a:rPr>
              <a:t>(</a:t>
            </a:r>
            <a:r>
              <a:rPr lang="en-US" b="1" dirty="0" err="1">
                <a:latin typeface="Courier"/>
                <a:cs typeface="Courier"/>
              </a:rPr>
              <a:t>cellHrefText</a:t>
            </a:r>
            <a:r>
              <a:rPr lang="en-US" b="1" dirty="0">
                <a:latin typeface="Courier"/>
                <a:cs typeface="Courier"/>
              </a:rPr>
              <a:t>(0))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firstName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{ </a:t>
            </a:r>
            <a:r>
              <a:rPr lang="en-US" b="1" dirty="0" err="1">
                <a:latin typeface="Courier"/>
                <a:cs typeface="Courier"/>
              </a:rPr>
              <a:t>cellText</a:t>
            </a:r>
            <a:r>
              <a:rPr lang="en-US" b="1" dirty="0">
                <a:latin typeface="Courier"/>
                <a:cs typeface="Courier"/>
              </a:rPr>
              <a:t>(1)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lastName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{ </a:t>
            </a:r>
            <a:r>
              <a:rPr lang="en-US" b="1" dirty="0" err="1">
                <a:latin typeface="Courier"/>
                <a:cs typeface="Courier"/>
              </a:rPr>
              <a:t>cellText</a:t>
            </a:r>
            <a:r>
              <a:rPr lang="en-US" b="1" dirty="0">
                <a:latin typeface="Courier"/>
                <a:cs typeface="Courier"/>
              </a:rPr>
              <a:t>(2)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  </a:t>
            </a:r>
            <a:r>
              <a:rPr lang="en-US" b="1" dirty="0" err="1" smtClean="0">
                <a:latin typeface="Courier"/>
                <a:cs typeface="Courier"/>
              </a:rPr>
              <a:t>showLink</a:t>
            </a:r>
            <a:r>
              <a:rPr lang="en-US" b="1" dirty="0">
                <a:latin typeface="Courier"/>
                <a:cs typeface="Courier"/>
              </a:rPr>
              <a:t>(to: </a:t>
            </a:r>
            <a:r>
              <a:rPr lang="en-US" b="1" dirty="0" err="1">
                <a:latin typeface="Courier"/>
                <a:cs typeface="Courier"/>
              </a:rPr>
              <a:t>ShowPage</a:t>
            </a:r>
            <a:r>
              <a:rPr lang="en-US" b="1" dirty="0">
                <a:latin typeface="Courier"/>
                <a:cs typeface="Courier"/>
              </a:rPr>
              <a:t>) { cell(0).find("a") }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}</a:t>
            </a:r>
            <a:endParaRPr lang="en-US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27246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Spock</a:t>
            </a:r>
            <a:r>
              <a:rPr lang="en-US" dirty="0" smtClean="0"/>
              <a:t>! </a:t>
            </a:r>
            <a:r>
              <a:rPr lang="en-US" baseline="30000" dirty="0" smtClean="0"/>
              <a:t>[3]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latin typeface="Courier"/>
                <a:cs typeface="Courier"/>
              </a:rPr>
              <a:t>def</a:t>
            </a:r>
            <a:r>
              <a:rPr lang="en-US" b="1" dirty="0" smtClean="0">
                <a:latin typeface="Courier"/>
                <a:cs typeface="Courier"/>
              </a:rPr>
              <a:t> </a:t>
            </a:r>
            <a:r>
              <a:rPr lang="en-US" b="1" dirty="0">
                <a:latin typeface="Courier"/>
                <a:cs typeface="Courier"/>
              </a:rPr>
              <a:t>"add a person"() </a:t>
            </a:r>
            <a:r>
              <a:rPr lang="en-US" b="1" dirty="0" smtClean="0">
                <a:latin typeface="Courier"/>
                <a:cs typeface="Courier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// Given: on </a:t>
            </a:r>
            <a:r>
              <a:rPr lang="en-US" b="1" dirty="0" err="1" smtClean="0">
                <a:latin typeface="Courier"/>
                <a:cs typeface="Courier"/>
              </a:rPr>
              <a:t>listPage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	when</a:t>
            </a:r>
            <a:r>
              <a:rPr lang="en-US" b="1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 err="1">
                <a:latin typeface="Courier"/>
                <a:cs typeface="Courier"/>
              </a:rPr>
              <a:t>newPersonButton.click</a:t>
            </a:r>
            <a:r>
              <a:rPr lang="en-US" b="1" u="sng" dirty="0">
                <a:latin typeface="Courier"/>
                <a:cs typeface="Courier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smtClean="0">
                <a:latin typeface="Courier"/>
                <a:cs typeface="Courier"/>
              </a:rPr>
              <a:t>then</a:t>
            </a:r>
            <a:r>
              <a:rPr lang="en-US" b="1" dirty="0">
                <a:latin typeface="Courier"/>
                <a:cs typeface="Courier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	</a:t>
            </a:r>
            <a:r>
              <a:rPr lang="en-US" b="1" u="sng" dirty="0">
                <a:latin typeface="Courier"/>
                <a:cs typeface="Courier"/>
              </a:rPr>
              <a:t>at </a:t>
            </a:r>
            <a:r>
              <a:rPr lang="en-US" b="1" u="sng" dirty="0" err="1">
                <a:latin typeface="Courier"/>
                <a:cs typeface="Courier"/>
              </a:rPr>
              <a:t>CreatePage</a:t>
            </a:r>
            <a:endParaRPr lang="en-US" b="1" u="sng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}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13811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element</a:t>
            </a:r>
          </a:p>
          <a:p>
            <a:pPr lvl="1"/>
            <a:r>
              <a:rPr lang="en-US" dirty="0" smtClean="0"/>
              <a:t>Write a failing unit test for the unit or one of its features</a:t>
            </a:r>
          </a:p>
          <a:p>
            <a:pPr lvl="1"/>
            <a:r>
              <a:rPr lang="en-US" dirty="0" smtClean="0"/>
              <a:t>Make the test past</a:t>
            </a:r>
          </a:p>
          <a:p>
            <a:r>
              <a:rPr lang="en-US" dirty="0" smtClean="0"/>
              <a:t>For each user features</a:t>
            </a:r>
          </a:p>
          <a:p>
            <a:pPr lvl="1"/>
            <a:r>
              <a:rPr lang="en-US" dirty="0" smtClean="0"/>
              <a:t>Write a failing behavioral test</a:t>
            </a:r>
          </a:p>
          <a:p>
            <a:pPr lvl="1"/>
            <a:r>
              <a:rPr lang="en-US" dirty="0" smtClean="0"/>
              <a:t>Make the test past</a:t>
            </a:r>
          </a:p>
          <a:p>
            <a:r>
              <a:rPr lang="en-US" dirty="0" smtClean="0"/>
              <a:t>What is the “least change” path</a:t>
            </a:r>
          </a:p>
        </p:txBody>
      </p:sp>
    </p:spTree>
    <p:extLst>
      <p:ext uri="{BB962C8B-B14F-4D97-AF65-F5344CB8AC3E}">
        <p14:creationId xmlns:p14="http://schemas.microsoft.com/office/powerpoint/2010/main" val="867708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</a:t>
            </a:r>
            <a:r>
              <a:rPr lang="en-US" dirty="0" smtClean="0"/>
              <a:t>examples </a:t>
            </a:r>
            <a:r>
              <a:rPr lang="en-US" dirty="0" smtClean="0"/>
              <a:t>from </a:t>
            </a:r>
            <a:r>
              <a:rPr lang="en-US" dirty="0" smtClean="0"/>
              <a:t>the </a:t>
            </a:r>
            <a:r>
              <a:rPr lang="en-US" dirty="0" err="1" smtClean="0"/>
              <a:t>geb</a:t>
            </a:r>
            <a:r>
              <a:rPr lang="en-US" dirty="0" smtClean="0"/>
              <a:t> archive on </a:t>
            </a:r>
            <a:r>
              <a:rPr lang="en-US" b="1" dirty="0" err="1" smtClean="0"/>
              <a:t>github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combination of </a:t>
            </a:r>
            <a:endParaRPr lang="en-US" dirty="0" smtClean="0"/>
          </a:p>
          <a:p>
            <a:pPr lvl="1"/>
            <a:r>
              <a:rPr lang="en-US" dirty="0" err="1" smtClean="0"/>
              <a:t>geb</a:t>
            </a:r>
            <a:r>
              <a:rPr lang="en-US" dirty="0" smtClean="0"/>
              <a:t>-</a:t>
            </a:r>
            <a:r>
              <a:rPr lang="en-US" dirty="0"/>
              <a:t>example-</a:t>
            </a:r>
            <a:r>
              <a:rPr lang="en-US" dirty="0" smtClean="0"/>
              <a:t>grails: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://github.com/geb/geb-example-</a:t>
            </a:r>
            <a:r>
              <a:rPr lang="en-US" dirty="0" smtClean="0">
                <a:hlinkClick r:id="rId2"/>
              </a:rPr>
              <a:t>grails</a:t>
            </a:r>
            <a:endParaRPr lang="en-US" dirty="0" smtClean="0"/>
          </a:p>
          <a:p>
            <a:pPr lvl="1"/>
            <a:r>
              <a:rPr lang="en-US" dirty="0" err="1" smtClean="0"/>
              <a:t>geb</a:t>
            </a:r>
            <a:r>
              <a:rPr lang="en-US" dirty="0"/>
              <a:t>-example-</a:t>
            </a:r>
            <a:r>
              <a:rPr lang="en-US" dirty="0" smtClean="0"/>
              <a:t>maven: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://github.com/geb/geb-example-</a:t>
            </a:r>
            <a:r>
              <a:rPr lang="en-US" dirty="0" smtClean="0">
                <a:hlinkClick r:id="rId3"/>
              </a:rPr>
              <a:t>maven</a:t>
            </a:r>
            <a:endParaRPr lang="en-US" dirty="0" smtClean="0"/>
          </a:p>
          <a:p>
            <a:r>
              <a:rPr lang="en-US" dirty="0" smtClean="0"/>
              <a:t>Separated into two subprojects: a grails web-site and a maven-based test set.</a:t>
            </a:r>
          </a:p>
          <a:p>
            <a:pPr lvl="1"/>
            <a:r>
              <a:rPr lang="en-US" dirty="0">
                <a:hlinkClick r:id="rId4"/>
              </a:rPr>
              <a:t>https://github.com/Weymouth-Dev/example-</a:t>
            </a:r>
            <a:r>
              <a:rPr lang="en-US" dirty="0" smtClean="0">
                <a:hlinkClick r:id="rId4"/>
              </a:rPr>
              <a:t>geb.git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976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Selenium/</a:t>
            </a:r>
            <a:r>
              <a:rPr lang="en-US" dirty="0" err="1" smtClean="0"/>
              <a:t>Geb</a:t>
            </a:r>
            <a:r>
              <a:rPr lang="en-US" dirty="0" smtClean="0"/>
              <a:t>/Spock</a:t>
            </a:r>
          </a:p>
          <a:p>
            <a:pPr lvl="1"/>
            <a:r>
              <a:rPr lang="en-US" dirty="0" smtClean="0"/>
              <a:t>A framework of </a:t>
            </a:r>
            <a:r>
              <a:rPr lang="en-US" dirty="0" err="1" smtClean="0"/>
              <a:t>behaivor</a:t>
            </a:r>
            <a:r>
              <a:rPr lang="en-US" dirty="0" smtClean="0"/>
              <a:t> driven development…</a:t>
            </a:r>
          </a:p>
          <a:p>
            <a:pPr lvl="1"/>
            <a:r>
              <a:rPr lang="en-US" dirty="0" smtClean="0"/>
              <a:t>A language and tool for web access…</a:t>
            </a:r>
          </a:p>
          <a:p>
            <a:pPr lvl="1"/>
            <a:r>
              <a:rPr lang="en-US" dirty="0" smtClean="0"/>
              <a:t>Functional testing of web sites</a:t>
            </a:r>
          </a:p>
          <a:p>
            <a:r>
              <a:rPr lang="en-US" dirty="0" smtClean="0"/>
              <a:t>Resources</a:t>
            </a:r>
            <a:endParaRPr lang="en-US" dirty="0" smtClean="0"/>
          </a:p>
          <a:p>
            <a:pPr lvl="1"/>
            <a:r>
              <a:rPr lang="en-US" sz="2400" dirty="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://www.gebish.org/</a:t>
            </a:r>
            <a:r>
              <a:rPr lang="en-US" sz="2400" dirty="0" smtClean="0"/>
              <a:t> [1</a:t>
            </a:r>
            <a:r>
              <a:rPr lang="en-US" sz="2400" dirty="0" smtClean="0"/>
              <a:t>]</a:t>
            </a:r>
          </a:p>
          <a:p>
            <a:pPr lvl="1"/>
            <a:r>
              <a:rPr lang="en-US" sz="2400" dirty="0">
                <a:hlinkClick r:id="rId3"/>
              </a:rPr>
              <a:t>http://docs.seleniumhq.org/projects/webdriver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[2]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https</a:t>
            </a:r>
            <a:r>
              <a:rPr lang="en-US" sz="2400" dirty="0" smtClean="0">
                <a:hlinkClick r:id="rId4"/>
              </a:rPr>
              <a:t>://code.google.com/p/spock/</a:t>
            </a:r>
            <a:r>
              <a:rPr lang="en-US" sz="2400" dirty="0" smtClean="0"/>
              <a:t> </a:t>
            </a:r>
            <a:r>
              <a:rPr lang="en-US" sz="2400" dirty="0" smtClean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048965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Feel free to contact me: </a:t>
            </a:r>
            <a:r>
              <a:rPr lang="en-US" dirty="0" smtClean="0">
                <a:hlinkClick r:id="rId2"/>
              </a:rPr>
              <a:t>terry.weymouth@gmail.com</a:t>
            </a:r>
            <a:endParaRPr lang="en-US" dirty="0" smtClean="0"/>
          </a:p>
          <a:p>
            <a:r>
              <a:rPr lang="en-US" dirty="0" smtClean="0"/>
              <a:t>Slides on the example </a:t>
            </a:r>
            <a:r>
              <a:rPr lang="en-US" dirty="0"/>
              <a:t>site: </a:t>
            </a:r>
            <a:r>
              <a:rPr lang="en-US" sz="2800" dirty="0">
                <a:hlinkClick r:id="rId3"/>
              </a:rPr>
              <a:t>https://github.com/Weymouth-Dev/example-</a:t>
            </a:r>
            <a:r>
              <a:rPr lang="en-US" sz="2800" dirty="0" smtClean="0">
                <a:hlinkClick r:id="rId3"/>
              </a:rPr>
              <a:t>geb</a:t>
            </a:r>
            <a:endParaRPr lang="en-US" dirty="0" smtClean="0"/>
          </a:p>
          <a:p>
            <a:r>
              <a:rPr lang="en-US" dirty="0" smtClean="0"/>
              <a:t>Additional resources - tutorials: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Automated </a:t>
            </a:r>
            <a:r>
              <a:rPr lang="en-US" dirty="0" smtClean="0">
                <a:hlinkClick r:id="rId4"/>
              </a:rPr>
              <a:t>Browser Testing with Geb </a:t>
            </a:r>
            <a:r>
              <a:rPr lang="en-US" dirty="0" smtClean="0"/>
              <a:t>– Aug 2013</a:t>
            </a:r>
          </a:p>
          <a:p>
            <a:pPr lvl="1"/>
            <a:r>
              <a:rPr lang="en-US" dirty="0" smtClean="0">
                <a:hlinkClick r:id="rId5"/>
              </a:rPr>
              <a:t>Functional Testing With </a:t>
            </a:r>
            <a:r>
              <a:rPr lang="en-US" dirty="0" err="1" smtClean="0">
                <a:hlinkClick r:id="rId5"/>
              </a:rPr>
              <a:t>Geb</a:t>
            </a:r>
            <a:r>
              <a:rPr lang="en-US" dirty="0" smtClean="0"/>
              <a:t> – April, 2012</a:t>
            </a:r>
          </a:p>
          <a:p>
            <a:pPr lvl="1"/>
            <a:r>
              <a:rPr lang="en-US" dirty="0" smtClean="0">
                <a:hlinkClick r:id="rId6"/>
              </a:rPr>
              <a:t>Browser Automation and Acceptance Testing with Geb</a:t>
            </a:r>
            <a:r>
              <a:rPr lang="en-US" dirty="0" smtClean="0"/>
              <a:t> – Feb,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T</a:t>
            </a:r>
            <a:r>
              <a:rPr lang="en-US" dirty="0" smtClean="0"/>
              <a:t>est – A Person-List </a:t>
            </a:r>
            <a:r>
              <a:rPr lang="en-US" dirty="0"/>
              <a:t>S</a:t>
            </a:r>
            <a:r>
              <a:rPr lang="en-US" dirty="0" smtClean="0"/>
              <a:t>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Given</a:t>
            </a:r>
            <a:r>
              <a:rPr lang="en-US" dirty="0" smtClean="0"/>
              <a:t> – </a:t>
            </a:r>
            <a:r>
              <a:rPr lang="en-US" dirty="0" smtClean="0"/>
              <a:t>that you have just started a new site…</a:t>
            </a:r>
            <a:endParaRPr lang="en-US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– </a:t>
            </a:r>
            <a:r>
              <a:rPr lang="en-US" dirty="0" smtClean="0"/>
              <a:t>you examine the list of people</a:t>
            </a:r>
            <a:endParaRPr lang="en-US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– </a:t>
            </a:r>
            <a:r>
              <a:rPr lang="en-US" dirty="0" smtClean="0"/>
              <a:t>you find the list empty</a:t>
            </a:r>
            <a:endParaRPr lang="en-US" dirty="0" smtClean="0"/>
          </a:p>
          <a:p>
            <a:r>
              <a:rPr lang="en-US" b="1" dirty="0" smtClean="0"/>
              <a:t>When</a:t>
            </a:r>
            <a:r>
              <a:rPr lang="en-US" dirty="0" smtClean="0"/>
              <a:t> – </a:t>
            </a:r>
            <a:r>
              <a:rPr lang="en-US" dirty="0" smtClean="0"/>
              <a:t>you add a person, “Alice Anderson”, to the list</a:t>
            </a:r>
            <a:endParaRPr lang="en-US" dirty="0" smtClean="0"/>
          </a:p>
          <a:p>
            <a:r>
              <a:rPr lang="en-US" b="1" dirty="0" smtClean="0"/>
              <a:t>Then</a:t>
            </a:r>
            <a:r>
              <a:rPr lang="en-US" dirty="0" smtClean="0"/>
              <a:t> – you </a:t>
            </a:r>
            <a:r>
              <a:rPr lang="en-US" dirty="0" smtClean="0"/>
              <a:t>find that the person-list has one person: Alice Anderson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Geb</a:t>
            </a:r>
            <a:r>
              <a:rPr lang="en-US" dirty="0" smtClean="0"/>
              <a:t> is a browser automation solution. </a:t>
            </a:r>
            <a:r>
              <a:rPr lang="en-US" baseline="30000" dirty="0" smtClean="0">
                <a:hlinkClick r:id="rId2"/>
              </a:rPr>
              <a:t>[1]</a:t>
            </a:r>
            <a:endParaRPr lang="en-US" baseline="30000" dirty="0"/>
          </a:p>
          <a:p>
            <a:pPr lvl="1"/>
            <a:r>
              <a:rPr lang="en-US" i="1" dirty="0" smtClean="0"/>
              <a:t>Pronounced “</a:t>
            </a:r>
            <a:r>
              <a:rPr lang="en-US" i="1" dirty="0" err="1" smtClean="0"/>
              <a:t>jeb</a:t>
            </a:r>
            <a:r>
              <a:rPr lang="en-US" i="1" dirty="0" smtClean="0"/>
              <a:t>”</a:t>
            </a:r>
          </a:p>
          <a:p>
            <a:r>
              <a:rPr lang="en-US" dirty="0" smtClean="0"/>
              <a:t>Pulls together</a:t>
            </a:r>
          </a:p>
          <a:p>
            <a:pPr lvl="1"/>
            <a:r>
              <a:rPr lang="en-US" dirty="0" smtClean="0"/>
              <a:t>Selenium web driver </a:t>
            </a:r>
            <a:r>
              <a:rPr lang="en-US" baseline="30000" dirty="0" smtClean="0">
                <a:hlinkClick r:id="rId3"/>
              </a:rPr>
              <a:t>[2]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Groovy language</a:t>
            </a:r>
          </a:p>
          <a:p>
            <a:pPr lvl="1"/>
            <a:r>
              <a:rPr lang="en-US" dirty="0" err="1" smtClean="0"/>
              <a:t>JQuery</a:t>
            </a:r>
            <a:r>
              <a:rPr lang="en-US" dirty="0" smtClean="0"/>
              <a:t>-like web page location references</a:t>
            </a:r>
          </a:p>
          <a:p>
            <a:r>
              <a:rPr lang="en-US" dirty="0" smtClean="0"/>
              <a:t>Supports testing in: </a:t>
            </a:r>
            <a:r>
              <a:rPr lang="en-US" dirty="0" smtClean="0"/>
              <a:t>Spock</a:t>
            </a:r>
            <a:r>
              <a:rPr lang="en-US" sz="2800" baseline="30000" dirty="0" smtClean="0">
                <a:hlinkClick r:id="rId4"/>
              </a:rPr>
              <a:t>[3]</a:t>
            </a:r>
            <a:r>
              <a:rPr lang="en-US" dirty="0" smtClean="0"/>
              <a:t>, </a:t>
            </a:r>
            <a:r>
              <a:rPr lang="en-US" dirty="0" err="1" smtClean="0"/>
              <a:t>JUnit</a:t>
            </a:r>
            <a:r>
              <a:rPr lang="en-US" dirty="0" smtClean="0"/>
              <a:t>, </a:t>
            </a:r>
            <a:r>
              <a:rPr lang="en-US" dirty="0" smtClean="0"/>
              <a:t>Cucumber</a:t>
            </a:r>
            <a:endParaRPr lang="en-US" dirty="0"/>
          </a:p>
          <a:p>
            <a:r>
              <a:rPr lang="en-US" dirty="0" smtClean="0"/>
              <a:t>Open </a:t>
            </a:r>
            <a:r>
              <a:rPr lang="en-US" dirty="0" smtClean="0"/>
              <a:t>source; free; active community</a:t>
            </a:r>
          </a:p>
        </p:txBody>
      </p:sp>
    </p:spTree>
    <p:extLst>
      <p:ext uri="{BB962C8B-B14F-4D97-AF65-F5344CB8AC3E}">
        <p14:creationId xmlns:p14="http://schemas.microsoft.com/office/powerpoint/2010/main" val="303702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Lightweight (good and bad)</a:t>
            </a:r>
          </a:p>
          <a:p>
            <a:pPr lvl="1"/>
            <a:r>
              <a:rPr lang="en-US" dirty="0" smtClean="0"/>
              <a:t>Focused on behavior not performance</a:t>
            </a:r>
          </a:p>
          <a:p>
            <a:r>
              <a:rPr lang="en-US" dirty="0" smtClean="0"/>
              <a:t>Some alternatives</a:t>
            </a:r>
          </a:p>
          <a:p>
            <a:pPr lvl="1"/>
            <a:r>
              <a:rPr lang="en-US" dirty="0" smtClean="0"/>
              <a:t>Roll your own: web access + testing</a:t>
            </a:r>
          </a:p>
          <a:p>
            <a:pPr lvl="1"/>
            <a:r>
              <a:rPr lang="en-US" dirty="0" err="1" smtClean="0"/>
              <a:t>Selenide</a:t>
            </a:r>
            <a:r>
              <a:rPr lang="en-US" dirty="0" smtClean="0"/>
              <a:t> - </a:t>
            </a:r>
            <a:r>
              <a:rPr lang="en-US" dirty="0" smtClean="0">
                <a:hlinkClick r:id="rId2"/>
              </a:rPr>
              <a:t>http://selenide.org/</a:t>
            </a:r>
            <a:endParaRPr lang="en-US" dirty="0" smtClean="0"/>
          </a:p>
          <a:p>
            <a:pPr lvl="1"/>
            <a:r>
              <a:rPr lang="en-US" dirty="0" err="1" smtClean="0"/>
              <a:t>SoapUI</a:t>
            </a:r>
            <a:r>
              <a:rPr lang="en-US" dirty="0" smtClean="0"/>
              <a:t> - </a:t>
            </a:r>
            <a:r>
              <a:rPr lang="en-US" dirty="0" smtClean="0">
                <a:hlinkClick r:id="rId3"/>
              </a:rPr>
              <a:t>http://www.soapui.org/</a:t>
            </a:r>
            <a:endParaRPr lang="en-US" dirty="0" smtClean="0"/>
          </a:p>
          <a:p>
            <a:pPr lvl="1"/>
            <a:r>
              <a:rPr lang="en-US" dirty="0" err="1" smtClean="0"/>
              <a:t>Teststudio</a:t>
            </a:r>
            <a:r>
              <a:rPr lang="en-US" dirty="0" smtClean="0"/>
              <a:t> - </a:t>
            </a:r>
            <a:r>
              <a:rPr lang="en-US" dirty="0" smtClean="0">
                <a:hlinkClick r:id="rId4"/>
              </a:rPr>
              <a:t>http://www.telerik.com/teststudio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6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look at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32370" y="6114815"/>
            <a:ext cx="7017926" cy="282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The </a:t>
            </a:r>
            <a:r>
              <a:rPr lang="en-US" i="1" dirty="0" err="1" smtClean="0">
                <a:solidFill>
                  <a:schemeClr val="tx1"/>
                </a:solidFill>
              </a:rPr>
              <a:t>Blowser</a:t>
            </a:r>
            <a:r>
              <a:rPr lang="en-US" i="1" dirty="0" smtClean="0">
                <a:solidFill>
                  <a:schemeClr val="tx1"/>
                </a:solidFill>
              </a:rPr>
              <a:t> (e.g. </a:t>
            </a:r>
            <a:r>
              <a:rPr lang="en-US" i="1" dirty="0" err="1" smtClean="0">
                <a:solidFill>
                  <a:schemeClr val="tx1"/>
                </a:solidFill>
              </a:rPr>
              <a:t>FireFox</a:t>
            </a:r>
            <a:r>
              <a:rPr lang="en-US" i="1" dirty="0" smtClean="0">
                <a:solidFill>
                  <a:schemeClr val="tx1"/>
                </a:solidFill>
              </a:rPr>
              <a:t>)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32370" y="5832593"/>
            <a:ext cx="7017926" cy="2822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</a:rPr>
              <a:t>Selenium</a:t>
            </a:r>
          </a:p>
        </p:txBody>
      </p:sp>
      <p:sp>
        <p:nvSpPr>
          <p:cNvPr id="8" name="L-Shape 7"/>
          <p:cNvSpPr/>
          <p:nvPr/>
        </p:nvSpPr>
        <p:spPr>
          <a:xfrm flipH="1">
            <a:off x="1232370" y="1505185"/>
            <a:ext cx="7017926" cy="4327408"/>
          </a:xfrm>
          <a:prstGeom prst="corner">
            <a:avLst>
              <a:gd name="adj1" fmla="val 27000"/>
              <a:gd name="adj2" fmla="val 2173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rgbClr val="000000"/>
                </a:solidFill>
              </a:rPr>
              <a:t>Groovy</a:t>
            </a:r>
          </a:p>
          <a:p>
            <a:pPr algn="ctr"/>
            <a:r>
              <a:rPr lang="en-US" i="1" dirty="0">
                <a:solidFill>
                  <a:srgbClr val="000000"/>
                </a:solidFill>
              </a:rPr>
              <a:t>And</a:t>
            </a:r>
          </a:p>
          <a:p>
            <a:pPr algn="ctr"/>
            <a:r>
              <a:rPr lang="en-US" i="1" dirty="0">
                <a:solidFill>
                  <a:srgbClr val="000000"/>
                </a:solidFill>
              </a:rPr>
              <a:t>Grails</a:t>
            </a:r>
          </a:p>
        </p:txBody>
      </p:sp>
      <p:sp>
        <p:nvSpPr>
          <p:cNvPr id="9" name="L-Shape 8"/>
          <p:cNvSpPr/>
          <p:nvPr/>
        </p:nvSpPr>
        <p:spPr>
          <a:xfrm flipH="1">
            <a:off x="1232368" y="1505184"/>
            <a:ext cx="6069659" cy="3162771"/>
          </a:xfrm>
          <a:prstGeom prst="corner">
            <a:avLst>
              <a:gd name="adj1" fmla="val 35031"/>
              <a:gd name="adj2" fmla="val 3869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Geb</a:t>
            </a:r>
            <a:r>
              <a:rPr lang="en-US" b="1" dirty="0" smtClean="0">
                <a:solidFill>
                  <a:srgbClr val="000000"/>
                </a:solidFill>
              </a:rPr>
              <a:t> Basics (Browser and Navigation)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L-Shape 9"/>
          <p:cNvSpPr/>
          <p:nvPr/>
        </p:nvSpPr>
        <p:spPr>
          <a:xfrm flipH="1">
            <a:off x="1232367" y="1505185"/>
            <a:ext cx="4837289" cy="2097852"/>
          </a:xfrm>
          <a:prstGeom prst="corner">
            <a:avLst>
              <a:gd name="adj1" fmla="val 49252"/>
              <a:gd name="adj2" fmla="val 38693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0000"/>
                </a:solidFill>
              </a:rPr>
              <a:t>Geb</a:t>
            </a:r>
            <a:r>
              <a:rPr lang="en-US" b="1" dirty="0" smtClean="0">
                <a:solidFill>
                  <a:srgbClr val="000000"/>
                </a:solidFill>
              </a:rPr>
              <a:t>  Page and Module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2370" y="1505184"/>
            <a:ext cx="4026371" cy="110066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Spock (testing)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8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 Example</a:t>
            </a:r>
          </a:p>
          <a:p>
            <a:r>
              <a:rPr lang="en-US" dirty="0" smtClean="0"/>
              <a:t>Components: Browser, Navigator, Page</a:t>
            </a:r>
          </a:p>
          <a:p>
            <a:r>
              <a:rPr lang="en-US" dirty="0" smtClean="0"/>
              <a:t>Navigation</a:t>
            </a:r>
            <a:r>
              <a:rPr lang="en-US" dirty="0"/>
              <a:t> </a:t>
            </a:r>
            <a:r>
              <a:rPr lang="en-US" dirty="0" smtClean="0"/>
              <a:t>and Addressing content</a:t>
            </a:r>
          </a:p>
          <a:p>
            <a:r>
              <a:rPr lang="en-US" dirty="0" smtClean="0"/>
              <a:t>Using for Testing</a:t>
            </a:r>
          </a:p>
          <a:p>
            <a:r>
              <a:rPr lang="en-US" dirty="0" smtClean="0"/>
              <a:t>Extended Example</a:t>
            </a:r>
          </a:p>
        </p:txBody>
      </p:sp>
    </p:spTree>
    <p:extLst>
      <p:ext uri="{BB962C8B-B14F-4D97-AF65-F5344CB8AC3E}">
        <p14:creationId xmlns:p14="http://schemas.microsoft.com/office/powerpoint/2010/main" val="170142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2627</Words>
  <Application>Microsoft Macintosh PowerPoint</Application>
  <PresentationFormat>On-screen Show (4:3)</PresentationFormat>
  <Paragraphs>400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Test Driven  Web Site Development With Geb and Spock</vt:lpstr>
      <vt:lpstr>Looking Forward</vt:lpstr>
      <vt:lpstr>Introduction - people</vt:lpstr>
      <vt:lpstr>Motivation</vt:lpstr>
      <vt:lpstr>A Test – A Person-List Site</vt:lpstr>
      <vt:lpstr>What is Geb</vt:lpstr>
      <vt:lpstr>Alternatives and Problems</vt:lpstr>
      <vt:lpstr>What we will look at</vt:lpstr>
      <vt:lpstr>Geb</vt:lpstr>
      <vt:lpstr>Intro Example</vt:lpstr>
      <vt:lpstr>Major Components</vt:lpstr>
      <vt:lpstr>Browser</vt:lpstr>
      <vt:lpstr>The “drive” method</vt:lpstr>
      <vt:lpstr>Browser.drive actions</vt:lpstr>
      <vt:lpstr>Browser methods</vt:lpstr>
      <vt:lpstr>More browser Methods</vt:lpstr>
      <vt:lpstr>Examples</vt:lpstr>
      <vt:lpstr>Browser</vt:lpstr>
      <vt:lpstr>Navigator Methods</vt:lpstr>
      <vt:lpstr>Index and Range</vt:lpstr>
      <vt:lpstr>Attribute Matching</vt:lpstr>
      <vt:lpstr>Text Matching</vt:lpstr>
      <vt:lpstr>Navigator Match Methods</vt:lpstr>
      <vt:lpstr>Navigator Traversing Methods</vt:lpstr>
      <vt:lpstr>Addition Navigator Methods</vt:lpstr>
      <vt:lpstr>Navigator properties</vt:lpstr>
      <vt:lpstr>Form Elements</vt:lpstr>
      <vt:lpstr>Form Elements: Example</vt:lpstr>
      <vt:lpstr>Page</vt:lpstr>
      <vt:lpstr>Page Example</vt:lpstr>
      <vt:lpstr>Page as Abstraction</vt:lpstr>
      <vt:lpstr>Page Content</vt:lpstr>
      <vt:lpstr>Page Content Options-Map (1 of 2)</vt:lpstr>
      <vt:lpstr>Page Content Options-Map (2 of 2)</vt:lpstr>
      <vt:lpstr>Digression: wait values</vt:lpstr>
      <vt:lpstr>Page location and testing</vt:lpstr>
      <vt:lpstr>A Page in HTML</vt:lpstr>
      <vt:lpstr>PowerPoint Presentation</vt:lpstr>
      <vt:lpstr>Page Example</vt:lpstr>
      <vt:lpstr>Module</vt:lpstr>
      <vt:lpstr>Module – people row element</vt:lpstr>
      <vt:lpstr>Using Spock! [3]</vt:lpstr>
      <vt:lpstr>Workflow</vt:lpstr>
      <vt:lpstr>Extended Example</vt:lpstr>
      <vt:lpstr>Wrap up</vt:lpstr>
      <vt:lpstr>Final Word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Geb: Test Driven Web Site Development </dc:title>
  <dc:creator>Terry Weymouth</dc:creator>
  <cp:lastModifiedBy>Terry Weymouth</cp:lastModifiedBy>
  <cp:revision>76</cp:revision>
  <dcterms:created xsi:type="dcterms:W3CDTF">2014-05-03T15:51:27Z</dcterms:created>
  <dcterms:modified xsi:type="dcterms:W3CDTF">2014-05-29T02:03:01Z</dcterms:modified>
</cp:coreProperties>
</file>