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5" r:id="rId4"/>
    <p:sldId id="264" r:id="rId5"/>
    <p:sldId id="260" r:id="rId6"/>
    <p:sldId id="257" r:id="rId7"/>
    <p:sldId id="263" r:id="rId8"/>
    <p:sldId id="259" r:id="rId9"/>
    <p:sldId id="266" r:id="rId10"/>
    <p:sldId id="261" r:id="rId11"/>
    <p:sldId id="262" r:id="rId12"/>
    <p:sldId id="271" r:id="rId13"/>
    <p:sldId id="272" r:id="rId14"/>
    <p:sldId id="273" r:id="rId15"/>
    <p:sldId id="274" r:id="rId16"/>
    <p:sldId id="279" r:id="rId17"/>
    <p:sldId id="280" r:id="rId18"/>
    <p:sldId id="281" r:id="rId19"/>
    <p:sldId id="282" r:id="rId20"/>
    <p:sldId id="267" r:id="rId21"/>
    <p:sldId id="268" r:id="rId22"/>
    <p:sldId id="269" r:id="rId23"/>
    <p:sldId id="270" r:id="rId24"/>
    <p:sldId id="275" r:id="rId25"/>
    <p:sldId id="276" r:id="rId26"/>
    <p:sldId id="277" r:id="rId27"/>
    <p:sldId id="278" r:id="rId28"/>
    <p:sldId id="283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EC149-0CCE-4E63-A2AF-234D31447C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07D00FC-39CC-4277-AFDA-CD057F8704A5}">
      <dgm:prSet phldrT="[Texto]" custT="1"/>
      <dgm:spPr/>
      <dgm:t>
        <a:bodyPr/>
        <a:lstStyle/>
        <a:p>
          <a:r>
            <a:rPr lang="es-CO" sz="2800" dirty="0" smtClean="0"/>
            <a:t>Wire.h</a:t>
          </a:r>
          <a:endParaRPr lang="es-CO" sz="2800" dirty="0"/>
        </a:p>
      </dgm:t>
    </dgm:pt>
    <dgm:pt modelId="{12043EB7-10A1-4D75-90BF-826E56114368}" type="parTrans" cxnId="{8B5BEB7E-C49A-40F7-827E-EEB965CCCA85}">
      <dgm:prSet/>
      <dgm:spPr/>
      <dgm:t>
        <a:bodyPr/>
        <a:lstStyle/>
        <a:p>
          <a:endParaRPr lang="es-CO" sz="900"/>
        </a:p>
      </dgm:t>
    </dgm:pt>
    <dgm:pt modelId="{6DDD7222-1602-4CF4-96DE-48E04B68CA3A}" type="sibTrans" cxnId="{8B5BEB7E-C49A-40F7-827E-EEB965CCCA85}">
      <dgm:prSet/>
      <dgm:spPr/>
      <dgm:t>
        <a:bodyPr/>
        <a:lstStyle/>
        <a:p>
          <a:endParaRPr lang="es-CO" sz="900"/>
        </a:p>
      </dgm:t>
    </dgm:pt>
    <mc:AlternateContent xmlns:mc="http://schemas.openxmlformats.org/markup-compatibility/2006" xmlns:a14="http://schemas.microsoft.com/office/drawing/2010/main">
      <mc:Choice Requires="a14">
        <dgm:pt modelId="{FBDCF54B-497D-4951-9FD9-BD567FA8C2AA}">
          <dgm:prSet phldrT="[Texto]" custT="1"/>
          <dgm:spPr/>
          <dgm:t>
            <a:bodyPr/>
            <a:lstStyle/>
            <a:p>
              <a:r>
                <a:rPr lang="es-CO" sz="2000" dirty="0" smtClean="0"/>
                <a:t>Comunicación con dispositivos capaces de </a:t>
              </a:r>
              <a14:m>
                <m:oMath xmlns:m="http://schemas.openxmlformats.org/officeDocument/2006/math">
                  <m:sSup>
                    <m:sSupPr>
                      <m:ctrlPr>
                        <a:rPr lang="es-CO" sz="20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e>
                    <m:sup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s-CO" sz="2000" b="0" i="1" smtClean="0">
                      <a:latin typeface="Cambria Math" panose="02040503050406030204" pitchFamily="18" charset="0"/>
                    </a:rPr>
                    <m:t>𝐶</m:t>
                  </m:r>
                </m:oMath>
              </a14:m>
              <a:endParaRPr lang="es-CO" sz="2000" dirty="0"/>
            </a:p>
          </dgm:t>
        </dgm:pt>
      </mc:Choice>
      <mc:Fallback xmlns="">
        <dgm:pt modelId="{FBDCF54B-497D-4951-9FD9-BD567FA8C2AA}">
          <dgm:prSet phldrT="[Texto]" custT="1"/>
          <dgm:spPr/>
          <dgm:t>
            <a:bodyPr/>
            <a:lstStyle/>
            <a:p>
              <a:r>
                <a:rPr lang="es-CO" sz="2000" dirty="0" smtClean="0"/>
                <a:t>Comunicación con dispositivos capaces de </a:t>
              </a:r>
              <a:r>
                <a:rPr lang="es-CO" sz="2000" b="0" i="0" smtClean="0">
                  <a:latin typeface="Cambria Math" panose="02040503050406030204" pitchFamily="18" charset="0"/>
                </a:rPr>
                <a:t>𝐼^2 𝐶</a:t>
              </a:r>
              <a:endParaRPr lang="es-CO" sz="2000" dirty="0"/>
            </a:p>
          </dgm:t>
        </dgm:pt>
      </mc:Fallback>
    </mc:AlternateContent>
    <dgm:pt modelId="{8F06E044-5247-40F3-A75E-DC727142DF64}" type="parTrans" cxnId="{7BAB4EA9-FF13-4D3F-B5C0-F925930139D7}">
      <dgm:prSet/>
      <dgm:spPr/>
      <dgm:t>
        <a:bodyPr/>
        <a:lstStyle/>
        <a:p>
          <a:endParaRPr lang="es-CO" sz="900"/>
        </a:p>
      </dgm:t>
    </dgm:pt>
    <dgm:pt modelId="{BD0E8714-A3DE-4436-965F-9753F3A5A60D}" type="sibTrans" cxnId="{7BAB4EA9-FF13-4D3F-B5C0-F925930139D7}">
      <dgm:prSet/>
      <dgm:spPr/>
      <dgm:t>
        <a:bodyPr/>
        <a:lstStyle/>
        <a:p>
          <a:endParaRPr lang="es-CO" sz="900"/>
        </a:p>
      </dgm:t>
    </dgm:pt>
    <dgm:pt modelId="{4B56328C-D212-41FD-9A68-3005B3391507}" type="pres">
      <dgm:prSet presAssocID="{277EC149-0CCE-4E63-A2AF-234D31447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60DB2A0-C3B8-4223-B136-2A9DCCE49764}" type="pres">
      <dgm:prSet presAssocID="{207D00FC-39CC-4277-AFDA-CD057F8704A5}" presName="parentText" presStyleLbl="node1" presStyleIdx="0" presStyleCnt="1" custScaleY="4098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44788F-7DC0-47A4-A98B-6958D1B3F95A}" type="pres">
      <dgm:prSet presAssocID="{207D00FC-39CC-4277-AFDA-CD057F8704A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B5BEB7E-C49A-40F7-827E-EEB965CCCA85}" srcId="{277EC149-0CCE-4E63-A2AF-234D31447C99}" destId="{207D00FC-39CC-4277-AFDA-CD057F8704A5}" srcOrd="0" destOrd="0" parTransId="{12043EB7-10A1-4D75-90BF-826E56114368}" sibTransId="{6DDD7222-1602-4CF4-96DE-48E04B68CA3A}"/>
    <dgm:cxn modelId="{7BAB4EA9-FF13-4D3F-B5C0-F925930139D7}" srcId="{207D00FC-39CC-4277-AFDA-CD057F8704A5}" destId="{FBDCF54B-497D-4951-9FD9-BD567FA8C2AA}" srcOrd="0" destOrd="0" parTransId="{8F06E044-5247-40F3-A75E-DC727142DF64}" sibTransId="{BD0E8714-A3DE-4436-965F-9753F3A5A60D}"/>
    <dgm:cxn modelId="{4B7C7351-A7DA-401F-8A94-48B6C1736F08}" type="presOf" srcId="{207D00FC-39CC-4277-AFDA-CD057F8704A5}" destId="{F60DB2A0-C3B8-4223-B136-2A9DCCE49764}" srcOrd="0" destOrd="0" presId="urn:microsoft.com/office/officeart/2005/8/layout/vList2"/>
    <dgm:cxn modelId="{E6224440-8D9C-472F-ADB1-F97B1598EC92}" type="presOf" srcId="{FBDCF54B-497D-4951-9FD9-BD567FA8C2AA}" destId="{C544788F-7DC0-47A4-A98B-6958D1B3F95A}" srcOrd="0" destOrd="0" presId="urn:microsoft.com/office/officeart/2005/8/layout/vList2"/>
    <dgm:cxn modelId="{36F29C67-11B2-47BE-92D6-D2CEC12366DF}" type="presOf" srcId="{277EC149-0CCE-4E63-A2AF-234D31447C99}" destId="{4B56328C-D212-41FD-9A68-3005B3391507}" srcOrd="0" destOrd="0" presId="urn:microsoft.com/office/officeart/2005/8/layout/vList2"/>
    <dgm:cxn modelId="{7E2F176A-0D5B-4C94-8364-E071384A0DD7}" type="presParOf" srcId="{4B56328C-D212-41FD-9A68-3005B3391507}" destId="{F60DB2A0-C3B8-4223-B136-2A9DCCE49764}" srcOrd="0" destOrd="0" presId="urn:microsoft.com/office/officeart/2005/8/layout/vList2"/>
    <dgm:cxn modelId="{CF9FB927-FCA8-4219-9356-B7F32322AD24}" type="presParOf" srcId="{4B56328C-D212-41FD-9A68-3005B3391507}" destId="{C544788F-7DC0-47A4-A98B-6958D1B3F9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EC149-0CCE-4E63-A2AF-234D31447C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07D00FC-39CC-4277-AFDA-CD057F8704A5}">
      <dgm:prSet phldrT="[Texto]" custT="1"/>
      <dgm:spPr/>
      <dgm:t>
        <a:bodyPr/>
        <a:lstStyle/>
        <a:p>
          <a:r>
            <a:rPr lang="es-CO" sz="2800" dirty="0" smtClean="0"/>
            <a:t>Wire.h</a:t>
          </a:r>
          <a:endParaRPr lang="es-CO" sz="2800" dirty="0"/>
        </a:p>
      </dgm:t>
    </dgm:pt>
    <dgm:pt modelId="{12043EB7-10A1-4D75-90BF-826E56114368}" type="parTrans" cxnId="{8B5BEB7E-C49A-40F7-827E-EEB965CCCA85}">
      <dgm:prSet/>
      <dgm:spPr/>
      <dgm:t>
        <a:bodyPr/>
        <a:lstStyle/>
        <a:p>
          <a:endParaRPr lang="es-CO" sz="900"/>
        </a:p>
      </dgm:t>
    </dgm:pt>
    <dgm:pt modelId="{6DDD7222-1602-4CF4-96DE-48E04B68CA3A}" type="sibTrans" cxnId="{8B5BEB7E-C49A-40F7-827E-EEB965CCCA85}">
      <dgm:prSet/>
      <dgm:spPr/>
      <dgm:t>
        <a:bodyPr/>
        <a:lstStyle/>
        <a:p>
          <a:endParaRPr lang="es-CO" sz="900"/>
        </a:p>
      </dgm:t>
    </dgm:pt>
    <dgm:pt modelId="{FBDCF54B-497D-4951-9FD9-BD567FA8C2AA}">
      <dgm:prSet phldrT="[Texto]" custT="1"/>
      <dgm:spPr>
        <a:blipFill rotWithShape="0">
          <a:blip xmlns:r="http://schemas.openxmlformats.org/officeDocument/2006/relationships" r:embed="rId1"/>
          <a:stretch>
            <a:fillRect l="-1856" t="-7471"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8F06E044-5247-40F3-A75E-DC727142DF64}" type="parTrans" cxnId="{7BAB4EA9-FF13-4D3F-B5C0-F925930139D7}">
      <dgm:prSet/>
      <dgm:spPr/>
      <dgm:t>
        <a:bodyPr/>
        <a:lstStyle/>
        <a:p>
          <a:endParaRPr lang="es-CO" sz="900"/>
        </a:p>
      </dgm:t>
    </dgm:pt>
    <dgm:pt modelId="{BD0E8714-A3DE-4436-965F-9753F3A5A60D}" type="sibTrans" cxnId="{7BAB4EA9-FF13-4D3F-B5C0-F925930139D7}">
      <dgm:prSet/>
      <dgm:spPr/>
      <dgm:t>
        <a:bodyPr/>
        <a:lstStyle/>
        <a:p>
          <a:endParaRPr lang="es-CO" sz="900"/>
        </a:p>
      </dgm:t>
    </dgm:pt>
    <dgm:pt modelId="{4B56328C-D212-41FD-9A68-3005B3391507}" type="pres">
      <dgm:prSet presAssocID="{277EC149-0CCE-4E63-A2AF-234D31447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60DB2A0-C3B8-4223-B136-2A9DCCE49764}" type="pres">
      <dgm:prSet presAssocID="{207D00FC-39CC-4277-AFDA-CD057F8704A5}" presName="parentText" presStyleLbl="node1" presStyleIdx="0" presStyleCnt="1" custScaleY="4098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44788F-7DC0-47A4-A98B-6958D1B3F95A}" type="pres">
      <dgm:prSet presAssocID="{207D00FC-39CC-4277-AFDA-CD057F8704A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B5BEB7E-C49A-40F7-827E-EEB965CCCA85}" srcId="{277EC149-0CCE-4E63-A2AF-234D31447C99}" destId="{207D00FC-39CC-4277-AFDA-CD057F8704A5}" srcOrd="0" destOrd="0" parTransId="{12043EB7-10A1-4D75-90BF-826E56114368}" sibTransId="{6DDD7222-1602-4CF4-96DE-48E04B68CA3A}"/>
    <dgm:cxn modelId="{4B7C7351-A7DA-401F-8A94-48B6C1736F08}" type="presOf" srcId="{207D00FC-39CC-4277-AFDA-CD057F8704A5}" destId="{F60DB2A0-C3B8-4223-B136-2A9DCCE49764}" srcOrd="0" destOrd="0" presId="urn:microsoft.com/office/officeart/2005/8/layout/vList2"/>
    <dgm:cxn modelId="{7BAB4EA9-FF13-4D3F-B5C0-F925930139D7}" srcId="{207D00FC-39CC-4277-AFDA-CD057F8704A5}" destId="{FBDCF54B-497D-4951-9FD9-BD567FA8C2AA}" srcOrd="0" destOrd="0" parTransId="{8F06E044-5247-40F3-A75E-DC727142DF64}" sibTransId="{BD0E8714-A3DE-4436-965F-9753F3A5A60D}"/>
    <dgm:cxn modelId="{36F29C67-11B2-47BE-92D6-D2CEC12366DF}" type="presOf" srcId="{277EC149-0CCE-4E63-A2AF-234D31447C99}" destId="{4B56328C-D212-41FD-9A68-3005B3391507}" srcOrd="0" destOrd="0" presId="urn:microsoft.com/office/officeart/2005/8/layout/vList2"/>
    <dgm:cxn modelId="{E6224440-8D9C-472F-ADB1-F97B1598EC92}" type="presOf" srcId="{FBDCF54B-497D-4951-9FD9-BD567FA8C2AA}" destId="{C544788F-7DC0-47A4-A98B-6958D1B3F95A}" srcOrd="0" destOrd="0" presId="urn:microsoft.com/office/officeart/2005/8/layout/vList2"/>
    <dgm:cxn modelId="{7E2F176A-0D5B-4C94-8364-E071384A0DD7}" type="presParOf" srcId="{4B56328C-D212-41FD-9A68-3005B3391507}" destId="{F60DB2A0-C3B8-4223-B136-2A9DCCE49764}" srcOrd="0" destOrd="0" presId="urn:microsoft.com/office/officeart/2005/8/layout/vList2"/>
    <dgm:cxn modelId="{CF9FB927-FCA8-4219-9356-B7F32322AD24}" type="presParOf" srcId="{4B56328C-D212-41FD-9A68-3005B3391507}" destId="{C544788F-7DC0-47A4-A98B-6958D1B3F9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7EC149-0CCE-4E63-A2AF-234D31447C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BDCF54B-497D-4951-9FD9-BD567FA8C2AA}">
      <dgm:prSet phldrT="[Texto]" custT="1"/>
      <dgm:spPr/>
      <dgm:t>
        <a:bodyPr/>
        <a:lstStyle/>
        <a:p>
          <a:r>
            <a:rPr lang="es-CO" sz="2000" dirty="0" smtClean="0"/>
            <a:t>Librería para el sensor de temperatura/presión</a:t>
          </a:r>
          <a:endParaRPr lang="es-CO" sz="2000" dirty="0"/>
        </a:p>
      </dgm:t>
    </dgm:pt>
    <dgm:pt modelId="{8F06E044-5247-40F3-A75E-DC727142DF64}" type="parTrans" cxnId="{7BAB4EA9-FF13-4D3F-B5C0-F925930139D7}">
      <dgm:prSet/>
      <dgm:spPr/>
      <dgm:t>
        <a:bodyPr/>
        <a:lstStyle/>
        <a:p>
          <a:endParaRPr lang="es-CO" sz="900"/>
        </a:p>
      </dgm:t>
    </dgm:pt>
    <dgm:pt modelId="{BD0E8714-A3DE-4436-965F-9753F3A5A60D}" type="sibTrans" cxnId="{7BAB4EA9-FF13-4D3F-B5C0-F925930139D7}">
      <dgm:prSet/>
      <dgm:spPr/>
      <dgm:t>
        <a:bodyPr/>
        <a:lstStyle/>
        <a:p>
          <a:endParaRPr lang="es-CO" sz="900"/>
        </a:p>
      </dgm:t>
    </dgm:pt>
    <dgm:pt modelId="{4B56328C-D212-41FD-9A68-3005B3391507}" type="pres">
      <dgm:prSet presAssocID="{277EC149-0CCE-4E63-A2AF-234D31447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9CDFF51-F18A-4A62-91D7-D642790DA784}" type="pres">
      <dgm:prSet presAssocID="{FBDCF54B-497D-4951-9FD9-BD567FA8C2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BAB4EA9-FF13-4D3F-B5C0-F925930139D7}" srcId="{277EC149-0CCE-4E63-A2AF-234D31447C99}" destId="{FBDCF54B-497D-4951-9FD9-BD567FA8C2AA}" srcOrd="0" destOrd="0" parTransId="{8F06E044-5247-40F3-A75E-DC727142DF64}" sibTransId="{BD0E8714-A3DE-4436-965F-9753F3A5A60D}"/>
    <dgm:cxn modelId="{E0D31B7D-49A5-4C76-8AC6-0F4B991E2F18}" type="presOf" srcId="{FBDCF54B-497D-4951-9FD9-BD567FA8C2AA}" destId="{B9CDFF51-F18A-4A62-91D7-D642790DA784}" srcOrd="0" destOrd="0" presId="urn:microsoft.com/office/officeart/2005/8/layout/vList2"/>
    <dgm:cxn modelId="{0083B86B-86B1-4F45-A261-7C12A29BE5EF}" type="presOf" srcId="{277EC149-0CCE-4E63-A2AF-234D31447C99}" destId="{4B56328C-D212-41FD-9A68-3005B3391507}" srcOrd="0" destOrd="0" presId="urn:microsoft.com/office/officeart/2005/8/layout/vList2"/>
    <dgm:cxn modelId="{E6622293-39E3-4C68-A7FA-E9455268072B}" type="presParOf" srcId="{4B56328C-D212-41FD-9A68-3005B3391507}" destId="{B9CDFF51-F18A-4A62-91D7-D642790DA7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DB2A0-C3B8-4223-B136-2A9DCCE49764}">
      <dsp:nvSpPr>
        <dsp:cNvPr id="0" name=""/>
        <dsp:cNvSpPr/>
      </dsp:nvSpPr>
      <dsp:spPr>
        <a:xfrm>
          <a:off x="0" y="541889"/>
          <a:ext cx="2956858" cy="491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Wire.h</a:t>
          </a:r>
          <a:endParaRPr lang="es-CO" sz="2800" kern="1200" dirty="0"/>
        </a:p>
      </dsp:txBody>
      <dsp:txXfrm>
        <a:off x="23969" y="565858"/>
        <a:ext cx="2908920" cy="443071"/>
      </dsp:txXfrm>
    </dsp:sp>
    <dsp:sp modelId="{C544788F-7DC0-47A4-A98B-6958D1B3F95A}">
      <dsp:nvSpPr>
        <dsp:cNvPr id="0" name=""/>
        <dsp:cNvSpPr/>
      </dsp:nvSpPr>
      <dsp:spPr>
        <a:xfrm>
          <a:off x="0" y="1032898"/>
          <a:ext cx="2956858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2000" kern="1200" dirty="0" smtClean="0"/>
            <a:t>Comunicación con dispositivos capaces de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s-CO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CO" sz="2000" b="0" i="1" kern="1200" smtClean="0">
                      <a:latin typeface="Cambria Math" panose="02040503050406030204" pitchFamily="18" charset="0"/>
                    </a:rPr>
                    <m:t>𝐼</m:t>
                  </m:r>
                </m:e>
                <m:sup>
                  <m:r>
                    <a:rPr lang="es-CO" sz="20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s-CO" sz="2000" b="0" i="1" kern="1200" smtClean="0">
                  <a:latin typeface="Cambria Math" panose="02040503050406030204" pitchFamily="18" charset="0"/>
                </a:rPr>
                <m:t>𝐶</m:t>
              </m:r>
            </m:oMath>
          </a14:m>
          <a:endParaRPr lang="es-CO" sz="2000" kern="1200" dirty="0"/>
        </a:p>
      </dsp:txBody>
      <dsp:txXfrm>
        <a:off x="0" y="1032898"/>
        <a:ext cx="2956858" cy="105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20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309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83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668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49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8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44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7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6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65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98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8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5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9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76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52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FAE9-0413-4578-90E5-2E58914ABA43}" type="datetimeFigureOut">
              <a:rPr lang="es-CO" smtClean="0"/>
              <a:t>27/11/2014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804699-6826-4BFD-B3ED-98123751E1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2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lang/String.html" TargetMode="External"/><Relationship Id="rId2" Type="http://schemas.openxmlformats.org/officeDocument/2006/relationships/hyperlink" Target="http://www.didactaselectronica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Graficar con Arduino y Java en tiempo real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Amaury Ortega, Daniel Reyes</a:t>
            </a:r>
          </a:p>
          <a:p>
            <a:r>
              <a:rPr lang="es-CO" dirty="0" smtClean="0"/>
              <a:t>Ingeniería de Sistemas II y IV semestre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5" y="4892742"/>
            <a:ext cx="1608786" cy="1608786"/>
          </a:xfrm>
          <a:prstGeom prst="rect">
            <a:avLst/>
          </a:prstGeom>
        </p:spPr>
      </p:pic>
      <p:pic>
        <p:nvPicPr>
          <p:cNvPr id="5" name="Imagen 4" descr="C:\Users\Estudiante\Downloads\10588858_693559910730301_692938411_n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50" y="5001061"/>
            <a:ext cx="1298605" cy="1392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8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3" y="953037"/>
            <a:ext cx="8614962" cy="4559120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29605" y="292637"/>
            <a:ext cx="8596668" cy="1320800"/>
          </a:xfrm>
        </p:spPr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5" name="Flecha derecha 4"/>
          <p:cNvSpPr/>
          <p:nvPr/>
        </p:nvSpPr>
        <p:spPr>
          <a:xfrm>
            <a:off x="3915177" y="1124038"/>
            <a:ext cx="1841679" cy="3348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022854369"/>
              </p:ext>
            </p:extLst>
          </p:nvPr>
        </p:nvGraphicFramePr>
        <p:xfrm>
          <a:off x="5851201" y="525360"/>
          <a:ext cx="2956859" cy="161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Llaves 10"/>
          <p:cNvSpPr/>
          <p:nvPr/>
        </p:nvSpPr>
        <p:spPr>
          <a:xfrm>
            <a:off x="4025233" y="3065171"/>
            <a:ext cx="2929359" cy="74697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370832" y="3115492"/>
            <a:ext cx="223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Pines del sensor ultrasonido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74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2" y="588105"/>
            <a:ext cx="8541458" cy="5310419"/>
          </a:xfrm>
        </p:spPr>
      </p:pic>
      <p:sp>
        <p:nvSpPr>
          <p:cNvPr id="3" name="Llaves 2"/>
          <p:cNvSpPr/>
          <p:nvPr/>
        </p:nvSpPr>
        <p:spPr>
          <a:xfrm>
            <a:off x="5171453" y="588105"/>
            <a:ext cx="4062699" cy="180464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517052" y="638427"/>
            <a:ext cx="343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readTemperature() y readPressure() son funciones pertenecientes a la </a:t>
            </a:r>
            <a:r>
              <a:rPr lang="es-CO" dirty="0"/>
              <a:t>clase </a:t>
            </a:r>
            <a:r>
              <a:rPr lang="es-CO" i="1" dirty="0" smtClean="0"/>
              <a:t>Adafruit_BMP085</a:t>
            </a:r>
            <a:r>
              <a:rPr lang="es-CO" dirty="0" smtClean="0"/>
              <a:t> para poder leer la información transmitida por el sensor BMP085.</a:t>
            </a:r>
            <a:endParaRPr lang="es-CO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181082" y="5370490"/>
                <a:ext cx="4971245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Ej. de mensaje de salida:</a:t>
                </a:r>
              </a:p>
              <a:p>
                <a:r>
                  <a:rPr lang="es-CO" dirty="0" smtClean="0"/>
                  <a:t>33.10;99166;45</a:t>
                </a:r>
              </a:p>
              <a:p>
                <a:r>
                  <a:rPr lang="es-CO" dirty="0" smtClean="0"/>
                  <a:t>Temperatura (°C);</a:t>
                </a:r>
                <a:r>
                  <a:rPr lang="es-CO" dirty="0" err="1" smtClean="0"/>
                  <a:t>Presion</a:t>
                </a:r>
                <a:r>
                  <a:rPr lang="es-CO" dirty="0" smtClean="0"/>
                  <a:t> (</a:t>
                </a:r>
                <a:r>
                  <a:rPr lang="es-CO" dirty="0" err="1" smtClean="0"/>
                  <a:t>Pa</a:t>
                </a:r>
                <a:r>
                  <a:rPr lang="es-CO" dirty="0" smtClean="0"/>
                  <a:t>);Volumen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O" dirty="0" smtClean="0"/>
                  <a:t>)</a:t>
                </a: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82" y="5370490"/>
                <a:ext cx="4971245" cy="946991"/>
              </a:xfrm>
              <a:prstGeom prst="rect">
                <a:avLst/>
              </a:prstGeom>
              <a:blipFill rotWithShape="0">
                <a:blip r:embed="rId3"/>
                <a:stretch>
                  <a:fillRect l="-1104" t="-4516" b="-64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Manejo de </a:t>
            </a:r>
            <a:r>
              <a:rPr lang="es-CO" dirty="0" err="1" smtClean="0"/>
              <a:t>String</a:t>
            </a:r>
            <a:r>
              <a:rPr lang="es-CO" dirty="0" smtClean="0"/>
              <a:t> (Java)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4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Un </a:t>
            </a:r>
            <a:r>
              <a:rPr lang="es-CO" dirty="0" err="1" smtClean="0"/>
              <a:t>string</a:t>
            </a:r>
            <a:r>
              <a:rPr lang="es-CO" dirty="0" smtClean="0"/>
              <a:t> es una cadena de vectores el cual puede ser trabajado por la dirección o posición de los caracteres; una diferencia notable en esto es que el conteo de las direcciones comienza desde </a:t>
            </a:r>
            <a:r>
              <a:rPr lang="es-CO" i="1" dirty="0" smtClean="0"/>
              <a:t>0</a:t>
            </a:r>
            <a:r>
              <a:rPr lang="es-CO" dirty="0" smtClean="0"/>
              <a:t> hasta </a:t>
            </a:r>
            <a:r>
              <a:rPr lang="es-CO" i="1" dirty="0" smtClean="0"/>
              <a:t>n-1</a:t>
            </a:r>
            <a:r>
              <a:rPr lang="es-CO" dirty="0" smtClean="0"/>
              <a:t> siendo n el tamaño del </a:t>
            </a:r>
            <a:r>
              <a:rPr lang="es-CO" dirty="0" err="1" smtClean="0"/>
              <a:t>string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i="1" dirty="0" smtClean="0"/>
          </a:p>
          <a:p>
            <a:r>
              <a:rPr lang="es-CO" b="1" i="1" dirty="0" smtClean="0"/>
              <a:t>Creación (Declaración)</a:t>
            </a:r>
          </a:p>
          <a:p>
            <a:pPr marL="0" indent="0">
              <a:buNone/>
            </a:pPr>
            <a:endParaRPr lang="es-CO" b="1" i="1" dirty="0" smtClean="0"/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endParaRPr lang="es-CO" b="1" dirty="0" smtClean="0"/>
          </a:p>
          <a:p>
            <a:pPr marL="0" indent="0" algn="ctr">
              <a:buNone/>
            </a:pPr>
            <a:endParaRPr lang="es-CO" b="1" dirty="0" smtClean="0"/>
          </a:p>
          <a:p>
            <a:pPr marL="0" indent="0">
              <a:buNone/>
            </a:pPr>
            <a:r>
              <a:rPr lang="es-CO" dirty="0" smtClean="0"/>
              <a:t>Siendo </a:t>
            </a:r>
            <a:r>
              <a:rPr lang="es-CO" i="1" dirty="0" smtClean="0"/>
              <a:t>saludos</a:t>
            </a:r>
            <a:r>
              <a:rPr lang="es-CO" dirty="0" smtClean="0"/>
              <a:t> una variable que puede ser modificada sobrescribiendo su contenido;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23986"/>
            <a:ext cx="5853581" cy="667709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1208654" y="4391695"/>
            <a:ext cx="4790940" cy="667709"/>
            <a:chOff x="2678806" y="4391695"/>
            <a:chExt cx="4790940" cy="667709"/>
          </a:xfrm>
        </p:grpSpPr>
        <p:sp>
          <p:nvSpPr>
            <p:cNvPr id="7" name="CuadroTexto 6"/>
            <p:cNvSpPr txBox="1"/>
            <p:nvPr/>
          </p:nvSpPr>
          <p:spPr>
            <a:xfrm>
              <a:off x="267880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H</a:t>
              </a:r>
              <a:endParaRPr lang="es-CO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07805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e</a:t>
              </a:r>
              <a:endParaRPr lang="es-CO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47729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87654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427578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7503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CO" sz="16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07427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w</a:t>
              </a:r>
              <a:endParaRPr lang="es-CO" sz="16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547352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87276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r</a:t>
              </a:r>
              <a:endParaRPr lang="es-CO" sz="16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27201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67125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d</a:t>
              </a:r>
              <a:endParaRPr lang="es-CO" sz="1600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07050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!</a:t>
              </a:r>
              <a:endParaRPr lang="es-CO" sz="1600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267880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0</a:t>
              </a:r>
              <a:endParaRPr lang="es-CO" sz="1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07805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</a:t>
              </a:r>
              <a:endParaRPr lang="es-CO" sz="16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7729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2</a:t>
              </a:r>
              <a:endParaRPr lang="es-CO" sz="1600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387654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3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27578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4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467503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5</a:t>
              </a:r>
              <a:endParaRPr lang="es-CO" sz="1600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07427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6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47352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7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87276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8</a:t>
              </a:r>
              <a:endParaRPr lang="es-CO" sz="1600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627201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9</a:t>
              </a:r>
              <a:endParaRPr lang="es-CO" sz="1600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667125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10</a:t>
              </a:r>
              <a:endParaRPr lang="es-CO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707050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11</a:t>
              </a:r>
              <a:endParaRPr lang="es-CO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de </a:t>
            </a:r>
            <a:r>
              <a:rPr lang="es-CO" dirty="0" err="1"/>
              <a:t>String</a:t>
            </a:r>
            <a:r>
              <a:rPr lang="es-CO" dirty="0"/>
              <a:t> (Java)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6309"/>
            <a:ext cx="8596668" cy="3880773"/>
          </a:xfrm>
        </p:spPr>
        <p:txBody>
          <a:bodyPr/>
          <a:lstStyle/>
          <a:p>
            <a:r>
              <a:rPr lang="es-CO" dirty="0" smtClean="0"/>
              <a:t>Búsqueda por posición o dirección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Para trabajar con dirección o posiciones de un </a:t>
            </a:r>
            <a:r>
              <a:rPr lang="es-CO" dirty="0" err="1" smtClean="0"/>
              <a:t>string</a:t>
            </a:r>
            <a:r>
              <a:rPr lang="es-CO" dirty="0" smtClean="0"/>
              <a:t>, necesitamos almacenar ese numero entero positivo, por lo que usaremos otra variable de tipo entero.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Al usar la función </a:t>
            </a:r>
            <a:r>
              <a:rPr lang="es-CO" dirty="0" err="1" smtClean="0"/>
              <a:t>indexOf</a:t>
            </a:r>
            <a:r>
              <a:rPr lang="es-CO" dirty="0" smtClean="0"/>
              <a:t>(“X”) podemos saber la posición de la primera aparición de un carácter X en el </a:t>
            </a:r>
            <a:r>
              <a:rPr lang="es-CO" dirty="0" err="1" smtClean="0"/>
              <a:t>string</a:t>
            </a:r>
            <a:r>
              <a:rPr lang="es-CO" dirty="0" smtClean="0"/>
              <a:t> que se ejecute.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53916"/>
            <a:ext cx="4937855" cy="7655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3" y="4558309"/>
            <a:ext cx="5662384" cy="1158215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975668" y="4929094"/>
            <a:ext cx="4790940" cy="667709"/>
            <a:chOff x="2678806" y="4391695"/>
            <a:chExt cx="4790940" cy="667709"/>
          </a:xfrm>
        </p:grpSpPr>
        <p:sp>
          <p:nvSpPr>
            <p:cNvPr id="9" name="CuadroTexto 8"/>
            <p:cNvSpPr txBox="1"/>
            <p:nvPr/>
          </p:nvSpPr>
          <p:spPr>
            <a:xfrm>
              <a:off x="267880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H</a:t>
              </a:r>
              <a:endParaRPr lang="es-CO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07805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e</a:t>
              </a:r>
              <a:endParaRPr lang="es-CO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47729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87654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27578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67503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CO" sz="16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7427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w</a:t>
              </a:r>
              <a:endParaRPr lang="es-CO" sz="16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47352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87276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r</a:t>
              </a:r>
              <a:endParaRPr lang="es-CO" sz="1600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627201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671256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d</a:t>
              </a:r>
              <a:endParaRPr lang="es-CO" sz="1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070501" y="4391695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!</a:t>
              </a:r>
              <a:endParaRPr lang="es-CO" sz="16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67880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0</a:t>
              </a:r>
              <a:endParaRPr lang="es-CO" sz="1600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307805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</a:t>
              </a:r>
              <a:endParaRPr lang="es-CO" sz="1600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47729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2</a:t>
              </a:r>
              <a:endParaRPr lang="es-CO" sz="160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87654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3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275786" y="4720850"/>
              <a:ext cx="399245" cy="338554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4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467503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5</a:t>
              </a:r>
              <a:endParaRPr lang="es-CO" sz="1600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07427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6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47352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7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587276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8</a:t>
              </a:r>
              <a:endParaRPr lang="es-CO" sz="16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627201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9</a:t>
              </a:r>
              <a:endParaRPr lang="es-CO" sz="1600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6671256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10</a:t>
              </a:r>
              <a:endParaRPr lang="es-CO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7070501" y="4720850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11</a:t>
              </a:r>
              <a:endParaRPr lang="es-CO" sz="1600" dirty="0"/>
            </a:p>
          </p:txBody>
        </p:sp>
      </p:grpSp>
      <p:sp>
        <p:nvSpPr>
          <p:cNvPr id="33" name="Flecha curvada hacia arriba 32"/>
          <p:cNvSpPr/>
          <p:nvPr/>
        </p:nvSpPr>
        <p:spPr>
          <a:xfrm>
            <a:off x="982133" y="5716524"/>
            <a:ext cx="5989760" cy="9382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de </a:t>
            </a:r>
            <a:r>
              <a:rPr lang="es-CO" dirty="0" err="1"/>
              <a:t>String</a:t>
            </a:r>
            <a:r>
              <a:rPr lang="es-CO" dirty="0"/>
              <a:t> (Java)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6309"/>
            <a:ext cx="8596668" cy="3880773"/>
          </a:xfrm>
        </p:spPr>
        <p:txBody>
          <a:bodyPr/>
          <a:lstStyle/>
          <a:p>
            <a:r>
              <a:rPr lang="es-CO" dirty="0" err="1" smtClean="0"/>
              <a:t>Substring</a:t>
            </a: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Un </a:t>
            </a:r>
            <a:r>
              <a:rPr lang="es-CO" dirty="0" err="1" smtClean="0"/>
              <a:t>substring</a:t>
            </a:r>
            <a:r>
              <a:rPr lang="es-CO" dirty="0" smtClean="0"/>
              <a:t> es un fragmento </a:t>
            </a:r>
            <a:r>
              <a:rPr lang="es-CO" dirty="0" err="1" smtClean="0"/>
              <a:t>extraido</a:t>
            </a:r>
            <a:r>
              <a:rPr lang="es-CO" dirty="0" smtClean="0"/>
              <a:t> de otro </a:t>
            </a:r>
            <a:r>
              <a:rPr lang="es-CO" dirty="0" err="1" smtClean="0"/>
              <a:t>string</a:t>
            </a:r>
            <a:r>
              <a:rPr lang="es-CO" dirty="0" smtClean="0"/>
              <a:t> usando la dirección inicial y final del </a:t>
            </a:r>
            <a:r>
              <a:rPr lang="es-CO" dirty="0" err="1" smtClean="0"/>
              <a:t>substring</a:t>
            </a:r>
            <a:r>
              <a:rPr lang="es-CO" dirty="0" smtClean="0"/>
              <a:t> dentro del </a:t>
            </a:r>
            <a:r>
              <a:rPr lang="es-CO" dirty="0" err="1" smtClean="0"/>
              <a:t>string</a:t>
            </a:r>
            <a:r>
              <a:rPr lang="es-CO" dirty="0" smtClean="0"/>
              <a:t> original.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grpSp>
        <p:nvGrpSpPr>
          <p:cNvPr id="7" name="Grupo 6"/>
          <p:cNvGrpSpPr/>
          <p:nvPr/>
        </p:nvGrpSpPr>
        <p:grpSpPr>
          <a:xfrm>
            <a:off x="1182840" y="5075253"/>
            <a:ext cx="4190707" cy="296138"/>
            <a:chOff x="4975668" y="4929094"/>
            <a:chExt cx="4790940" cy="338554"/>
          </a:xfrm>
        </p:grpSpPr>
        <p:sp>
          <p:nvSpPr>
            <p:cNvPr id="9" name="CuadroTexto 8"/>
            <p:cNvSpPr txBox="1"/>
            <p:nvPr/>
          </p:nvSpPr>
          <p:spPr>
            <a:xfrm>
              <a:off x="4975668" y="4929094"/>
              <a:ext cx="399245" cy="338554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H</a:t>
              </a:r>
              <a:endParaRPr lang="es-CO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374913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e</a:t>
              </a:r>
              <a:endParaRPr lang="es-CO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774158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73403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572648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6971893" y="4929094"/>
              <a:ext cx="399245" cy="338554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CO" sz="16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371138" y="4929094"/>
              <a:ext cx="399245" cy="338554"/>
            </a:xfrm>
            <a:prstGeom prst="rect">
              <a:avLst/>
            </a:prstGeom>
            <a:solidFill>
              <a:srgbClr val="FFFF00">
                <a:alpha val="60000"/>
              </a:srgbClr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w</a:t>
              </a:r>
              <a:endParaRPr lang="es-CO" sz="16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770383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8169628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r</a:t>
              </a:r>
              <a:endParaRPr lang="es-CO" sz="1600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568873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/>
                <a:t>l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8968118" y="4929094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d</a:t>
              </a:r>
              <a:endParaRPr lang="es-CO" sz="1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9367363" y="4929094"/>
              <a:ext cx="399245" cy="338554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!</a:t>
              </a:r>
              <a:endParaRPr lang="es-CO" sz="16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182841" y="5689085"/>
            <a:ext cx="1746128" cy="296138"/>
            <a:chOff x="4975668" y="5258249"/>
            <a:chExt cx="1996225" cy="338554"/>
          </a:xfrm>
        </p:grpSpPr>
        <p:sp>
          <p:nvSpPr>
            <p:cNvPr id="21" name="CuadroTexto 20"/>
            <p:cNvSpPr txBox="1"/>
            <p:nvPr/>
          </p:nvSpPr>
          <p:spPr>
            <a:xfrm>
              <a:off x="4975668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H</a:t>
              </a:r>
              <a:endParaRPr lang="es-CO" sz="1600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374913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e</a:t>
              </a:r>
              <a:endParaRPr lang="es-CO" sz="1600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774158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6173403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l</a:t>
              </a:r>
              <a:endParaRPr lang="es-CO" sz="1600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572648" y="5258249"/>
              <a:ext cx="399245" cy="33855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o</a:t>
              </a:r>
              <a:endParaRPr lang="es-CO" sz="1600" dirty="0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60766"/>
            <a:ext cx="8234002" cy="1668328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1182841" y="6027639"/>
            <a:ext cx="174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Parte 1</a:t>
            </a:r>
            <a:endParaRPr lang="es-CO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828408" y="6027639"/>
            <a:ext cx="174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Parte 2</a:t>
            </a:r>
            <a:endParaRPr lang="es-CO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5341811" y="4472195"/>
            <a:ext cx="232724" cy="109703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redondeado 39"/>
          <p:cNvSpPr/>
          <p:nvPr/>
        </p:nvSpPr>
        <p:spPr>
          <a:xfrm>
            <a:off x="5591533" y="4472195"/>
            <a:ext cx="475891" cy="109704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redondeado 40"/>
          <p:cNvSpPr/>
          <p:nvPr/>
        </p:nvSpPr>
        <p:spPr>
          <a:xfrm>
            <a:off x="5336589" y="4793901"/>
            <a:ext cx="730835" cy="98868"/>
          </a:xfrm>
          <a:prstGeom prst="round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redondeado 41"/>
          <p:cNvSpPr/>
          <p:nvPr/>
        </p:nvSpPr>
        <p:spPr>
          <a:xfrm>
            <a:off x="6193839" y="4830226"/>
            <a:ext cx="2292936" cy="62543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Flecha doblada hacia arriba 42"/>
          <p:cNvSpPr/>
          <p:nvPr/>
        </p:nvSpPr>
        <p:spPr>
          <a:xfrm rot="5400000" flipH="1">
            <a:off x="5510807" y="3327806"/>
            <a:ext cx="1068200" cy="711787"/>
          </a:xfrm>
          <a:prstGeom prst="bentUpArrow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Llaves 43"/>
          <p:cNvSpPr/>
          <p:nvPr/>
        </p:nvSpPr>
        <p:spPr>
          <a:xfrm>
            <a:off x="7239433" y="5018548"/>
            <a:ext cx="2655614" cy="123172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7415120" y="5072760"/>
            <a:ext cx="2179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err="1"/>
              <a:t>l</a:t>
            </a:r>
            <a:r>
              <a:rPr lang="es-CO" sz="1600" dirty="0" err="1" smtClean="0"/>
              <a:t>enght</a:t>
            </a:r>
            <a:r>
              <a:rPr lang="es-CO" sz="1600" dirty="0" smtClean="0"/>
              <a:t>() devuelve el tamaño del </a:t>
            </a:r>
            <a:r>
              <a:rPr lang="es-CO" sz="1600" dirty="0" err="1" smtClean="0"/>
              <a:t>string</a:t>
            </a:r>
            <a:r>
              <a:rPr lang="es-CO" sz="1600" dirty="0" smtClean="0"/>
              <a:t> (</a:t>
            </a:r>
            <a:r>
              <a:rPr lang="es-CO" sz="1600" i="1" dirty="0" smtClean="0"/>
              <a:t>n</a:t>
            </a:r>
            <a:r>
              <a:rPr lang="es-CO" sz="1600" dirty="0" smtClean="0"/>
              <a:t>) por lo que al tomar </a:t>
            </a:r>
            <a:r>
              <a:rPr lang="es-CO" sz="1600" i="1" dirty="0" smtClean="0"/>
              <a:t>n-1</a:t>
            </a:r>
            <a:r>
              <a:rPr lang="es-CO" sz="1600" dirty="0" smtClean="0"/>
              <a:t>, toma hasta el final del </a:t>
            </a:r>
            <a:r>
              <a:rPr lang="es-CO" sz="1600" dirty="0" err="1" smtClean="0"/>
              <a:t>string</a:t>
            </a:r>
            <a:endParaRPr lang="es-CO" sz="1600" i="1" dirty="0"/>
          </a:p>
        </p:txBody>
      </p:sp>
      <p:sp>
        <p:nvSpPr>
          <p:cNvPr id="46" name="Flecha doblada hacia arriba 45"/>
          <p:cNvSpPr/>
          <p:nvPr/>
        </p:nvSpPr>
        <p:spPr>
          <a:xfrm rot="5400000">
            <a:off x="6273695" y="5237230"/>
            <a:ext cx="1068200" cy="711787"/>
          </a:xfrm>
          <a:prstGeom prst="bentUpArrow">
            <a:avLst/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Llaves 46"/>
          <p:cNvSpPr/>
          <p:nvPr/>
        </p:nvSpPr>
        <p:spPr>
          <a:xfrm>
            <a:off x="6553201" y="3109165"/>
            <a:ext cx="2285999" cy="151543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6886578" y="3109165"/>
            <a:ext cx="1740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Corta hasta la dirección inmediatamente antes de la dirección final (</a:t>
            </a:r>
            <a:r>
              <a:rPr lang="es-CO" sz="1600" i="1" dirty="0" smtClean="0"/>
              <a:t>pos</a:t>
            </a:r>
            <a:r>
              <a:rPr lang="es-CO" sz="1600" dirty="0" smtClean="0"/>
              <a:t>)</a:t>
            </a:r>
            <a:endParaRPr lang="es-CO" sz="16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457109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w</a:t>
            </a:r>
            <a:endParaRPr lang="es-CO" sz="16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3806334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o</a:t>
            </a:r>
            <a:endParaRPr lang="es-CO" sz="16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155560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r</a:t>
            </a:r>
            <a:endParaRPr lang="es-CO" sz="16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4504785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l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4854011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d</a:t>
            </a:r>
            <a:endParaRPr lang="es-CO" sz="16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203236" y="5665081"/>
            <a:ext cx="349226" cy="29613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!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3479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1" y="1534081"/>
            <a:ext cx="58102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755907" y="1686757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Nota: Le da en siguiente hasta </a:t>
            </a:r>
          </a:p>
          <a:p>
            <a:r>
              <a:rPr lang="es-ES" dirty="0" smtClean="0"/>
              <a:t>que termine la instalación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9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53" y="1576527"/>
            <a:ext cx="58197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3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0969" y="574090"/>
            <a:ext cx="8596668" cy="132080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9" y="1444009"/>
            <a:ext cx="59055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7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9293" y="609600"/>
            <a:ext cx="8596668" cy="1320800"/>
          </a:xfrm>
        </p:spPr>
        <p:txBody>
          <a:bodyPr/>
          <a:lstStyle/>
          <a:p>
            <a:r>
              <a:rPr lang="es-ES" dirty="0" smtClean="0"/>
              <a:t>Instalación: RXTX </a:t>
            </a:r>
            <a:r>
              <a:rPr lang="es-ES" dirty="0" err="1" smtClean="0"/>
              <a:t>jar</a:t>
            </a:r>
            <a:r>
              <a:rPr lang="es-ES" dirty="0"/>
              <a:t> </a:t>
            </a:r>
            <a:r>
              <a:rPr lang="es-ES" dirty="0" smtClean="0"/>
              <a:t>(Install.txt para mas información) 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3" y="2074891"/>
            <a:ext cx="10182688" cy="372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59293" y="5877017"/>
            <a:ext cx="9063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Nota: Debe copiar el </a:t>
            </a:r>
            <a:r>
              <a:rPr lang="es-ES" dirty="0" err="1" smtClean="0"/>
              <a:t>jar</a:t>
            </a:r>
            <a:r>
              <a:rPr lang="es-ES" dirty="0" smtClean="0"/>
              <a:t> de RXTX en la dirección de carpeta que aparece en pantalla.</a:t>
            </a:r>
          </a:p>
          <a:p>
            <a:r>
              <a:rPr lang="es-ES" dirty="0" smtClean="0"/>
              <a:t>Con el fin de que java pueda comunicarse por puerto serial.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76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7150" y="627356"/>
            <a:ext cx="8596668" cy="1320800"/>
          </a:xfrm>
        </p:spPr>
        <p:txBody>
          <a:bodyPr/>
          <a:lstStyle/>
          <a:p>
            <a:r>
              <a:rPr lang="es-ES" dirty="0"/>
              <a:t>Instalación: RXTX </a:t>
            </a:r>
            <a:r>
              <a:rPr lang="es-ES" dirty="0" err="1"/>
              <a:t>jar</a:t>
            </a:r>
            <a:r>
              <a:rPr lang="es-ES" dirty="0"/>
              <a:t> (Install.txt para mas información)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50" y="2037771"/>
            <a:ext cx="9196039" cy="336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97150" y="5544973"/>
            <a:ext cx="1006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Nota: Debe copiar los ejecutables de RXTX en la dirección de carpeta que aparece en pantalla.</a:t>
            </a:r>
          </a:p>
          <a:p>
            <a:r>
              <a:rPr lang="es-ES" dirty="0" smtClean="0"/>
              <a:t>Con el fin de que java pueda comunicarse por puerto serial.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21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Instalación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8491"/>
            <a:ext cx="6849431" cy="417253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18405" y="804380"/>
            <a:ext cx="41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http://arduino.cc/en/Main/Software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49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 JAVA TENEMOS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librería </a:t>
            </a:r>
            <a:r>
              <a:rPr lang="es-CO" dirty="0" err="1"/>
              <a:t>JfreeChart</a:t>
            </a:r>
            <a:r>
              <a:rPr lang="es-CO" dirty="0"/>
              <a:t>  es una librería que se utiliza para la creación de </a:t>
            </a:r>
            <a:r>
              <a:rPr lang="es-CO" dirty="0" smtClean="0"/>
              <a:t>gráficos, </a:t>
            </a:r>
            <a:r>
              <a:rPr lang="es-CO" dirty="0"/>
              <a:t>en esta ocasión se pretende utilizar sus ventajas para graficar en tiempo real, con las debidas bases, cualquier dato recibido  de sensores conectados a </a:t>
            </a:r>
            <a:r>
              <a:rPr lang="es-CO" dirty="0" err="1"/>
              <a:t>Arduino</a:t>
            </a:r>
            <a:r>
              <a:rPr lang="es-CO" dirty="0"/>
              <a:t>.</a:t>
            </a:r>
          </a:p>
          <a:p>
            <a:r>
              <a:rPr lang="es-CO" dirty="0" smtClean="0"/>
              <a:t>La </a:t>
            </a:r>
            <a:r>
              <a:rPr lang="es-CO" dirty="0"/>
              <a:t>comunicación entre Java y </a:t>
            </a:r>
            <a:r>
              <a:rPr lang="es-CO" dirty="0" err="1"/>
              <a:t>arduino</a:t>
            </a:r>
            <a:r>
              <a:rPr lang="es-CO" dirty="0"/>
              <a:t> se logra por medio de los puertos serie que dentro del programa se conoce como “</a:t>
            </a:r>
            <a:r>
              <a:rPr lang="es-CO" dirty="0" err="1"/>
              <a:t>com</a:t>
            </a:r>
            <a:r>
              <a:rPr lang="es-CO" dirty="0"/>
              <a:t>#” donde # es el número del puerto,  y la librería RXTX y la ayuda de la librería </a:t>
            </a:r>
            <a:r>
              <a:rPr lang="es-CO" dirty="0" err="1"/>
              <a:t>Arduino</a:t>
            </a:r>
            <a:r>
              <a:rPr lang="es-CO" dirty="0"/>
              <a:t> que facilita los comandos de la librería RXTX.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22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para la creación del programa: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Arduino</a:t>
            </a:r>
            <a:r>
              <a:rPr lang="es-CO" dirty="0"/>
              <a:t> para Java, RXTX, </a:t>
            </a:r>
            <a:r>
              <a:rPr lang="es-CO" dirty="0" err="1"/>
              <a:t>JFreeChart</a:t>
            </a:r>
            <a:r>
              <a:rPr lang="es-CO" dirty="0"/>
              <a:t>, y Netbeans 7.3 en adelante.</a:t>
            </a:r>
          </a:p>
          <a:p>
            <a:r>
              <a:rPr lang="es-CO" dirty="0" smtClean="0"/>
              <a:t>Teniendo lo anterior, procedemos a  </a:t>
            </a:r>
            <a:r>
              <a:rPr lang="es-CO" dirty="0"/>
              <a:t>crea un proyecto en </a:t>
            </a:r>
            <a:r>
              <a:rPr lang="es-CO" dirty="0" err="1"/>
              <a:t>nebeans</a:t>
            </a:r>
            <a:r>
              <a:rPr lang="es-CO" dirty="0"/>
              <a:t>, con el nombre que desee, se deja la clase principal (se crea automáticamente al crear el proyecto) y cree un </a:t>
            </a:r>
            <a:r>
              <a:rPr lang="es-CO" dirty="0" err="1"/>
              <a:t>jFrame</a:t>
            </a:r>
            <a:r>
              <a:rPr lang="es-CO" dirty="0"/>
              <a:t> con el nombre que desee. Y agregue las librerías ya mencionadas de tal forma que </a:t>
            </a:r>
            <a:r>
              <a:rPr lang="es-CO" dirty="0" err="1"/>
              <a:t>neatbeans</a:t>
            </a:r>
            <a:r>
              <a:rPr lang="es-CO" dirty="0"/>
              <a:t> las reconozca</a:t>
            </a:r>
            <a:r>
              <a:rPr lang="es-CO" dirty="0" smtClean="0"/>
              <a:t>.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r>
              <a:rPr lang="es-CO" dirty="0"/>
              <a:t>Nota: </a:t>
            </a:r>
            <a:r>
              <a:rPr lang="es-CO" dirty="0" err="1"/>
              <a:t>jfreechar</a:t>
            </a:r>
            <a:r>
              <a:rPr lang="es-CO" dirty="0"/>
              <a:t> demo no es necesaria.  Y </a:t>
            </a:r>
            <a:r>
              <a:rPr lang="es-CO" dirty="0" err="1"/>
              <a:t>Jcommon</a:t>
            </a:r>
            <a:r>
              <a:rPr lang="es-CO" dirty="0"/>
              <a:t> viene incluida en la carpeta que viene con </a:t>
            </a:r>
            <a:r>
              <a:rPr lang="es-CO" dirty="0" err="1" smtClean="0"/>
              <a:t>Jfreechart.Recuerde</a:t>
            </a:r>
            <a:r>
              <a:rPr lang="es-CO" dirty="0" smtClean="0"/>
              <a:t> leer el </a:t>
            </a:r>
            <a:r>
              <a:rPr lang="es-CO" dirty="0" err="1" smtClean="0"/>
              <a:t>Readme</a:t>
            </a:r>
            <a:r>
              <a:rPr lang="es-CO" dirty="0" smtClean="0"/>
              <a:t> de RXTX.</a:t>
            </a:r>
            <a:endParaRPr lang="es-CO" dirty="0"/>
          </a:p>
          <a:p>
            <a:endParaRPr lang="es-CO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26" y="3923197"/>
            <a:ext cx="1819275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0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9057" y="457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CO" dirty="0"/>
              <a:t>Después en la clase principal crea una instancia del </a:t>
            </a:r>
            <a:r>
              <a:rPr lang="es-CO" dirty="0" err="1"/>
              <a:t>Jframe</a:t>
            </a:r>
            <a:r>
              <a:rPr lang="es-CO" dirty="0"/>
              <a:t> para que al iniciar el programa esta se despliegue. </a:t>
            </a:r>
            <a:br>
              <a:rPr lang="es-CO" dirty="0"/>
            </a:b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59" y="2184034"/>
            <a:ext cx="8037151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7022123" y="2825260"/>
            <a:ext cx="2836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Nota: En este ejemplo vemos que el </a:t>
            </a:r>
            <a:r>
              <a:rPr lang="es-CO" dirty="0" err="1"/>
              <a:t>Frame</a:t>
            </a:r>
            <a:r>
              <a:rPr lang="es-CO" dirty="0"/>
              <a:t> se llama </a:t>
            </a:r>
            <a:r>
              <a:rPr lang="es-CO" dirty="0" err="1"/>
              <a:t>Wiwdow</a:t>
            </a:r>
            <a:r>
              <a:rPr lang="es-CO" dirty="0"/>
              <a:t> y la </a:t>
            </a:r>
            <a:r>
              <a:rPr lang="es-CO" dirty="0" err="1"/>
              <a:t>instacia</a:t>
            </a:r>
            <a:r>
              <a:rPr lang="es-CO" dirty="0"/>
              <a:t> del objeto se llama ventana, y para que se muestre cuando se inicia usamos el método </a:t>
            </a:r>
            <a:r>
              <a:rPr lang="es-CO" dirty="0" err="1"/>
              <a:t>setVisible</a:t>
            </a:r>
            <a:r>
              <a:rPr lang="es-CO" dirty="0"/>
              <a:t> y entre paréntesis le decimos true.</a:t>
            </a:r>
          </a:p>
        </p:txBody>
      </p:sp>
    </p:spTree>
    <p:extLst>
      <p:ext uri="{BB962C8B-B14F-4D97-AF65-F5344CB8AC3E}">
        <p14:creationId xmlns:p14="http://schemas.microsoft.com/office/powerpoint/2010/main" val="12303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Ahora vamos al </a:t>
            </a:r>
            <a:r>
              <a:rPr lang="es-CO" dirty="0" err="1"/>
              <a:t>Frame</a:t>
            </a:r>
            <a:r>
              <a:rPr lang="es-CO" dirty="0"/>
              <a:t> y creamos un </a:t>
            </a:r>
            <a:r>
              <a:rPr lang="es-CO" dirty="0" smtClean="0"/>
              <a:t>botón</a:t>
            </a:r>
            <a:r>
              <a:rPr lang="es-CO" dirty="0"/>
              <a:t>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endParaRPr lang="es-CO" sz="1200" dirty="0" smtClean="0"/>
          </a:p>
          <a:p>
            <a:r>
              <a:rPr lang="es-CO" sz="1400" dirty="0" smtClean="0"/>
              <a:t>Nota</a:t>
            </a:r>
            <a:r>
              <a:rPr lang="es-CO" sz="1400" dirty="0"/>
              <a:t>: Para </a:t>
            </a:r>
            <a:r>
              <a:rPr lang="es-CO" sz="1400" dirty="0" smtClean="0"/>
              <a:t>crear el botón le damos en Swing </a:t>
            </a:r>
            <a:r>
              <a:rPr lang="es-CO" sz="1400" dirty="0" err="1" smtClean="0"/>
              <a:t>Controls</a:t>
            </a:r>
            <a:r>
              <a:rPr lang="es-CO" sz="1400" dirty="0" smtClean="0"/>
              <a:t> en la opción </a:t>
            </a:r>
            <a:r>
              <a:rPr lang="es-CO" sz="1400" dirty="0" err="1" smtClean="0"/>
              <a:t>button</a:t>
            </a:r>
            <a:r>
              <a:rPr lang="es-CO" sz="1400" dirty="0" smtClean="0"/>
              <a:t> y arrastramos el botón hasta el panel que se crea automáticamente.</a:t>
            </a:r>
          </a:p>
          <a:p>
            <a:endParaRPr lang="es-CO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76" y="1822198"/>
            <a:ext cx="8283003" cy="182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32" y="4354237"/>
            <a:ext cx="6606397" cy="191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8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7" y="2119712"/>
            <a:ext cx="6194695" cy="4434616"/>
          </a:xfrm>
        </p:spPr>
      </p:pic>
      <p:sp>
        <p:nvSpPr>
          <p:cNvPr id="5" name="4 CuadroTexto"/>
          <p:cNvSpPr txBox="1"/>
          <p:nvPr/>
        </p:nvSpPr>
        <p:spPr>
          <a:xfrm>
            <a:off x="678863" y="1381048"/>
            <a:ext cx="5977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1400" dirty="0" smtClean="0"/>
              <a:t>Nota: En el </a:t>
            </a:r>
            <a:r>
              <a:rPr lang="es-ES" sz="1400" dirty="0" err="1" smtClean="0"/>
              <a:t>serialEvent</a:t>
            </a:r>
            <a:r>
              <a:rPr lang="es-ES" sz="1400" dirty="0" smtClean="0"/>
              <a:t> es el lugar en cual programara como añadir los</a:t>
            </a:r>
          </a:p>
          <a:p>
            <a:pPr algn="just"/>
            <a:r>
              <a:rPr lang="es-ES" sz="1400" dirty="0" smtClean="0"/>
              <a:t>Los datos que envía </a:t>
            </a:r>
            <a:r>
              <a:rPr lang="es-ES" sz="1400" dirty="0" err="1" smtClean="0"/>
              <a:t>arduino</a:t>
            </a:r>
            <a:r>
              <a:rPr lang="es-ES" sz="1400" dirty="0" smtClean="0"/>
              <a:t>, en ese lugar se implementa de manejo de </a:t>
            </a:r>
          </a:p>
          <a:p>
            <a:pPr algn="just"/>
            <a:r>
              <a:rPr lang="es-ES" sz="1400" dirty="0" smtClean="0"/>
              <a:t>Caracteres para poder acomodar los datos en la serie.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432139" y="2119712"/>
            <a:ext cx="33389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1400" dirty="0" smtClean="0"/>
              <a:t>Nota: para recibir el mensaje que </a:t>
            </a:r>
          </a:p>
          <a:p>
            <a:pPr algn="just"/>
            <a:r>
              <a:rPr lang="es-ES" sz="1400" dirty="0" smtClean="0"/>
              <a:t>muestra </a:t>
            </a:r>
            <a:r>
              <a:rPr lang="es-ES" sz="1400" dirty="0" err="1" smtClean="0"/>
              <a:t>arduino</a:t>
            </a:r>
            <a:r>
              <a:rPr lang="es-ES" sz="1400" dirty="0" smtClean="0"/>
              <a:t> en java utilizaremos </a:t>
            </a:r>
          </a:p>
          <a:p>
            <a:pPr algn="just"/>
            <a:r>
              <a:rPr lang="es-ES" sz="1400" dirty="0" smtClean="0"/>
              <a:t>el método .</a:t>
            </a:r>
            <a:r>
              <a:rPr lang="es-ES" sz="1400" dirty="0" err="1" smtClean="0"/>
              <a:t>PrintMessage</a:t>
            </a:r>
            <a:r>
              <a:rPr lang="es-ES" sz="1400" dirty="0" smtClean="0"/>
              <a:t>, con el objeto</a:t>
            </a:r>
          </a:p>
          <a:p>
            <a:pPr algn="just"/>
            <a:r>
              <a:rPr lang="es-ES" sz="1400" dirty="0" smtClean="0"/>
              <a:t>de la librería </a:t>
            </a:r>
            <a:r>
              <a:rPr lang="es-ES" sz="1400" dirty="0" err="1" smtClean="0"/>
              <a:t>Arduino</a:t>
            </a:r>
            <a:r>
              <a:rPr lang="es-ES" sz="1400" dirty="0" smtClean="0"/>
              <a:t> que creamos así:</a:t>
            </a:r>
          </a:p>
          <a:p>
            <a:pPr algn="just"/>
            <a:r>
              <a:rPr lang="es-ES" sz="1400" dirty="0" err="1" smtClean="0"/>
              <a:t>Arduino</a:t>
            </a:r>
            <a:r>
              <a:rPr lang="es-ES" sz="1400" dirty="0"/>
              <a:t> .</a:t>
            </a:r>
            <a:r>
              <a:rPr lang="es-ES" sz="1400" dirty="0" err="1" smtClean="0"/>
              <a:t>PrintMessage</a:t>
            </a:r>
            <a:r>
              <a:rPr lang="es-ES" sz="1400" dirty="0" smtClean="0"/>
              <a:t> y lo recibiremos</a:t>
            </a:r>
            <a:endParaRPr lang="es-ES" sz="1400" dirty="0"/>
          </a:p>
          <a:p>
            <a:pPr algn="just"/>
            <a:r>
              <a:rPr lang="es-ES" sz="1400" dirty="0" smtClean="0"/>
              <a:t>en una variable de tipo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para </a:t>
            </a:r>
          </a:p>
          <a:p>
            <a:pPr algn="just"/>
            <a:r>
              <a:rPr lang="es-ES" sz="1400" dirty="0" smtClean="0"/>
              <a:t>Tratar el dato.</a:t>
            </a:r>
          </a:p>
        </p:txBody>
      </p:sp>
    </p:spTree>
    <p:extLst>
      <p:ext uri="{BB962C8B-B14F-4D97-AF65-F5344CB8AC3E}">
        <p14:creationId xmlns:p14="http://schemas.microsoft.com/office/powerpoint/2010/main" val="249619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2" y="2395426"/>
            <a:ext cx="7161308" cy="3631887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33902" y="1608675"/>
            <a:ext cx="6219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Nota: El siguiente código se debe digitar arriba de manera global. Y recuerde que cada serie, colección y grafica que cree, corresponderá a una grafica diferente, además entiéndase que luminosidad puede modificarse.</a:t>
            </a:r>
          </a:p>
        </p:txBody>
      </p:sp>
    </p:spTree>
    <p:extLst>
      <p:ext uri="{BB962C8B-B14F-4D97-AF65-F5344CB8AC3E}">
        <p14:creationId xmlns:p14="http://schemas.microsoft.com/office/powerpoint/2010/main" val="192914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00" y="1270000"/>
            <a:ext cx="6782942" cy="495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585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</a:t>
            </a:r>
            <a:r>
              <a:rPr lang="es-ES" dirty="0" err="1" smtClean="0"/>
              <a:t>serialPortEventListener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4" y="1415245"/>
            <a:ext cx="5934903" cy="3305636"/>
          </a:xfrm>
        </p:spPr>
      </p:pic>
      <p:sp>
        <p:nvSpPr>
          <p:cNvPr id="5" name="Rectángulo 4"/>
          <p:cNvSpPr/>
          <p:nvPr/>
        </p:nvSpPr>
        <p:spPr>
          <a:xfrm>
            <a:off x="5816957" y="1415245"/>
            <a:ext cx="48596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Nota: </a:t>
            </a:r>
            <a:r>
              <a:rPr lang="es-ES" sz="1600" dirty="0" err="1" smtClean="0"/>
              <a:t>Arduino.MessageAvilable</a:t>
            </a:r>
            <a:r>
              <a:rPr lang="es-ES" sz="1600" dirty="0" smtClean="0"/>
              <a:t>() nos</a:t>
            </a:r>
          </a:p>
          <a:p>
            <a:pPr algn="just"/>
            <a:r>
              <a:rPr lang="es-ES" sz="1600" dirty="0" smtClean="0"/>
              <a:t>dirá si el </a:t>
            </a:r>
            <a:r>
              <a:rPr lang="es-ES" sz="1600" dirty="0" err="1" smtClean="0"/>
              <a:t>Arduino</a:t>
            </a:r>
            <a:r>
              <a:rPr lang="es-ES" sz="1600" dirty="0" smtClean="0"/>
              <a:t> esta enviando </a:t>
            </a:r>
          </a:p>
          <a:p>
            <a:pPr algn="just"/>
            <a:r>
              <a:rPr lang="es-ES" sz="1600" dirty="0" smtClean="0"/>
              <a:t>Mensajes entonces si lo hace</a:t>
            </a:r>
          </a:p>
          <a:p>
            <a:pPr algn="just"/>
            <a:r>
              <a:rPr lang="es-ES" sz="1600" dirty="0" smtClean="0"/>
              <a:t>Tomamos la cadena que es enviada</a:t>
            </a:r>
          </a:p>
          <a:p>
            <a:pPr algn="just"/>
            <a:r>
              <a:rPr lang="es-ES" sz="1600" dirty="0" smtClean="0"/>
              <a:t>Con una variable de tipo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que </a:t>
            </a:r>
          </a:p>
          <a:p>
            <a:pPr algn="just"/>
            <a:r>
              <a:rPr lang="es-ES" sz="1600" dirty="0" smtClean="0"/>
              <a:t>Llamamos “</a:t>
            </a:r>
            <a:r>
              <a:rPr lang="es-ES" sz="1600" dirty="0" err="1" smtClean="0"/>
              <a:t>oli</a:t>
            </a:r>
            <a:r>
              <a:rPr lang="es-ES" sz="1600" dirty="0" smtClean="0"/>
              <a:t>” (esta puede ser llamada como guste) .Ahora como ya sabemos que la cadena</a:t>
            </a:r>
          </a:p>
          <a:p>
            <a:pPr algn="just"/>
            <a:r>
              <a:rPr lang="es-ES" sz="1600" dirty="0" smtClean="0"/>
              <a:t>Esta dividida por “;” solamente tenemos</a:t>
            </a:r>
          </a:p>
          <a:p>
            <a:pPr algn="just"/>
            <a:r>
              <a:rPr lang="es-ES" sz="1600" dirty="0" smtClean="0"/>
              <a:t>Que dividir la cadena en </a:t>
            </a:r>
            <a:r>
              <a:rPr lang="es-ES" sz="1600" dirty="0" err="1" smtClean="0"/>
              <a:t>subString</a:t>
            </a:r>
            <a:r>
              <a:rPr lang="es-ES" sz="1600" dirty="0" smtClean="0"/>
              <a:t> y</a:t>
            </a:r>
          </a:p>
          <a:p>
            <a:pPr algn="just"/>
            <a:r>
              <a:rPr lang="es-ES" sz="1600" dirty="0" smtClean="0"/>
              <a:t>Así obtendremos los datos que deseamos.</a:t>
            </a:r>
          </a:p>
          <a:p>
            <a:pPr algn="just"/>
            <a:r>
              <a:rPr lang="es-ES" sz="1600" dirty="0" smtClean="0"/>
              <a:t>Se usa </a:t>
            </a:r>
            <a:r>
              <a:rPr lang="es-ES" sz="1600" dirty="0" err="1" smtClean="0"/>
              <a:t>Float.parseFloat</a:t>
            </a:r>
            <a:r>
              <a:rPr lang="es-ES" sz="1600" dirty="0" smtClean="0"/>
              <a:t> para pasar de </a:t>
            </a:r>
          </a:p>
          <a:p>
            <a:pPr algn="just"/>
            <a:r>
              <a:rPr lang="es-ES" sz="1600" dirty="0" err="1" smtClean="0"/>
              <a:t>String</a:t>
            </a:r>
            <a:r>
              <a:rPr lang="es-ES" sz="1600" dirty="0" smtClean="0"/>
              <a:t> a una variable de tipo </a:t>
            </a:r>
            <a:r>
              <a:rPr lang="es-ES" sz="1600" dirty="0" err="1" smtClean="0"/>
              <a:t>Float</a:t>
            </a:r>
            <a:r>
              <a:rPr lang="es-ES" sz="1600" dirty="0" smtClean="0"/>
              <a:t>, en</a:t>
            </a:r>
          </a:p>
          <a:p>
            <a:pPr algn="just"/>
            <a:r>
              <a:rPr lang="es-ES" sz="1600" dirty="0" smtClean="0"/>
              <a:t>Otras palabras de texto a numero </a:t>
            </a:r>
          </a:p>
          <a:p>
            <a:pPr algn="just"/>
            <a:r>
              <a:rPr lang="es-ES" sz="1600" dirty="0" smtClean="0"/>
              <a:t>Y agregamos esos valores a la serie que </a:t>
            </a:r>
          </a:p>
          <a:p>
            <a:pPr algn="just"/>
            <a:r>
              <a:rPr lang="es-ES" sz="1600" dirty="0" smtClean="0"/>
              <a:t>Corresponda.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845712" y="5200897"/>
                <a:ext cx="4971245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Ej. de mensaje de salida</a:t>
                </a:r>
                <a:r>
                  <a:rPr lang="es-CO" dirty="0"/>
                  <a:t> </a:t>
                </a:r>
                <a:r>
                  <a:rPr lang="es-CO" dirty="0" smtClean="0"/>
                  <a:t>de </a:t>
                </a:r>
                <a:r>
                  <a:rPr lang="es-CO" dirty="0" err="1" smtClean="0"/>
                  <a:t>Arduino</a:t>
                </a:r>
                <a:r>
                  <a:rPr lang="es-CO" dirty="0" smtClean="0"/>
                  <a:t>:</a:t>
                </a:r>
              </a:p>
              <a:p>
                <a:r>
                  <a:rPr lang="es-CO" dirty="0" smtClean="0"/>
                  <a:t>33.10;99166;45</a:t>
                </a:r>
                <a:r>
                  <a:rPr lang="es-CO" dirty="0" smtClean="0">
                    <a:sym typeface="Wingdings" panose="05000000000000000000" pitchFamily="2" charset="2"/>
                  </a:rPr>
                  <a:t> </a:t>
                </a:r>
                <a:r>
                  <a:rPr lang="es-CO" dirty="0" err="1" smtClean="0">
                    <a:sym typeface="Wingdings" panose="05000000000000000000" pitchFamily="2" charset="2"/>
                  </a:rPr>
                  <a:t>oli</a:t>
                </a:r>
                <a:r>
                  <a:rPr lang="es-CO" dirty="0" smtClean="0">
                    <a:sym typeface="Wingdings" panose="05000000000000000000" pitchFamily="2" charset="2"/>
                  </a:rPr>
                  <a:t> toma este valor.</a:t>
                </a:r>
                <a:endParaRPr lang="es-CO" dirty="0" smtClean="0"/>
              </a:p>
              <a:p>
                <a:r>
                  <a:rPr lang="es-CO" dirty="0" smtClean="0"/>
                  <a:t>Temperatura (°C);</a:t>
                </a:r>
                <a:r>
                  <a:rPr lang="es-CO" dirty="0" err="1" smtClean="0"/>
                  <a:t>Presion</a:t>
                </a:r>
                <a:r>
                  <a:rPr lang="es-CO" dirty="0" smtClean="0"/>
                  <a:t> (</a:t>
                </a:r>
                <a:r>
                  <a:rPr lang="es-CO" dirty="0" err="1" smtClean="0"/>
                  <a:t>Pa</a:t>
                </a:r>
                <a:r>
                  <a:rPr lang="es-CO" dirty="0" smtClean="0"/>
                  <a:t>);Volumen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O" dirty="0" smtClean="0"/>
                  <a:t>)</a:t>
                </a: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12" y="5200897"/>
                <a:ext cx="4971245" cy="946991"/>
              </a:xfrm>
              <a:prstGeom prst="rect">
                <a:avLst/>
              </a:prstGeom>
              <a:blipFill rotWithShape="0">
                <a:blip r:embed="rId3"/>
                <a:stretch>
                  <a:fillRect l="-1104" t="-3846" b="-57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361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Didácticas Electrónicas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>
                <a:hlinkClick r:id="rId2"/>
              </a:rPr>
              <a:t>www.didactaselectronicas.com</a:t>
            </a:r>
            <a:endParaRPr lang="es-CO" dirty="0" smtClean="0"/>
          </a:p>
          <a:p>
            <a:r>
              <a:rPr lang="es-CO" dirty="0" smtClean="0"/>
              <a:t>Documentación de Java para </a:t>
            </a:r>
            <a:r>
              <a:rPr lang="es-CO" dirty="0" err="1" smtClean="0"/>
              <a:t>String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docs.oracle.com/javase/6/docs/api/java/lang/String.html</a:t>
            </a:r>
            <a:endParaRPr lang="es-CO" dirty="0" smtClean="0"/>
          </a:p>
          <a:p>
            <a:r>
              <a:rPr lang="es-CO" dirty="0" smtClean="0"/>
              <a:t>Documentación de </a:t>
            </a:r>
            <a:r>
              <a:rPr lang="es-CO" dirty="0" err="1" smtClean="0"/>
              <a:t>Arduino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docs.oracle.com/javase/6/docs/api/java/lang/String.html</a:t>
            </a: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955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Preparación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600" dirty="0" smtClean="0"/>
              <a:t>Conectar el </a:t>
            </a:r>
            <a:r>
              <a:rPr lang="es-CO" sz="3600" dirty="0" err="1" smtClean="0"/>
              <a:t>Arduino</a:t>
            </a:r>
            <a:r>
              <a:rPr lang="es-CO" sz="3600" dirty="0" smtClean="0"/>
              <a:t> y esperar que se instalen los controladores del modelo que se haya conectado para poder usar el puerto COM del puerto USB usado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9368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Preparación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63494"/>
            <a:ext cx="6946959" cy="4690143"/>
          </a:xfrm>
        </p:spPr>
      </p:pic>
    </p:spTree>
    <p:extLst>
      <p:ext uri="{BB962C8B-B14F-4D97-AF65-F5344CB8AC3E}">
        <p14:creationId xmlns:p14="http://schemas.microsoft.com/office/powerpoint/2010/main" val="35148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Preparación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1270000"/>
            <a:ext cx="7134895" cy="5389218"/>
          </a:xfrm>
        </p:spPr>
      </p:pic>
    </p:spTree>
    <p:extLst>
      <p:ext uri="{BB962C8B-B14F-4D97-AF65-F5344CB8AC3E}">
        <p14:creationId xmlns:p14="http://schemas.microsoft.com/office/powerpoint/2010/main" val="21849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62592"/>
            <a:ext cx="6621686" cy="5752882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77334" y="202192"/>
            <a:ext cx="8596668" cy="1320800"/>
          </a:xfrm>
        </p:spPr>
        <p:txBody>
          <a:bodyPr/>
          <a:lstStyle/>
          <a:p>
            <a:r>
              <a:rPr lang="es-CO" dirty="0" smtClean="0"/>
              <a:t>Estructura Básica</a:t>
            </a:r>
            <a:endParaRPr lang="es-CO" dirty="0"/>
          </a:p>
        </p:txBody>
      </p:sp>
      <p:sp>
        <p:nvSpPr>
          <p:cNvPr id="8" name="Flecha derecha 7"/>
          <p:cNvSpPr/>
          <p:nvPr/>
        </p:nvSpPr>
        <p:spPr>
          <a:xfrm>
            <a:off x="2202287" y="1291173"/>
            <a:ext cx="6233374" cy="3348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a 9"/>
              <p:cNvGraphicFramePr/>
              <p:nvPr>
                <p:extLst>
                  <p:ext uri="{D42A27DB-BD31-4B8C-83A1-F6EECF244321}">
                    <p14:modId xmlns:p14="http://schemas.microsoft.com/office/powerpoint/2010/main" val="2033520371"/>
                  </p:ext>
                </p:extLst>
              </p:nvPr>
            </p:nvGraphicFramePr>
            <p:xfrm>
              <a:off x="6698129" y="1143255"/>
              <a:ext cx="2956859" cy="26346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0" name="Diagrama 9"/>
              <p:cNvGraphicFramePr/>
              <p:nvPr>
                <p:extLst>
                  <p:ext uri="{D42A27DB-BD31-4B8C-83A1-F6EECF244321}">
                    <p14:modId xmlns:p14="http://schemas.microsoft.com/office/powerpoint/2010/main" val="2033520371"/>
                  </p:ext>
                </p:extLst>
              </p:nvPr>
            </p:nvGraphicFramePr>
            <p:xfrm>
              <a:off x="6698129" y="1143255"/>
              <a:ext cx="2956859" cy="26346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66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Botones para ejecutar el programa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8196"/>
            <a:ext cx="3160528" cy="1867584"/>
          </a:xfrm>
        </p:spPr>
      </p:pic>
      <p:sp>
        <p:nvSpPr>
          <p:cNvPr id="5" name="Flecha doblada hacia arriba 4"/>
          <p:cNvSpPr/>
          <p:nvPr/>
        </p:nvSpPr>
        <p:spPr>
          <a:xfrm flipH="1">
            <a:off x="677334" y="2878996"/>
            <a:ext cx="1506829" cy="13648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257598" y="3837904"/>
            <a:ext cx="297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Comprobar el código en busca de errores (</a:t>
            </a:r>
            <a:r>
              <a:rPr lang="es-CO" i="1" dirty="0" smtClean="0"/>
              <a:t>Compilar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 flipH="1">
            <a:off x="1790163" y="2237593"/>
            <a:ext cx="4456090" cy="641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6336406" y="2342524"/>
            <a:ext cx="343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Cargar código al </a:t>
            </a:r>
            <a:r>
              <a:rPr lang="es-CO" dirty="0" err="1" smtClean="0"/>
              <a:t>Arduino</a:t>
            </a:r>
            <a:r>
              <a:rPr lang="es-CO" dirty="0" smtClean="0"/>
              <a:t> (</a:t>
            </a:r>
            <a:r>
              <a:rPr lang="es-CO" i="1" dirty="0" smtClean="0"/>
              <a:t>Compila</a:t>
            </a:r>
            <a:r>
              <a:rPr lang="es-CO" dirty="0" smtClean="0"/>
              <a:t> antes de cargar)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42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Monitor de Arduino IDE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b="22343"/>
          <a:stretch/>
        </p:blipFill>
        <p:spPr>
          <a:xfrm>
            <a:off x="734096" y="1425007"/>
            <a:ext cx="4734982" cy="44091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18" y="1782248"/>
            <a:ext cx="3914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Librerías (Cabeceras)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r="18342"/>
          <a:stretch/>
        </p:blipFill>
        <p:spPr>
          <a:xfrm>
            <a:off x="677334" y="1394947"/>
            <a:ext cx="9518754" cy="4748275"/>
          </a:xfrm>
        </p:spPr>
      </p:pic>
      <p:sp>
        <p:nvSpPr>
          <p:cNvPr id="5" name="CuadroTexto 4"/>
          <p:cNvSpPr txBox="1"/>
          <p:nvPr/>
        </p:nvSpPr>
        <p:spPr>
          <a:xfrm>
            <a:off x="8023538" y="3181082"/>
            <a:ext cx="2021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Dentro de la carpeta donde se instalo </a:t>
            </a:r>
            <a:r>
              <a:rPr lang="es-CO" dirty="0" err="1" smtClean="0"/>
              <a:t>Arduino</a:t>
            </a:r>
            <a:r>
              <a:rPr lang="es-CO" dirty="0" smtClean="0"/>
              <a:t> IDE.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Predeterminado: </a:t>
            </a:r>
            <a:r>
              <a:rPr lang="es-CO" sz="1600" i="1" dirty="0" smtClean="0"/>
              <a:t>C:\Arduino\libraries</a:t>
            </a:r>
          </a:p>
        </p:txBody>
      </p:sp>
      <p:sp>
        <p:nvSpPr>
          <p:cNvPr id="9" name="Flecha curvada hacia arriba 8"/>
          <p:cNvSpPr/>
          <p:nvPr/>
        </p:nvSpPr>
        <p:spPr>
          <a:xfrm>
            <a:off x="3053507" y="4309752"/>
            <a:ext cx="5743977" cy="15325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772836" y="5076044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Arrastrar 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03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828</TotalTime>
  <Words>1082</Words>
  <Application>Microsoft Office PowerPoint</Application>
  <PresentationFormat>Panorámica</PresentationFormat>
  <Paragraphs>192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Trebuchet MS</vt:lpstr>
      <vt:lpstr>Wingdings</vt:lpstr>
      <vt:lpstr>Wingdings 3</vt:lpstr>
      <vt:lpstr>Faceta</vt:lpstr>
      <vt:lpstr>Graficar con Arduino y Java en tiempo real</vt:lpstr>
      <vt:lpstr>Instalación</vt:lpstr>
      <vt:lpstr>Preparación</vt:lpstr>
      <vt:lpstr>Preparación</vt:lpstr>
      <vt:lpstr>Preparación</vt:lpstr>
      <vt:lpstr>Estructura Básica</vt:lpstr>
      <vt:lpstr>Botones para ejecutar el programa</vt:lpstr>
      <vt:lpstr>Monitor de Arduino IDE</vt:lpstr>
      <vt:lpstr>Librerías (Cabeceras)</vt:lpstr>
      <vt:lpstr>Ejemplo</vt:lpstr>
      <vt:lpstr>Presentación de PowerPoint</vt:lpstr>
      <vt:lpstr>Manejo de String (Java)</vt:lpstr>
      <vt:lpstr>Manejo de String (Java)</vt:lpstr>
      <vt:lpstr>Manejo de String (Java)</vt:lpstr>
      <vt:lpstr>Instalación</vt:lpstr>
      <vt:lpstr>Instalación</vt:lpstr>
      <vt:lpstr>Instalación</vt:lpstr>
      <vt:lpstr>Instalación: RXTX jar (Install.txt para mas información) </vt:lpstr>
      <vt:lpstr>Instalación: RXTX jar (Install.txt para mas información) </vt:lpstr>
      <vt:lpstr>EN JAVA TENEMOS</vt:lpstr>
      <vt:lpstr>Requisitos para la creación del programa:</vt:lpstr>
      <vt:lpstr>Después en la clase principal crea una instancia del Jframe para que al iniciar el programa esta se despliegue.  </vt:lpstr>
      <vt:lpstr>Ahora vamos al Frame y creamos un botón:</vt:lpstr>
      <vt:lpstr>Programación </vt:lpstr>
      <vt:lpstr>Programación</vt:lpstr>
      <vt:lpstr>Programación</vt:lpstr>
      <vt:lpstr>Programación serialPortEventListener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Amaury Ortega</dc:creator>
  <cp:lastModifiedBy>Amaury Ortega</cp:lastModifiedBy>
  <cp:revision>43</cp:revision>
  <dcterms:created xsi:type="dcterms:W3CDTF">2014-11-24T23:58:46Z</dcterms:created>
  <dcterms:modified xsi:type="dcterms:W3CDTF">2014-11-27T19:05:55Z</dcterms:modified>
</cp:coreProperties>
</file>