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63BBB-6759-4FB5-846D-9ECBDA350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0147CE-EE6E-4E23-BDDF-D4F7F1255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E84BB-A037-44A1-98BE-A4D4EC4E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BCC444-D751-4A14-8F92-2EED88D9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5971BE-41B3-42A4-8973-AED064D8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F6A6C-72E9-4A11-829C-12E679F3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ACC9F7-771B-4A05-BFED-CF14DCEC3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924AE-32AE-433C-A1F2-1C5F37E0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5149F5-0A45-4492-8317-B4AB9A00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C03CDA-F0AF-4888-832B-ECAB09BB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1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17ED64-A534-4F7E-9E12-825FBC0B6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DAD1BE-654F-48EE-9568-43CF9A6B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1F7D89-7C34-44FF-9828-6FAABF39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A9112E-5FB3-4D94-A885-8DF9E6A3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7951F4-5385-4B5D-8292-0705C4CF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47189-6967-40EE-A322-51FCCDE6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4D868-662F-479C-87B2-A18C8E99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B416BE-F552-40AC-B5EB-5FEB33C7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41EA37-C25D-4E93-BDC6-52EF8D2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51885A-6386-4302-B1F9-8D849D72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9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BB7EC-5C29-404A-9DFB-9825C7B5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D2058-7DAD-4A82-A58C-FD5B971E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E3F56-0579-4958-AD4E-F1A979EF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FA7270-D8BC-4044-8373-53BEC4AD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182390-CD1E-4AFF-829B-F22CE4A1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A8120-AE53-4E00-A736-24BB92FC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9F5EF-442D-47C7-887C-329C7E648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DA85D9-D4A1-4B93-9A96-D7AFE106A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9BD089-F224-44E0-BD3B-CA6E4DF6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481C0-6108-438B-B87D-81F467FA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C3E3C-8A82-4491-BD3E-CA293AF5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4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B5593-C990-487C-85E9-7B3079F4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CF6F8E-5AB9-4A05-94A6-33B96F99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09F04A-4146-4F96-AE80-E24E2BBE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098E1A-F76C-423E-A6F5-48BAA9F1E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FEB199-CDC0-4F92-A820-65E0BEA7E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431684-8953-490F-B544-758C5480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5F4204-7A91-4FAC-B4C7-0798E30A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13B053-E6FA-4EF4-A947-01C61400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90965-7938-4278-A543-4FB7D057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7348B6-D46B-4931-B9B4-B4E4E987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0F198F-8D95-4AA5-A3EB-03F3B8D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10E2DA-D994-4665-932C-D8F1D492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9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29B1C0-BC6D-4400-8430-7648BE9D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A0621B-F430-457F-A2D0-C659F981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5C1B32-4B18-4A44-8463-BA588EB9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8E0A3-9C11-4B72-A066-78E7CC90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52D8D-233E-4DEA-B6C1-B012C078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8D5FAC-3FBD-455B-B946-7B99833B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1E2098-A555-4430-A872-9BE8B945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5B3187-8C94-47AB-92C2-305068A9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FD4410-8DF8-481B-A9D3-A448BA18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2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BA4AA-5EA5-4297-A878-B756CDDB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23EE60-EB1D-4EAA-9E71-469249465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989D14-6E7C-4CE5-ACD6-06833D19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6DA818-64AB-4C2C-BE90-A44DFBF6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FCE87F-0DC6-4BDC-A996-4BEDD322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99AD7E-2EE5-4CF4-AEFA-DA96CDB5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0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2514B4-54F9-45E4-84DA-09A49E77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B41FC2-19BB-4B99-B63D-83554F1B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FE301-4BDA-41B3-B2E1-D6302B3DE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1D2D-25BB-4C1B-84B7-85B4EFF9109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B7AF8-0C28-4E7A-BB3A-F6C9E8B7F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EFE6E-47A9-45BA-8602-2A993C9E5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0023-9620-4B0A-A22E-AE0D637324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A952FA-82EB-4D75-B929-AB9296352A46}"/>
              </a:ext>
            </a:extLst>
          </p:cNvPr>
          <p:cNvSpPr/>
          <p:nvPr/>
        </p:nvSpPr>
        <p:spPr>
          <a:xfrm>
            <a:off x="0" y="0"/>
            <a:ext cx="12192000" cy="17877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86D47B-B238-4E86-A7A1-E41177D088C1}"/>
              </a:ext>
            </a:extLst>
          </p:cNvPr>
          <p:cNvSpPr txBox="1"/>
          <p:nvPr/>
        </p:nvSpPr>
        <p:spPr>
          <a:xfrm>
            <a:off x="1544549" y="2527443"/>
            <a:ext cx="910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Connecter </a:t>
            </a:r>
            <a:r>
              <a:rPr lang="en-US" sz="4000" b="1" dirty="0" err="1"/>
              <a:t>PowerBI</a:t>
            </a:r>
            <a:r>
              <a:rPr lang="en-US" sz="4000" b="1" dirty="0"/>
              <a:t> </a:t>
            </a:r>
            <a:r>
              <a:rPr lang="fr-FR" sz="4000" b="1" dirty="0"/>
              <a:t>à</a:t>
            </a:r>
            <a:r>
              <a:rPr lang="en-US" sz="4000" b="1" dirty="0"/>
              <a:t> </a:t>
            </a:r>
            <a:r>
              <a:rPr lang="en-US" sz="4000" b="1" dirty="0" err="1"/>
              <a:t>Kobotoolbox</a:t>
            </a:r>
            <a:endParaRPr lang="en-US" sz="4000" b="1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ECDBF90-712A-4202-977D-8B86F3335584}"/>
              </a:ext>
            </a:extLst>
          </p:cNvPr>
          <p:cNvCxnSpPr/>
          <p:nvPr/>
        </p:nvCxnSpPr>
        <p:spPr>
          <a:xfrm>
            <a:off x="4428162" y="3441846"/>
            <a:ext cx="327745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1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ABBFF-703C-443E-8909-5219032BEED9}"/>
              </a:ext>
            </a:extLst>
          </p:cNvPr>
          <p:cNvSpPr/>
          <p:nvPr/>
        </p:nvSpPr>
        <p:spPr>
          <a:xfrm>
            <a:off x="0" y="6215866"/>
            <a:ext cx="12192000" cy="647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1D87D6-88EC-461E-ACCF-EA185CD84259}"/>
              </a:ext>
            </a:extLst>
          </p:cNvPr>
          <p:cNvSpPr txBox="1"/>
          <p:nvPr/>
        </p:nvSpPr>
        <p:spPr>
          <a:xfrm>
            <a:off x="215757" y="277402"/>
            <a:ext cx="1044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2060"/>
                </a:solidFill>
              </a:rPr>
              <a:t>G</a:t>
            </a:r>
            <a:r>
              <a:rPr lang="fr-FR" sz="2800" b="1" u="sng" dirty="0" err="1">
                <a:solidFill>
                  <a:srgbClr val="002060"/>
                </a:solidFill>
              </a:rPr>
              <a:t>éné</a:t>
            </a:r>
            <a:r>
              <a:rPr lang="en-US" sz="2800" b="1" u="sng" dirty="0" err="1">
                <a:solidFill>
                  <a:srgbClr val="002060"/>
                </a:solidFill>
              </a:rPr>
              <a:t>ralit</a:t>
            </a:r>
            <a:r>
              <a:rPr lang="fr-FR" sz="2800" b="1" u="sng" dirty="0">
                <a:solidFill>
                  <a:srgbClr val="002060"/>
                </a:solidFill>
              </a:rPr>
              <a:t>é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52D43DB-5FD2-4AC1-BB5A-9ABC5BD4D372}"/>
              </a:ext>
            </a:extLst>
          </p:cNvPr>
          <p:cNvSpPr txBox="1"/>
          <p:nvPr/>
        </p:nvSpPr>
        <p:spPr>
          <a:xfrm>
            <a:off x="501722" y="1566952"/>
            <a:ext cx="1118855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Intuition de la </a:t>
            </a:r>
            <a:r>
              <a:rPr lang="fr-FR" sz="2800" b="1" dirty="0" err="1"/>
              <a:t>methode</a:t>
            </a:r>
            <a:r>
              <a:rPr lang="fr-FR" sz="2800" b="1" dirty="0"/>
              <a:t> : </a:t>
            </a:r>
          </a:p>
          <a:p>
            <a:pPr lvl="1"/>
            <a:r>
              <a:rPr lang="fr-FR" dirty="0" err="1"/>
              <a:t>PowerBI</a:t>
            </a:r>
            <a:r>
              <a:rPr lang="fr-FR" dirty="0"/>
              <a:t> se base sur un modèle d’exportation des données de </a:t>
            </a:r>
            <a:r>
              <a:rPr lang="fr-FR" dirty="0" err="1"/>
              <a:t>Kobo</a:t>
            </a:r>
            <a:r>
              <a:rPr lang="fr-FR" dirty="0"/>
              <a:t> pour charger les mises à jour à travers un lien de synchronisation. Ce lien est généré lorsqu’on </a:t>
            </a:r>
            <a:r>
              <a:rPr lang="fr-FR" dirty="0" err="1"/>
              <a:t>cré</a:t>
            </a:r>
            <a:r>
              <a:rPr lang="fr-FR" dirty="0"/>
              <a:t> un format d’exportation de données dans </a:t>
            </a:r>
            <a:r>
              <a:rPr lang="fr-FR" dirty="0" err="1"/>
              <a:t>Kobo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b="1" dirty="0"/>
              <a:t>Il faut donc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Générer le lien d’exportation des données,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Et l’utiliser dans </a:t>
            </a:r>
            <a:r>
              <a:rPr lang="fr-FR" dirty="0" err="1"/>
              <a:t>PowerBI</a:t>
            </a:r>
            <a:r>
              <a:rPr lang="fr-FR" dirty="0"/>
              <a:t> comme source de données,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Faire le design du tableau de bord,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Calculer de Nouvelles colonnes ou mesures si nécessaire,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PowerBI</a:t>
            </a:r>
            <a:r>
              <a:rPr lang="fr-FR" dirty="0"/>
              <a:t> se charge d’aller chercher les Nouvelles données, chaque fois qu’on rafraichit le tableau de bord,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Il peut être déployé en ligne moyennant une licence.</a:t>
            </a:r>
          </a:p>
        </p:txBody>
      </p:sp>
    </p:spTree>
    <p:extLst>
      <p:ext uri="{BB962C8B-B14F-4D97-AF65-F5344CB8AC3E}">
        <p14:creationId xmlns:p14="http://schemas.microsoft.com/office/powerpoint/2010/main" val="177959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ABBFF-703C-443E-8909-5219032BEED9}"/>
              </a:ext>
            </a:extLst>
          </p:cNvPr>
          <p:cNvSpPr/>
          <p:nvPr/>
        </p:nvSpPr>
        <p:spPr>
          <a:xfrm>
            <a:off x="0" y="6215866"/>
            <a:ext cx="12192000" cy="647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1D87D6-88EC-461E-ACCF-EA185CD84259}"/>
              </a:ext>
            </a:extLst>
          </p:cNvPr>
          <p:cNvSpPr txBox="1"/>
          <p:nvPr/>
        </p:nvSpPr>
        <p:spPr>
          <a:xfrm>
            <a:off x="215757" y="277402"/>
            <a:ext cx="1044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rgbClr val="002060"/>
                </a:solidFill>
              </a:rPr>
              <a:t>Etape</a:t>
            </a:r>
            <a:r>
              <a:rPr lang="en-US" sz="2800" b="1" u="sng" dirty="0">
                <a:solidFill>
                  <a:srgbClr val="002060"/>
                </a:solidFill>
              </a:rPr>
              <a:t> 1 : G</a:t>
            </a:r>
            <a:r>
              <a:rPr lang="fr-FR" sz="2800" b="1" u="sng" dirty="0" err="1">
                <a:solidFill>
                  <a:srgbClr val="002060"/>
                </a:solidFill>
              </a:rPr>
              <a:t>éné</a:t>
            </a:r>
            <a:r>
              <a:rPr lang="en-US" sz="2800" b="1" u="sng" dirty="0" err="1">
                <a:solidFill>
                  <a:srgbClr val="002060"/>
                </a:solidFill>
              </a:rPr>
              <a:t>rer</a:t>
            </a:r>
            <a:r>
              <a:rPr lang="en-US" sz="2800" b="1" u="sng" dirty="0">
                <a:solidFill>
                  <a:srgbClr val="002060"/>
                </a:solidFill>
              </a:rPr>
              <a:t> un </a:t>
            </a:r>
            <a:r>
              <a:rPr lang="en-US" sz="2800" b="1" u="sng" dirty="0" err="1">
                <a:solidFill>
                  <a:srgbClr val="002060"/>
                </a:solidFill>
              </a:rPr>
              <a:t>fichier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d’exportation</a:t>
            </a:r>
            <a:r>
              <a:rPr lang="en-US" sz="2800" b="1" u="sng" dirty="0">
                <a:solidFill>
                  <a:srgbClr val="002060"/>
                </a:solidFill>
              </a:rPr>
              <a:t> des </a:t>
            </a:r>
            <a:r>
              <a:rPr lang="en-US" sz="2800" b="1" u="sng" dirty="0" err="1">
                <a:solidFill>
                  <a:srgbClr val="002060"/>
                </a:solidFill>
              </a:rPr>
              <a:t>donn</a:t>
            </a:r>
            <a:r>
              <a:rPr lang="fr-FR" sz="2800" b="1" u="sng" dirty="0">
                <a:solidFill>
                  <a:srgbClr val="002060"/>
                </a:solidFill>
              </a:rPr>
              <a:t>é</a:t>
            </a:r>
            <a:r>
              <a:rPr lang="en-US" sz="2800" b="1" u="sng" dirty="0">
                <a:solidFill>
                  <a:srgbClr val="002060"/>
                </a:solidFill>
              </a:rPr>
              <a:t>es dans Kobo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FE2D43-5F64-4124-8E11-F489A02989BE}"/>
              </a:ext>
            </a:extLst>
          </p:cNvPr>
          <p:cNvSpPr txBox="1"/>
          <p:nvPr/>
        </p:nvSpPr>
        <p:spPr>
          <a:xfrm>
            <a:off x="871591" y="728576"/>
            <a:ext cx="10448818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Se connecter a son compte </a:t>
            </a:r>
            <a:r>
              <a:rPr lang="fr-FR" dirty="0" err="1"/>
              <a:t>Kobo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Cliquer sur le questionnaire qu’on veut exporter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Aller dans l’onglet données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Cliquer sur ‘‘</a:t>
            </a:r>
            <a:r>
              <a:rPr lang="fr-FR" i="1" dirty="0"/>
              <a:t>Téléchargements</a:t>
            </a:r>
            <a:r>
              <a:rPr lang="fr-FR" dirty="0"/>
              <a:t>’’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Choisir options avancé</a:t>
            </a:r>
            <a:r>
              <a:rPr lang="en-US" dirty="0"/>
              <a:t>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Activer</a:t>
            </a:r>
            <a:r>
              <a:rPr lang="en-US" dirty="0"/>
              <a:t> le bouton “</a:t>
            </a:r>
            <a:r>
              <a:rPr lang="en-US" dirty="0" err="1"/>
              <a:t>Selectionner</a:t>
            </a:r>
            <a:r>
              <a:rPr lang="en-US" dirty="0"/>
              <a:t> les questions a exporter”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 </a:t>
            </a:r>
            <a:r>
              <a:rPr lang="en-US" dirty="0" err="1"/>
              <a:t>defaut</a:t>
            </a:r>
            <a:r>
              <a:rPr lang="en-US" dirty="0"/>
              <a:t>, </a:t>
            </a:r>
            <a:r>
              <a:rPr lang="en-US" dirty="0" err="1"/>
              <a:t>toutes</a:t>
            </a:r>
            <a:r>
              <a:rPr lang="en-US" dirty="0"/>
              <a:t> les variables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coch</a:t>
            </a:r>
            <a:r>
              <a:rPr lang="fr-FR" dirty="0"/>
              <a:t>é</a:t>
            </a:r>
            <a:r>
              <a:rPr lang="en-US" dirty="0"/>
              <a:t>es : </a:t>
            </a:r>
            <a:r>
              <a:rPr lang="en-US" dirty="0" err="1"/>
              <a:t>decocher</a:t>
            </a:r>
            <a:r>
              <a:rPr lang="en-US" dirty="0"/>
              <a:t> </a:t>
            </a:r>
            <a:r>
              <a:rPr lang="en-US" dirty="0" err="1"/>
              <a:t>celles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ne </a:t>
            </a:r>
            <a:r>
              <a:rPr lang="en-US" dirty="0" err="1"/>
              <a:t>veut</a:t>
            </a:r>
            <a:r>
              <a:rPr lang="en-US" dirty="0"/>
              <a:t> pas exporter. Il </a:t>
            </a:r>
            <a:r>
              <a:rPr lang="en-US" dirty="0" err="1"/>
              <a:t>est</a:t>
            </a:r>
            <a:r>
              <a:rPr lang="en-US" dirty="0"/>
              <a:t> important de conserver les </a:t>
            </a:r>
            <a:r>
              <a:rPr lang="en-US" dirty="0" err="1"/>
              <a:t>identifiants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Dans la </a:t>
            </a:r>
            <a:r>
              <a:rPr lang="en-US" dirty="0" err="1"/>
              <a:t>partie</a:t>
            </a:r>
            <a:r>
              <a:rPr lang="en-US" dirty="0"/>
              <a:t> “</a:t>
            </a:r>
            <a:r>
              <a:rPr lang="en-US" i="1" dirty="0"/>
              <a:t>Exporter </a:t>
            </a:r>
            <a:r>
              <a:rPr lang="en-US" i="1" dirty="0" err="1"/>
              <a:t>Selectionner</a:t>
            </a:r>
            <a:r>
              <a:rPr lang="en-US" i="1" dirty="0"/>
              <a:t> </a:t>
            </a:r>
            <a:r>
              <a:rPr lang="en-US" i="1" dirty="0" err="1"/>
              <a:t>plusieurs</a:t>
            </a:r>
            <a:r>
              <a:rPr lang="en-US" i="1" dirty="0"/>
              <a:t> questions </a:t>
            </a:r>
            <a:r>
              <a:rPr lang="en-US" i="1" dirty="0" err="1"/>
              <a:t>comme</a:t>
            </a:r>
            <a:r>
              <a:rPr lang="en-US" i="1" dirty="0"/>
              <a:t>…</a:t>
            </a:r>
            <a:r>
              <a:rPr lang="en-US" dirty="0"/>
              <a:t>”, </a:t>
            </a:r>
            <a:r>
              <a:rPr lang="en-US" dirty="0" err="1"/>
              <a:t>choisir</a:t>
            </a:r>
            <a:r>
              <a:rPr lang="en-US" dirty="0"/>
              <a:t> “</a:t>
            </a:r>
            <a:r>
              <a:rPr lang="en-US" i="1" dirty="0" err="1"/>
              <a:t>Colonnes</a:t>
            </a:r>
            <a:r>
              <a:rPr lang="en-US" i="1" dirty="0"/>
              <a:t> </a:t>
            </a:r>
            <a:r>
              <a:rPr lang="en-US" i="1" dirty="0" err="1"/>
              <a:t>distinctes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Cocher</a:t>
            </a:r>
            <a:r>
              <a:rPr lang="en-US" dirty="0"/>
              <a:t> la case “</a:t>
            </a:r>
            <a:r>
              <a:rPr lang="en-US" i="1" dirty="0" err="1"/>
              <a:t>Enregistrer</a:t>
            </a:r>
            <a:r>
              <a:rPr lang="en-US" i="1" dirty="0"/>
              <a:t> la selection sous…</a:t>
            </a:r>
            <a:r>
              <a:rPr lang="en-US" dirty="0"/>
              <a:t>” et donner un nom au format </a:t>
            </a:r>
            <a:r>
              <a:rPr lang="en-US" dirty="0" err="1"/>
              <a:t>d’exportation</a:t>
            </a:r>
            <a:r>
              <a:rPr lang="en-US" dirty="0"/>
              <a:t> dans le champ </a:t>
            </a:r>
            <a:r>
              <a:rPr lang="en-US" dirty="0" err="1"/>
              <a:t>suivant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Cliquer sur le bouton </a:t>
            </a:r>
            <a:r>
              <a:rPr lang="en-US" b="1" dirty="0"/>
              <a:t>Exporter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5D5CFC5-367A-4A0A-90F1-45851321CEE6}"/>
              </a:ext>
            </a:extLst>
          </p:cNvPr>
          <p:cNvSpPr txBox="1"/>
          <p:nvPr/>
        </p:nvSpPr>
        <p:spPr>
          <a:xfrm>
            <a:off x="260279" y="5691883"/>
            <a:ext cx="116714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002060"/>
                </a:solidFill>
              </a:rPr>
              <a:t>Voir une démo au slide suivant.</a:t>
            </a:r>
          </a:p>
        </p:txBody>
      </p:sp>
    </p:spTree>
    <p:extLst>
      <p:ext uri="{BB962C8B-B14F-4D97-AF65-F5344CB8AC3E}">
        <p14:creationId xmlns:p14="http://schemas.microsoft.com/office/powerpoint/2010/main" val="187171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ABBFF-703C-443E-8909-5219032BEED9}"/>
              </a:ext>
            </a:extLst>
          </p:cNvPr>
          <p:cNvSpPr/>
          <p:nvPr/>
        </p:nvSpPr>
        <p:spPr>
          <a:xfrm>
            <a:off x="0" y="6215866"/>
            <a:ext cx="12192000" cy="647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1D87D6-88EC-461E-ACCF-EA185CD84259}"/>
              </a:ext>
            </a:extLst>
          </p:cNvPr>
          <p:cNvSpPr txBox="1"/>
          <p:nvPr/>
        </p:nvSpPr>
        <p:spPr>
          <a:xfrm>
            <a:off x="215757" y="277402"/>
            <a:ext cx="1044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rgbClr val="002060"/>
                </a:solidFill>
              </a:rPr>
              <a:t>Etape</a:t>
            </a:r>
            <a:r>
              <a:rPr lang="en-US" sz="2800" b="1" u="sng" dirty="0">
                <a:solidFill>
                  <a:srgbClr val="002060"/>
                </a:solidFill>
              </a:rPr>
              <a:t> 1 : G</a:t>
            </a:r>
            <a:r>
              <a:rPr lang="fr-FR" sz="2800" b="1" u="sng" dirty="0" err="1">
                <a:solidFill>
                  <a:srgbClr val="002060"/>
                </a:solidFill>
              </a:rPr>
              <a:t>éné</a:t>
            </a:r>
            <a:r>
              <a:rPr lang="en-US" sz="2800" b="1" u="sng" dirty="0" err="1">
                <a:solidFill>
                  <a:srgbClr val="002060"/>
                </a:solidFill>
              </a:rPr>
              <a:t>rer</a:t>
            </a:r>
            <a:r>
              <a:rPr lang="en-US" sz="2800" b="1" u="sng" dirty="0">
                <a:solidFill>
                  <a:srgbClr val="002060"/>
                </a:solidFill>
              </a:rPr>
              <a:t> un </a:t>
            </a:r>
            <a:r>
              <a:rPr lang="en-US" sz="2800" b="1" u="sng" dirty="0" err="1">
                <a:solidFill>
                  <a:srgbClr val="002060"/>
                </a:solidFill>
              </a:rPr>
              <a:t>fichier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d’exportation</a:t>
            </a:r>
            <a:r>
              <a:rPr lang="en-US" sz="2800" b="1" u="sng" dirty="0">
                <a:solidFill>
                  <a:srgbClr val="002060"/>
                </a:solidFill>
              </a:rPr>
              <a:t> des </a:t>
            </a:r>
            <a:r>
              <a:rPr lang="en-US" sz="2800" b="1" u="sng" dirty="0" err="1">
                <a:solidFill>
                  <a:srgbClr val="002060"/>
                </a:solidFill>
              </a:rPr>
              <a:t>donn</a:t>
            </a:r>
            <a:r>
              <a:rPr lang="fr-FR" sz="2800" b="1" u="sng" dirty="0">
                <a:solidFill>
                  <a:srgbClr val="002060"/>
                </a:solidFill>
              </a:rPr>
              <a:t>é</a:t>
            </a:r>
            <a:r>
              <a:rPr lang="en-US" sz="2800" b="1" u="sng" dirty="0">
                <a:solidFill>
                  <a:srgbClr val="002060"/>
                </a:solidFill>
              </a:rPr>
              <a:t>es dans Kobo</a:t>
            </a:r>
          </a:p>
        </p:txBody>
      </p:sp>
      <p:pic>
        <p:nvPicPr>
          <p:cNvPr id="1026" name="Picture 2" descr="Create export settings">
            <a:extLst>
              <a:ext uri="{FF2B5EF4-FFF2-40B4-BE49-F238E27FC236}">
                <a16:creationId xmlns:a16="http://schemas.microsoft.com/office/drawing/2014/main" id="{EC8C7C7A-F36A-4D02-9B0E-CE3378D9519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69" y="776048"/>
            <a:ext cx="9596063" cy="540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7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ABBFF-703C-443E-8909-5219032BEED9}"/>
              </a:ext>
            </a:extLst>
          </p:cNvPr>
          <p:cNvSpPr/>
          <p:nvPr/>
        </p:nvSpPr>
        <p:spPr>
          <a:xfrm>
            <a:off x="0" y="6215866"/>
            <a:ext cx="12192000" cy="647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1D87D6-88EC-461E-ACCF-EA185CD84259}"/>
              </a:ext>
            </a:extLst>
          </p:cNvPr>
          <p:cNvSpPr txBox="1"/>
          <p:nvPr/>
        </p:nvSpPr>
        <p:spPr>
          <a:xfrm>
            <a:off x="215757" y="277402"/>
            <a:ext cx="1044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rgbClr val="002060"/>
                </a:solidFill>
              </a:rPr>
              <a:t>Etape</a:t>
            </a:r>
            <a:r>
              <a:rPr lang="en-US" sz="2800" b="1" u="sng" dirty="0">
                <a:solidFill>
                  <a:srgbClr val="002060"/>
                </a:solidFill>
              </a:rPr>
              <a:t> 2 : </a:t>
            </a:r>
            <a:r>
              <a:rPr lang="en-US" sz="2800" b="1" u="sng" dirty="0" err="1">
                <a:solidFill>
                  <a:srgbClr val="002060"/>
                </a:solidFill>
              </a:rPr>
              <a:t>Recuperer</a:t>
            </a:r>
            <a:r>
              <a:rPr lang="en-US" sz="2800" b="1" u="sng" dirty="0">
                <a:solidFill>
                  <a:srgbClr val="002060"/>
                </a:solidFill>
              </a:rPr>
              <a:t> le lien de </a:t>
            </a:r>
            <a:r>
              <a:rPr lang="en-US" sz="2800" b="1" u="sng" dirty="0" err="1">
                <a:solidFill>
                  <a:srgbClr val="002060"/>
                </a:solidFill>
              </a:rPr>
              <a:t>synchronisation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673822-E53D-4535-B568-7CB2EB0B6358}"/>
              </a:ext>
            </a:extLst>
          </p:cNvPr>
          <p:cNvSpPr txBox="1"/>
          <p:nvPr/>
        </p:nvSpPr>
        <p:spPr>
          <a:xfrm>
            <a:off x="871591" y="728576"/>
            <a:ext cx="1044881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Récupérer/copier l’identifiant unique du projet, généré par </a:t>
            </a:r>
            <a:r>
              <a:rPr lang="fr-FR" dirty="0" err="1"/>
              <a:t>Kobo</a:t>
            </a:r>
            <a:r>
              <a:rPr lang="fr-FR" dirty="0"/>
              <a:t>. Il s’agit de la chaine </a:t>
            </a:r>
            <a:r>
              <a:rPr lang="fr-FR" dirty="0" err="1"/>
              <a:t>caractè</a:t>
            </a:r>
            <a:r>
              <a:rPr lang="en-US" dirty="0"/>
              <a:t>re semblable </a:t>
            </a:r>
            <a:r>
              <a:rPr lang="fr-FR" dirty="0"/>
              <a:t>à</a:t>
            </a:r>
            <a:r>
              <a:rPr lang="en-US" dirty="0"/>
              <a:t> </a:t>
            </a:r>
            <a:r>
              <a:rPr lang="en-US" dirty="0" err="1"/>
              <a:t>celle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jaune dans </a:t>
            </a:r>
            <a:r>
              <a:rPr lang="en-US" dirty="0" err="1"/>
              <a:t>l’image</a:t>
            </a:r>
            <a:r>
              <a:rPr lang="en-US" dirty="0"/>
              <a:t> ci-dessous.</a:t>
            </a:r>
            <a:endParaRPr lang="fr-FR" dirty="0"/>
          </a:p>
        </p:txBody>
      </p:sp>
      <p:pic>
        <p:nvPicPr>
          <p:cNvPr id="6" name="Picture 2" descr="Asset UID">
            <a:extLst>
              <a:ext uri="{FF2B5EF4-FFF2-40B4-BE49-F238E27FC236}">
                <a16:creationId xmlns:a16="http://schemas.microsoft.com/office/drawing/2014/main" id="{D0C06A15-9249-4172-9218-3210A7214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50" y="1792111"/>
            <a:ext cx="8215901" cy="43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ABBFF-703C-443E-8909-5219032BEED9}"/>
              </a:ext>
            </a:extLst>
          </p:cNvPr>
          <p:cNvSpPr/>
          <p:nvPr/>
        </p:nvSpPr>
        <p:spPr>
          <a:xfrm>
            <a:off x="0" y="6215866"/>
            <a:ext cx="12192000" cy="647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1D87D6-88EC-461E-ACCF-EA185CD84259}"/>
              </a:ext>
            </a:extLst>
          </p:cNvPr>
          <p:cNvSpPr txBox="1"/>
          <p:nvPr/>
        </p:nvSpPr>
        <p:spPr>
          <a:xfrm>
            <a:off x="215757" y="277402"/>
            <a:ext cx="1044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rgbClr val="002060"/>
                </a:solidFill>
              </a:rPr>
              <a:t>Etape</a:t>
            </a:r>
            <a:r>
              <a:rPr lang="en-US" sz="2800" b="1" u="sng" dirty="0">
                <a:solidFill>
                  <a:srgbClr val="002060"/>
                </a:solidFill>
              </a:rPr>
              <a:t> 2 : </a:t>
            </a:r>
            <a:r>
              <a:rPr lang="en-US" sz="2800" b="1" u="sng" dirty="0" err="1">
                <a:solidFill>
                  <a:srgbClr val="002060"/>
                </a:solidFill>
              </a:rPr>
              <a:t>Recuperer</a:t>
            </a:r>
            <a:r>
              <a:rPr lang="en-US" sz="2800" b="1" u="sng" dirty="0">
                <a:solidFill>
                  <a:srgbClr val="002060"/>
                </a:solidFill>
              </a:rPr>
              <a:t> le lien de </a:t>
            </a:r>
            <a:r>
              <a:rPr lang="en-US" sz="2800" b="1" u="sng" dirty="0" err="1">
                <a:solidFill>
                  <a:srgbClr val="002060"/>
                </a:solidFill>
              </a:rPr>
              <a:t>synchronisation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673822-E53D-4535-B568-7CB2EB0B6358}"/>
              </a:ext>
            </a:extLst>
          </p:cNvPr>
          <p:cNvSpPr txBox="1"/>
          <p:nvPr/>
        </p:nvSpPr>
        <p:spPr>
          <a:xfrm>
            <a:off x="871591" y="728576"/>
            <a:ext cx="1044881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Formater</a:t>
            </a:r>
            <a:r>
              <a:rPr lang="en-US" dirty="0"/>
              <a:t> </a:t>
            </a:r>
            <a:r>
              <a:rPr lang="en-US" dirty="0" err="1"/>
              <a:t>l’url</a:t>
            </a:r>
            <a:r>
              <a:rPr lang="en-US" dirty="0"/>
              <a:t> </a:t>
            </a:r>
            <a:r>
              <a:rPr lang="en-US" dirty="0" err="1"/>
              <a:t>suivant</a:t>
            </a:r>
            <a:r>
              <a:rPr lang="en-US" dirty="0"/>
              <a:t> : </a:t>
            </a:r>
            <a:r>
              <a:rPr lang="en-US" i="1" dirty="0"/>
              <a:t>https://</a:t>
            </a:r>
            <a:r>
              <a:rPr lang="en-US" b="1" i="1" dirty="0"/>
              <a:t>{kf_url}</a:t>
            </a:r>
            <a:r>
              <a:rPr lang="en-US" i="1" dirty="0"/>
              <a:t>/api/v2/assets/</a:t>
            </a:r>
            <a:r>
              <a:rPr lang="en-US" b="1" i="1" dirty="0"/>
              <a:t>{asset_uid}</a:t>
            </a:r>
            <a:r>
              <a:rPr lang="en-US" i="1" dirty="0"/>
              <a:t>/export-settings/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Replacer </a:t>
            </a:r>
            <a:r>
              <a:rPr lang="en-US" b="1" i="1" dirty="0"/>
              <a:t>{</a:t>
            </a:r>
            <a:r>
              <a:rPr lang="en-US" b="1" i="1" dirty="0" err="1"/>
              <a:t>kf_url</a:t>
            </a:r>
            <a:r>
              <a:rPr lang="en-US" b="1" i="1" dirty="0"/>
              <a:t>}</a:t>
            </a:r>
            <a:r>
              <a:rPr lang="fr-FR" dirty="0"/>
              <a:t> par le nom du serveur </a:t>
            </a:r>
            <a:r>
              <a:rPr lang="fr-FR" dirty="0" err="1"/>
              <a:t>kobo</a:t>
            </a:r>
            <a:r>
              <a:rPr lang="fr-FR" dirty="0"/>
              <a:t> de votre </a:t>
            </a:r>
            <a:r>
              <a:rPr lang="fr-FR" dirty="0" err="1"/>
              <a:t>organization</a:t>
            </a:r>
            <a:r>
              <a:rPr lang="fr-FR" dirty="0"/>
              <a:t>. Pour un compte personnel par </a:t>
            </a:r>
            <a:r>
              <a:rPr lang="fr-FR" dirty="0" err="1"/>
              <a:t>example</a:t>
            </a:r>
            <a:r>
              <a:rPr lang="fr-FR" dirty="0"/>
              <a:t> c’est </a:t>
            </a:r>
            <a:r>
              <a:rPr lang="fr-FR" b="1" dirty="0"/>
              <a:t>kf.kobotoolbox.org</a:t>
            </a:r>
            <a:r>
              <a:rPr lang="fr-FR" dirty="0"/>
              <a:t>. On peut aussi le voir dans l’url : c’est la partie en jaune dans l’image ci-dessous.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7CF8751-9C9D-4773-AE8D-33A2A8A12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60" y="2399689"/>
            <a:ext cx="6913157" cy="37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ABBFF-703C-443E-8909-5219032BEED9}"/>
              </a:ext>
            </a:extLst>
          </p:cNvPr>
          <p:cNvSpPr/>
          <p:nvPr/>
        </p:nvSpPr>
        <p:spPr>
          <a:xfrm>
            <a:off x="0" y="6215866"/>
            <a:ext cx="12192000" cy="647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1D87D6-88EC-461E-ACCF-EA185CD84259}"/>
              </a:ext>
            </a:extLst>
          </p:cNvPr>
          <p:cNvSpPr txBox="1"/>
          <p:nvPr/>
        </p:nvSpPr>
        <p:spPr>
          <a:xfrm>
            <a:off x="215757" y="277402"/>
            <a:ext cx="1044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rgbClr val="002060"/>
                </a:solidFill>
              </a:rPr>
              <a:t>Etape</a:t>
            </a:r>
            <a:r>
              <a:rPr lang="en-US" sz="2800" b="1" u="sng" dirty="0">
                <a:solidFill>
                  <a:srgbClr val="002060"/>
                </a:solidFill>
              </a:rPr>
              <a:t> 2 : </a:t>
            </a:r>
            <a:r>
              <a:rPr lang="en-US" sz="2800" b="1" u="sng" dirty="0" err="1">
                <a:solidFill>
                  <a:srgbClr val="002060"/>
                </a:solidFill>
              </a:rPr>
              <a:t>Recuperer</a:t>
            </a:r>
            <a:r>
              <a:rPr lang="en-US" sz="2800" b="1" u="sng" dirty="0">
                <a:solidFill>
                  <a:srgbClr val="002060"/>
                </a:solidFill>
              </a:rPr>
              <a:t> le lien de </a:t>
            </a:r>
            <a:r>
              <a:rPr lang="en-US" sz="2800" b="1" u="sng" dirty="0" err="1">
                <a:solidFill>
                  <a:srgbClr val="002060"/>
                </a:solidFill>
              </a:rPr>
              <a:t>synchronisation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673822-E53D-4535-B568-7CB2EB0B6358}"/>
              </a:ext>
            </a:extLst>
          </p:cNvPr>
          <p:cNvSpPr txBox="1"/>
          <p:nvPr/>
        </p:nvSpPr>
        <p:spPr>
          <a:xfrm>
            <a:off x="871591" y="728576"/>
            <a:ext cx="1044881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Replacer </a:t>
            </a:r>
            <a:r>
              <a:rPr lang="en-US" b="1" i="1" dirty="0"/>
              <a:t>{</a:t>
            </a:r>
            <a:r>
              <a:rPr lang="en-US" b="1" i="1" dirty="0" err="1"/>
              <a:t>asset_uid</a:t>
            </a:r>
            <a:r>
              <a:rPr lang="en-US" b="1" i="1" dirty="0"/>
              <a:t>}</a:t>
            </a:r>
            <a:r>
              <a:rPr lang="fr-FR" dirty="0"/>
              <a:t> par l’identifiant unique récupéré précédemment. Dans l’image, cette valeur correspondait à</a:t>
            </a:r>
            <a:r>
              <a:rPr lang="en-US" dirty="0"/>
              <a:t> : </a:t>
            </a:r>
            <a:r>
              <a:rPr lang="en-US" b="1" dirty="0"/>
              <a:t>arHt74WLoe2eQW4G7Zsqvy</a:t>
            </a:r>
            <a:r>
              <a:rPr lang="en-US" dirty="0"/>
              <a:t>.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Avec </a:t>
            </a:r>
            <a:r>
              <a:rPr lang="en-US" b="1" i="1" dirty="0"/>
              <a:t>{</a:t>
            </a:r>
            <a:r>
              <a:rPr lang="en-US" b="1" i="1" dirty="0" err="1"/>
              <a:t>kf_url</a:t>
            </a:r>
            <a:r>
              <a:rPr lang="en-US" b="1" i="1" dirty="0"/>
              <a:t>}=</a:t>
            </a:r>
            <a:r>
              <a:rPr lang="fr-FR" b="1" dirty="0"/>
              <a:t> kf.kobotoolbox.org </a:t>
            </a:r>
            <a:r>
              <a:rPr lang="fr-FR" dirty="0"/>
              <a:t>et</a:t>
            </a:r>
            <a:r>
              <a:rPr lang="fr-FR" b="1" dirty="0"/>
              <a:t> </a:t>
            </a:r>
            <a:r>
              <a:rPr lang="en-US" b="1" i="1" dirty="0"/>
              <a:t>{</a:t>
            </a:r>
            <a:r>
              <a:rPr lang="en-US" b="1" i="1" dirty="0" err="1"/>
              <a:t>asset_uid</a:t>
            </a:r>
            <a:r>
              <a:rPr lang="en-US" b="1" i="1" dirty="0"/>
              <a:t>}</a:t>
            </a:r>
            <a:r>
              <a:rPr lang="fr-FR" dirty="0"/>
              <a:t> = </a:t>
            </a:r>
            <a:r>
              <a:rPr lang="en-US" b="1" dirty="0"/>
              <a:t>arHt74WLoe2eQW4G7Zsqvy</a:t>
            </a:r>
            <a:r>
              <a:rPr lang="en-US" dirty="0"/>
              <a:t>, le </a:t>
            </a:r>
            <a:r>
              <a:rPr lang="en-US" dirty="0" err="1"/>
              <a:t>lein</a:t>
            </a:r>
            <a:r>
              <a:rPr lang="en-US" dirty="0"/>
              <a:t> format deviant : </a:t>
            </a:r>
            <a:r>
              <a:rPr lang="en-US" i="1" dirty="0"/>
              <a:t>https://</a:t>
            </a:r>
            <a:r>
              <a:rPr lang="fr-FR" b="1" dirty="0"/>
              <a:t>kf.kobotoolbox.org</a:t>
            </a:r>
            <a:r>
              <a:rPr lang="en-US" i="1" dirty="0"/>
              <a:t>/api/v2/assets/</a:t>
            </a:r>
            <a:r>
              <a:rPr lang="en-US" b="1" dirty="0"/>
              <a:t>arHt74WLoe2eQW4G7Zsqvy</a:t>
            </a:r>
            <a:r>
              <a:rPr lang="en-US" i="1" dirty="0"/>
              <a:t>/export-settings/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Ouvrir un nouvel onglet du navigateur et coller le lien format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Dérouler la page jusqu’a la section CURRENT ENDPOINT</a:t>
            </a:r>
          </a:p>
        </p:txBody>
      </p:sp>
      <p:pic>
        <p:nvPicPr>
          <p:cNvPr id="3074" name="Picture 2" descr="Export URL">
            <a:extLst>
              <a:ext uri="{FF2B5EF4-FFF2-40B4-BE49-F238E27FC236}">
                <a16:creationId xmlns:a16="http://schemas.microsoft.com/office/drawing/2014/main" id="{875FE020-4925-437F-8258-F84A8D59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632" y="3223211"/>
            <a:ext cx="7091739" cy="299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1D73BC6-093A-4A8D-B342-42B39120DD08}"/>
              </a:ext>
            </a:extLst>
          </p:cNvPr>
          <p:cNvSpPr txBox="1"/>
          <p:nvPr/>
        </p:nvSpPr>
        <p:spPr>
          <a:xfrm>
            <a:off x="9195371" y="4461540"/>
            <a:ext cx="2996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On copie le lien csv ou xlsx pour aller connecter à </a:t>
            </a:r>
            <a:r>
              <a:rPr lang="fr-FR" b="1" dirty="0" err="1"/>
              <a:t>PowerBI</a:t>
            </a:r>
            <a:r>
              <a:rPr lang="fr-FR" b="1" dirty="0"/>
              <a:t> : xlsx export les sections et tableaux dans des feuilles distinctes, csv ne les prend pas en compte.</a:t>
            </a:r>
          </a:p>
        </p:txBody>
      </p:sp>
    </p:spTree>
    <p:extLst>
      <p:ext uri="{BB962C8B-B14F-4D97-AF65-F5344CB8AC3E}">
        <p14:creationId xmlns:p14="http://schemas.microsoft.com/office/powerpoint/2010/main" val="355732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ABBFF-703C-443E-8909-5219032BEED9}"/>
              </a:ext>
            </a:extLst>
          </p:cNvPr>
          <p:cNvSpPr/>
          <p:nvPr/>
        </p:nvSpPr>
        <p:spPr>
          <a:xfrm>
            <a:off x="0" y="6215866"/>
            <a:ext cx="12192000" cy="647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1D87D6-88EC-461E-ACCF-EA185CD84259}"/>
              </a:ext>
            </a:extLst>
          </p:cNvPr>
          <p:cNvSpPr txBox="1"/>
          <p:nvPr/>
        </p:nvSpPr>
        <p:spPr>
          <a:xfrm>
            <a:off x="215757" y="277402"/>
            <a:ext cx="11322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rgbClr val="002060"/>
                </a:solidFill>
              </a:rPr>
              <a:t>Etape</a:t>
            </a:r>
            <a:r>
              <a:rPr lang="en-US" sz="2800" b="1" u="sng" dirty="0">
                <a:solidFill>
                  <a:srgbClr val="002060"/>
                </a:solidFill>
              </a:rPr>
              <a:t> 3 : </a:t>
            </a:r>
            <a:r>
              <a:rPr lang="en-US" sz="2800" b="1" u="sng" dirty="0" err="1">
                <a:solidFill>
                  <a:srgbClr val="002060"/>
                </a:solidFill>
              </a:rPr>
              <a:t>Ouvrir</a:t>
            </a:r>
            <a:r>
              <a:rPr lang="en-US" sz="2800" b="1" u="sng" dirty="0">
                <a:solidFill>
                  <a:srgbClr val="002060"/>
                </a:solidFill>
              </a:rPr>
              <a:t> un rapport </a:t>
            </a:r>
            <a:r>
              <a:rPr lang="en-US" sz="2800" b="1" u="sng" dirty="0" err="1">
                <a:solidFill>
                  <a:srgbClr val="002060"/>
                </a:solidFill>
              </a:rPr>
              <a:t>PowerBI</a:t>
            </a:r>
            <a:r>
              <a:rPr lang="en-US" sz="2800" b="1" u="sng" dirty="0">
                <a:solidFill>
                  <a:srgbClr val="002060"/>
                </a:solidFill>
              </a:rPr>
              <a:t> et </a:t>
            </a:r>
            <a:r>
              <a:rPr lang="en-US" sz="2800" b="1" u="sng" dirty="0" err="1">
                <a:solidFill>
                  <a:srgbClr val="002060"/>
                </a:solidFill>
              </a:rPr>
              <a:t>ajouter</a:t>
            </a:r>
            <a:r>
              <a:rPr lang="en-US" sz="2800" b="1" u="sng" dirty="0">
                <a:solidFill>
                  <a:srgbClr val="002060"/>
                </a:solidFill>
              </a:rPr>
              <a:t> </a:t>
            </a:r>
            <a:r>
              <a:rPr lang="en-US" sz="2800" b="1" u="sng" dirty="0" err="1">
                <a:solidFill>
                  <a:srgbClr val="002060"/>
                </a:solidFill>
              </a:rPr>
              <a:t>une</a:t>
            </a:r>
            <a:r>
              <a:rPr lang="en-US" sz="2800" b="1" u="sng" dirty="0">
                <a:solidFill>
                  <a:srgbClr val="002060"/>
                </a:solidFill>
              </a:rPr>
              <a:t> source de </a:t>
            </a:r>
            <a:r>
              <a:rPr lang="en-US" sz="2800" b="1" u="sng" dirty="0" err="1">
                <a:solidFill>
                  <a:srgbClr val="002060"/>
                </a:solidFill>
              </a:rPr>
              <a:t>donn</a:t>
            </a:r>
            <a:r>
              <a:rPr lang="fr-FR" sz="2800" b="1" u="sng" dirty="0">
                <a:solidFill>
                  <a:srgbClr val="002060"/>
                </a:solidFill>
              </a:rPr>
              <a:t>é</a:t>
            </a:r>
            <a:r>
              <a:rPr lang="en-US" sz="2800" b="1" u="sng" dirty="0">
                <a:solidFill>
                  <a:srgbClr val="002060"/>
                </a:solidFill>
              </a:rPr>
              <a:t>es web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8E2D37-75FF-4911-A7F8-9A2513BFE170}"/>
              </a:ext>
            </a:extLst>
          </p:cNvPr>
          <p:cNvSpPr txBox="1"/>
          <p:nvPr/>
        </p:nvSpPr>
        <p:spPr>
          <a:xfrm>
            <a:off x="0" y="1130030"/>
            <a:ext cx="4839127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Ouvrir </a:t>
            </a:r>
            <a:r>
              <a:rPr lang="fr-FR" dirty="0" err="1"/>
              <a:t>PowrBI</a:t>
            </a:r>
            <a:r>
              <a:rPr lang="fr-FR" dirty="0"/>
              <a:t> Desktop et créer un nouveau rapport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Ajouter une source de données a partir du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Coller le lien sélectionné précédemment et cliquer sur </a:t>
            </a:r>
            <a:r>
              <a:rPr lang="fr-FR" b="1" dirty="0"/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Cliquer sur Basic dans le panneau qui s’ouvre et renseigner ses paramètres d’authentification, puis cliquer sur </a:t>
            </a:r>
            <a:r>
              <a:rPr lang="fr-FR" b="1" dirty="0"/>
              <a:t>CONNECTER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Choisir les données qu’on veut charger dans le rapport et cliquer sur </a:t>
            </a:r>
            <a:r>
              <a:rPr lang="fr-FR" b="1" dirty="0"/>
              <a:t>Charger</a:t>
            </a:r>
          </a:p>
        </p:txBody>
      </p:sp>
      <p:pic>
        <p:nvPicPr>
          <p:cNvPr id="2052" name="Picture 4" descr="Get data and Authentication">
            <a:extLst>
              <a:ext uri="{FF2B5EF4-FFF2-40B4-BE49-F238E27FC236}">
                <a16:creationId xmlns:a16="http://schemas.microsoft.com/office/drawing/2014/main" id="{716A0DDE-15D0-43EF-A76F-EF44BCB91D8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27" y="1371961"/>
            <a:ext cx="7352873" cy="41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4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A952FA-82EB-4D75-B929-AB9296352A46}"/>
              </a:ext>
            </a:extLst>
          </p:cNvPr>
          <p:cNvSpPr/>
          <p:nvPr/>
        </p:nvSpPr>
        <p:spPr>
          <a:xfrm>
            <a:off x="0" y="0"/>
            <a:ext cx="12192000" cy="35548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86D47B-B238-4E86-A7A1-E41177D088C1}"/>
              </a:ext>
            </a:extLst>
          </p:cNvPr>
          <p:cNvSpPr txBox="1"/>
          <p:nvPr/>
        </p:nvSpPr>
        <p:spPr>
          <a:xfrm>
            <a:off x="1544549" y="2527443"/>
            <a:ext cx="910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</a:rPr>
              <a:t>Merci pour </a:t>
            </a:r>
            <a:r>
              <a:rPr lang="en-US" sz="4000" b="1" dirty="0" err="1">
                <a:solidFill>
                  <a:schemeClr val="bg2"/>
                </a:solidFill>
              </a:rPr>
              <a:t>votre</a:t>
            </a:r>
            <a:r>
              <a:rPr lang="en-US" sz="4000" b="1" dirty="0">
                <a:solidFill>
                  <a:schemeClr val="bg2"/>
                </a:solidFill>
              </a:rPr>
              <a:t> attention !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18EE0F0-C4CD-41FE-A3DA-24A58FF13B36}"/>
              </a:ext>
            </a:extLst>
          </p:cNvPr>
          <p:cNvCxnSpPr/>
          <p:nvPr/>
        </p:nvCxnSpPr>
        <p:spPr>
          <a:xfrm>
            <a:off x="4428162" y="3441846"/>
            <a:ext cx="3277456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46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573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Assana-Richard Ayizou</dc:creator>
  <cp:lastModifiedBy>Assana-Richard Ayizou</cp:lastModifiedBy>
  <cp:revision>45</cp:revision>
  <dcterms:created xsi:type="dcterms:W3CDTF">2024-06-27T17:06:00Z</dcterms:created>
  <dcterms:modified xsi:type="dcterms:W3CDTF">2024-07-14T13:04:24Z</dcterms:modified>
</cp:coreProperties>
</file>