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PT Sans Narrow"/>
      <p:regular r:id="rId19"/>
      <p:bold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Narrow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slide" Target="slides/slide9.xml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TSansNarrow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7" name="Shape 17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9" name="Shape 18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hape 2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8" name="Shape 2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1" name="Shape 14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hape 9"/>
          <p:cNvCxnSpPr/>
          <p:nvPr/>
        </p:nvCxnSpPr>
        <p:spPr>
          <a:xfrm>
            <a:off x="7007735" y="3176887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" name="Shape 10"/>
          <p:cNvCxnSpPr/>
          <p:nvPr/>
        </p:nvCxnSpPr>
        <p:spPr>
          <a:xfrm>
            <a:off x="1575034" y="3158251"/>
            <a:ext cx="562199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" name="Shape 11"/>
          <p:cNvGrpSpPr/>
          <p:nvPr/>
        </p:nvGrpSpPr>
        <p:grpSpPr>
          <a:xfrm>
            <a:off x="1004143" y="1022025"/>
            <a:ext cx="7136667" cy="152400"/>
            <a:chOff x="1346428" y="1011300"/>
            <a:chExt cx="6452100" cy="152400"/>
          </a:xfrm>
        </p:grpSpPr>
        <p:cxnSp>
          <p:nvCxnSpPr>
            <p:cNvPr id="12" name="Shape 12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" name="Shape 13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4" name="Shape 14"/>
          <p:cNvGrpSpPr/>
          <p:nvPr/>
        </p:nvGrpSpPr>
        <p:grpSpPr>
          <a:xfrm>
            <a:off x="1004150" y="3969100"/>
            <a:ext cx="7136667" cy="152400"/>
            <a:chOff x="1346435" y="3969087"/>
            <a:chExt cx="6452100" cy="152400"/>
          </a:xfrm>
        </p:grpSpPr>
        <p:cxnSp>
          <p:nvCxnSpPr>
            <p:cNvPr id="15" name="Shape 15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Shape 16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7" name="Shape 17"/>
          <p:cNvSpPr txBox="1"/>
          <p:nvPr>
            <p:ph type="ctrTitle"/>
          </p:nvPr>
        </p:nvSpPr>
        <p:spPr>
          <a:xfrm>
            <a:off x="1004150" y="17517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400"/>
            </a:lvl1pPr>
            <a:lvl2pPr algn="ctr">
              <a:spcBef>
                <a:spcPts val="0"/>
              </a:spcBef>
              <a:buSzPct val="100000"/>
              <a:defRPr sz="5400"/>
            </a:lvl2pPr>
            <a:lvl3pPr algn="ctr">
              <a:spcBef>
                <a:spcPts val="0"/>
              </a:spcBef>
              <a:buSzPct val="100000"/>
              <a:defRPr sz="5400"/>
            </a:lvl3pPr>
            <a:lvl4pPr algn="ctr">
              <a:spcBef>
                <a:spcPts val="0"/>
              </a:spcBef>
              <a:buSzPct val="100000"/>
              <a:defRPr sz="5400"/>
            </a:lvl4pPr>
            <a:lvl5pPr algn="ctr">
              <a:spcBef>
                <a:spcPts val="0"/>
              </a:spcBef>
              <a:buSzPct val="100000"/>
              <a:defRPr sz="5400"/>
            </a:lvl5pPr>
            <a:lvl6pPr algn="ctr">
              <a:spcBef>
                <a:spcPts val="0"/>
              </a:spcBef>
              <a:buSzPct val="100000"/>
              <a:defRPr sz="5400"/>
            </a:lvl6pPr>
            <a:lvl7pPr algn="ctr">
              <a:spcBef>
                <a:spcPts val="0"/>
              </a:spcBef>
              <a:buSzPct val="100000"/>
              <a:defRPr sz="5400"/>
            </a:lvl7pPr>
            <a:lvl8pPr algn="ctr">
              <a:spcBef>
                <a:spcPts val="0"/>
              </a:spcBef>
              <a:buSzPct val="100000"/>
              <a:defRPr sz="5400"/>
            </a:lvl8pPr>
            <a:lvl9pPr algn="ctr">
              <a:spcBef>
                <a:spcPts val="0"/>
              </a:spcBef>
              <a:buSzPct val="100000"/>
              <a:defRPr sz="5400"/>
            </a:lvl9pPr>
          </a:lstStyle>
          <a:p/>
        </p:txBody>
      </p:sp>
      <p:sp>
        <p:nvSpPr>
          <p:cNvPr id="18" name="Shape 18"/>
          <p:cNvSpPr txBox="1"/>
          <p:nvPr>
            <p:ph idx="1" type="subTitle"/>
          </p:nvPr>
        </p:nvSpPr>
        <p:spPr>
          <a:xfrm>
            <a:off x="2137225" y="2850039"/>
            <a:ext cx="48704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>
            <p:ph type="title"/>
          </p:nvPr>
        </p:nvSpPr>
        <p:spPr>
          <a:xfrm>
            <a:off x="311700" y="1304850"/>
            <a:ext cx="8520599" cy="15383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1pPr>
            <a:lvl2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2pPr>
            <a:lvl3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3pPr>
            <a:lvl4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4pPr>
            <a:lvl5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5pPr>
            <a:lvl6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6pPr>
            <a:lvl7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7pPr>
            <a:lvl8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8pPr>
            <a:lvl9pPr algn="ctr">
              <a:spcBef>
                <a:spcPts val="0"/>
              </a:spcBef>
              <a:buClr>
                <a:schemeClr val="accent3"/>
              </a:buClr>
              <a:buSzPct val="100000"/>
              <a:defRPr sz="13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311700" y="2995650"/>
            <a:ext cx="8520599" cy="1071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8" name="Shape 5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x="3117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2" name="Shape 32"/>
          <p:cNvSpPr txBox="1"/>
          <p:nvPr>
            <p:ph idx="2" type="body"/>
          </p:nvPr>
        </p:nvSpPr>
        <p:spPr>
          <a:xfrm>
            <a:off x="4832400" y="1266175"/>
            <a:ext cx="3999899" cy="33027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6" name="Shape 3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9" name="Shape 3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accent6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type="title"/>
          </p:nvPr>
        </p:nvSpPr>
        <p:spPr>
          <a:xfrm>
            <a:off x="490250" y="526350"/>
            <a:ext cx="5613599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6" name="Shape 46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" name="Shape 47"/>
          <p:cNvSpPr txBox="1"/>
          <p:nvPr>
            <p:ph type="title"/>
          </p:nvPr>
        </p:nvSpPr>
        <p:spPr>
          <a:xfrm>
            <a:off x="265500" y="1039675"/>
            <a:ext cx="4045199" cy="1675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8" name="Shape 48"/>
          <p:cNvSpPr txBox="1"/>
          <p:nvPr>
            <p:ph idx="1" type="subTitle"/>
          </p:nvPr>
        </p:nvSpPr>
        <p:spPr>
          <a:xfrm>
            <a:off x="265500" y="27268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49" name="Shape 49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" name="Shape 5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/>
          <p:nvPr>
            <p:ph idx="1" type="body"/>
          </p:nvPr>
        </p:nvSpPr>
        <p:spPr>
          <a:xfrm>
            <a:off x="311700" y="4230725"/>
            <a:ext cx="5998800" cy="5987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3" name="Shape 5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>
              <a:spcBef>
                <a:spcPts val="0"/>
              </a:spcBef>
              <a:buClr>
                <a:schemeClr val="accent1"/>
              </a:buClr>
              <a:buSzPct val="1000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Open Sans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Open Sans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ctrTitle"/>
          </p:nvPr>
        </p:nvSpPr>
        <p:spPr>
          <a:xfrm>
            <a:off x="1003650" y="1347439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Study Finder</a:t>
            </a:r>
          </a:p>
        </p:txBody>
      </p:sp>
      <p:sp>
        <p:nvSpPr>
          <p:cNvPr id="66" name="Shape 66"/>
          <p:cNvSpPr txBox="1"/>
          <p:nvPr>
            <p:ph idx="1" type="subTitle"/>
          </p:nvPr>
        </p:nvSpPr>
        <p:spPr>
          <a:xfrm>
            <a:off x="1808000" y="2603100"/>
            <a:ext cx="5529000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Richard Blanchard, Nika Shafranov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Aubree Lytwyn, Elanor Hoak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Xcode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311700" y="127967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Pros: Easy to use and implement code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Cons: Not available to everyone in the group</a:t>
            </a:r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49225" y="445025"/>
            <a:ext cx="24384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/>
          <p:nvPr/>
        </p:nvSpPr>
        <p:spPr>
          <a:xfrm>
            <a:off x="1305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1686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2" name="Shape 172"/>
          <p:cNvSpPr/>
          <p:nvPr/>
        </p:nvSpPr>
        <p:spPr>
          <a:xfrm>
            <a:off x="2067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2448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4" name="Shape 174"/>
          <p:cNvSpPr/>
          <p:nvPr/>
        </p:nvSpPr>
        <p:spPr>
          <a:xfrm>
            <a:off x="2829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Vim</a:t>
            </a:r>
          </a:p>
        </p:txBody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Rating: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Pros: Easy to access and use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Cons: Difficult to learn the shortcuts</a:t>
            </a:r>
          </a:p>
        </p:txBody>
      </p:sp>
      <p:pic>
        <p:nvPicPr>
          <p:cNvPr id="181" name="Shape 1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8725" y="256025"/>
            <a:ext cx="3199675" cy="319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Shape 182"/>
          <p:cNvSpPr/>
          <p:nvPr/>
        </p:nvSpPr>
        <p:spPr>
          <a:xfrm>
            <a:off x="1292400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3" name="Shape 183"/>
          <p:cNvSpPr/>
          <p:nvPr/>
        </p:nvSpPr>
        <p:spPr>
          <a:xfrm>
            <a:off x="1673400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4" name="Shape 184"/>
          <p:cNvSpPr/>
          <p:nvPr/>
        </p:nvSpPr>
        <p:spPr>
          <a:xfrm>
            <a:off x="2054400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5" name="Shape 185"/>
          <p:cNvSpPr/>
          <p:nvPr/>
        </p:nvSpPr>
        <p:spPr>
          <a:xfrm>
            <a:off x="2435400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6" name="Shape 186"/>
          <p:cNvSpPr/>
          <p:nvPr/>
        </p:nvSpPr>
        <p:spPr>
          <a:xfrm>
            <a:off x="2802387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Regex</a:t>
            </a:r>
          </a:p>
        </p:txBody>
      </p:sp>
      <p:sp>
        <p:nvSpPr>
          <p:cNvPr id="192" name="Shape 192"/>
          <p:cNvSpPr txBox="1"/>
          <p:nvPr>
            <p:ph idx="1" type="body"/>
          </p:nvPr>
        </p:nvSpPr>
        <p:spPr>
          <a:xfrm>
            <a:off x="311700" y="1266325"/>
            <a:ext cx="3838500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Pros: Quick, saves time if you use it properly.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Cons: Difficult to plan for corner cases.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3" name="Shape 1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86299" y="185574"/>
            <a:ext cx="4717324" cy="4772349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Shape 194"/>
          <p:cNvSpPr/>
          <p:nvPr/>
        </p:nvSpPr>
        <p:spPr>
          <a:xfrm>
            <a:off x="1305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5" name="Shape 195"/>
          <p:cNvSpPr/>
          <p:nvPr/>
        </p:nvSpPr>
        <p:spPr>
          <a:xfrm>
            <a:off x="16711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6" name="Shape 196"/>
          <p:cNvSpPr/>
          <p:nvPr/>
        </p:nvSpPr>
        <p:spPr>
          <a:xfrm>
            <a:off x="20482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7" name="Shape 197"/>
          <p:cNvSpPr/>
          <p:nvPr/>
        </p:nvSpPr>
        <p:spPr>
          <a:xfrm>
            <a:off x="2425337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8" name="Shape 198"/>
          <p:cNvSpPr/>
          <p:nvPr/>
        </p:nvSpPr>
        <p:spPr>
          <a:xfrm>
            <a:off x="2796025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Challenges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55600" lvl="0" marL="457200" rtl="0">
              <a:spcBef>
                <a:spcPts val="0"/>
              </a:spcBef>
              <a:buSzPct val="100000"/>
              <a:buChar char="●"/>
            </a:pPr>
            <a:r>
              <a:rPr lang="en" sz="2000"/>
              <a:t>MySQL database connecting to HTML page</a:t>
            </a:r>
          </a:p>
          <a:p>
            <a:pPr indent="-355600" lvl="0" marL="457200">
              <a:spcBef>
                <a:spcPts val="0"/>
              </a:spcBef>
              <a:buSzPct val="100000"/>
              <a:buChar char="●"/>
            </a:pPr>
            <a:r>
              <a:rPr lang="en" sz="2000"/>
              <a:t>Meeting Times</a:t>
            </a:r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4577" y="286152"/>
            <a:ext cx="2173575" cy="3363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 txBox="1"/>
          <p:nvPr>
            <p:ph type="ctrTitle"/>
          </p:nvPr>
        </p:nvSpPr>
        <p:spPr>
          <a:xfrm>
            <a:off x="1004150" y="2589964"/>
            <a:ext cx="7136700" cy="10223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Demo Time!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Agile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312750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Pros: Good way to organize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2000"/>
              <a:t>   Easier to plan ahead</a:t>
            </a:r>
          </a:p>
          <a:p>
            <a:pPr indent="457200"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rPr lang="en" sz="2000"/>
              <a:t>Cons: Not great for the time we had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2200" y="580012"/>
            <a:ext cx="4046974" cy="19251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Shape 74"/>
          <p:cNvSpPr/>
          <p:nvPr/>
        </p:nvSpPr>
        <p:spPr>
          <a:xfrm>
            <a:off x="1305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5" name="Shape 75"/>
          <p:cNvSpPr/>
          <p:nvPr/>
        </p:nvSpPr>
        <p:spPr>
          <a:xfrm>
            <a:off x="1686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2067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2815737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2434737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Local Server</a:t>
            </a:r>
          </a:p>
        </p:txBody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 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Pros: Great for testing/visual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rPr lang="en" sz="2000"/>
              <a:t>Cons: Difficult to get working properly</a:t>
            </a:r>
          </a:p>
        </p:txBody>
      </p:sp>
      <p:pic>
        <p:nvPicPr>
          <p:cNvPr id="85" name="Shape 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5325" y="775800"/>
            <a:ext cx="2834350" cy="2427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Shape 86"/>
          <p:cNvSpPr/>
          <p:nvPr/>
        </p:nvSpPr>
        <p:spPr>
          <a:xfrm>
            <a:off x="1305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7" name="Shape 87"/>
          <p:cNvSpPr/>
          <p:nvPr/>
        </p:nvSpPr>
        <p:spPr>
          <a:xfrm>
            <a:off x="1686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8" name="Shape 88"/>
          <p:cNvSpPr/>
          <p:nvPr/>
        </p:nvSpPr>
        <p:spPr>
          <a:xfrm>
            <a:off x="2067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9" name="Shape 89"/>
          <p:cNvSpPr/>
          <p:nvPr/>
        </p:nvSpPr>
        <p:spPr>
          <a:xfrm>
            <a:off x="2815737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0" name="Shape 90"/>
          <p:cNvSpPr/>
          <p:nvPr/>
        </p:nvSpPr>
        <p:spPr>
          <a:xfrm>
            <a:off x="2434737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Parse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 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Pros: Good for hosting a cloud database - Easy to use.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Cons:  You need to install a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bunch of packages, have to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get the hang of it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175" y="2162425"/>
            <a:ext cx="5101124" cy="240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/>
          <p:nvPr/>
        </p:nvSpPr>
        <p:spPr>
          <a:xfrm>
            <a:off x="13229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9" name="Shape 99"/>
          <p:cNvSpPr/>
          <p:nvPr/>
        </p:nvSpPr>
        <p:spPr>
          <a:xfrm>
            <a:off x="17039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20849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1" name="Shape 101"/>
          <p:cNvSpPr/>
          <p:nvPr/>
        </p:nvSpPr>
        <p:spPr>
          <a:xfrm>
            <a:off x="2815737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2" name="Shape 102"/>
          <p:cNvSpPr/>
          <p:nvPr/>
        </p:nvSpPr>
        <p:spPr>
          <a:xfrm>
            <a:off x="24503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My SQL</a:t>
            </a:r>
          </a:p>
        </p:txBody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 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Pros: Easy to learn and use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rPr lang="en" sz="2000"/>
              <a:t>Cons: Hard to connect to the rest                                                                 of our project</a:t>
            </a:r>
          </a:p>
        </p:txBody>
      </p:sp>
      <p:pic>
        <p:nvPicPr>
          <p:cNvPr id="109" name="Shape 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1750" y="758700"/>
            <a:ext cx="3206825" cy="216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Shape 110"/>
          <p:cNvSpPr/>
          <p:nvPr/>
        </p:nvSpPr>
        <p:spPr>
          <a:xfrm>
            <a:off x="1305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1" name="Shape 111"/>
          <p:cNvSpPr/>
          <p:nvPr/>
        </p:nvSpPr>
        <p:spPr>
          <a:xfrm>
            <a:off x="1686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2" name="Shape 112"/>
          <p:cNvSpPr/>
          <p:nvPr/>
        </p:nvSpPr>
        <p:spPr>
          <a:xfrm>
            <a:off x="20677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/>
          <p:nvPr/>
        </p:nvSpPr>
        <p:spPr>
          <a:xfrm>
            <a:off x="2815737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4" name="Shape 114"/>
          <p:cNvSpPr/>
          <p:nvPr/>
        </p:nvSpPr>
        <p:spPr>
          <a:xfrm>
            <a:off x="2434737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Github</a:t>
            </a:r>
          </a:p>
        </p:txBody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Pros: Kept all our stuff together. Easy to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share code.</a:t>
            </a:r>
          </a:p>
          <a:p>
            <a:pPr>
              <a:spcBef>
                <a:spcPts val="0"/>
              </a:spcBef>
              <a:buNone/>
            </a:pPr>
            <a:r>
              <a:rPr lang="en" sz="2000"/>
              <a:t>Cons: Occasional trouble merging</a:t>
            </a:r>
          </a:p>
        </p:txBody>
      </p:sp>
      <p:pic>
        <p:nvPicPr>
          <p:cNvPr id="121" name="Shape 1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8175" y="777100"/>
            <a:ext cx="2518549" cy="25185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Shape 122"/>
          <p:cNvSpPr/>
          <p:nvPr/>
        </p:nvSpPr>
        <p:spPr>
          <a:xfrm>
            <a:off x="13229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3" name="Shape 123"/>
          <p:cNvSpPr/>
          <p:nvPr/>
        </p:nvSpPr>
        <p:spPr>
          <a:xfrm>
            <a:off x="17039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4" name="Shape 124"/>
          <p:cNvSpPr/>
          <p:nvPr/>
        </p:nvSpPr>
        <p:spPr>
          <a:xfrm>
            <a:off x="20849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5" name="Shape 125"/>
          <p:cNvSpPr/>
          <p:nvPr/>
        </p:nvSpPr>
        <p:spPr>
          <a:xfrm>
            <a:off x="2815737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6" name="Shape 126"/>
          <p:cNvSpPr/>
          <p:nvPr/>
        </p:nvSpPr>
        <p:spPr>
          <a:xfrm>
            <a:off x="2450350" y="136887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Trello</a:t>
            </a:r>
          </a:p>
        </p:txBody>
      </p:sp>
      <p:sp>
        <p:nvSpPr>
          <p:cNvPr id="132" name="Shape 132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</a:t>
            </a:r>
          </a:p>
          <a:p>
            <a:pPr rtl="0">
              <a:spcBef>
                <a:spcPts val="0"/>
              </a:spcBef>
              <a:buNone/>
            </a:pPr>
            <a:r>
              <a:rPr lang="en" sz="2000"/>
              <a:t>Pros: Great for showing                                                                                     tasks, todo lists, and deadlines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rPr lang="en" sz="2000"/>
              <a:t>Cons: A lot to learn all at once</a:t>
            </a:r>
          </a:p>
        </p:txBody>
      </p:sp>
      <p:pic>
        <p:nvPicPr>
          <p:cNvPr id="133" name="Shape 1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5200" y="0"/>
            <a:ext cx="5388801" cy="2311749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Shape 134"/>
          <p:cNvSpPr/>
          <p:nvPr/>
        </p:nvSpPr>
        <p:spPr>
          <a:xfrm>
            <a:off x="1292400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5" name="Shape 135"/>
          <p:cNvSpPr/>
          <p:nvPr/>
        </p:nvSpPr>
        <p:spPr>
          <a:xfrm>
            <a:off x="1673400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2054400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2435400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8" name="Shape 138"/>
          <p:cNvSpPr/>
          <p:nvPr/>
        </p:nvSpPr>
        <p:spPr>
          <a:xfrm>
            <a:off x="2802387" y="1355525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CCCCCC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Doxygen</a:t>
            </a:r>
          </a:p>
        </p:txBody>
      </p:sp>
      <p:sp>
        <p:nvSpPr>
          <p:cNvPr id="144" name="Shape 144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 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Pros: Easy to use. Useful. You don’t need to do a lot of work.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>
              <a:spcBef>
                <a:spcPts val="0"/>
              </a:spcBef>
              <a:buNone/>
            </a:pPr>
            <a:r>
              <a:rPr lang="en" sz="2000"/>
              <a:t>Cons: Not too useful for a small project.</a:t>
            </a:r>
          </a:p>
        </p:txBody>
      </p:sp>
      <p:pic>
        <p:nvPicPr>
          <p:cNvPr id="145" name="Shape 1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8549" y="943250"/>
            <a:ext cx="5375450" cy="10503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Shape 146"/>
          <p:cNvSpPr/>
          <p:nvPr/>
        </p:nvSpPr>
        <p:spPr>
          <a:xfrm>
            <a:off x="1307600" y="12947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7" name="Shape 147"/>
          <p:cNvSpPr/>
          <p:nvPr/>
        </p:nvSpPr>
        <p:spPr>
          <a:xfrm>
            <a:off x="1673000" y="12947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8" name="Shape 148"/>
          <p:cNvSpPr/>
          <p:nvPr/>
        </p:nvSpPr>
        <p:spPr>
          <a:xfrm>
            <a:off x="1995237" y="12947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/>
          <p:nvPr/>
        </p:nvSpPr>
        <p:spPr>
          <a:xfrm>
            <a:off x="2360625" y="12947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0" name="Shape 150"/>
          <p:cNvSpPr/>
          <p:nvPr/>
        </p:nvSpPr>
        <p:spPr>
          <a:xfrm>
            <a:off x="2720775" y="12947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/>
          <p:nvPr>
            <p:ph type="title"/>
          </p:nvPr>
        </p:nvSpPr>
        <p:spPr>
          <a:xfrm>
            <a:off x="311700" y="445025"/>
            <a:ext cx="8520599" cy="707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JSON</a:t>
            </a:r>
          </a:p>
        </p:txBody>
      </p:sp>
      <p:sp>
        <p:nvSpPr>
          <p:cNvPr id="156" name="Shape 156"/>
          <p:cNvSpPr txBox="1"/>
          <p:nvPr>
            <p:ph idx="1" type="body"/>
          </p:nvPr>
        </p:nvSpPr>
        <p:spPr>
          <a:xfrm>
            <a:off x="311700" y="1266325"/>
            <a:ext cx="8520599" cy="3302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2000"/>
              <a:t>Rating: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000"/>
          </a:p>
          <a:p>
            <a:pPr rtl="0">
              <a:spcBef>
                <a:spcPts val="0"/>
              </a:spcBef>
              <a:buNone/>
            </a:pPr>
            <a:r>
              <a:rPr lang="en" sz="2000"/>
              <a:t>Pros: Very easy to use</a:t>
            </a:r>
          </a:p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7" name="Shape 1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9179" y="445025"/>
            <a:ext cx="3354574" cy="184172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Shape 158"/>
          <p:cNvSpPr/>
          <p:nvPr/>
        </p:nvSpPr>
        <p:spPr>
          <a:xfrm>
            <a:off x="1227450" y="13615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59" name="Shape 159"/>
          <p:cNvSpPr/>
          <p:nvPr/>
        </p:nvSpPr>
        <p:spPr>
          <a:xfrm>
            <a:off x="1592850" y="13615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915087" y="13615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2280475" y="13615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2640625" y="1361537"/>
            <a:ext cx="365399" cy="347400"/>
          </a:xfrm>
          <a:prstGeom prst="star5">
            <a:avLst>
              <a:gd fmla="val 19098" name="adj"/>
              <a:gd fmla="val 105146" name="hf"/>
              <a:gd fmla="val 110557" name="vf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009668"/>
      </a:accent2>
      <a:accent3>
        <a:srgbClr val="4DB6AC"/>
      </a:accent3>
      <a:accent4>
        <a:srgbClr val="FF9800"/>
      </a:accent4>
      <a:accent5>
        <a:srgbClr val="CE93D8"/>
      </a:accent5>
      <a:accent6>
        <a:srgbClr val="EEFF41"/>
      </a:accent6>
      <a:hlink>
        <a:srgbClr val="CE93D8"/>
      </a:hlink>
      <a:folHlink>
        <a:srgbClr val="CE93D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