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8600" y="46291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0" y="4629150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Copyright Richard</a:t>
            </a:r>
            <a:r>
              <a:rPr lang="en-US" baseline="0" dirty="0" smtClean="0"/>
              <a:t> Bollinger</a:t>
            </a:r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1355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Patents for Entrepreneurs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85800" y="13922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A few useful things to know.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789675" y="4095751"/>
            <a:ext cx="3766799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</a:rPr>
              <a:t>Rick </a:t>
            </a:r>
            <a:r>
              <a:rPr lang="en" sz="2400" dirty="0" smtClean="0">
                <a:solidFill>
                  <a:schemeClr val="tx1"/>
                </a:solidFill>
              </a:rPr>
              <a:t>Bollinger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8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2724150"/>
            <a:ext cx="3200150" cy="17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Patents are a bluff.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You pretend you will know when your IP is violated.</a:t>
            </a:r>
          </a:p>
          <a:p>
            <a:pPr marL="457200" lvl="0" indent="-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You </a:t>
            </a:r>
            <a:r>
              <a:rPr lang="en" sz="3600" dirty="0" smtClean="0"/>
              <a:t>imply you </a:t>
            </a:r>
            <a:r>
              <a:rPr lang="en" sz="3600" dirty="0"/>
              <a:t>have the resources to sue</a:t>
            </a:r>
            <a:r>
              <a:rPr lang="en" sz="3600" dirty="0" smtClean="0"/>
              <a:t>.</a:t>
            </a:r>
          </a:p>
          <a:p>
            <a:pPr marL="457200" lvl="0" indent="-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 smtClean="0"/>
              <a:t>You feign that you can write a patent you can defend in court.</a:t>
            </a:r>
            <a:endParaRPr lang="en" sz="36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You still may want a patent.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582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Your investors may require you to protect your </a:t>
            </a:r>
            <a:r>
              <a:rPr lang="en" sz="3600" dirty="0" smtClean="0"/>
              <a:t>Inellectual Property (IP).</a:t>
            </a:r>
            <a:endParaRPr lang="en" sz="3600" dirty="0"/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You might get your competition to pause for your pending patent while you become the market gorilla.</a:t>
            </a:r>
          </a:p>
          <a:p>
            <a:pPr marL="457200" lvl="0" indent="-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You can get </a:t>
            </a:r>
            <a:r>
              <a:rPr lang="en" sz="3600" dirty="0" smtClean="0"/>
              <a:t>pro bono (free) </a:t>
            </a:r>
            <a:r>
              <a:rPr lang="en" sz="3600" dirty="0"/>
              <a:t>legal help.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Get a year for nothing.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You can file a totally blank </a:t>
            </a:r>
            <a:r>
              <a:rPr lang="en" sz="3600" dirty="0" smtClean="0"/>
              <a:t>sheet with the provisional </a:t>
            </a:r>
            <a:r>
              <a:rPr lang="en" sz="3600" dirty="0"/>
              <a:t>patent application.</a:t>
            </a:r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Nobody at the USPTO will review it for a year.</a:t>
            </a:r>
          </a:p>
          <a:p>
            <a:pPr marL="457200" lvl="0" indent="-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Nobody will see it for a year, </a:t>
            </a:r>
            <a:r>
              <a:rPr lang="en" sz="3600" dirty="0" smtClean="0"/>
              <a:t>unless YOU show it to them. So…</a:t>
            </a:r>
            <a:endParaRPr lang="en" sz="36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Keep it secret until you file.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10550" y="12641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Before showing your app, get signed Non-Disclosure Agreements.</a:t>
            </a:r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But not from investors or developers.</a:t>
            </a:r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 smtClean="0"/>
              <a:t>They don’t  want </a:t>
            </a:r>
            <a:r>
              <a:rPr lang="en" sz="3600" dirty="0"/>
              <a:t>to steal your idea.</a:t>
            </a:r>
          </a:p>
          <a:p>
            <a:pPr marL="457200" lvl="0" indent="-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But, don’t </a:t>
            </a:r>
            <a:r>
              <a:rPr lang="en" sz="3600" dirty="0" smtClean="0"/>
              <a:t>brag about your </a:t>
            </a:r>
            <a:r>
              <a:rPr lang="en" sz="3600" dirty="0"/>
              <a:t>‘secret sauce’ </a:t>
            </a:r>
            <a:r>
              <a:rPr lang="en" sz="3600" dirty="0" smtClean="0"/>
              <a:t>or put it on </a:t>
            </a:r>
            <a:r>
              <a:rPr lang="en" sz="3600" dirty="0"/>
              <a:t>your website.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File broadly and often.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582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Claim wide in your provisional patent.</a:t>
            </a:r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The regular patent you file must fit within the claims of the provisional.</a:t>
            </a:r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File another provisional before the year is up as a replacement.</a:t>
            </a:r>
          </a:p>
          <a:p>
            <a:pPr marL="457200" lvl="0" indent="-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You </a:t>
            </a:r>
            <a:r>
              <a:rPr lang="en" sz="3600" dirty="0" smtClean="0"/>
              <a:t>can get </a:t>
            </a:r>
            <a:r>
              <a:rPr lang="en" sz="3600" dirty="0"/>
              <a:t>another free year, maybe.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USPTO Tactics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/>
              <a:t>Add a few extra and weak claims at the end you don’t really need.</a:t>
            </a:r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/>
              <a:t>Sacrifice them to bureaucracy.</a:t>
            </a:r>
          </a:p>
          <a:p>
            <a:pPr marL="457200" lvl="0" indent="-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/>
              <a:t>Patent reviewers like to reject some claims just so they feel like they are doing their job.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184275" y="12136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Go get ‘em!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4629150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© Copyright Richard</a:t>
            </a:r>
            <a:r>
              <a:rPr lang="en-US" baseline="0" dirty="0" smtClean="0">
                <a:solidFill>
                  <a:schemeClr val="bg1"/>
                </a:solidFill>
              </a:rPr>
              <a:t> Bollinger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292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simple-light</vt:lpstr>
      <vt:lpstr>Patents for Entrepreneurs</vt:lpstr>
      <vt:lpstr>Patents are a bluff.</vt:lpstr>
      <vt:lpstr>You still may want a patent.</vt:lpstr>
      <vt:lpstr>Get a year for nothing.</vt:lpstr>
      <vt:lpstr>Keep it secret until you file.</vt:lpstr>
      <vt:lpstr>File broadly and often.</vt:lpstr>
      <vt:lpstr>USPTO Tactics</vt:lpstr>
      <vt:lpstr>Go get ‘em!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Patents for Entrepreneurs</dc:title>
  <cp:lastModifiedBy>Richard Bollinger</cp:lastModifiedBy>
  <cp:revision>2</cp:revision>
  <dcterms:modified xsi:type="dcterms:W3CDTF">2015-09-04T20:10:20Z</dcterms:modified>
</cp:coreProperties>
</file>