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48"/>
  </p:notesMasterIdLst>
  <p:sldIdLst>
    <p:sldId id="1240" r:id="rId7"/>
    <p:sldId id="1268" r:id="rId8"/>
    <p:sldId id="1269" r:id="rId9"/>
    <p:sldId id="1271" r:id="rId10"/>
    <p:sldId id="1270" r:id="rId11"/>
    <p:sldId id="1272" r:id="rId12"/>
    <p:sldId id="1274" r:id="rId13"/>
    <p:sldId id="1275" r:id="rId14"/>
    <p:sldId id="1276" r:id="rId15"/>
    <p:sldId id="1277" r:id="rId16"/>
    <p:sldId id="1278" r:id="rId17"/>
    <p:sldId id="1273" r:id="rId18"/>
    <p:sldId id="1281" r:id="rId19"/>
    <p:sldId id="1282" r:id="rId20"/>
    <p:sldId id="1279" r:id="rId21"/>
    <p:sldId id="1283" r:id="rId22"/>
    <p:sldId id="1284" r:id="rId23"/>
    <p:sldId id="1285" r:id="rId24"/>
    <p:sldId id="1280" r:id="rId25"/>
    <p:sldId id="1286" r:id="rId26"/>
    <p:sldId id="1289" r:id="rId27"/>
    <p:sldId id="1290" r:id="rId28"/>
    <p:sldId id="1287" r:id="rId29"/>
    <p:sldId id="1292" r:id="rId30"/>
    <p:sldId id="1301" r:id="rId31"/>
    <p:sldId id="1294" r:id="rId32"/>
    <p:sldId id="1295" r:id="rId33"/>
    <p:sldId id="1291" r:id="rId34"/>
    <p:sldId id="1293" r:id="rId35"/>
    <p:sldId id="1288" r:id="rId36"/>
    <p:sldId id="1296" r:id="rId37"/>
    <p:sldId id="1297" r:id="rId38"/>
    <p:sldId id="1302" r:id="rId39"/>
    <p:sldId id="1304" r:id="rId40"/>
    <p:sldId id="1303" r:id="rId41"/>
    <p:sldId id="1305" r:id="rId42"/>
    <p:sldId id="1298" r:id="rId43"/>
    <p:sldId id="1299" r:id="rId44"/>
    <p:sldId id="1300" r:id="rId45"/>
    <p:sldId id="1306" r:id="rId46"/>
    <p:sldId id="1206"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40"/>
            <p14:sldId id="1268"/>
            <p14:sldId id="1269"/>
            <p14:sldId id="1271"/>
            <p14:sldId id="1270"/>
            <p14:sldId id="1272"/>
            <p14:sldId id="1274"/>
            <p14:sldId id="1275"/>
            <p14:sldId id="1276"/>
            <p14:sldId id="1277"/>
            <p14:sldId id="1278"/>
            <p14:sldId id="1273"/>
            <p14:sldId id="1281"/>
            <p14:sldId id="1282"/>
            <p14:sldId id="1279"/>
            <p14:sldId id="1283"/>
            <p14:sldId id="1284"/>
            <p14:sldId id="1285"/>
            <p14:sldId id="1280"/>
            <p14:sldId id="1286"/>
            <p14:sldId id="1289"/>
            <p14:sldId id="1290"/>
            <p14:sldId id="1287"/>
            <p14:sldId id="1292"/>
            <p14:sldId id="1301"/>
            <p14:sldId id="1294"/>
            <p14:sldId id="1295"/>
            <p14:sldId id="1291"/>
            <p14:sldId id="1293"/>
            <p14:sldId id="1288"/>
            <p14:sldId id="1296"/>
            <p14:sldId id="1297"/>
            <p14:sldId id="1302"/>
            <p14:sldId id="1304"/>
            <p14:sldId id="1303"/>
            <p14:sldId id="1305"/>
            <p14:sldId id="1298"/>
            <p14:sldId id="1299"/>
            <p14:sldId id="1300"/>
            <p14:sldId id="130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01/05/2020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dotnettutorials.net/lesson/linq-max-method/" TargetMode="External"/><Relationship Id="rId7" Type="http://schemas.openxmlformats.org/officeDocument/2006/relationships/hyperlink" Target="https://dotnettutorials.net/lesson/linq-aggregate-method/" TargetMode="External"/><Relationship Id="rId2" Type="http://schemas.openxmlformats.org/officeDocument/2006/relationships/hyperlink" Target="https://dotnettutorials.net/lesson/linq-sum-method/" TargetMode="External"/><Relationship Id="rId1" Type="http://schemas.openxmlformats.org/officeDocument/2006/relationships/slideLayout" Target="../slideLayouts/slideLayout26.xml"/><Relationship Id="rId6" Type="http://schemas.openxmlformats.org/officeDocument/2006/relationships/hyperlink" Target="https://dotnettutorials.net/lesson/linq-count-method/" TargetMode="External"/><Relationship Id="rId5" Type="http://schemas.openxmlformats.org/officeDocument/2006/relationships/hyperlink" Target="https://dotnettutorials.net/lesson/linq-average-method/" TargetMode="External"/><Relationship Id="rId4" Type="http://schemas.openxmlformats.org/officeDocument/2006/relationships/hyperlink" Target="https://dotnettutorials.net/lesson/linq-min-metho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dotnet/csharp/programming-guide/concepts/linq/basic-linq-query-operations" TargetMode="External"/><Relationship Id="rId2" Type="http://schemas.openxmlformats.org/officeDocument/2006/relationships/hyperlink" Target="https://dotnettutorials.net/lesson/introduction-to-linq/" TargetMode="External"/><Relationship Id="rId1" Type="http://schemas.openxmlformats.org/officeDocument/2006/relationships/slideLayout" Target="../slideLayouts/slideLayout15.xml"/><Relationship Id="rId4" Type="http://schemas.openxmlformats.org/officeDocument/2006/relationships/hyperlink" Target="https://metanit.com/sharp/tutorial/15.1.php"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277091" y="174929"/>
            <a:ext cx="12820073" cy="56716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uk-UA" dirty="0" smtClean="0">
                <a:latin typeface="Proxima Nova Black" panose="02000506030000020004" pitchFamily="2" charset="0"/>
              </a:rPr>
              <a:t>LINQ</a:t>
            </a:r>
            <a:endParaRPr lang="uk-UA" altLang="uk-UA" b="1" dirty="0" smtClean="0">
              <a:latin typeface="Proxima Nova Black" panose="02000506030000020004" pitchFamily="2" charset="0"/>
            </a:endParaRPr>
          </a:p>
        </p:txBody>
      </p:sp>
      <p:sp>
        <p:nvSpPr>
          <p:cNvPr id="2" name="Text Placeholder 1"/>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2558140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select clause</a:t>
            </a:r>
          </a:p>
        </p:txBody>
      </p:sp>
      <p:sp>
        <p:nvSpPr>
          <p:cNvPr id="5" name="Text Placeholder 4"/>
          <p:cNvSpPr>
            <a:spLocks noGrp="1"/>
          </p:cNvSpPr>
          <p:nvPr>
            <p:ph type="body" sz="quarter" idx="10"/>
          </p:nvPr>
        </p:nvSpPr>
        <p:spPr>
          <a:xfrm>
            <a:off x="7437583" y="2064342"/>
            <a:ext cx="3489035" cy="3429000"/>
          </a:xfrm>
        </p:spPr>
        <p:txBody>
          <a:bodyPr/>
          <a:lstStyle/>
          <a:p>
            <a:pPr>
              <a:lnSpc>
                <a:spcPct val="150000"/>
              </a:lnSpc>
            </a:pPr>
            <a:r>
              <a:rPr lang="en-US" sz="1800" dirty="0"/>
              <a:t>In a query expression, the select clause specifies the type of values that will be produced when the query is executed. </a:t>
            </a:r>
            <a:endParaRPr lang="uk-UA" sz="1800" dirty="0"/>
          </a:p>
        </p:txBody>
      </p:sp>
      <p:sp>
        <p:nvSpPr>
          <p:cNvPr id="7" name="TextBox 6"/>
          <p:cNvSpPr txBox="1"/>
          <p:nvPr/>
        </p:nvSpPr>
        <p:spPr>
          <a:xfrm>
            <a:off x="427181" y="2064342"/>
            <a:ext cx="6731001" cy="4616648"/>
          </a:xfrm>
          <a:prstGeom prst="rect">
            <a:avLst/>
          </a:prstGeom>
          <a:noFill/>
          <a:ln>
            <a:solidFill>
              <a:schemeClr val="accent1"/>
            </a:solidFill>
          </a:ln>
        </p:spPr>
        <p:txBody>
          <a:bodyPr wrap="square" rtlCol="0">
            <a:spAutoFit/>
          </a:bodyPr>
          <a:lstStyle/>
          <a:p>
            <a:r>
              <a:rPr lang="en-US" sz="1400">
                <a:solidFill>
                  <a:srgbClr val="0000FF"/>
                </a:solidFill>
                <a:latin typeface="Consolas" panose="020B0609020204030204" pitchFamily="49" charset="0"/>
              </a:rPr>
              <a:t>class</a:t>
            </a:r>
            <a:r>
              <a:rPr lang="en-US" sz="1400">
                <a:solidFill>
                  <a:srgbClr val="000000"/>
                </a:solidFill>
                <a:latin typeface="Consolas" panose="020B0609020204030204" pitchFamily="49" charset="0"/>
              </a:rPr>
              <a:t> </a:t>
            </a:r>
            <a:r>
              <a:rPr lang="en-US" sz="1400">
                <a:solidFill>
                  <a:srgbClr val="2B91AF"/>
                </a:solidFill>
                <a:latin typeface="Consolas" panose="020B0609020204030204" pitchFamily="49" charset="0"/>
              </a:rPr>
              <a:t>SelectSample1</a:t>
            </a:r>
            <a:endParaRPr lang="en-US" sz="1400">
              <a:solidFill>
                <a:srgbClr val="000000"/>
              </a:solidFill>
              <a:latin typeface="Consolas" panose="020B0609020204030204" pitchFamily="49" charset="0"/>
            </a:endParaRP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//Create the data source</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Scores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 97, 92, 81, 60 };</a:t>
            </a:r>
          </a:p>
          <a:p>
            <a:endParaRPr lang="uk-UA"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Create the query.</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IEnumerable&lt;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queryHighScores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score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Scores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where</a:t>
            </a:r>
            <a:r>
              <a:rPr lang="en-US" sz="1400">
                <a:solidFill>
                  <a:srgbClr val="000000"/>
                </a:solidFill>
                <a:latin typeface="Consolas" panose="020B0609020204030204" pitchFamily="49" charset="0"/>
              </a:rPr>
              <a:t> score &gt; 80</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select</a:t>
            </a:r>
            <a:r>
              <a:rPr lang="en-US" sz="1400">
                <a:solidFill>
                  <a:srgbClr val="000000"/>
                </a:solidFill>
                <a:latin typeface="Consolas" panose="020B0609020204030204" pitchFamily="49" charset="0"/>
              </a:rPr>
              <a:t> score;</a:t>
            </a:r>
          </a:p>
          <a:p>
            <a:endParaRPr lang="uk-UA"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 Execute the query.</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i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queryHighScores)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Console.Write(i + </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a:p>
            <a:r>
              <a:rPr lang="uk-UA" sz="1400">
                <a:solidFill>
                  <a:srgbClr val="000000"/>
                </a:solidFill>
                <a:latin typeface="Consolas" panose="020B0609020204030204" pitchFamily="49" charset="0"/>
              </a:rPr>
              <a:t>            }</a:t>
            </a:r>
          </a:p>
          <a:p>
            <a:r>
              <a:rPr lang="uk-UA" sz="1400">
                <a:solidFill>
                  <a:srgbClr val="000000"/>
                </a:solidFill>
                <a:latin typeface="Consolas" panose="020B0609020204030204" pitchFamily="49" charset="0"/>
              </a:rPr>
              <a:t>        }</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//Output: 97 92 81</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2236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xtension methods</a:t>
            </a:r>
            <a:endParaRPr lang="uk-UA" dirty="0"/>
          </a:p>
        </p:txBody>
      </p:sp>
    </p:spTree>
    <p:extLst>
      <p:ext uri="{BB962C8B-B14F-4D97-AF65-F5344CB8AC3E}">
        <p14:creationId xmlns:p14="http://schemas.microsoft.com/office/powerpoint/2010/main" val="203780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methods</a:t>
            </a:r>
            <a:endParaRPr lang="uk-UA" dirty="0"/>
          </a:p>
        </p:txBody>
      </p:sp>
      <p:sp>
        <p:nvSpPr>
          <p:cNvPr id="3" name="Text Placeholder 2"/>
          <p:cNvSpPr>
            <a:spLocks noGrp="1"/>
          </p:cNvSpPr>
          <p:nvPr>
            <p:ph type="body" sz="quarter" idx="10"/>
          </p:nvPr>
        </p:nvSpPr>
        <p:spPr/>
        <p:txBody>
          <a:bodyPr/>
          <a:lstStyle/>
          <a:p>
            <a:r>
              <a:rPr lang="en-US" dirty="0"/>
              <a:t>Extension methods allow us to add methods to existing types without creating a new derived type, recompiling, or otherwise modifying the original type. </a:t>
            </a:r>
            <a:endParaRPr lang="en-US" dirty="0" smtClean="0"/>
          </a:p>
          <a:p>
            <a:pPr fontAlgn="base"/>
            <a:r>
              <a:rPr lang="en-US" dirty="0" smtClean="0"/>
              <a:t>For example, we </a:t>
            </a:r>
            <a:r>
              <a:rPr lang="en-US" dirty="0"/>
              <a:t>want to add a method in the built-in </a:t>
            </a:r>
            <a:r>
              <a:rPr lang="en-US" b="1" dirty="0"/>
              <a:t>string</a:t>
            </a:r>
            <a:r>
              <a:rPr lang="en-US" dirty="0"/>
              <a:t> class, let’s call this method as </a:t>
            </a:r>
            <a:r>
              <a:rPr lang="en-US" b="1" dirty="0" err="1"/>
              <a:t>GetWordCount</a:t>
            </a:r>
            <a:r>
              <a:rPr lang="en-US" b="1" dirty="0"/>
              <a:t>()</a:t>
            </a:r>
            <a:r>
              <a:rPr lang="en-US" dirty="0"/>
              <a:t> which will count the word present in a string separated by a space.</a:t>
            </a:r>
          </a:p>
          <a:p>
            <a:pPr fontAlgn="base"/>
            <a:r>
              <a:rPr lang="en-US" dirty="0" smtClean="0"/>
              <a:t>We need to have ability to </a:t>
            </a:r>
            <a:r>
              <a:rPr lang="en-US" dirty="0"/>
              <a:t>call this method on the String object as shown below.</a:t>
            </a:r>
          </a:p>
          <a:p>
            <a:endParaRPr lang="en-US" dirty="0" smtClean="0"/>
          </a:p>
        </p:txBody>
      </p:sp>
      <p:sp>
        <p:nvSpPr>
          <p:cNvPr id="4" name="TextBox 3"/>
          <p:cNvSpPr txBox="1"/>
          <p:nvPr/>
        </p:nvSpPr>
        <p:spPr>
          <a:xfrm>
            <a:off x="685800" y="4186957"/>
            <a:ext cx="7793182" cy="307777"/>
          </a:xfrm>
          <a:prstGeom prst="rect">
            <a:avLst/>
          </a:prstGeom>
          <a:noFill/>
          <a:ln>
            <a:solidFill>
              <a:schemeClr val="accent1"/>
            </a:solidFill>
          </a:ln>
        </p:spPr>
        <p:txBody>
          <a:bodyPr wrap="square" rtlCol="0">
            <a:spAutoFit/>
          </a:bodyPr>
          <a:lstStyle/>
          <a:p>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wordCount = sentence.GetWordCount();</a:t>
            </a:r>
            <a:endParaRPr lang="uk-UA" sz="1400" dirty="0"/>
          </a:p>
        </p:txBody>
      </p:sp>
    </p:spTree>
    <p:extLst>
      <p:ext uri="{BB962C8B-B14F-4D97-AF65-F5344CB8AC3E}">
        <p14:creationId xmlns:p14="http://schemas.microsoft.com/office/powerpoint/2010/main" val="317727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methods. Implementation</a:t>
            </a:r>
            <a:endParaRPr lang="uk-UA" dirty="0"/>
          </a:p>
        </p:txBody>
      </p:sp>
      <p:sp>
        <p:nvSpPr>
          <p:cNvPr id="3" name="Text Placeholder 2"/>
          <p:cNvSpPr>
            <a:spLocks noGrp="1"/>
          </p:cNvSpPr>
          <p:nvPr>
            <p:ph type="body" sz="quarter" idx="10"/>
          </p:nvPr>
        </p:nvSpPr>
        <p:spPr>
          <a:xfrm>
            <a:off x="685800" y="4100775"/>
            <a:ext cx="7793182" cy="301915"/>
          </a:xfrm>
        </p:spPr>
        <p:txBody>
          <a:bodyPr/>
          <a:lstStyle/>
          <a:p>
            <a:r>
              <a:rPr lang="en-US" dirty="0" smtClean="0"/>
              <a:t>Usage</a:t>
            </a:r>
            <a:r>
              <a:rPr lang="en-US" dirty="0"/>
              <a:t>:</a:t>
            </a:r>
            <a:endParaRPr lang="en-US" dirty="0" smtClean="0"/>
          </a:p>
        </p:txBody>
      </p:sp>
      <p:grpSp>
        <p:nvGrpSpPr>
          <p:cNvPr id="8" name="Group 7"/>
          <p:cNvGrpSpPr/>
          <p:nvPr/>
        </p:nvGrpSpPr>
        <p:grpSpPr>
          <a:xfrm>
            <a:off x="685800" y="2007176"/>
            <a:ext cx="7793182" cy="2031325"/>
            <a:chOff x="685800" y="2007176"/>
            <a:chExt cx="7793182" cy="2031325"/>
          </a:xfrm>
        </p:grpSpPr>
        <p:sp>
          <p:nvSpPr>
            <p:cNvPr id="4" name="TextBox 3"/>
            <p:cNvSpPr txBox="1"/>
            <p:nvPr/>
          </p:nvSpPr>
          <p:spPr>
            <a:xfrm>
              <a:off x="685800" y="2007176"/>
              <a:ext cx="7793182" cy="2031325"/>
            </a:xfrm>
            <a:prstGeom prst="rect">
              <a:avLst/>
            </a:prstGeom>
            <a:noFill/>
            <a:ln>
              <a:solidFill>
                <a:schemeClr val="accent1">
                  <a:lumMod val="75000"/>
                </a:schemeClr>
              </a:solidFill>
            </a:ln>
          </p:spPr>
          <p:txBody>
            <a:bodyPr wrap="square" rtlCol="0">
              <a:spAutoFit/>
            </a:bodyPr>
            <a:lstStyle/>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ExtensionHelper</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r>
                <a:rPr lang="uk-UA"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static</a:t>
              </a:r>
              <a:r>
                <a:rPr lang="en-US" sz="1400" dirty="0" smtClean="0">
                  <a:solidFill>
                    <a:srgbClr val="000000"/>
                  </a:solidFill>
                  <a:latin typeface="Consolas" panose="020B0609020204030204" pitchFamily="49" charset="0"/>
                </a:rPr>
                <a:t> </a:t>
              </a:r>
              <a:r>
                <a:rPr lang="en-US" sz="1400" dirty="0" err="1" smtClean="0">
                  <a:solidFill>
                    <a:srgbClr val="0000FF"/>
                  </a:solidFill>
                  <a:latin typeface="Consolas" panose="020B0609020204030204" pitchFamily="49" charset="0"/>
                </a:rPr>
                <a:t>int</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GetWordCount</a:t>
              </a:r>
              <a:r>
                <a:rPr lang="en-US" sz="1400" dirty="0" smtClean="0">
                  <a:solidFill>
                    <a:srgbClr val="000000"/>
                  </a:solidFill>
                  <a:latin typeface="Consolas" panose="020B0609020204030204" pitchFamily="49" charset="0"/>
                </a:rPr>
                <a:t>(</a:t>
              </a:r>
              <a:r>
                <a:rPr lang="en-US" sz="1400" dirty="0" smtClean="0">
                  <a:solidFill>
                    <a:srgbClr val="0000FF"/>
                  </a:solidFill>
                  <a:latin typeface="Consolas" panose="020B0609020204030204" pitchFamily="49" charset="0"/>
                </a:rPr>
                <a:t>this</a:t>
              </a:r>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string</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str</a:t>
              </a:r>
              <a:r>
                <a:rPr lang="en-US" sz="1400" dirty="0" smtClean="0">
                  <a:solidFill>
                    <a:srgbClr val="000000"/>
                  </a:solidFill>
                  <a:latin typeface="Consolas" panose="020B0609020204030204" pitchFamily="49" charset="0"/>
                </a:rPr>
                <a:t>)</a:t>
              </a:r>
            </a:p>
            <a:p>
              <a:r>
                <a:rPr lang="uk-UA" sz="1400" dirty="0" smtClean="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if</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String.IsNullOrEmpty</a:t>
              </a:r>
              <a:r>
                <a:rPr lang="en-US" sz="1400" dirty="0" smtClean="0">
                  <a:solidFill>
                    <a:srgbClr val="000000"/>
                  </a:solidFill>
                  <a:latin typeface="Consolas" panose="020B0609020204030204" pitchFamily="49" charset="0"/>
                </a:rPr>
                <a:t>(</a:t>
              </a:r>
              <a:r>
                <a:rPr lang="en-US" sz="1400" dirty="0" err="1" smtClean="0">
                  <a:solidFill>
                    <a:srgbClr val="000000"/>
                  </a:solidFill>
                  <a:latin typeface="Consolas" panose="020B0609020204030204" pitchFamily="49" charset="0"/>
                </a:rPr>
                <a:t>str</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return</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str.Split</a:t>
              </a:r>
              <a:r>
                <a:rPr lang="en-US" sz="1400" dirty="0" smtClean="0">
                  <a:solidFill>
                    <a:srgbClr val="000000"/>
                  </a:solidFill>
                  <a:latin typeface="Consolas" panose="020B0609020204030204" pitchFamily="49" charset="0"/>
                </a:rPr>
                <a:t>(</a:t>
              </a:r>
              <a:r>
                <a:rPr lang="en-US" sz="1400" dirty="0" smtClean="0">
                  <a:solidFill>
                    <a:srgbClr val="A31515"/>
                  </a:solidFill>
                  <a:latin typeface="Consolas" panose="020B0609020204030204" pitchFamily="49" charset="0"/>
                </a:rPr>
                <a:t>' '</a:t>
              </a:r>
              <a:r>
                <a:rPr lang="en-US" sz="1400" dirty="0" smtClean="0">
                  <a:solidFill>
                    <a:srgbClr val="000000"/>
                  </a:solidFill>
                  <a:latin typeface="Consolas" panose="020B0609020204030204" pitchFamily="49" charset="0"/>
                </a:rPr>
                <a:t>).Length;</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return</a:t>
              </a:r>
              <a:r>
                <a:rPr lang="en-US" sz="1400" dirty="0" smtClean="0">
                  <a:solidFill>
                    <a:srgbClr val="000000"/>
                  </a:solidFill>
                  <a:latin typeface="Consolas" panose="020B0609020204030204" pitchFamily="49" charset="0"/>
                </a:rPr>
                <a:t> 0;</a:t>
              </a:r>
            </a:p>
            <a:p>
              <a:r>
                <a:rPr lang="uk-UA" sz="1400" dirty="0" smtClean="0">
                  <a:solidFill>
                    <a:srgbClr val="000000"/>
                  </a:solidFill>
                  <a:latin typeface="Consolas" panose="020B0609020204030204" pitchFamily="49" charset="0"/>
                </a:rPr>
                <a:t>        }</a:t>
              </a:r>
            </a:p>
            <a:p>
              <a:r>
                <a:rPr lang="uk-UA" sz="1400" dirty="0" smtClean="0">
                  <a:solidFill>
                    <a:srgbClr val="000000"/>
                  </a:solidFill>
                  <a:latin typeface="Consolas" panose="020B0609020204030204" pitchFamily="49" charset="0"/>
                </a:rPr>
                <a:t>    }</a:t>
              </a:r>
              <a:endParaRPr lang="uk-UA" sz="1400" dirty="0"/>
            </a:p>
          </p:txBody>
        </p:sp>
        <p:sp>
          <p:nvSpPr>
            <p:cNvPr id="5" name="Oval 4"/>
            <p:cNvSpPr/>
            <p:nvPr/>
          </p:nvSpPr>
          <p:spPr>
            <a:xfrm>
              <a:off x="1782618" y="2050478"/>
              <a:ext cx="757382" cy="2493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Oval 5"/>
            <p:cNvSpPr/>
            <p:nvPr/>
          </p:nvSpPr>
          <p:spPr>
            <a:xfrm>
              <a:off x="4582391" y="2447642"/>
              <a:ext cx="469900" cy="292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grpSp>
      <p:sp>
        <p:nvSpPr>
          <p:cNvPr id="7" name="TextBox 6"/>
          <p:cNvSpPr txBox="1"/>
          <p:nvPr/>
        </p:nvSpPr>
        <p:spPr>
          <a:xfrm>
            <a:off x="685800" y="4464965"/>
            <a:ext cx="7793182" cy="1600438"/>
          </a:xfrm>
          <a:prstGeom prst="rect">
            <a:avLst/>
          </a:prstGeom>
          <a:no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 </a:t>
            </a:r>
            <a:r>
              <a:rPr lang="en-US" sz="1400" dirty="0" smtClean="0">
                <a:solidFill>
                  <a:srgbClr val="0000FF"/>
                </a:solidFill>
                <a:latin typeface="Consolas" panose="020B0609020204030204" pitchFamily="49" charset="0"/>
              </a:rPr>
              <a:t>   static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uk-UA" sz="1400" dirty="0" smtClean="0">
                <a:solidFill>
                  <a:srgbClr val="000000"/>
                </a:solidFill>
                <a:latin typeface="Consolas" panose="020B0609020204030204" pitchFamily="49" charset="0"/>
              </a:rPr>
              <a:t>    </a:t>
            </a:r>
            <a:r>
              <a:rPr lang="uk-UA"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sentence = </a:t>
            </a:r>
            <a:r>
              <a:rPr lang="en-US" sz="1400" dirty="0">
                <a:solidFill>
                  <a:srgbClr val="A31515"/>
                </a:solidFill>
                <a:latin typeface="Consolas" panose="020B0609020204030204" pitchFamily="49" charset="0"/>
              </a:rPr>
              <a:t>"Welcome to </a:t>
            </a:r>
            <a:r>
              <a:rPr lang="en-US" sz="1400" dirty="0" err="1">
                <a:solidFill>
                  <a:srgbClr val="A31515"/>
                </a:solidFill>
                <a:latin typeface="Consolas" panose="020B0609020204030204" pitchFamily="49" charset="0"/>
              </a:rPr>
              <a:t>Dotnet</a:t>
            </a:r>
            <a:r>
              <a:rPr lang="en-US" sz="1400" dirty="0">
                <a:solidFill>
                  <a:srgbClr val="A31515"/>
                </a:solidFill>
                <a:latin typeface="Consolas" panose="020B0609020204030204" pitchFamily="49" charset="0"/>
              </a:rPr>
              <a:t> Tutorials"</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wordCount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sentence.GetWordCount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$"Count :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wordCount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Console.ReadKey</a:t>
            </a:r>
            <a:r>
              <a:rPr lang="en-US" sz="1400" dirty="0">
                <a:solidFill>
                  <a:srgbClr val="000000"/>
                </a:solidFill>
                <a:latin typeface="Consolas" panose="020B0609020204030204" pitchFamily="49" charset="0"/>
              </a:rPr>
              <a:t>();</a:t>
            </a:r>
          </a:p>
          <a:p>
            <a:r>
              <a:rPr lang="uk-UA" sz="1400" dirty="0" smtClean="0">
                <a:solidFill>
                  <a:srgbClr val="000000"/>
                </a:solidFill>
                <a:latin typeface="Consolas" panose="020B0609020204030204" pitchFamily="49" charset="0"/>
              </a:rPr>
              <a:t>    </a:t>
            </a:r>
            <a:r>
              <a:rPr lang="uk-UA" sz="1400" dirty="0">
                <a:solidFill>
                  <a:srgbClr val="000000"/>
                </a:solidFill>
                <a:latin typeface="Consolas" panose="020B0609020204030204" pitchFamily="49" charset="0"/>
              </a:rPr>
              <a:t>}</a:t>
            </a:r>
            <a:endParaRPr lang="uk-UA" sz="1400" dirty="0"/>
          </a:p>
        </p:txBody>
      </p:sp>
    </p:spTree>
    <p:extLst>
      <p:ext uri="{BB962C8B-B14F-4D97-AF65-F5344CB8AC3E}">
        <p14:creationId xmlns:p14="http://schemas.microsoft.com/office/powerpoint/2010/main" val="144983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extension methods</a:t>
            </a:r>
            <a:endParaRPr lang="uk-UA" dirty="0"/>
          </a:p>
        </p:txBody>
      </p:sp>
    </p:spTree>
    <p:extLst>
      <p:ext uri="{BB962C8B-B14F-4D97-AF65-F5344CB8AC3E}">
        <p14:creationId xmlns:p14="http://schemas.microsoft.com/office/powerpoint/2010/main" val="90553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a:t>
            </a:r>
            <a:endParaRPr lang="uk-UA" dirty="0"/>
          </a:p>
        </p:txBody>
      </p:sp>
      <p:sp>
        <p:nvSpPr>
          <p:cNvPr id="5" name="Text Placeholder 4"/>
          <p:cNvSpPr>
            <a:spLocks noGrp="1"/>
          </p:cNvSpPr>
          <p:nvPr>
            <p:ph type="body" sz="quarter" idx="10"/>
          </p:nvPr>
        </p:nvSpPr>
        <p:spPr/>
        <p:txBody>
          <a:bodyPr/>
          <a:lstStyle/>
          <a:p>
            <a:r>
              <a:rPr lang="en-US" dirty="0"/>
              <a:t>The LINQ’s standard query</a:t>
            </a:r>
            <a:r>
              <a:rPr lang="en-US" b="1" dirty="0"/>
              <a:t> </a:t>
            </a:r>
            <a:r>
              <a:rPr lang="en-US" dirty="0"/>
              <a:t>operators </a:t>
            </a:r>
            <a:r>
              <a:rPr lang="en-US" dirty="0" smtClean="0"/>
              <a:t>are </a:t>
            </a:r>
            <a:r>
              <a:rPr lang="en-US" dirty="0"/>
              <a:t>implemented </a:t>
            </a:r>
            <a:r>
              <a:rPr lang="en-US" dirty="0" smtClean="0"/>
              <a:t>as </a:t>
            </a:r>
            <a:r>
              <a:rPr lang="en-US" dirty="0"/>
              <a:t>extension methods of the  </a:t>
            </a:r>
            <a:r>
              <a:rPr lang="en-US" b="1" dirty="0" err="1"/>
              <a:t>IEnumerable</a:t>
            </a:r>
            <a:r>
              <a:rPr lang="en-US" b="1" dirty="0"/>
              <a:t>&lt;T&gt;</a:t>
            </a:r>
            <a:r>
              <a:rPr lang="en-US" dirty="0"/>
              <a:t> interface</a:t>
            </a:r>
            <a:r>
              <a:rPr lang="en-US" dirty="0" smtClean="0"/>
              <a:t>.</a:t>
            </a:r>
          </a:p>
          <a:p>
            <a:r>
              <a:rPr lang="en-US" dirty="0"/>
              <a:t>Select extension method specifies the type of values that will be produced when the query is executed</a:t>
            </a:r>
            <a:endParaRPr lang="uk-UA" dirty="0"/>
          </a:p>
          <a:p>
            <a:endParaRPr lang="uk-UA" dirty="0"/>
          </a:p>
        </p:txBody>
      </p:sp>
      <p:sp>
        <p:nvSpPr>
          <p:cNvPr id="6" name="TextBox 5"/>
          <p:cNvSpPr txBox="1"/>
          <p:nvPr/>
        </p:nvSpPr>
        <p:spPr>
          <a:xfrm>
            <a:off x="685800" y="3599379"/>
            <a:ext cx="11145982" cy="1600438"/>
          </a:xfrm>
          <a:prstGeom prst="rect">
            <a:avLst/>
          </a:prstGeom>
          <a:noFill/>
          <a:ln>
            <a:solidFill>
              <a:schemeClr val="accent1">
                <a:lumMod val="75000"/>
              </a:schemeClr>
            </a:solidFill>
          </a:ln>
        </p:spPr>
        <p:txBody>
          <a:bodyPr wrap="square" rtlCol="0">
            <a:spAutoFit/>
          </a:bodyPr>
          <a:lstStyle/>
          <a:p>
            <a:r>
              <a:rPr lang="en-US" sz="1400" dirty="0">
                <a:solidFill>
                  <a:srgbClr val="000000"/>
                </a:solidFill>
                <a:latin typeface="Consolas" panose="020B0609020204030204" pitchFamily="49" charset="0"/>
              </a:rPr>
              <a:t>List&lt;Employee&gt; employees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List&lt;Employee&gt;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{ID = 101,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Preety</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Tiwary</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Salary = 60000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{ID = 102,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"Priyanka"</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Dewangan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Salary = 70000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{ID = 103,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Hina</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"Sharma"</a:t>
            </a:r>
            <a:r>
              <a:rPr lang="en-US" sz="1400" dirty="0">
                <a:solidFill>
                  <a:srgbClr val="000000"/>
                </a:solidFill>
                <a:latin typeface="Consolas" panose="020B0609020204030204" pitchFamily="49" charset="0"/>
              </a:rPr>
              <a:t>, Salary = 80000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{ID = 104,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"Anurag"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Mohanty</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Salary = 90000 </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uk-UA" sz="1400" dirty="0" smtClean="0">
                <a:solidFill>
                  <a:srgbClr val="000000"/>
                </a:solidFill>
                <a:latin typeface="Consolas" panose="020B0609020204030204" pitchFamily="49" charset="0"/>
              </a:rPr>
              <a:t>};</a:t>
            </a:r>
            <a:endParaRPr lang="uk-UA" sz="1400" dirty="0"/>
          </a:p>
        </p:txBody>
      </p:sp>
      <p:sp>
        <p:nvSpPr>
          <p:cNvPr id="7" name="TextBox 6"/>
          <p:cNvSpPr txBox="1"/>
          <p:nvPr/>
        </p:nvSpPr>
        <p:spPr>
          <a:xfrm>
            <a:off x="685800" y="5337358"/>
            <a:ext cx="11145982" cy="523220"/>
          </a:xfrm>
          <a:prstGeom prst="rect">
            <a:avLst/>
          </a:prstGeom>
          <a:noFill/>
          <a:ln>
            <a:solidFill>
              <a:schemeClr val="accent1">
                <a:lumMod val="75000"/>
              </a:schemeClr>
            </a:solidFill>
          </a:ln>
        </p:spPr>
        <p:txBody>
          <a:bodyPr wrap="square" rtlCol="0">
            <a:spAutoFit/>
          </a:bodyPr>
          <a:lstStyle/>
          <a:p>
            <a:r>
              <a:rPr lang="en-US" sz="1400">
                <a:solidFill>
                  <a:srgbClr val="000000"/>
                </a:solidFill>
                <a:latin typeface="Consolas" panose="020B0609020204030204" pitchFamily="49" charset="0"/>
              </a:rPr>
              <a:t>IEnumerable&lt;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basicPropMethod = Employee.GetEmployees()</a:t>
            </a:r>
          </a:p>
          <a:p>
            <a:r>
              <a:rPr lang="en-US" sz="1400">
                <a:solidFill>
                  <a:srgbClr val="000000"/>
                </a:solidFill>
                <a:latin typeface="Consolas" panose="020B0609020204030204" pitchFamily="49" charset="0"/>
              </a:rPr>
              <a:t>                                               .Select(emp =&gt; emp.ID);</a:t>
            </a:r>
            <a:endParaRPr lang="uk-UA" sz="1400" dirty="0"/>
          </a:p>
        </p:txBody>
      </p:sp>
    </p:spTree>
    <p:extLst>
      <p:ext uri="{BB962C8B-B14F-4D97-AF65-F5344CB8AC3E}">
        <p14:creationId xmlns:p14="http://schemas.microsoft.com/office/powerpoint/2010/main" val="179044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 Projection into another class</a:t>
            </a:r>
            <a:endParaRPr lang="uk-UA" dirty="0"/>
          </a:p>
        </p:txBody>
      </p:sp>
      <p:sp>
        <p:nvSpPr>
          <p:cNvPr id="6" name="TextBox 5"/>
          <p:cNvSpPr txBox="1"/>
          <p:nvPr/>
        </p:nvSpPr>
        <p:spPr>
          <a:xfrm>
            <a:off x="685800" y="2047675"/>
            <a:ext cx="9150927" cy="1384995"/>
          </a:xfrm>
          <a:prstGeom prst="rect">
            <a:avLst/>
          </a:prstGeom>
          <a:no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EmployeeBasicInfo</a:t>
            </a:r>
            <a:endParaRPr lang="en-US" sz="1400" dirty="0">
              <a:solidFill>
                <a:srgbClr val="000000"/>
              </a:solidFill>
              <a:latin typeface="Consolas" panose="020B0609020204030204" pitchFamily="49" charset="0"/>
            </a:endParaRPr>
          </a:p>
          <a:p>
            <a:r>
              <a:rPr lang="uk-UA" sz="1400" dirty="0" smtClean="0">
                <a:solidFill>
                  <a:srgbClr val="000000"/>
                </a:solidFill>
                <a:latin typeface="Consolas" panose="020B0609020204030204" pitchFamily="49" charset="0"/>
              </a:rPr>
              <a:t>{</a:t>
            </a:r>
            <a:endParaRPr lang="uk-UA"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smtClean="0">
                <a:solidFill>
                  <a:srgbClr val="0000FF"/>
                </a:solidFill>
                <a:latin typeface="Consolas" panose="020B0609020204030204" pitchFamily="49" charset="0"/>
              </a:rPr>
              <a:t>    public</a:t>
            </a:r>
            <a:r>
              <a:rPr lang="en-US" sz="1400" dirty="0" smtClean="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Salary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uk-UA" sz="1400" dirty="0" smtClean="0">
                <a:solidFill>
                  <a:srgbClr val="000000"/>
                </a:solidFill>
                <a:latin typeface="Consolas" panose="020B0609020204030204" pitchFamily="49" charset="0"/>
              </a:rPr>
              <a:t>}</a:t>
            </a:r>
            <a:endParaRPr lang="uk-UA" sz="1400" dirty="0"/>
          </a:p>
        </p:txBody>
      </p:sp>
      <p:sp>
        <p:nvSpPr>
          <p:cNvPr id="7" name="TextBox 6"/>
          <p:cNvSpPr txBox="1"/>
          <p:nvPr/>
        </p:nvSpPr>
        <p:spPr>
          <a:xfrm>
            <a:off x="685800" y="3710156"/>
            <a:ext cx="9150927" cy="2462213"/>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00"/>
                </a:solidFill>
                <a:latin typeface="Consolas" panose="020B0609020204030204" pitchFamily="49" charset="0"/>
              </a:rPr>
              <a:t>List&lt;</a:t>
            </a:r>
            <a:r>
              <a:rPr lang="en-US" sz="1400" dirty="0" err="1">
                <a:solidFill>
                  <a:srgbClr val="000000"/>
                </a:solidFill>
                <a:latin typeface="Consolas" panose="020B0609020204030204" pitchFamily="49" charset="0"/>
              </a:rPr>
              <a:t>EmployeeBasicInfo</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selectMethod</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Employee.GetEmployees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Select(</a:t>
            </a:r>
            <a:r>
              <a:rPr lang="en-US" sz="1400" dirty="0" err="1">
                <a:solidFill>
                  <a:srgbClr val="000000"/>
                </a:solidFill>
                <a:latin typeface="Consolas" panose="020B0609020204030204" pitchFamily="49" charset="0"/>
              </a:rPr>
              <a:t>emp</a:t>
            </a:r>
            <a:r>
              <a:rPr lang="en-US" sz="1400" dirty="0">
                <a:solidFill>
                  <a:srgbClr val="000000"/>
                </a:solidFill>
                <a:latin typeface="Consolas" panose="020B0609020204030204" pitchFamily="49" charset="0"/>
              </a:rPr>
              <a:t> =&gt;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EmployeeBasicInfo</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emp.FirstName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emp.LastName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Salary = </a:t>
            </a:r>
            <a:r>
              <a:rPr lang="en-US" sz="1400" dirty="0" err="1">
                <a:solidFill>
                  <a:srgbClr val="000000"/>
                </a:solidFill>
                <a:latin typeface="Consolas" panose="020B0609020204030204" pitchFamily="49" charset="0"/>
              </a:rPr>
              <a:t>emp.Salary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ToList</a:t>
            </a:r>
            <a:r>
              <a:rPr lang="en-US" sz="1400" dirty="0">
                <a:solidFill>
                  <a:srgbClr val="000000"/>
                </a:solidFill>
                <a:latin typeface="Consolas" panose="020B0609020204030204" pitchFamily="49" charset="0"/>
              </a:rPr>
              <a:t>();</a:t>
            </a:r>
          </a:p>
          <a:p>
            <a:r>
              <a:rPr lang="en-US" sz="1400" dirty="0" err="1" smtClean="0">
                <a:solidFill>
                  <a:srgbClr val="0000FF"/>
                </a:solidFill>
                <a:latin typeface="Consolas" panose="020B0609020204030204" pitchFamily="49" charset="0"/>
              </a:rPr>
              <a:t>foreach</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selectMethod</a:t>
            </a:r>
            <a:r>
              <a:rPr lang="en-US" sz="1400" dirty="0">
                <a:solidFill>
                  <a:srgbClr val="000000"/>
                </a:solidFill>
                <a:latin typeface="Consolas" panose="020B0609020204030204" pitchFamily="49" charset="0"/>
              </a:rPr>
              <a:t>)</a:t>
            </a:r>
          </a:p>
          <a:p>
            <a:r>
              <a:rPr lang="uk-UA" sz="1400" dirty="0" smtClean="0">
                <a:solidFill>
                  <a:srgbClr val="000000"/>
                </a:solidFill>
                <a:latin typeface="Consolas" panose="020B0609020204030204" pitchFamily="49" charset="0"/>
              </a:rPr>
              <a:t>{</a:t>
            </a:r>
            <a:endParaRPr lang="uk-UA"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 Name : {</a:t>
            </a:r>
            <a:r>
              <a:rPr lang="en-US" sz="1400" dirty="0" err="1">
                <a:solidFill>
                  <a:srgbClr val="000000"/>
                </a:solidFill>
                <a:latin typeface="Consolas" panose="020B0609020204030204" pitchFamily="49" charset="0"/>
              </a:rPr>
              <a:t>emp.FirstName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emp.LastName</a:t>
            </a:r>
            <a:r>
              <a:rPr lang="en-US" sz="1400" dirty="0">
                <a:solidFill>
                  <a:srgbClr val="000000"/>
                </a:solidFill>
                <a:latin typeface="Consolas" panose="020B0609020204030204" pitchFamily="49" charset="0"/>
              </a:rPr>
              <a:t>} Salary : {</a:t>
            </a:r>
            <a:r>
              <a:rPr lang="en-US" sz="1400" dirty="0" err="1">
                <a:solidFill>
                  <a:srgbClr val="000000"/>
                </a:solidFill>
                <a:latin typeface="Consolas" panose="020B0609020204030204" pitchFamily="49" charset="0"/>
              </a:rPr>
              <a:t>emp.Salary</a:t>
            </a:r>
            <a:r>
              <a:rPr lang="en-US" sz="1400" dirty="0">
                <a:solidFill>
                  <a:srgbClr val="000000"/>
                </a:solidFill>
                <a:latin typeface="Consolas" panose="020B0609020204030204" pitchFamily="49" charset="0"/>
              </a:rPr>
              <a:t>} ");</a:t>
            </a:r>
          </a:p>
          <a:p>
            <a:r>
              <a:rPr lang="uk-UA" sz="1400" dirty="0" smtClean="0">
                <a:solidFill>
                  <a:srgbClr val="000000"/>
                </a:solidFill>
                <a:latin typeface="Consolas" panose="020B0609020204030204" pitchFamily="49" charset="0"/>
              </a:rPr>
              <a:t>}</a:t>
            </a:r>
            <a:endParaRPr lang="uk-UA" sz="1400" dirty="0"/>
          </a:p>
        </p:txBody>
      </p:sp>
    </p:spTree>
    <p:extLst>
      <p:ext uri="{BB962C8B-B14F-4D97-AF65-F5344CB8AC3E}">
        <p14:creationId xmlns:p14="http://schemas.microsoft.com/office/powerpoint/2010/main" val="349525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err="1"/>
              <a:t>SelectMany</a:t>
            </a:r>
            <a:endParaRPr lang="en-US" dirty="0"/>
          </a:p>
        </p:txBody>
      </p:sp>
      <p:sp>
        <p:nvSpPr>
          <p:cNvPr id="6" name="TextBox 5"/>
          <p:cNvSpPr txBox="1"/>
          <p:nvPr/>
        </p:nvSpPr>
        <p:spPr>
          <a:xfrm>
            <a:off x="685801" y="2057400"/>
            <a:ext cx="8384308" cy="4616648"/>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Email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Programming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List&lt;Student&gt; </a:t>
            </a:r>
            <a:r>
              <a:rPr lang="en-US" sz="1400" dirty="0" err="1">
                <a:solidFill>
                  <a:srgbClr val="000000"/>
                </a:solidFill>
                <a:latin typeface="Consolas" panose="020B0609020204030204" pitchFamily="49" charset="0"/>
              </a:rPr>
              <a:t>GetStudents</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List&lt;Student&gt;()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Student(){ID = 1, Name = </a:t>
            </a:r>
            <a:r>
              <a:rPr lang="en-US" sz="1400" dirty="0">
                <a:solidFill>
                  <a:srgbClr val="A31515"/>
                </a:solidFill>
                <a:latin typeface="Consolas" panose="020B0609020204030204" pitchFamily="49" charset="0"/>
              </a:rPr>
              <a:t>"James"</a:t>
            </a:r>
            <a:r>
              <a:rPr lang="en-US" sz="1400" dirty="0">
                <a:solidFill>
                  <a:srgbClr val="000000"/>
                </a:solidFill>
                <a:latin typeface="Consolas" panose="020B0609020204030204" pitchFamily="49" charset="0"/>
              </a:rPr>
              <a:t>, Email = </a:t>
            </a:r>
            <a:r>
              <a:rPr lang="en-US" sz="1400" dirty="0">
                <a:solidFill>
                  <a:srgbClr val="A31515"/>
                </a:solidFill>
                <a:latin typeface="Consolas" panose="020B0609020204030204" pitchFamily="49" charset="0"/>
              </a:rPr>
              <a:t>"James@j.com"</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Programming </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 </a:t>
            </a:r>
            <a:r>
              <a:rPr lang="en-US" sz="1400" dirty="0">
                <a:solidFill>
                  <a:srgbClr val="A31515"/>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Jave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Student(){ID = 2, Name = </a:t>
            </a:r>
            <a:r>
              <a:rPr lang="en-US" sz="1400" dirty="0">
                <a:solidFill>
                  <a:srgbClr val="A31515"/>
                </a:solidFill>
                <a:latin typeface="Consolas" panose="020B0609020204030204" pitchFamily="49" charset="0"/>
              </a:rPr>
              <a:t>"Sam"</a:t>
            </a:r>
            <a:r>
              <a:rPr lang="en-US" sz="1400" dirty="0">
                <a:solidFill>
                  <a:srgbClr val="000000"/>
                </a:solidFill>
                <a:latin typeface="Consolas" panose="020B0609020204030204" pitchFamily="49" charset="0"/>
              </a:rPr>
              <a:t>, Email = </a:t>
            </a:r>
            <a:r>
              <a:rPr lang="en-US" sz="1400" dirty="0">
                <a:solidFill>
                  <a:srgbClr val="A31515"/>
                </a:solidFill>
                <a:latin typeface="Consolas" panose="020B0609020204030204" pitchFamily="49" charset="0"/>
              </a:rPr>
              <a:t>"Sara@j.com"</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Programming </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 </a:t>
            </a:r>
            <a:r>
              <a:rPr lang="en-US" sz="1400" dirty="0">
                <a:solidFill>
                  <a:srgbClr val="A31515"/>
                </a:solidFill>
                <a:latin typeface="Consolas" panose="020B0609020204030204" pitchFamily="49" charset="0"/>
              </a:rPr>
              <a:t>"WCF"</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"SQL Server"</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Student(){ID = 3, Name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Patrik</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Email = </a:t>
            </a:r>
            <a:r>
              <a:rPr lang="en-US" sz="1400" dirty="0">
                <a:solidFill>
                  <a:srgbClr val="A31515"/>
                </a:solidFill>
                <a:latin typeface="Consolas" panose="020B0609020204030204" pitchFamily="49" charset="0"/>
              </a:rPr>
              <a:t>"Patrik@j.com"</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Programming </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 </a:t>
            </a:r>
            <a:r>
              <a:rPr lang="en-US" sz="1400" dirty="0">
                <a:solidFill>
                  <a:srgbClr val="A31515"/>
                </a:solidFill>
                <a:latin typeface="Consolas" panose="020B0609020204030204" pitchFamily="49" charset="0"/>
              </a:rPr>
              <a:t>"MVC"</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Jave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"LINQ"</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Student(){ID = 4, Name = </a:t>
            </a:r>
            <a:r>
              <a:rPr lang="en-US" sz="1400" dirty="0">
                <a:solidFill>
                  <a:srgbClr val="A31515"/>
                </a:solidFill>
                <a:latin typeface="Consolas" panose="020B0609020204030204" pitchFamily="49" charset="0"/>
              </a:rPr>
              <a:t>"Sara"</a:t>
            </a:r>
            <a:r>
              <a:rPr lang="en-US" sz="1400" dirty="0">
                <a:solidFill>
                  <a:srgbClr val="000000"/>
                </a:solidFill>
                <a:latin typeface="Consolas" panose="020B0609020204030204" pitchFamily="49" charset="0"/>
              </a:rPr>
              <a:t>, Email = </a:t>
            </a:r>
            <a:r>
              <a:rPr lang="en-US" sz="1400" dirty="0">
                <a:solidFill>
                  <a:srgbClr val="A31515"/>
                </a:solidFill>
                <a:latin typeface="Consolas" panose="020B0609020204030204" pitchFamily="49" charset="0"/>
              </a:rPr>
              <a:t>"Sara@j.com"</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Programming </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 </a:t>
            </a:r>
            <a:r>
              <a:rPr lang="en-US" sz="1400" dirty="0">
                <a:solidFill>
                  <a:srgbClr val="A31515"/>
                </a:solidFill>
                <a:latin typeface="Consolas" panose="020B0609020204030204" pitchFamily="49" charset="0"/>
              </a:rPr>
              <a:t>"ADO.NET"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"LINQ"</a:t>
            </a:r>
            <a:r>
              <a:rPr lang="en-US" sz="1400" dirty="0">
                <a:solidFill>
                  <a:srgbClr val="000000"/>
                </a:solidFill>
                <a:latin typeface="Consolas" panose="020B0609020204030204" pitchFamily="49" charset="0"/>
              </a:rPr>
              <a:t> } }</a:t>
            </a:r>
          </a:p>
          <a:p>
            <a:r>
              <a:rPr lang="uk-UA"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    }</a:t>
            </a:r>
            <a:endParaRPr lang="uk-UA" sz="1400" dirty="0"/>
          </a:p>
        </p:txBody>
      </p:sp>
    </p:spTree>
    <p:extLst>
      <p:ext uri="{BB962C8B-B14F-4D97-AF65-F5344CB8AC3E}">
        <p14:creationId xmlns:p14="http://schemas.microsoft.com/office/powerpoint/2010/main" val="3496998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err="1"/>
              <a:t>SelectMany</a:t>
            </a:r>
            <a:endParaRPr lang="en-US" dirty="0"/>
          </a:p>
        </p:txBody>
      </p:sp>
      <p:sp>
        <p:nvSpPr>
          <p:cNvPr id="6" name="TextBox 5"/>
          <p:cNvSpPr txBox="1"/>
          <p:nvPr/>
        </p:nvSpPr>
        <p:spPr>
          <a:xfrm>
            <a:off x="685801" y="2288305"/>
            <a:ext cx="8384308" cy="2677656"/>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//Using Method Syntax</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MethodSyntax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Student.GetStudents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SelectMany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 =&gt; </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std.Programming</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ToList</a:t>
            </a:r>
            <a:r>
              <a:rPr lang="en-US" sz="1400" dirty="0">
                <a:solidFill>
                  <a:srgbClr val="000000"/>
                </a:solidFill>
                <a:latin typeface="Consolas" panose="020B0609020204030204" pitchFamily="49" charset="0"/>
              </a:rPr>
              <a:t>();</a:t>
            </a:r>
          </a:p>
          <a:p>
            <a:r>
              <a:rPr lang="en-US" sz="1400" dirty="0" smtClean="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Printing the values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program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MethodSyntax</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(program);</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Console.ReadKey</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endParaRPr lang="uk-UA" sz="1400" dirty="0"/>
          </a:p>
        </p:txBody>
      </p:sp>
      <p:pic>
        <p:nvPicPr>
          <p:cNvPr id="11266" name="Picture 2" descr="https://dotnettutorials.net/wp-content/uploads/2019/05/word-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0084" y="2297673"/>
            <a:ext cx="1190625" cy="24003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800" y="5449455"/>
            <a:ext cx="8384309" cy="646331"/>
          </a:xfrm>
          <a:prstGeom prst="rect">
            <a:avLst/>
          </a:prstGeom>
          <a:noFill/>
        </p:spPr>
        <p:txBody>
          <a:bodyPr wrap="square" rtlCol="0">
            <a:spAutoFit/>
          </a:bodyPr>
          <a:lstStyle/>
          <a:p>
            <a:r>
              <a:rPr lang="en-US" dirty="0">
                <a:solidFill>
                  <a:schemeClr val="bg1"/>
                </a:solidFill>
              </a:rPr>
              <a:t>The </a:t>
            </a:r>
            <a:r>
              <a:rPr lang="en-US" dirty="0" err="1">
                <a:solidFill>
                  <a:schemeClr val="bg1"/>
                </a:solidFill>
              </a:rPr>
              <a:t>SelectMany</a:t>
            </a:r>
            <a:r>
              <a:rPr lang="en-US" dirty="0">
                <a:solidFill>
                  <a:schemeClr val="bg1"/>
                </a:solidFill>
              </a:rPr>
              <a:t> in LINQ is used to project each element of a sequence to an </a:t>
            </a:r>
            <a:r>
              <a:rPr lang="en-US" dirty="0" err="1">
                <a:solidFill>
                  <a:schemeClr val="bg1"/>
                </a:solidFill>
              </a:rPr>
              <a:t>IEnumerable</a:t>
            </a:r>
            <a:r>
              <a:rPr lang="en-US" dirty="0">
                <a:solidFill>
                  <a:schemeClr val="bg1"/>
                </a:solidFill>
              </a:rPr>
              <a:t>&lt;T&gt; and then flatten the resulting sequences into one sequence.</a:t>
            </a:r>
            <a:endParaRPr lang="uk-UA" dirty="0">
              <a:solidFill>
                <a:schemeClr val="bg1"/>
              </a:solidFill>
            </a:endParaRPr>
          </a:p>
        </p:txBody>
      </p:sp>
    </p:spTree>
    <p:extLst>
      <p:ext uri="{BB962C8B-B14F-4D97-AF65-F5344CB8AC3E}">
        <p14:creationId xmlns:p14="http://schemas.microsoft.com/office/powerpoint/2010/main" val="61869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LINQ Set Operation Methods</a:t>
            </a:r>
            <a:endParaRPr lang="en-US" dirty="0"/>
          </a:p>
        </p:txBody>
      </p:sp>
      <p:sp>
        <p:nvSpPr>
          <p:cNvPr id="5" name="Text Placeholder 4"/>
          <p:cNvSpPr>
            <a:spLocks noGrp="1"/>
          </p:cNvSpPr>
          <p:nvPr>
            <p:ph type="body" sz="quarter" idx="10"/>
          </p:nvPr>
        </p:nvSpPr>
        <p:spPr/>
        <p:txBody>
          <a:bodyPr/>
          <a:lstStyle/>
          <a:p>
            <a:pPr fontAlgn="base"/>
            <a:r>
              <a:rPr lang="en-US" b="1" dirty="0"/>
              <a:t>Distinct:</a:t>
            </a:r>
            <a:r>
              <a:rPr lang="en-US" dirty="0"/>
              <a:t> We need to use the Distinct() method when we want to remove the duplicate data or records from a data source. This method operates on a single data source.</a:t>
            </a:r>
          </a:p>
          <a:p>
            <a:pPr fontAlgn="base"/>
            <a:r>
              <a:rPr lang="en-US" b="1" dirty="0"/>
              <a:t>Except:</a:t>
            </a:r>
            <a:r>
              <a:rPr lang="en-US" dirty="0"/>
              <a:t> We need to use the Except() LINQ Extension method when we want to return all the elements from the first data source which do not exists in the second data source. This method operates on two data sources.</a:t>
            </a:r>
          </a:p>
          <a:p>
            <a:pPr fontAlgn="base"/>
            <a:r>
              <a:rPr lang="en-US" b="1" dirty="0"/>
              <a:t>Intersect:</a:t>
            </a:r>
            <a:r>
              <a:rPr lang="en-US" dirty="0"/>
              <a:t> This method is used to return the common elements from both the data sources i.e. the elements which exist in both the data set are going to returns as output.</a:t>
            </a:r>
          </a:p>
          <a:p>
            <a:pPr fontAlgn="base"/>
            <a:r>
              <a:rPr lang="en-US" b="1" dirty="0"/>
              <a:t>Union:</a:t>
            </a:r>
            <a:r>
              <a:rPr lang="en-US" dirty="0"/>
              <a:t> This method is used to return all the elements which are present in either of the data sources. That means it combines the data from both the data sources and produce a single result set.</a:t>
            </a:r>
          </a:p>
        </p:txBody>
      </p:sp>
    </p:spTree>
    <p:extLst>
      <p:ext uri="{BB962C8B-B14F-4D97-AF65-F5344CB8AC3E}">
        <p14:creationId xmlns:p14="http://schemas.microsoft.com/office/powerpoint/2010/main" val="26310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uk-UA" dirty="0"/>
          </a:p>
        </p:txBody>
      </p:sp>
      <p:sp>
        <p:nvSpPr>
          <p:cNvPr id="5" name="Text Placeholder 4"/>
          <p:cNvSpPr>
            <a:spLocks noGrp="1"/>
          </p:cNvSpPr>
          <p:nvPr>
            <p:ph type="body" sz="quarter" idx="10"/>
          </p:nvPr>
        </p:nvSpPr>
        <p:spPr/>
        <p:txBody>
          <a:bodyPr/>
          <a:lstStyle/>
          <a:p>
            <a:pPr marL="342900" indent="-342900">
              <a:lnSpc>
                <a:spcPct val="150000"/>
              </a:lnSpc>
              <a:buFont typeface="Arial" panose="020B0604020202020204" pitchFamily="34" charset="0"/>
              <a:buChar char="•"/>
            </a:pPr>
            <a:endParaRPr lang="en-US" dirty="0" smtClean="0"/>
          </a:p>
          <a:p>
            <a:pPr marL="342900" indent="-342900">
              <a:lnSpc>
                <a:spcPct val="150000"/>
              </a:lnSpc>
              <a:buFont typeface="Arial" panose="020B0604020202020204" pitchFamily="34" charset="0"/>
              <a:buChar char="•"/>
            </a:pPr>
            <a:r>
              <a:rPr lang="en-US" dirty="0" smtClean="0"/>
              <a:t>General information</a:t>
            </a:r>
          </a:p>
          <a:p>
            <a:pPr marL="342900" indent="-342900">
              <a:lnSpc>
                <a:spcPct val="150000"/>
              </a:lnSpc>
              <a:buFont typeface="Arial" panose="020B0604020202020204" pitchFamily="34" charset="0"/>
              <a:buChar char="•"/>
            </a:pPr>
            <a:r>
              <a:rPr lang="en-US" dirty="0" smtClean="0"/>
              <a:t>Basic LINQ operations</a:t>
            </a:r>
          </a:p>
          <a:p>
            <a:pPr marL="342900" indent="-342900">
              <a:lnSpc>
                <a:spcPct val="150000"/>
              </a:lnSpc>
              <a:buFont typeface="Arial" panose="020B0604020202020204" pitchFamily="34" charset="0"/>
              <a:buChar char="•"/>
            </a:pPr>
            <a:r>
              <a:rPr lang="en-US" dirty="0" smtClean="0"/>
              <a:t>Extension methods</a:t>
            </a:r>
          </a:p>
          <a:p>
            <a:pPr marL="342900" indent="-342900">
              <a:lnSpc>
                <a:spcPct val="150000"/>
              </a:lnSpc>
              <a:buFont typeface="Arial" panose="020B0604020202020204" pitchFamily="34" charset="0"/>
              <a:buChar char="•"/>
            </a:pPr>
            <a:r>
              <a:rPr lang="en-US" dirty="0"/>
              <a:t>Deferred vs Immediate Execution in LINQ</a:t>
            </a:r>
            <a:endParaRPr lang="en-US" dirty="0" smtClean="0"/>
          </a:p>
          <a:p>
            <a:endParaRPr lang="uk-UA" dirty="0"/>
          </a:p>
        </p:txBody>
      </p:sp>
      <p:pic>
        <p:nvPicPr>
          <p:cNvPr id="32770" name="Picture 2" descr="Assurance, control, qc, quality, quality assurance, qual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94803"/>
            <a:ext cx="2695573" cy="269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303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Distinct</a:t>
            </a:r>
            <a:endParaRPr lang="uk-UA" dirty="0"/>
          </a:p>
        </p:txBody>
      </p:sp>
      <p:sp>
        <p:nvSpPr>
          <p:cNvPr id="7" name="TextBox 6"/>
          <p:cNvSpPr txBox="1"/>
          <p:nvPr/>
        </p:nvSpPr>
        <p:spPr>
          <a:xfrm>
            <a:off x="685801" y="2057402"/>
            <a:ext cx="8384308" cy="3754874"/>
          </a:xfrm>
          <a:prstGeom prst="rect">
            <a:avLst/>
          </a:prstGeom>
          <a:solidFill>
            <a:schemeClr val="tx1"/>
          </a:solidFill>
          <a:ln>
            <a:solidFill>
              <a:schemeClr val="accent1">
                <a:lumMod val="75000"/>
              </a:schemeClr>
            </a:solidFill>
          </a:ln>
        </p:spPr>
        <p:txBody>
          <a:bodyPr wrap="square" rtlCol="0">
            <a:spAutoFit/>
          </a:bodyPr>
          <a:lstStyle/>
          <a:p>
            <a:r>
              <a:rPr lang="en-US" sz="1400" dirty="0" smtClean="0">
                <a:solidFill>
                  <a:srgbClr val="0000FF"/>
                </a:solidFill>
                <a:latin typeface="Consolas" panose="020B0609020204030204" pitchFamily="49" charset="0"/>
              </a:rPr>
              <a:t>    static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intCollection</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uk-UA"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                1,2,3,2,3,4,4,5,6,3,4,5</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//Using Method Syntax</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MS = </a:t>
            </a:r>
            <a:r>
              <a:rPr lang="en-US" sz="1400" dirty="0" err="1">
                <a:solidFill>
                  <a:srgbClr val="000000"/>
                </a:solidFill>
                <a:latin typeface="Consolas" panose="020B0609020204030204" pitchFamily="49" charset="0"/>
              </a:rPr>
              <a:t>intCollection.Distinct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//Using Query Syntax</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QS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intCollection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).Distinct();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item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MS)</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(item);</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Console.ReadKey</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endParaRPr lang="uk-UA" sz="1400" dirty="0"/>
          </a:p>
        </p:txBody>
      </p:sp>
      <p:pic>
        <p:nvPicPr>
          <p:cNvPr id="17410" name="Picture 2" descr="https://dotnettutorials.net/wp-content/uploads/2019/05/word-image-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8193" y="2057401"/>
            <a:ext cx="1035915" cy="226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48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Except</a:t>
            </a:r>
            <a:endParaRPr lang="uk-UA" dirty="0"/>
          </a:p>
        </p:txBody>
      </p:sp>
      <p:sp>
        <p:nvSpPr>
          <p:cNvPr id="7" name="TextBox 6"/>
          <p:cNvSpPr txBox="1"/>
          <p:nvPr/>
        </p:nvSpPr>
        <p:spPr>
          <a:xfrm>
            <a:off x="685801" y="2057402"/>
            <a:ext cx="8384308" cy="3323987"/>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dataSource1 = { </a:t>
            </a:r>
            <a:r>
              <a:rPr lang="en-US" sz="1400">
                <a:solidFill>
                  <a:srgbClr val="A31515"/>
                </a:solidFill>
                <a:latin typeface="Consolas" panose="020B0609020204030204" pitchFamily="49" charset="0"/>
              </a:rPr>
              <a:t>"India"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"USA"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"UK"</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"Canada"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"Srilanka"</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dataSource2 = { </a:t>
            </a:r>
            <a:r>
              <a:rPr lang="en-US" sz="1400">
                <a:solidFill>
                  <a:srgbClr val="A31515"/>
                </a:solidFill>
                <a:latin typeface="Consolas" panose="020B0609020204030204" pitchFamily="49" charset="0"/>
              </a:rPr>
              <a:t>"India"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"uk"</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"Canada"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"France"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"Japan"</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//Method Syntax</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var</a:t>
            </a:r>
            <a:r>
              <a:rPr lang="en-US" sz="1400">
                <a:solidFill>
                  <a:srgbClr val="000000"/>
                </a:solidFill>
                <a:latin typeface="Consolas" panose="020B0609020204030204" pitchFamily="49" charset="0"/>
              </a:rPr>
              <a:t> MS = dataSource1.Except(dataSource2).ToList();</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//Query Syntax</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var</a:t>
            </a:r>
            <a:r>
              <a:rPr lang="en-US" sz="1400">
                <a:solidFill>
                  <a:srgbClr val="000000"/>
                </a:solidFill>
                <a:latin typeface="Consolas" panose="020B0609020204030204" pitchFamily="49" charset="0"/>
              </a:rPr>
              <a:t> QS =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country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dataSource1</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select</a:t>
            </a:r>
            <a:r>
              <a:rPr lang="en-US" sz="1400">
                <a:solidFill>
                  <a:srgbClr val="000000"/>
                </a:solidFill>
                <a:latin typeface="Consolas" panose="020B0609020204030204" pitchFamily="49" charset="0"/>
              </a:rPr>
              <a:t> country)</a:t>
            </a:r>
          </a:p>
          <a:p>
            <a:r>
              <a:rPr lang="en-US" sz="1400">
                <a:solidFill>
                  <a:srgbClr val="000000"/>
                </a:solidFill>
                <a:latin typeface="Consolas" panose="020B0609020204030204" pitchFamily="49" charset="0"/>
              </a:rPr>
              <a:t>                  .Except(dataSource2).ToList();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item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QS)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Console.WriteLine(item);</a:t>
            </a:r>
          </a:p>
          <a:p>
            <a:r>
              <a:rPr lang="uk-UA" sz="1400">
                <a:solidFill>
                  <a:srgbClr val="000000"/>
                </a:solidFill>
                <a:latin typeface="Consolas" panose="020B0609020204030204" pitchFamily="49" charset="0"/>
              </a:rPr>
              <a:t>        }        </a:t>
            </a:r>
          </a:p>
          <a:p>
            <a:r>
              <a:rPr lang="uk-UA" sz="1400">
                <a:solidFill>
                  <a:srgbClr val="000000"/>
                </a:solidFill>
                <a:latin typeface="Consolas" panose="020B0609020204030204" pitchFamily="49" charset="0"/>
              </a:rPr>
              <a:t>    }</a:t>
            </a:r>
            <a:endParaRPr lang="uk-UA" sz="1400" dirty="0"/>
          </a:p>
        </p:txBody>
      </p:sp>
      <p:pic>
        <p:nvPicPr>
          <p:cNvPr id="18434" name="Picture 2" descr="https://dotnettutorials.net/wp-content/uploads/2019/05/word-image-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8884" y="2805545"/>
            <a:ext cx="1619875" cy="106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43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a:t>Intersect</a:t>
            </a:r>
            <a:endParaRPr lang="en-US" dirty="0"/>
          </a:p>
        </p:txBody>
      </p:sp>
      <p:sp>
        <p:nvSpPr>
          <p:cNvPr id="7" name="TextBox 6"/>
          <p:cNvSpPr txBox="1"/>
          <p:nvPr/>
        </p:nvSpPr>
        <p:spPr>
          <a:xfrm>
            <a:off x="685801" y="2057402"/>
            <a:ext cx="8384308" cy="3539430"/>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dataSource1 = { </a:t>
            </a:r>
            <a:r>
              <a:rPr lang="en-US" sz="1400">
                <a:solidFill>
                  <a:srgbClr val="A31515"/>
                </a:solidFill>
                <a:latin typeface="Consolas" panose="020B0609020204030204" pitchFamily="49" charset="0"/>
              </a:rPr>
              <a:t>"India"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"USA"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"UK"</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"Canada"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"Srilanka"</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dataSource2 = { </a:t>
            </a:r>
            <a:r>
              <a:rPr lang="en-US" sz="1400">
                <a:solidFill>
                  <a:srgbClr val="A31515"/>
                </a:solidFill>
                <a:latin typeface="Consolas" panose="020B0609020204030204" pitchFamily="49" charset="0"/>
              </a:rPr>
              <a:t>"India"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"uk"</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"Canada"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"France"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"Japan"</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//Method Syntax</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var</a:t>
            </a:r>
            <a:r>
              <a:rPr lang="en-US" sz="1400">
                <a:solidFill>
                  <a:srgbClr val="000000"/>
                </a:solidFill>
                <a:latin typeface="Consolas" panose="020B0609020204030204" pitchFamily="49" charset="0"/>
              </a:rPr>
              <a:t> MS = dataSource1.Intersect(dataSource2).ToList();</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//Query Syntax</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var</a:t>
            </a:r>
            <a:r>
              <a:rPr lang="en-US" sz="1400">
                <a:solidFill>
                  <a:srgbClr val="000000"/>
                </a:solidFill>
                <a:latin typeface="Consolas" panose="020B0609020204030204" pitchFamily="49" charset="0"/>
              </a:rPr>
              <a:t> QS =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country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dataSource1</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select</a:t>
            </a:r>
            <a:r>
              <a:rPr lang="en-US" sz="1400">
                <a:solidFill>
                  <a:srgbClr val="000000"/>
                </a:solidFill>
                <a:latin typeface="Consolas" panose="020B0609020204030204" pitchFamily="49" charset="0"/>
              </a:rPr>
              <a:t> country)</a:t>
            </a:r>
          </a:p>
          <a:p>
            <a:r>
              <a:rPr lang="en-US" sz="1400">
                <a:solidFill>
                  <a:srgbClr val="000000"/>
                </a:solidFill>
                <a:latin typeface="Consolas" panose="020B0609020204030204" pitchFamily="49" charset="0"/>
              </a:rPr>
              <a:t>                  .Intersect(dataSource2).ToList();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item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QS)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Console.WriteLine(item);</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Console.ReadKey();</a:t>
            </a:r>
          </a:p>
          <a:p>
            <a:r>
              <a:rPr lang="uk-UA" sz="1400">
                <a:solidFill>
                  <a:srgbClr val="000000"/>
                </a:solidFill>
                <a:latin typeface="Consolas" panose="020B0609020204030204" pitchFamily="49" charset="0"/>
              </a:rPr>
              <a:t>    }</a:t>
            </a:r>
            <a:endParaRPr lang="uk-UA" sz="1400" dirty="0"/>
          </a:p>
        </p:txBody>
      </p:sp>
      <p:pic>
        <p:nvPicPr>
          <p:cNvPr id="19458" name="Picture 2" descr="https://dotnettutorials.net/wp-content/uploads/2019/05/word-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211" y="2530474"/>
            <a:ext cx="1333962" cy="83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08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dirty="0"/>
              <a:t>Union</a:t>
            </a:r>
          </a:p>
        </p:txBody>
      </p:sp>
      <p:sp>
        <p:nvSpPr>
          <p:cNvPr id="6" name="TextBox 5"/>
          <p:cNvSpPr txBox="1"/>
          <p:nvPr/>
        </p:nvSpPr>
        <p:spPr>
          <a:xfrm>
            <a:off x="685801" y="2057402"/>
            <a:ext cx="8384308" cy="3323987"/>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FF"/>
                </a:solidFill>
                <a:latin typeface="Consolas" panose="020B0609020204030204" pitchFamily="49" charset="0"/>
              </a:rPr>
              <a:t>static</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args)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dataSource1 = { </a:t>
            </a:r>
            <a:r>
              <a:rPr lang="en-US" sz="1400">
                <a:solidFill>
                  <a:srgbClr val="A31515"/>
                </a:solidFill>
                <a:latin typeface="Consolas" panose="020B0609020204030204" pitchFamily="49" charset="0"/>
              </a:rPr>
              <a:t>"India"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"USA"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"UK"</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"Canada"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"Srilanka"</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dataSource2 = { </a:t>
            </a:r>
            <a:r>
              <a:rPr lang="en-US" sz="1400">
                <a:solidFill>
                  <a:srgbClr val="A31515"/>
                </a:solidFill>
                <a:latin typeface="Consolas" panose="020B0609020204030204" pitchFamily="49" charset="0"/>
              </a:rPr>
              <a:t>"India"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"uk"</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"Canada"</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"France"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"Japan"</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//Method Syntax</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var</a:t>
            </a:r>
            <a:r>
              <a:rPr lang="en-US" sz="1400">
                <a:solidFill>
                  <a:srgbClr val="000000"/>
                </a:solidFill>
                <a:latin typeface="Consolas" panose="020B0609020204030204" pitchFamily="49" charset="0"/>
              </a:rPr>
              <a:t> MS = dataSource1.Union(dataSource2).ToList();</a:t>
            </a:r>
          </a:p>
          <a:p>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//Query Syntax</a:t>
            </a:r>
            <a:endParaRPr lang="en-US" sz="1400">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var</a:t>
            </a:r>
            <a:r>
              <a:rPr lang="en-US" sz="1400">
                <a:solidFill>
                  <a:srgbClr val="000000"/>
                </a:solidFill>
                <a:latin typeface="Consolas" panose="020B0609020204030204" pitchFamily="49" charset="0"/>
              </a:rPr>
              <a:t> QS =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country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dataSource1</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select</a:t>
            </a:r>
            <a:r>
              <a:rPr lang="en-US" sz="1400">
                <a:solidFill>
                  <a:srgbClr val="000000"/>
                </a:solidFill>
                <a:latin typeface="Consolas" panose="020B0609020204030204" pitchFamily="49" charset="0"/>
              </a:rPr>
              <a:t> country)</a:t>
            </a:r>
          </a:p>
          <a:p>
            <a:r>
              <a:rPr lang="en-US" sz="1400">
                <a:solidFill>
                  <a:srgbClr val="000000"/>
                </a:solidFill>
                <a:latin typeface="Consolas" panose="020B0609020204030204" pitchFamily="49" charset="0"/>
              </a:rPr>
              <a:t>                  .Union(dataSource2).ToList();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item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MS)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Console.WriteLine(item);</a:t>
            </a:r>
          </a:p>
          <a:p>
            <a:r>
              <a:rPr lang="uk-UA" sz="1400">
                <a:solidFill>
                  <a:srgbClr val="000000"/>
                </a:solidFill>
                <a:latin typeface="Consolas" panose="020B0609020204030204" pitchFamily="49" charset="0"/>
              </a:rPr>
              <a:t>        }        </a:t>
            </a:r>
          </a:p>
          <a:p>
            <a:r>
              <a:rPr lang="uk-UA" sz="1400">
                <a:solidFill>
                  <a:srgbClr val="000000"/>
                </a:solidFill>
                <a:latin typeface="Consolas" panose="020B0609020204030204" pitchFamily="49" charset="0"/>
              </a:rPr>
              <a:t>    }</a:t>
            </a:r>
            <a:endParaRPr lang="uk-UA" sz="1400" dirty="0"/>
          </a:p>
        </p:txBody>
      </p:sp>
      <p:pic>
        <p:nvPicPr>
          <p:cNvPr id="20482" name="Picture 2" descr="https://dotnettutorials.net/wp-content/uploads/2019/05/word-image-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8194" y="2081095"/>
            <a:ext cx="120015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46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functions</a:t>
            </a:r>
            <a:endParaRPr lang="uk-UA" dirty="0"/>
          </a:p>
        </p:txBody>
      </p:sp>
      <p:sp>
        <p:nvSpPr>
          <p:cNvPr id="3" name="Text Placeholder 2"/>
          <p:cNvSpPr>
            <a:spLocks noGrp="1"/>
          </p:cNvSpPr>
          <p:nvPr>
            <p:ph type="body" sz="quarter" idx="10"/>
          </p:nvPr>
        </p:nvSpPr>
        <p:spPr/>
        <p:txBody>
          <a:bodyPr/>
          <a:lstStyle/>
          <a:p>
            <a:pPr fontAlgn="base"/>
            <a:r>
              <a:rPr lang="en-US" b="1" dirty="0" smtClean="0">
                <a:hlinkClick r:id="rId2"/>
              </a:rPr>
              <a:t>Sum</a:t>
            </a:r>
            <a:r>
              <a:rPr lang="en-US" b="1" dirty="0">
                <a:hlinkClick r:id="rId2"/>
              </a:rPr>
              <a:t>():</a:t>
            </a:r>
            <a:r>
              <a:rPr lang="en-US" dirty="0"/>
              <a:t> This method is used to calculate the total(sum) value of the collection.</a:t>
            </a:r>
          </a:p>
          <a:p>
            <a:pPr fontAlgn="base"/>
            <a:r>
              <a:rPr lang="en-US" b="1" dirty="0">
                <a:hlinkClick r:id="rId3"/>
              </a:rPr>
              <a:t>Max():</a:t>
            </a:r>
            <a:r>
              <a:rPr lang="en-US" dirty="0"/>
              <a:t> This method is used to find the largest value in the collection</a:t>
            </a:r>
          </a:p>
          <a:p>
            <a:pPr fontAlgn="base"/>
            <a:r>
              <a:rPr lang="en-US" b="1" dirty="0">
                <a:hlinkClick r:id="rId4"/>
              </a:rPr>
              <a:t>Min():</a:t>
            </a:r>
            <a:r>
              <a:rPr lang="en-US" dirty="0"/>
              <a:t> This method is used to find the smallest value in the collection</a:t>
            </a:r>
          </a:p>
          <a:p>
            <a:pPr fontAlgn="base"/>
            <a:r>
              <a:rPr lang="en-US" b="1" dirty="0">
                <a:hlinkClick r:id="rId5"/>
              </a:rPr>
              <a:t>Average():</a:t>
            </a:r>
            <a:r>
              <a:rPr lang="en-US" dirty="0">
                <a:hlinkClick r:id="rId5"/>
              </a:rPr>
              <a:t> </a:t>
            </a:r>
            <a:r>
              <a:rPr lang="en-US" dirty="0"/>
              <a:t>This method is used to calculate the average value of the numeric type of the collection.</a:t>
            </a:r>
          </a:p>
          <a:p>
            <a:pPr fontAlgn="base"/>
            <a:r>
              <a:rPr lang="en-US" b="1" dirty="0">
                <a:hlinkClick r:id="rId6"/>
              </a:rPr>
              <a:t>Count():</a:t>
            </a:r>
            <a:r>
              <a:rPr lang="en-US" dirty="0">
                <a:hlinkClick r:id="rId6"/>
              </a:rPr>
              <a:t> </a:t>
            </a:r>
            <a:r>
              <a:rPr lang="en-US" dirty="0"/>
              <a:t>This method is used to count the number of elements present in the collection.</a:t>
            </a:r>
          </a:p>
          <a:p>
            <a:pPr fontAlgn="base"/>
            <a:r>
              <a:rPr lang="en-US" b="1" dirty="0">
                <a:hlinkClick r:id="rId7"/>
              </a:rPr>
              <a:t>Aggregate():</a:t>
            </a:r>
            <a:r>
              <a:rPr lang="en-US" dirty="0">
                <a:hlinkClick r:id="rId7"/>
              </a:rPr>
              <a:t> </a:t>
            </a:r>
            <a:r>
              <a:rPr lang="en-US" dirty="0"/>
              <a:t>This method is used to Performs a custom aggregation operation on the values of a collection.</a:t>
            </a:r>
          </a:p>
        </p:txBody>
      </p:sp>
    </p:spTree>
    <p:extLst>
      <p:ext uri="{BB962C8B-B14F-4D97-AF65-F5344CB8AC3E}">
        <p14:creationId xmlns:p14="http://schemas.microsoft.com/office/powerpoint/2010/main" val="2412911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a:t>
            </a:r>
            <a:endParaRPr lang="uk-UA" dirty="0"/>
          </a:p>
        </p:txBody>
      </p:sp>
      <p:sp>
        <p:nvSpPr>
          <p:cNvPr id="3" name="Text Placeholder 2"/>
          <p:cNvSpPr>
            <a:spLocks noGrp="1"/>
          </p:cNvSpPr>
          <p:nvPr>
            <p:ph type="body" sz="quarter" idx="10"/>
          </p:nvPr>
        </p:nvSpPr>
        <p:spPr>
          <a:xfrm>
            <a:off x="685800" y="3806777"/>
            <a:ext cx="6610927" cy="387927"/>
          </a:xfrm>
        </p:spPr>
        <p:txBody>
          <a:bodyPr/>
          <a:lstStyle/>
          <a:p>
            <a:pPr fontAlgn="base"/>
            <a:r>
              <a:rPr lang="en-US" dirty="0"/>
              <a:t>Aggregate Method with the seed parameter:</a:t>
            </a:r>
          </a:p>
        </p:txBody>
      </p:sp>
      <p:sp>
        <p:nvSpPr>
          <p:cNvPr id="4" name="TextBox 3"/>
          <p:cNvSpPr txBox="1"/>
          <p:nvPr/>
        </p:nvSpPr>
        <p:spPr>
          <a:xfrm>
            <a:off x="685801" y="2057402"/>
            <a:ext cx="7663872" cy="1384995"/>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skills = { </a:t>
            </a:r>
            <a:r>
              <a:rPr lang="en-US" sz="1400" dirty="0">
                <a:solidFill>
                  <a:srgbClr val="A31515"/>
                </a:solidFill>
                <a:latin typeface="Consolas" panose="020B0609020204030204" pitchFamily="49" charset="0"/>
              </a:rPr>
              <a:t>"C#.NET"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"MVC"</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"WCF"</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"SQL"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"LINQ"</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"ASP.NET"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skills.Aggregate</a:t>
            </a:r>
            <a:r>
              <a:rPr lang="en-US" sz="1400" dirty="0">
                <a:solidFill>
                  <a:srgbClr val="000000"/>
                </a:solidFill>
                <a:latin typeface="Consolas" panose="020B0609020204030204" pitchFamily="49" charset="0"/>
              </a:rPr>
              <a:t>((s1, s2) =&gt; s1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 s2</a:t>
            </a:r>
            <a:r>
              <a:rPr lang="en-US" sz="1400" dirty="0" smtClean="0">
                <a:solidFill>
                  <a:srgbClr val="000000"/>
                </a:solidFill>
                <a:latin typeface="Consolas" panose="020B0609020204030204" pitchFamily="49" charset="0"/>
              </a:rPr>
              <a:t>);</a:t>
            </a:r>
            <a:endParaRPr lang="uk-UA"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(result);</a:t>
            </a:r>
          </a:p>
          <a:p>
            <a:r>
              <a:rPr lang="uk-UA" sz="1400" dirty="0" smtClean="0">
                <a:solidFill>
                  <a:srgbClr val="000000"/>
                </a:solidFill>
                <a:latin typeface="Consolas" panose="020B0609020204030204" pitchFamily="49" charset="0"/>
              </a:rPr>
              <a:t>}</a:t>
            </a:r>
            <a:endParaRPr lang="uk-UA" sz="1400" dirty="0"/>
          </a:p>
        </p:txBody>
      </p:sp>
      <p:sp>
        <p:nvSpPr>
          <p:cNvPr id="5" name="TextBox 4"/>
          <p:cNvSpPr txBox="1"/>
          <p:nvPr/>
        </p:nvSpPr>
        <p:spPr>
          <a:xfrm>
            <a:off x="685800" y="4277135"/>
            <a:ext cx="7663873" cy="1384995"/>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intNumbers</a:t>
            </a:r>
            <a:r>
              <a:rPr lang="en-US" sz="1400" dirty="0">
                <a:solidFill>
                  <a:srgbClr val="000000"/>
                </a:solidFill>
                <a:latin typeface="Consolas" panose="020B0609020204030204" pitchFamily="49" charset="0"/>
              </a:rPr>
              <a:t> = { 3, 5, 7, 9 };</a:t>
            </a:r>
          </a:p>
          <a:p>
            <a:r>
              <a:rPr lang="pt-BR" sz="1400" dirty="0">
                <a:solidFill>
                  <a:srgbClr val="000000"/>
                </a:solidFill>
                <a:latin typeface="Consolas" panose="020B0609020204030204" pitchFamily="49" charset="0"/>
              </a:rPr>
              <a:t>    </a:t>
            </a:r>
            <a:r>
              <a:rPr lang="pt-BR" sz="1400" dirty="0">
                <a:solidFill>
                  <a:srgbClr val="0000FF"/>
                </a:solidFill>
                <a:latin typeface="Consolas" panose="020B0609020204030204" pitchFamily="49" charset="0"/>
              </a:rPr>
              <a:t>int</a:t>
            </a:r>
            <a:r>
              <a:rPr lang="pt-BR" sz="1400" dirty="0">
                <a:solidFill>
                  <a:srgbClr val="000000"/>
                </a:solidFill>
                <a:latin typeface="Consolas" panose="020B0609020204030204" pitchFamily="49" charset="0"/>
              </a:rPr>
              <a:t> result = intNumbers.Aggregate(2, (n1, n2) =&gt; n1 * n2);</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(result);</a:t>
            </a:r>
          </a:p>
          <a:p>
            <a:r>
              <a:rPr lang="uk-UA" sz="1400" dirty="0" smtClean="0">
                <a:solidFill>
                  <a:srgbClr val="000000"/>
                </a:solidFill>
                <a:latin typeface="Consolas" panose="020B0609020204030204" pitchFamily="49" charset="0"/>
              </a:rPr>
              <a:t>}</a:t>
            </a:r>
            <a:endParaRPr lang="uk-UA" sz="1400" dirty="0"/>
          </a:p>
        </p:txBody>
      </p:sp>
      <p:pic>
        <p:nvPicPr>
          <p:cNvPr id="31746" name="Picture 2" descr="C# Aggregate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332" y="3175697"/>
            <a:ext cx="3238500" cy="266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85332" y="5209547"/>
            <a:ext cx="1450109" cy="307777"/>
          </a:xfrm>
          <a:prstGeom prst="rect">
            <a:avLst/>
          </a:prstGeom>
          <a:solidFill>
            <a:schemeClr val="bg1"/>
          </a:solidFill>
        </p:spPr>
        <p:txBody>
          <a:bodyPr wrap="square" rtlCol="0">
            <a:spAutoFit/>
          </a:bodyPr>
          <a:lstStyle/>
          <a:p>
            <a:r>
              <a:rPr lang="en-US" sz="1400" dirty="0" smtClean="0">
                <a:solidFill>
                  <a:schemeClr val="tx1">
                    <a:lumMod val="75000"/>
                  </a:schemeClr>
                </a:solidFill>
              </a:rPr>
              <a:t>1890</a:t>
            </a:r>
            <a:endParaRPr lang="uk-UA" sz="1400" dirty="0">
              <a:solidFill>
                <a:schemeClr val="tx1">
                  <a:lumMod val="75000"/>
                </a:schemeClr>
              </a:solidFill>
            </a:endParaRPr>
          </a:p>
        </p:txBody>
      </p:sp>
    </p:spTree>
    <p:extLst>
      <p:ext uri="{BB962C8B-B14F-4D97-AF65-F5344CB8AC3E}">
        <p14:creationId xmlns:p14="http://schemas.microsoft.com/office/powerpoint/2010/main" val="1801903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GroupBy</a:t>
            </a:r>
            <a:endParaRPr lang="uk-UA" dirty="0"/>
          </a:p>
        </p:txBody>
      </p:sp>
      <p:sp>
        <p:nvSpPr>
          <p:cNvPr id="6" name="TextBox 5"/>
          <p:cNvSpPr txBox="1"/>
          <p:nvPr/>
        </p:nvSpPr>
        <p:spPr>
          <a:xfrm>
            <a:off x="685800" y="2057400"/>
            <a:ext cx="9760526" cy="1169551"/>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 </a:t>
            </a:r>
            <a:r>
              <a:rPr lang="en-US" sz="1400" dirty="0" smtClean="0">
                <a:solidFill>
                  <a:srgbClr val="0000FF"/>
                </a:solidFill>
                <a:latin typeface="Consolas" panose="020B0609020204030204" pitchFamily="49" charset="0"/>
              </a:rPr>
              <a:t>   class</a:t>
            </a:r>
            <a:r>
              <a:rPr lang="en-US" sz="1400" dirty="0" smtClean="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Phone</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Company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    }</a:t>
            </a:r>
            <a:endParaRPr lang="uk-UA" sz="1400" dirty="0"/>
          </a:p>
        </p:txBody>
      </p:sp>
      <p:sp>
        <p:nvSpPr>
          <p:cNvPr id="7" name="TextBox 6"/>
          <p:cNvSpPr txBox="1"/>
          <p:nvPr/>
        </p:nvSpPr>
        <p:spPr>
          <a:xfrm>
            <a:off x="685800" y="3512128"/>
            <a:ext cx="9760526" cy="2462213"/>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00"/>
                </a:solidFill>
                <a:latin typeface="Consolas" panose="020B0609020204030204" pitchFamily="49" charset="0"/>
              </a:rPr>
              <a:t>List&lt;Phone&gt; phones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List&lt;Phone&gt;</a:t>
            </a:r>
          </a:p>
          <a:p>
            <a:r>
              <a:rPr lang="uk-UA"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"Lumia 430"</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"Microsoft"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"Mi 5"</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"Xiaomi"</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"LG G 3"</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"LG"</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"iPhone 5"</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"Apple"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"Lumia 930"</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"Microsoft"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"iPhone 6"</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"Apple"</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"Lumia 630"</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"Microsoft"</a:t>
            </a:r>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Phone {Name=</a:t>
            </a:r>
            <a:r>
              <a:rPr lang="en-US" sz="1400">
                <a:solidFill>
                  <a:srgbClr val="A31515"/>
                </a:solidFill>
                <a:latin typeface="Consolas" panose="020B0609020204030204" pitchFamily="49" charset="0"/>
              </a:rPr>
              <a:t>"LG G 4"</a:t>
            </a:r>
            <a:r>
              <a:rPr lang="en-US" sz="1400">
                <a:solidFill>
                  <a:srgbClr val="000000"/>
                </a:solidFill>
                <a:latin typeface="Consolas" panose="020B0609020204030204" pitchFamily="49" charset="0"/>
              </a:rPr>
              <a:t>, Company=</a:t>
            </a:r>
            <a:r>
              <a:rPr lang="en-US" sz="1400">
                <a:solidFill>
                  <a:srgbClr val="A31515"/>
                </a:solidFill>
                <a:latin typeface="Consolas" panose="020B0609020204030204" pitchFamily="49" charset="0"/>
              </a:rPr>
              <a:t>"LG"</a:t>
            </a:r>
            <a:r>
              <a:rPr lang="en-US" sz="1400">
                <a:solidFill>
                  <a:srgbClr val="000000"/>
                </a:solidFill>
                <a:latin typeface="Consolas" panose="020B0609020204030204" pitchFamily="49" charset="0"/>
              </a:rPr>
              <a:t> }</a:t>
            </a:r>
          </a:p>
          <a:p>
            <a:r>
              <a:rPr lang="uk-UA" sz="1400">
                <a:solidFill>
                  <a:srgbClr val="000000"/>
                </a:solidFill>
                <a:latin typeface="Consolas" panose="020B0609020204030204" pitchFamily="49" charset="0"/>
              </a:rPr>
              <a:t>};</a:t>
            </a:r>
            <a:endParaRPr lang="uk-UA" sz="1400" dirty="0"/>
          </a:p>
        </p:txBody>
      </p:sp>
    </p:spTree>
    <p:extLst>
      <p:ext uri="{BB962C8B-B14F-4D97-AF65-F5344CB8AC3E}">
        <p14:creationId xmlns:p14="http://schemas.microsoft.com/office/powerpoint/2010/main" val="231346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GroupBy</a:t>
            </a:r>
            <a:endParaRPr lang="uk-UA" dirty="0"/>
          </a:p>
        </p:txBody>
      </p:sp>
      <p:sp>
        <p:nvSpPr>
          <p:cNvPr id="6" name="TextBox 5"/>
          <p:cNvSpPr txBox="1"/>
          <p:nvPr/>
        </p:nvSpPr>
        <p:spPr>
          <a:xfrm>
            <a:off x="685800" y="2057400"/>
            <a:ext cx="6860309" cy="523220"/>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00"/>
                </a:solidFill>
                <a:latin typeface="Consolas" panose="020B0609020204030204" pitchFamily="49" charset="0"/>
              </a:rPr>
              <a:t>var phoneGroups = </a:t>
            </a:r>
            <a:r>
              <a:rPr lang="en-US" sz="1400">
                <a:solidFill>
                  <a:srgbClr val="0000FF"/>
                </a:solidFill>
                <a:latin typeface="Consolas" panose="020B0609020204030204" pitchFamily="49" charset="0"/>
              </a:rPr>
              <a:t>from</a:t>
            </a:r>
            <a:r>
              <a:rPr lang="en-US" sz="1400">
                <a:solidFill>
                  <a:srgbClr val="000000"/>
                </a:solidFill>
                <a:latin typeface="Consolas" panose="020B0609020204030204" pitchFamily="49" charset="0"/>
              </a:rPr>
              <a:t> phone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phones</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group</a:t>
            </a:r>
            <a:r>
              <a:rPr lang="en-US" sz="1400">
                <a:solidFill>
                  <a:srgbClr val="000000"/>
                </a:solidFill>
                <a:latin typeface="Consolas" panose="020B0609020204030204" pitchFamily="49" charset="0"/>
              </a:rPr>
              <a:t> phone </a:t>
            </a:r>
            <a:r>
              <a:rPr lang="en-US" sz="1400">
                <a:solidFill>
                  <a:srgbClr val="0000FF"/>
                </a:solidFill>
                <a:latin typeface="Consolas" panose="020B0609020204030204" pitchFamily="49" charset="0"/>
              </a:rPr>
              <a:t>by</a:t>
            </a:r>
            <a:r>
              <a:rPr lang="en-US" sz="1400">
                <a:solidFill>
                  <a:srgbClr val="000000"/>
                </a:solidFill>
                <a:latin typeface="Consolas" panose="020B0609020204030204" pitchFamily="49" charset="0"/>
              </a:rPr>
              <a:t> phone.Company;</a:t>
            </a:r>
            <a:endParaRPr lang="uk-UA" sz="1400" dirty="0"/>
          </a:p>
        </p:txBody>
      </p:sp>
      <p:sp>
        <p:nvSpPr>
          <p:cNvPr id="7" name="TextBox 6"/>
          <p:cNvSpPr txBox="1"/>
          <p:nvPr/>
        </p:nvSpPr>
        <p:spPr>
          <a:xfrm>
            <a:off x="685800" y="3290452"/>
            <a:ext cx="6860309" cy="1600438"/>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(IGrouping&lt;</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Phone&gt; g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phoneGroups)</a:t>
            </a:r>
          </a:p>
          <a:p>
            <a:r>
              <a:rPr lang="uk-UA"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Console.WriteLine(g.Key);</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t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g)</a:t>
            </a:r>
          </a:p>
          <a:p>
            <a:r>
              <a:rPr lang="en-US" sz="1400">
                <a:solidFill>
                  <a:srgbClr val="000000"/>
                </a:solidFill>
                <a:latin typeface="Consolas" panose="020B0609020204030204" pitchFamily="49" charset="0"/>
              </a:rPr>
              <a:t>        Console.WriteLine(t.Name);</a:t>
            </a:r>
          </a:p>
          <a:p>
            <a:r>
              <a:rPr lang="en-US" sz="1400">
                <a:solidFill>
                  <a:srgbClr val="000000"/>
                </a:solidFill>
                <a:latin typeface="Consolas" panose="020B0609020204030204" pitchFamily="49" charset="0"/>
              </a:rPr>
              <a:t>    Console.WriteLine();</a:t>
            </a:r>
          </a:p>
          <a:p>
            <a:r>
              <a:rPr lang="uk-UA" sz="1400">
                <a:solidFill>
                  <a:srgbClr val="000000"/>
                </a:solidFill>
                <a:latin typeface="Consolas" panose="020B0609020204030204" pitchFamily="49" charset="0"/>
              </a:rPr>
              <a:t>}</a:t>
            </a:r>
            <a:endParaRPr lang="uk-UA" sz="1400" dirty="0"/>
          </a:p>
        </p:txBody>
      </p:sp>
      <p:sp>
        <p:nvSpPr>
          <p:cNvPr id="2" name="TextBox 1"/>
          <p:cNvSpPr txBox="1"/>
          <p:nvPr/>
        </p:nvSpPr>
        <p:spPr>
          <a:xfrm>
            <a:off x="8709891" y="2057400"/>
            <a:ext cx="1089891" cy="2862322"/>
          </a:xfrm>
          <a:prstGeom prst="rect">
            <a:avLst/>
          </a:prstGeom>
          <a:solidFill>
            <a:schemeClr val="bg1"/>
          </a:solidFill>
        </p:spPr>
        <p:txBody>
          <a:bodyPr wrap="square" rtlCol="0">
            <a:spAutoFit/>
          </a:bodyPr>
          <a:lstStyle/>
          <a:p>
            <a:r>
              <a:rPr lang="en-US" sz="1200" dirty="0">
                <a:latin typeface="Consolas" panose="020B0609020204030204" pitchFamily="49" charset="0"/>
              </a:rPr>
              <a:t>Microsoft</a:t>
            </a:r>
          </a:p>
          <a:p>
            <a:r>
              <a:rPr lang="en-US" sz="1200" dirty="0">
                <a:latin typeface="Consolas" panose="020B0609020204030204" pitchFamily="49" charset="0"/>
              </a:rPr>
              <a:t>Lumia 430</a:t>
            </a:r>
          </a:p>
          <a:p>
            <a:r>
              <a:rPr lang="en-US" sz="1200" dirty="0">
                <a:latin typeface="Consolas" panose="020B0609020204030204" pitchFamily="49" charset="0"/>
              </a:rPr>
              <a:t>Lumia 930</a:t>
            </a:r>
          </a:p>
          <a:p>
            <a:r>
              <a:rPr lang="en-US" sz="1200" dirty="0">
                <a:latin typeface="Consolas" panose="020B0609020204030204" pitchFamily="49" charset="0"/>
              </a:rPr>
              <a:t>Lumia 630</a:t>
            </a:r>
          </a:p>
          <a:p>
            <a:endParaRPr lang="en-US" sz="1200" dirty="0">
              <a:latin typeface="Consolas" panose="020B0609020204030204" pitchFamily="49" charset="0"/>
            </a:endParaRPr>
          </a:p>
          <a:p>
            <a:r>
              <a:rPr lang="en-US" sz="1200" dirty="0">
                <a:latin typeface="Consolas" panose="020B0609020204030204" pitchFamily="49" charset="0"/>
              </a:rPr>
              <a:t>Xiaomi</a:t>
            </a:r>
          </a:p>
          <a:p>
            <a:r>
              <a:rPr lang="en-US" sz="1200" dirty="0" err="1">
                <a:latin typeface="Consolas" panose="020B0609020204030204" pitchFamily="49" charset="0"/>
              </a:rPr>
              <a:t>Mi</a:t>
            </a:r>
            <a:r>
              <a:rPr lang="en-US" sz="1200" dirty="0">
                <a:latin typeface="Consolas" panose="020B0609020204030204" pitchFamily="49" charset="0"/>
              </a:rPr>
              <a:t> 5</a:t>
            </a:r>
          </a:p>
          <a:p>
            <a:endParaRPr lang="en-US" sz="1200" dirty="0">
              <a:latin typeface="Consolas" panose="020B0609020204030204" pitchFamily="49" charset="0"/>
            </a:endParaRPr>
          </a:p>
          <a:p>
            <a:r>
              <a:rPr lang="en-US" sz="1200" dirty="0">
                <a:latin typeface="Consolas" panose="020B0609020204030204" pitchFamily="49" charset="0"/>
              </a:rPr>
              <a:t>LG</a:t>
            </a:r>
          </a:p>
          <a:p>
            <a:r>
              <a:rPr lang="en-US" sz="1200" dirty="0">
                <a:latin typeface="Consolas" panose="020B0609020204030204" pitchFamily="49" charset="0"/>
              </a:rPr>
              <a:t>LG G 3</a:t>
            </a:r>
          </a:p>
          <a:p>
            <a:r>
              <a:rPr lang="en-US" sz="1200" dirty="0">
                <a:latin typeface="Consolas" panose="020B0609020204030204" pitchFamily="49" charset="0"/>
              </a:rPr>
              <a:t>LG G4</a:t>
            </a:r>
          </a:p>
          <a:p>
            <a:endParaRPr lang="en-US" sz="1200" dirty="0">
              <a:latin typeface="Consolas" panose="020B0609020204030204" pitchFamily="49" charset="0"/>
            </a:endParaRPr>
          </a:p>
          <a:p>
            <a:r>
              <a:rPr lang="en-US" sz="1200" dirty="0">
                <a:latin typeface="Consolas" panose="020B0609020204030204" pitchFamily="49" charset="0"/>
              </a:rPr>
              <a:t>Apple</a:t>
            </a:r>
          </a:p>
          <a:p>
            <a:r>
              <a:rPr lang="en-US" sz="1200" dirty="0">
                <a:latin typeface="Consolas" panose="020B0609020204030204" pitchFamily="49" charset="0"/>
              </a:rPr>
              <a:t>iPhone 5</a:t>
            </a:r>
          </a:p>
          <a:p>
            <a:r>
              <a:rPr lang="en-US" sz="1200" dirty="0">
                <a:latin typeface="Consolas" panose="020B0609020204030204" pitchFamily="49" charset="0"/>
              </a:rPr>
              <a:t>iPhone 6</a:t>
            </a:r>
            <a:endParaRPr lang="uk-UA" sz="1200" dirty="0">
              <a:latin typeface="Consolas" panose="020B0609020204030204" pitchFamily="49" charset="0"/>
            </a:endParaRPr>
          </a:p>
        </p:txBody>
      </p:sp>
    </p:spTree>
    <p:extLst>
      <p:ext uri="{BB962C8B-B14F-4D97-AF65-F5344CB8AC3E}">
        <p14:creationId xmlns:p14="http://schemas.microsoft.com/office/powerpoint/2010/main" val="273004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uk-UA" dirty="0"/>
          </a:p>
        </p:txBody>
      </p:sp>
      <p:sp>
        <p:nvSpPr>
          <p:cNvPr id="5" name="TextBox 4"/>
          <p:cNvSpPr txBox="1"/>
          <p:nvPr/>
        </p:nvSpPr>
        <p:spPr>
          <a:xfrm>
            <a:off x="685801" y="1928098"/>
            <a:ext cx="8384308" cy="2246769"/>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Player</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Team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Team</a:t>
            </a:r>
            <a:endParaRPr lang="en-US"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Country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    </a:t>
            </a:r>
            <a:r>
              <a:rPr lang="uk-UA" sz="1400" dirty="0" smtClean="0">
                <a:solidFill>
                  <a:srgbClr val="000000"/>
                </a:solidFill>
                <a:latin typeface="Consolas" panose="020B0609020204030204" pitchFamily="49" charset="0"/>
              </a:rPr>
              <a:t>}</a:t>
            </a:r>
            <a:endParaRPr lang="uk-UA" sz="1400" dirty="0"/>
          </a:p>
        </p:txBody>
      </p:sp>
      <p:sp>
        <p:nvSpPr>
          <p:cNvPr id="7" name="TextBox 6"/>
          <p:cNvSpPr txBox="1"/>
          <p:nvPr/>
        </p:nvSpPr>
        <p:spPr>
          <a:xfrm>
            <a:off x="685800" y="4287990"/>
            <a:ext cx="8384308" cy="2462213"/>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00"/>
                </a:solidFill>
                <a:latin typeface="Consolas" panose="020B0609020204030204" pitchFamily="49" charset="0"/>
              </a:rPr>
              <a:t>List&lt;Team&gt; teams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List&lt;Team&gt;()</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Team { Name = </a:t>
            </a:r>
            <a:r>
              <a:rPr lang="en-US" sz="1400" dirty="0">
                <a:solidFill>
                  <a:srgbClr val="A31515"/>
                </a:solidFill>
                <a:latin typeface="Consolas" panose="020B0609020204030204" pitchFamily="49" charset="0"/>
              </a:rPr>
              <a:t>"</a:t>
            </a:r>
            <a:r>
              <a:rPr lang="en-US" sz="1400" dirty="0" err="1" smtClean="0">
                <a:solidFill>
                  <a:srgbClr val="A31515"/>
                </a:solidFill>
                <a:latin typeface="Consolas" panose="020B0609020204030204" pitchFamily="49" charset="0"/>
              </a:rPr>
              <a:t>Бавар</a:t>
            </a:r>
            <a:r>
              <a:rPr lang="uk-UA" sz="1400" dirty="0" smtClean="0">
                <a:solidFill>
                  <a:srgbClr val="A31515"/>
                </a:solidFill>
                <a:latin typeface="Consolas" panose="020B0609020204030204" pitchFamily="49" charset="0"/>
              </a:rPr>
              <a:t>і</a:t>
            </a:r>
            <a:r>
              <a:rPr lang="en-US" sz="1400" dirty="0" smtClean="0">
                <a:solidFill>
                  <a:srgbClr val="A31515"/>
                </a:solidFill>
                <a:latin typeface="Consolas" panose="020B0609020204030204" pitchFamily="49" charset="0"/>
              </a:rPr>
              <a:t>я</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Country </a:t>
            </a:r>
            <a:r>
              <a:rPr lang="en-US" sz="1400" dirty="0" smtClean="0">
                <a:solidFill>
                  <a:srgbClr val="000000"/>
                </a:solidFill>
                <a:latin typeface="Consolas" panose="020B0609020204030204" pitchFamily="49" charset="0"/>
              </a:rPr>
              <a:t>=</a:t>
            </a:r>
            <a:r>
              <a:rPr lang="en-US" sz="1400" dirty="0" smtClean="0">
                <a:solidFill>
                  <a:srgbClr val="A31515"/>
                </a:solidFill>
                <a:latin typeface="Consolas" panose="020B0609020204030204" pitchFamily="49" charset="0"/>
              </a:rPr>
              <a:t>«</a:t>
            </a:r>
            <a:r>
              <a:rPr lang="uk-UA" sz="1400" dirty="0" smtClean="0">
                <a:solidFill>
                  <a:srgbClr val="A31515"/>
                </a:solidFill>
                <a:latin typeface="Consolas" panose="020B0609020204030204" pitchFamily="49" charset="0"/>
              </a:rPr>
              <a:t>Німеччина</a:t>
            </a:r>
            <a:r>
              <a:rPr lang="en-US" sz="1400" dirty="0" smtClean="0">
                <a:solidFill>
                  <a:srgbClr val="A31515"/>
                </a:solidFill>
                <a:latin typeface="Consolas" panose="020B0609020204030204" pitchFamily="49" charset="0"/>
              </a:rPr>
              <a:t>"</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Team { Name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Барселона</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Country </a:t>
            </a:r>
            <a:r>
              <a:rPr lang="en-US" sz="1400" dirty="0" smtClean="0">
                <a:solidFill>
                  <a:srgbClr val="000000"/>
                </a:solidFill>
                <a:latin typeface="Consolas" panose="020B0609020204030204" pitchFamily="49" charset="0"/>
              </a:rPr>
              <a:t>=</a:t>
            </a:r>
            <a:r>
              <a:rPr lang="en-US" sz="1400" dirty="0" smtClean="0">
                <a:solidFill>
                  <a:srgbClr val="A31515"/>
                </a:solidFill>
                <a:latin typeface="Consolas" panose="020B0609020204030204" pitchFamily="49" charset="0"/>
              </a:rPr>
              <a:t>«</a:t>
            </a:r>
            <a:r>
              <a:rPr lang="uk-UA" sz="1400" dirty="0" smtClean="0">
                <a:solidFill>
                  <a:srgbClr val="A31515"/>
                </a:solidFill>
                <a:latin typeface="Consolas" panose="020B0609020204030204" pitchFamily="49" charset="0"/>
              </a:rPr>
              <a:t>І</a:t>
            </a:r>
            <a:r>
              <a:rPr lang="en-US" sz="1400" dirty="0" err="1" smtClean="0">
                <a:solidFill>
                  <a:srgbClr val="A31515"/>
                </a:solidFill>
                <a:latin typeface="Consolas" panose="020B0609020204030204" pitchFamily="49" charset="0"/>
              </a:rPr>
              <a:t>спан</a:t>
            </a:r>
            <a:r>
              <a:rPr lang="uk-UA" sz="1400" dirty="0" smtClean="0">
                <a:solidFill>
                  <a:srgbClr val="A31515"/>
                </a:solidFill>
                <a:latin typeface="Consolas" panose="020B0609020204030204" pitchFamily="49" charset="0"/>
              </a:rPr>
              <a:t>і</a:t>
            </a:r>
            <a:r>
              <a:rPr lang="en-US" sz="1400" dirty="0" smtClean="0">
                <a:solidFill>
                  <a:srgbClr val="A31515"/>
                </a:solidFill>
                <a:latin typeface="Consolas" panose="020B0609020204030204" pitchFamily="49" charset="0"/>
              </a:rPr>
              <a:t>я</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List&lt;Player&gt; players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List&lt;Player&gt;()</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Player {Name=</a:t>
            </a:r>
            <a:r>
              <a:rPr lang="en-US" sz="1400" dirty="0">
                <a:solidFill>
                  <a:srgbClr val="A31515"/>
                </a:solidFill>
                <a:latin typeface="Consolas" panose="020B0609020204030204" pitchFamily="49" charset="0"/>
              </a:rPr>
              <a:t>"</a:t>
            </a:r>
            <a:r>
              <a:rPr lang="uk-UA" sz="1400" dirty="0" err="1" smtClean="0">
                <a:solidFill>
                  <a:srgbClr val="A31515"/>
                </a:solidFill>
                <a:latin typeface="Consolas" panose="020B0609020204030204" pitchFamily="49" charset="0"/>
              </a:rPr>
              <a:t>Мессі</a:t>
            </a:r>
            <a:r>
              <a:rPr lang="uk-UA" sz="1400" dirty="0" smtClean="0">
                <a:solidFill>
                  <a:srgbClr val="A31515"/>
                </a:solidFill>
                <a:latin typeface="Consolas" panose="020B0609020204030204" pitchFamily="49" charset="0"/>
              </a:rPr>
              <a:t>"</a:t>
            </a:r>
            <a:r>
              <a:rPr lang="uk-UA"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Team=</a:t>
            </a:r>
            <a:r>
              <a:rPr lang="en-US" sz="1400" dirty="0">
                <a:solidFill>
                  <a:srgbClr val="A31515"/>
                </a:solidFill>
                <a:latin typeface="Consolas" panose="020B0609020204030204" pitchFamily="49" charset="0"/>
              </a:rPr>
              <a:t>"</a:t>
            </a:r>
            <a:r>
              <a:rPr lang="uk-UA" sz="1400" dirty="0">
                <a:solidFill>
                  <a:srgbClr val="A31515"/>
                </a:solidFill>
                <a:latin typeface="Consolas" panose="020B0609020204030204" pitchFamily="49" charset="0"/>
              </a:rPr>
              <a:t>Барселона"</a:t>
            </a:r>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Player {Name=</a:t>
            </a:r>
            <a:r>
              <a:rPr lang="en-US" sz="1400" dirty="0">
                <a:solidFill>
                  <a:srgbClr val="A31515"/>
                </a:solidFill>
                <a:latin typeface="Consolas" panose="020B0609020204030204" pitchFamily="49" charset="0"/>
              </a:rPr>
              <a:t>"</a:t>
            </a:r>
            <a:r>
              <a:rPr lang="uk-UA" sz="1400" dirty="0" err="1">
                <a:solidFill>
                  <a:srgbClr val="A31515"/>
                </a:solidFill>
                <a:latin typeface="Consolas" panose="020B0609020204030204" pitchFamily="49" charset="0"/>
              </a:rPr>
              <a:t>Неймар</a:t>
            </a:r>
            <a:r>
              <a:rPr lang="uk-UA" sz="1400" dirty="0">
                <a:solidFill>
                  <a:srgbClr val="A31515"/>
                </a:solidFill>
                <a:latin typeface="Consolas" panose="020B0609020204030204" pitchFamily="49" charset="0"/>
              </a:rPr>
              <a:t>"</a:t>
            </a:r>
            <a:r>
              <a:rPr lang="uk-U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Team=</a:t>
            </a:r>
            <a:r>
              <a:rPr lang="en-US" sz="1400" dirty="0">
                <a:solidFill>
                  <a:srgbClr val="A31515"/>
                </a:solidFill>
                <a:latin typeface="Consolas" panose="020B0609020204030204" pitchFamily="49" charset="0"/>
              </a:rPr>
              <a:t>"</a:t>
            </a:r>
            <a:r>
              <a:rPr lang="uk-UA" sz="1400" dirty="0">
                <a:solidFill>
                  <a:srgbClr val="A31515"/>
                </a:solidFill>
                <a:latin typeface="Consolas" panose="020B0609020204030204" pitchFamily="49" charset="0"/>
              </a:rPr>
              <a:t>Барселона"</a:t>
            </a:r>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Player {Name=</a:t>
            </a:r>
            <a:r>
              <a:rPr lang="en-US" sz="1400" dirty="0">
                <a:solidFill>
                  <a:srgbClr val="A31515"/>
                </a:solidFill>
                <a:latin typeface="Consolas" panose="020B0609020204030204" pitchFamily="49" charset="0"/>
              </a:rPr>
              <a:t>"</a:t>
            </a:r>
            <a:r>
              <a:rPr lang="uk-UA" sz="1400" dirty="0" err="1">
                <a:solidFill>
                  <a:srgbClr val="A31515"/>
                </a:solidFill>
                <a:latin typeface="Consolas" panose="020B0609020204030204" pitchFamily="49" charset="0"/>
              </a:rPr>
              <a:t>Роббен</a:t>
            </a:r>
            <a:r>
              <a:rPr lang="uk-UA" sz="1400" dirty="0">
                <a:solidFill>
                  <a:srgbClr val="A31515"/>
                </a:solidFill>
                <a:latin typeface="Consolas" panose="020B0609020204030204" pitchFamily="49" charset="0"/>
              </a:rPr>
              <a:t>"</a:t>
            </a:r>
            <a:r>
              <a:rPr lang="uk-U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Team=</a:t>
            </a:r>
            <a:r>
              <a:rPr lang="en-US" sz="1400" dirty="0">
                <a:solidFill>
                  <a:srgbClr val="A31515"/>
                </a:solidFill>
                <a:latin typeface="Consolas" panose="020B0609020204030204" pitchFamily="49" charset="0"/>
              </a:rPr>
              <a:t>"</a:t>
            </a:r>
            <a:r>
              <a:rPr lang="uk-UA" sz="1400" dirty="0" smtClean="0">
                <a:solidFill>
                  <a:srgbClr val="A31515"/>
                </a:solidFill>
                <a:latin typeface="Consolas" panose="020B0609020204030204" pitchFamily="49" charset="0"/>
              </a:rPr>
              <a:t>Баварія</a:t>
            </a:r>
            <a:r>
              <a:rPr lang="uk-UA" sz="1400" dirty="0">
                <a:solidFill>
                  <a:srgbClr val="A31515"/>
                </a:solidFill>
                <a:latin typeface="Consolas" panose="020B0609020204030204" pitchFamily="49" charset="0"/>
              </a:rPr>
              <a:t>"</a:t>
            </a:r>
            <a:r>
              <a:rPr lang="uk-UA"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a:t>
            </a:r>
            <a:endParaRPr lang="uk-UA" sz="1400" dirty="0"/>
          </a:p>
        </p:txBody>
      </p:sp>
    </p:spTree>
    <p:extLst>
      <p:ext uri="{BB962C8B-B14F-4D97-AF65-F5344CB8AC3E}">
        <p14:creationId xmlns:p14="http://schemas.microsoft.com/office/powerpoint/2010/main" val="4005412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uk-UA" dirty="0"/>
          </a:p>
        </p:txBody>
      </p:sp>
      <p:sp>
        <p:nvSpPr>
          <p:cNvPr id="5" name="TextBox 4"/>
          <p:cNvSpPr txBox="1"/>
          <p:nvPr/>
        </p:nvSpPr>
        <p:spPr>
          <a:xfrm>
            <a:off x="685801" y="2251367"/>
            <a:ext cx="9760526" cy="954107"/>
          </a:xfrm>
          <a:prstGeom prst="rect">
            <a:avLst/>
          </a:prstGeom>
          <a:solidFill>
            <a:schemeClr val="tx1"/>
          </a:solidFill>
          <a:ln>
            <a:solidFill>
              <a:schemeClr val="accent1">
                <a:lumMod val="75000"/>
              </a:schemeClr>
            </a:solidFill>
          </a:ln>
        </p:spPr>
        <p:txBody>
          <a:bodyPr wrap="square" rtlCol="0">
            <a:spAutoFit/>
          </a:bodyPr>
          <a:lstStyle/>
          <a:p>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players.Join</a:t>
            </a:r>
            <a:r>
              <a:rPr lang="en-US" sz="1400" dirty="0">
                <a:solidFill>
                  <a:srgbClr val="000000"/>
                </a:solidFill>
                <a:latin typeface="Consolas" panose="020B0609020204030204" pitchFamily="49" charset="0"/>
              </a:rPr>
              <a:t>(teams, </a:t>
            </a:r>
            <a:r>
              <a:rPr lang="en-US" sz="1400" dirty="0">
                <a:solidFill>
                  <a:srgbClr val="008000"/>
                </a:solidFill>
                <a:latin typeface="Consolas" panose="020B0609020204030204" pitchFamily="49" charset="0"/>
              </a:rPr>
              <a:t>// </a:t>
            </a:r>
            <a:r>
              <a:rPr lang="en-US" sz="1400" dirty="0" smtClean="0">
                <a:solidFill>
                  <a:srgbClr val="008000"/>
                </a:solidFill>
                <a:latin typeface="Consolas" panose="020B0609020204030204" pitchFamily="49" charset="0"/>
              </a:rPr>
              <a:t>second set</a:t>
            </a:r>
            <a:endParaRPr lang="en-US"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p =&gt; </a:t>
            </a:r>
            <a:r>
              <a:rPr lang="ru-RU" sz="1400" dirty="0" err="1">
                <a:solidFill>
                  <a:srgbClr val="000000"/>
                </a:solidFill>
                <a:latin typeface="Consolas" panose="020B0609020204030204" pitchFamily="49" charset="0"/>
              </a:rPr>
              <a:t>p.Team</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a:t>
            </a:r>
            <a:r>
              <a:rPr lang="en-US" sz="1400" dirty="0" smtClean="0">
                <a:solidFill>
                  <a:srgbClr val="008000"/>
                </a:solidFill>
                <a:latin typeface="Consolas" panose="020B0609020204030204" pitchFamily="49" charset="0"/>
              </a:rPr>
              <a:t>property-selector</a:t>
            </a:r>
            <a:r>
              <a:rPr lang="ru-RU" sz="1400" dirty="0" smtClean="0">
                <a:solidFill>
                  <a:srgbClr val="008000"/>
                </a:solidFill>
                <a:latin typeface="Consolas" panose="020B0609020204030204" pitchFamily="49" charset="0"/>
              </a:rPr>
              <a:t> </a:t>
            </a:r>
            <a:r>
              <a:rPr lang="en-US" sz="1400" dirty="0" smtClean="0">
                <a:solidFill>
                  <a:srgbClr val="008000"/>
                </a:solidFill>
                <a:latin typeface="Consolas" panose="020B0609020204030204" pitchFamily="49" charset="0"/>
              </a:rPr>
              <a:t>of an object from the first set</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t =&gt; </a:t>
            </a:r>
            <a:r>
              <a:rPr lang="ru-RU" sz="1400" dirty="0" err="1">
                <a:solidFill>
                  <a:srgbClr val="000000"/>
                </a:solidFill>
                <a:latin typeface="Consolas" panose="020B0609020204030204" pitchFamily="49" charset="0"/>
              </a:rPr>
              <a:t>t.Name</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property-selector</a:t>
            </a:r>
            <a:r>
              <a:rPr lang="ru-RU"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of an object from the first set</a:t>
            </a:r>
            <a:endParaRPr lang="ru-RU"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(p, t) =&gt;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 Name = </a:t>
            </a:r>
            <a:r>
              <a:rPr lang="en-US" sz="1400" dirty="0" err="1">
                <a:solidFill>
                  <a:srgbClr val="000000"/>
                </a:solidFill>
                <a:latin typeface="Consolas" panose="020B0609020204030204" pitchFamily="49" charset="0"/>
              </a:rPr>
              <a:t>p.Name</a:t>
            </a:r>
            <a:r>
              <a:rPr lang="en-US" sz="1400" dirty="0">
                <a:solidFill>
                  <a:srgbClr val="000000"/>
                </a:solidFill>
                <a:latin typeface="Consolas" panose="020B0609020204030204" pitchFamily="49" charset="0"/>
              </a:rPr>
              <a:t>, Team = </a:t>
            </a:r>
            <a:r>
              <a:rPr lang="en-US" sz="1400" dirty="0" err="1">
                <a:solidFill>
                  <a:srgbClr val="000000"/>
                </a:solidFill>
                <a:latin typeface="Consolas" panose="020B0609020204030204" pitchFamily="49" charset="0"/>
              </a:rPr>
              <a:t>p.Team</a:t>
            </a:r>
            <a:r>
              <a:rPr lang="en-US" sz="1400" dirty="0">
                <a:solidFill>
                  <a:srgbClr val="000000"/>
                </a:solidFill>
                <a:latin typeface="Consolas" panose="020B0609020204030204" pitchFamily="49" charset="0"/>
              </a:rPr>
              <a:t>, Country = </a:t>
            </a:r>
            <a:r>
              <a:rPr lang="en-US" sz="1400" dirty="0" err="1">
                <a:solidFill>
                  <a:srgbClr val="000000"/>
                </a:solidFill>
                <a:latin typeface="Consolas" panose="020B0609020204030204" pitchFamily="49" charset="0"/>
              </a:rPr>
              <a:t>t.Country</a:t>
            </a:r>
            <a:r>
              <a:rPr lang="en-US"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t>
            </a:r>
            <a:r>
              <a:rPr lang="en-US" sz="1400" dirty="0" smtClean="0">
                <a:solidFill>
                  <a:srgbClr val="008000"/>
                </a:solidFill>
                <a:latin typeface="Consolas" panose="020B0609020204030204" pitchFamily="49" charset="0"/>
              </a:rPr>
              <a:t>result</a:t>
            </a:r>
            <a:endParaRPr lang="uk-UA" sz="1400" dirty="0"/>
          </a:p>
        </p:txBody>
      </p:sp>
      <p:sp>
        <p:nvSpPr>
          <p:cNvPr id="7" name="TextBox 6"/>
          <p:cNvSpPr txBox="1"/>
          <p:nvPr/>
        </p:nvSpPr>
        <p:spPr>
          <a:xfrm>
            <a:off x="685799" y="3419778"/>
            <a:ext cx="9760527" cy="523220"/>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item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result)</a:t>
            </a:r>
          </a:p>
          <a:p>
            <a:r>
              <a:rPr lang="en-US" sz="1400">
                <a:solidFill>
                  <a:srgbClr val="000000"/>
                </a:solidFill>
                <a:latin typeface="Consolas" panose="020B0609020204030204" pitchFamily="49" charset="0"/>
              </a:rPr>
              <a:t>        Console.WriteLine($"{item.Name} - {item.Team} ({item.Country})");</a:t>
            </a:r>
            <a:endParaRPr lang="uk-UA" sz="1400" dirty="0"/>
          </a:p>
        </p:txBody>
      </p:sp>
      <p:sp>
        <p:nvSpPr>
          <p:cNvPr id="3" name="TextBox 2"/>
          <p:cNvSpPr txBox="1"/>
          <p:nvPr/>
        </p:nvSpPr>
        <p:spPr>
          <a:xfrm>
            <a:off x="757382" y="4396509"/>
            <a:ext cx="3842328" cy="923330"/>
          </a:xfrm>
          <a:prstGeom prst="rect">
            <a:avLst/>
          </a:prstGeom>
          <a:solidFill>
            <a:schemeClr val="bg1"/>
          </a:solidFill>
        </p:spPr>
        <p:txBody>
          <a:bodyPr wrap="square" rtlCol="0">
            <a:spAutoFit/>
          </a:bodyPr>
          <a:lstStyle/>
          <a:p>
            <a:r>
              <a:rPr lang="uk-UA" dirty="0" err="1">
                <a:latin typeface="Consolas" panose="020B0609020204030204" pitchFamily="49" charset="0"/>
              </a:rPr>
              <a:t>Мессі</a:t>
            </a:r>
            <a:r>
              <a:rPr lang="uk-UA" dirty="0">
                <a:latin typeface="Consolas" panose="020B0609020204030204" pitchFamily="49" charset="0"/>
              </a:rPr>
              <a:t> - Барселона(Іспанія)</a:t>
            </a:r>
          </a:p>
          <a:p>
            <a:r>
              <a:rPr lang="uk-UA" dirty="0" err="1">
                <a:latin typeface="Consolas" panose="020B0609020204030204" pitchFamily="49" charset="0"/>
              </a:rPr>
              <a:t>Неймар</a:t>
            </a:r>
            <a:r>
              <a:rPr lang="uk-UA" dirty="0">
                <a:latin typeface="Consolas" panose="020B0609020204030204" pitchFamily="49" charset="0"/>
              </a:rPr>
              <a:t> - Барселона(Іспанія)</a:t>
            </a:r>
          </a:p>
          <a:p>
            <a:r>
              <a:rPr lang="uk-UA" dirty="0" err="1">
                <a:latin typeface="Consolas" panose="020B0609020204030204" pitchFamily="49" charset="0"/>
              </a:rPr>
              <a:t>Роббен</a:t>
            </a:r>
            <a:r>
              <a:rPr lang="uk-UA" dirty="0">
                <a:latin typeface="Consolas" panose="020B0609020204030204" pitchFamily="49" charset="0"/>
              </a:rPr>
              <a:t> - </a:t>
            </a:r>
            <a:r>
              <a:rPr lang="uk-UA" dirty="0" smtClean="0">
                <a:latin typeface="Consolas" panose="020B0609020204030204" pitchFamily="49" charset="0"/>
              </a:rPr>
              <a:t>Бавар</a:t>
            </a:r>
            <a:r>
              <a:rPr lang="uk-UA" dirty="0">
                <a:latin typeface="Consolas" panose="020B0609020204030204" pitchFamily="49" charset="0"/>
              </a:rPr>
              <a:t>і</a:t>
            </a:r>
            <a:r>
              <a:rPr lang="uk-UA" dirty="0" smtClean="0">
                <a:latin typeface="Consolas" panose="020B0609020204030204" pitchFamily="49" charset="0"/>
              </a:rPr>
              <a:t>я(Іспанія</a:t>
            </a:r>
            <a:r>
              <a:rPr lang="uk-UA" dirty="0">
                <a:latin typeface="Consolas" panose="020B0609020204030204" pitchFamily="49" charset="0"/>
              </a:rPr>
              <a:t>)</a:t>
            </a:r>
          </a:p>
        </p:txBody>
      </p:sp>
    </p:spTree>
    <p:extLst>
      <p:ext uri="{BB962C8B-B14F-4D97-AF65-F5344CB8AC3E}">
        <p14:creationId xmlns:p14="http://schemas.microsoft.com/office/powerpoint/2010/main" val="116259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info</a:t>
            </a:r>
            <a:endParaRPr lang="uk-UA" dirty="0"/>
          </a:p>
        </p:txBody>
      </p:sp>
      <p:sp>
        <p:nvSpPr>
          <p:cNvPr id="5" name="Text Placeholder 4"/>
          <p:cNvSpPr>
            <a:spLocks noGrp="1"/>
          </p:cNvSpPr>
          <p:nvPr>
            <p:ph type="body" sz="quarter" idx="10"/>
          </p:nvPr>
        </p:nvSpPr>
        <p:spPr>
          <a:xfrm>
            <a:off x="535709" y="2122055"/>
            <a:ext cx="10970491" cy="3429000"/>
          </a:xfrm>
        </p:spPr>
        <p:txBody>
          <a:bodyPr/>
          <a:lstStyle/>
          <a:p>
            <a:r>
              <a:rPr lang="en-US" dirty="0"/>
              <a:t>Language-Integrated Query (LINQ) is the name for a set of technologies based on the integration of query capabilities directly into the C# language.</a:t>
            </a:r>
            <a:endParaRPr lang="uk-UA" dirty="0"/>
          </a:p>
        </p:txBody>
      </p:sp>
      <p:pic>
        <p:nvPicPr>
          <p:cNvPr id="6" name="Picture 5"/>
          <p:cNvPicPr>
            <a:picLocks noChangeAspect="1"/>
          </p:cNvPicPr>
          <p:nvPr/>
        </p:nvPicPr>
        <p:blipFill>
          <a:blip r:embed="rId2"/>
          <a:stretch>
            <a:fillRect/>
          </a:stretch>
        </p:blipFill>
        <p:spPr>
          <a:xfrm>
            <a:off x="1074593" y="2843003"/>
            <a:ext cx="6647008" cy="3916716"/>
          </a:xfrm>
          <a:prstGeom prst="rect">
            <a:avLst/>
          </a:prstGeom>
        </p:spPr>
      </p:pic>
    </p:spTree>
    <p:extLst>
      <p:ext uri="{BB962C8B-B14F-4D97-AF65-F5344CB8AC3E}">
        <p14:creationId xmlns:p14="http://schemas.microsoft.com/office/powerpoint/2010/main" val="2435969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GroupJoin</a:t>
            </a:r>
            <a:endParaRPr lang="uk-UA" dirty="0"/>
          </a:p>
        </p:txBody>
      </p:sp>
      <p:sp>
        <p:nvSpPr>
          <p:cNvPr id="4" name="TextBox 3"/>
          <p:cNvSpPr txBox="1"/>
          <p:nvPr/>
        </p:nvSpPr>
        <p:spPr>
          <a:xfrm>
            <a:off x="685800" y="2057400"/>
            <a:ext cx="9760526" cy="2246769"/>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result2 = </a:t>
            </a:r>
            <a:r>
              <a:rPr lang="en-US" sz="1400" dirty="0" err="1">
                <a:solidFill>
                  <a:srgbClr val="000000"/>
                </a:solidFill>
                <a:latin typeface="Consolas" panose="020B0609020204030204" pitchFamily="49" charset="0"/>
              </a:rPr>
              <a:t>teams.GroupJoin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players, </a:t>
            </a:r>
            <a:r>
              <a:rPr lang="en-US" sz="1400" dirty="0">
                <a:solidFill>
                  <a:srgbClr val="008000"/>
                </a:solidFill>
                <a:latin typeface="Consolas" panose="020B0609020204030204" pitchFamily="49" charset="0"/>
              </a:rPr>
              <a:t>// </a:t>
            </a:r>
            <a:r>
              <a:rPr lang="en-US" sz="1400" dirty="0" smtClean="0">
                <a:solidFill>
                  <a:srgbClr val="008000"/>
                </a:solidFill>
                <a:latin typeface="Consolas" panose="020B0609020204030204" pitchFamily="49" charset="0"/>
              </a:rPr>
              <a:t>second set</a:t>
            </a:r>
            <a:endParaRPr lang="uk-UA"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t =&gt; </a:t>
            </a:r>
            <a:r>
              <a:rPr lang="ru-RU" sz="1400" dirty="0" err="1">
                <a:solidFill>
                  <a:srgbClr val="000000"/>
                </a:solidFill>
                <a:latin typeface="Consolas" panose="020B0609020204030204" pitchFamily="49" charset="0"/>
              </a:rPr>
              <a:t>t.Name</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property-selector</a:t>
            </a:r>
            <a:r>
              <a:rPr lang="ru-RU"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of an object from the first set</a:t>
            </a:r>
            <a:endParaRPr lang="ru-RU" sz="1400" dirty="0">
              <a:solidFill>
                <a:srgbClr val="000000"/>
              </a:solidFill>
              <a:latin typeface="Consolas" panose="020B0609020204030204" pitchFamily="49" charset="0"/>
            </a:endParaRPr>
          </a:p>
          <a:p>
            <a:r>
              <a:rPr lang="ru-RU" sz="1400" dirty="0" smtClean="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pl</a:t>
            </a:r>
            <a:r>
              <a:rPr lang="ru-RU" sz="1400" dirty="0">
                <a:solidFill>
                  <a:srgbClr val="000000"/>
                </a:solidFill>
                <a:latin typeface="Consolas" panose="020B0609020204030204" pitchFamily="49" charset="0"/>
              </a:rPr>
              <a:t> =&gt; </a:t>
            </a:r>
            <a:r>
              <a:rPr lang="ru-RU" sz="1400" dirty="0" err="1">
                <a:solidFill>
                  <a:srgbClr val="000000"/>
                </a:solidFill>
                <a:latin typeface="Consolas" panose="020B0609020204030204" pitchFamily="49" charset="0"/>
              </a:rPr>
              <a:t>pl.Team</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property-selector</a:t>
            </a:r>
            <a:r>
              <a:rPr lang="ru-RU" sz="1400" dirty="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of an object from the first set</a:t>
            </a:r>
            <a:endParaRPr lang="ru-RU" sz="1400" dirty="0">
              <a:solidFill>
                <a:srgbClr val="000000"/>
              </a:solidFill>
              <a:latin typeface="Consolas" panose="020B0609020204030204" pitchFamily="49" charset="0"/>
            </a:endParaRPr>
          </a:p>
          <a:p>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team</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pls</a:t>
            </a:r>
            <a:r>
              <a:rPr lang="ru-RU" sz="1400" dirty="0">
                <a:solidFill>
                  <a:srgbClr val="000000"/>
                </a:solidFill>
                <a:latin typeface="Consolas" panose="020B0609020204030204" pitchFamily="49" charset="0"/>
              </a:rPr>
              <a:t>) =&gt; </a:t>
            </a:r>
            <a:r>
              <a:rPr lang="ru-RU" sz="1400" dirty="0" err="1">
                <a:solidFill>
                  <a:srgbClr val="0000FF"/>
                </a:solidFill>
                <a:latin typeface="Consolas" panose="020B0609020204030204" pitchFamily="49" charset="0"/>
              </a:rPr>
              <a:t>new</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a:t>
            </a:r>
            <a:r>
              <a:rPr lang="en-US" sz="1400" dirty="0" smtClean="0">
                <a:solidFill>
                  <a:srgbClr val="008000"/>
                </a:solidFill>
                <a:latin typeface="Consolas" panose="020B0609020204030204" pitchFamily="49" charset="0"/>
              </a:rPr>
              <a:t>result object</a:t>
            </a:r>
            <a:endParaRPr lang="ru-RU" sz="1400" dirty="0">
              <a:solidFill>
                <a:srgbClr val="000000"/>
              </a:solidFill>
              <a:latin typeface="Consolas" panose="020B0609020204030204" pitchFamily="49" charset="0"/>
            </a:endParaRP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Name = </a:t>
            </a:r>
            <a:r>
              <a:rPr lang="en-US" sz="1400" dirty="0" err="1">
                <a:solidFill>
                  <a:srgbClr val="000000"/>
                </a:solidFill>
                <a:latin typeface="Consolas" panose="020B0609020204030204" pitchFamily="49" charset="0"/>
              </a:rPr>
              <a:t>team.Name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Country = </a:t>
            </a:r>
            <a:r>
              <a:rPr lang="en-US" sz="1400" dirty="0" err="1">
                <a:solidFill>
                  <a:srgbClr val="000000"/>
                </a:solidFill>
                <a:latin typeface="Consolas" panose="020B0609020204030204" pitchFamily="49" charset="0"/>
              </a:rPr>
              <a:t>team.Country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Players = </a:t>
            </a:r>
            <a:r>
              <a:rPr lang="en-US" sz="1400" dirty="0" err="1">
                <a:solidFill>
                  <a:srgbClr val="000000"/>
                </a:solidFill>
                <a:latin typeface="Consolas" panose="020B0609020204030204" pitchFamily="49" charset="0"/>
              </a:rPr>
              <a:t>pls.Select</a:t>
            </a:r>
            <a:r>
              <a:rPr lang="en-US" sz="1400" dirty="0">
                <a:solidFill>
                  <a:srgbClr val="000000"/>
                </a:solidFill>
                <a:latin typeface="Consolas" panose="020B0609020204030204" pitchFamily="49" charset="0"/>
              </a:rPr>
              <a:t>(p =&gt; </a:t>
            </a:r>
            <a:r>
              <a:rPr lang="en-US" sz="1400" dirty="0" err="1">
                <a:solidFill>
                  <a:srgbClr val="000000"/>
                </a:solidFill>
                <a:latin typeface="Consolas" panose="020B0609020204030204" pitchFamily="49" charset="0"/>
              </a:rPr>
              <a:t>p.Name</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endParaRPr lang="uk-UA" sz="1400" dirty="0"/>
          </a:p>
        </p:txBody>
      </p:sp>
      <p:sp>
        <p:nvSpPr>
          <p:cNvPr id="5" name="TextBox 4"/>
          <p:cNvSpPr txBox="1"/>
          <p:nvPr/>
        </p:nvSpPr>
        <p:spPr>
          <a:xfrm>
            <a:off x="685800" y="4398818"/>
            <a:ext cx="4994564" cy="1815882"/>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(var team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result2)</a:t>
            </a:r>
          </a:p>
          <a:p>
            <a:r>
              <a:rPr lang="uk-UA"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Console.WriteLine(team.Name);</a:t>
            </a:r>
          </a:p>
          <a:p>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foreach</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string</a:t>
            </a:r>
            <a:r>
              <a:rPr lang="en-US" sz="1400">
                <a:solidFill>
                  <a:srgbClr val="000000"/>
                </a:solidFill>
                <a:latin typeface="Consolas" panose="020B0609020204030204" pitchFamily="49" charset="0"/>
              </a:rPr>
              <a:t> player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team.Players)</a:t>
            </a:r>
          </a:p>
          <a:p>
            <a:r>
              <a:rPr lang="uk-UA"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Console.WriteLine(player);</a:t>
            </a:r>
          </a:p>
          <a:p>
            <a:r>
              <a:rPr lang="uk-UA" sz="1400">
                <a:solidFill>
                  <a:srgbClr val="000000"/>
                </a:solidFill>
                <a:latin typeface="Consolas" panose="020B0609020204030204" pitchFamily="49" charset="0"/>
              </a:rPr>
              <a:t>    }</a:t>
            </a:r>
          </a:p>
          <a:p>
            <a:r>
              <a:rPr lang="uk-UA" sz="1400">
                <a:solidFill>
                  <a:srgbClr val="000000"/>
                </a:solidFill>
                <a:latin typeface="Consolas" panose="020B0609020204030204" pitchFamily="49" charset="0"/>
              </a:rPr>
              <a:t>}</a:t>
            </a:r>
            <a:endParaRPr lang="uk-UA" sz="1400" dirty="0"/>
          </a:p>
        </p:txBody>
      </p:sp>
      <p:sp>
        <p:nvSpPr>
          <p:cNvPr id="6" name="TextBox 5"/>
          <p:cNvSpPr txBox="1"/>
          <p:nvPr/>
        </p:nvSpPr>
        <p:spPr>
          <a:xfrm>
            <a:off x="6317673" y="4562764"/>
            <a:ext cx="3315854" cy="1200329"/>
          </a:xfrm>
          <a:prstGeom prst="rect">
            <a:avLst/>
          </a:prstGeom>
          <a:solidFill>
            <a:schemeClr val="bg1"/>
          </a:solidFill>
        </p:spPr>
        <p:txBody>
          <a:bodyPr wrap="square" rtlCol="0">
            <a:spAutoFit/>
          </a:bodyPr>
          <a:lstStyle/>
          <a:p>
            <a:r>
              <a:rPr lang="ru-RU" sz="1200" dirty="0" err="1" smtClean="0"/>
              <a:t>Бавар</a:t>
            </a:r>
            <a:r>
              <a:rPr lang="uk-UA" sz="1200" dirty="0"/>
              <a:t>і</a:t>
            </a:r>
            <a:r>
              <a:rPr lang="ru-RU" sz="1200" dirty="0" smtClean="0"/>
              <a:t>я</a:t>
            </a:r>
            <a:endParaRPr lang="ru-RU" sz="1200" dirty="0"/>
          </a:p>
          <a:p>
            <a:r>
              <a:rPr lang="ru-RU" sz="1200" dirty="0" err="1"/>
              <a:t>Роббен</a:t>
            </a:r>
            <a:endParaRPr lang="ru-RU" sz="1200" dirty="0"/>
          </a:p>
          <a:p>
            <a:endParaRPr lang="ru-RU" sz="1200" dirty="0"/>
          </a:p>
          <a:p>
            <a:r>
              <a:rPr lang="ru-RU" sz="1200" dirty="0"/>
              <a:t>Барселона</a:t>
            </a:r>
          </a:p>
          <a:p>
            <a:r>
              <a:rPr lang="ru-RU" sz="1200" dirty="0" err="1" smtClean="0"/>
              <a:t>Мессі</a:t>
            </a:r>
            <a:endParaRPr lang="ru-RU" sz="1200" dirty="0"/>
          </a:p>
          <a:p>
            <a:r>
              <a:rPr lang="ru-RU" sz="1200" dirty="0" err="1"/>
              <a:t>Неймар</a:t>
            </a:r>
            <a:endParaRPr lang="uk-UA" sz="1200" dirty="0"/>
          </a:p>
        </p:txBody>
      </p:sp>
    </p:spTree>
    <p:extLst>
      <p:ext uri="{BB962C8B-B14F-4D97-AF65-F5344CB8AC3E}">
        <p14:creationId xmlns:p14="http://schemas.microsoft.com/office/powerpoint/2010/main" val="347331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a:t>
            </a:r>
            <a:endParaRPr lang="uk-UA" dirty="0"/>
          </a:p>
        </p:txBody>
      </p:sp>
      <p:sp>
        <p:nvSpPr>
          <p:cNvPr id="4" name="TextBox 3"/>
          <p:cNvSpPr txBox="1"/>
          <p:nvPr/>
        </p:nvSpPr>
        <p:spPr>
          <a:xfrm>
            <a:off x="685800" y="2057400"/>
            <a:ext cx="9760526" cy="1384995"/>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IntArray</a:t>
            </a:r>
            <a:r>
              <a:rPr lang="en-US" sz="1400" dirty="0">
                <a:solidFill>
                  <a:srgbClr val="000000"/>
                </a:solidFill>
                <a:latin typeface="Consolas" panose="020B0609020204030204" pitchFamily="49" charset="0"/>
              </a:rPr>
              <a:t> = { 11, 22, 33, 44, 55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IntArray.All</a:t>
            </a:r>
            <a:r>
              <a:rPr lang="en-US" sz="1400" dirty="0">
                <a:solidFill>
                  <a:srgbClr val="000000"/>
                </a:solidFill>
                <a:latin typeface="Consolas" panose="020B0609020204030204" pitchFamily="49" charset="0"/>
              </a:rPr>
              <a:t>(x =&gt; x &gt; 10);</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"Is All Numbers are greater than 10 : "</a:t>
            </a:r>
            <a:r>
              <a:rPr lang="en-US" sz="1400" dirty="0">
                <a:solidFill>
                  <a:srgbClr val="000000"/>
                </a:solidFill>
                <a:latin typeface="Consolas" panose="020B0609020204030204" pitchFamily="49" charset="0"/>
              </a:rPr>
              <a:t> + Result);</a:t>
            </a:r>
          </a:p>
          <a:p>
            <a:r>
              <a:rPr lang="uk-UA" sz="1400" dirty="0" smtClean="0">
                <a:solidFill>
                  <a:srgbClr val="000000"/>
                </a:solidFill>
                <a:latin typeface="Consolas" panose="020B0609020204030204" pitchFamily="49" charset="0"/>
              </a:rPr>
              <a:t>}</a:t>
            </a:r>
            <a:endParaRPr lang="uk-UA" sz="1400" dirty="0"/>
          </a:p>
        </p:txBody>
      </p:sp>
      <p:pic>
        <p:nvPicPr>
          <p:cNvPr id="25602" name="Picture 2" descr="C# All Op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71031"/>
            <a:ext cx="5531268" cy="471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75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a:t>
            </a:r>
            <a:endParaRPr lang="uk-UA" dirty="0"/>
          </a:p>
        </p:txBody>
      </p:sp>
      <p:sp>
        <p:nvSpPr>
          <p:cNvPr id="4" name="TextBox 3"/>
          <p:cNvSpPr txBox="1"/>
          <p:nvPr/>
        </p:nvSpPr>
        <p:spPr>
          <a:xfrm>
            <a:off x="685800" y="2334486"/>
            <a:ext cx="9760526" cy="1600438"/>
          </a:xfrm>
          <a:prstGeom prst="rect">
            <a:avLst/>
          </a:prstGeom>
          <a:solidFill>
            <a:schemeClr val="tx1"/>
          </a:solidFill>
          <a:ln>
            <a:solidFill>
              <a:schemeClr val="accent1">
                <a:lumMod val="75000"/>
              </a:schemeClr>
            </a:solidFill>
          </a:ln>
        </p:spPr>
        <p:txBody>
          <a:bodyPr wrap="square" rtlCol="0">
            <a:spAutoFit/>
          </a:bodyPr>
          <a:lstStyle/>
          <a:p>
            <a:r>
              <a:rPr lang="en-US" sz="1400" dirty="0" smtClean="0">
                <a:solidFill>
                  <a:srgbClr val="0000FF"/>
                </a:solidFill>
                <a:latin typeface="Consolas" panose="020B0609020204030204" pitchFamily="49" charset="0"/>
              </a:rPr>
              <a:t>    static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IntArray</a:t>
            </a:r>
            <a:r>
              <a:rPr lang="en-US" sz="1400" dirty="0">
                <a:solidFill>
                  <a:srgbClr val="000000"/>
                </a:solidFill>
                <a:latin typeface="Consolas" panose="020B0609020204030204" pitchFamily="49" charset="0"/>
              </a:rPr>
              <a:t> = { 11, 22, 33, 44, 55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Result = </a:t>
            </a:r>
            <a:r>
              <a:rPr lang="en-US" sz="1400" dirty="0" err="1">
                <a:solidFill>
                  <a:srgbClr val="000000"/>
                </a:solidFill>
                <a:latin typeface="Consolas" panose="020B0609020204030204" pitchFamily="49" charset="0"/>
              </a:rPr>
              <a:t>IntArray.All</a:t>
            </a:r>
            <a:r>
              <a:rPr lang="en-US" sz="1400" dirty="0">
                <a:solidFill>
                  <a:srgbClr val="000000"/>
                </a:solidFill>
                <a:latin typeface="Consolas" panose="020B0609020204030204" pitchFamily="49" charset="0"/>
              </a:rPr>
              <a:t>(x =&gt; x &gt; 10);</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"Is All Numbers are greater than 10 : "</a:t>
            </a:r>
            <a:r>
              <a:rPr lang="en-US" sz="1400" dirty="0">
                <a:solidFill>
                  <a:srgbClr val="000000"/>
                </a:solidFill>
                <a:latin typeface="Consolas" panose="020B0609020204030204" pitchFamily="49" charset="0"/>
              </a:rPr>
              <a:t> + Result);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Console.ReadKey</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endParaRPr lang="uk-UA" sz="1400" dirty="0"/>
          </a:p>
        </p:txBody>
      </p:sp>
      <p:pic>
        <p:nvPicPr>
          <p:cNvPr id="27652" name="Picture 4" descr="Using second Overloaded version of Any Operator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48" y="4362110"/>
            <a:ext cx="6035891" cy="51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0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a:t>
            </a:r>
            <a:endParaRPr lang="uk-UA" dirty="0"/>
          </a:p>
        </p:txBody>
      </p:sp>
      <p:sp>
        <p:nvSpPr>
          <p:cNvPr id="4" name="Text Placeholder 3"/>
          <p:cNvSpPr>
            <a:spLocks noGrp="1"/>
          </p:cNvSpPr>
          <p:nvPr>
            <p:ph type="body" sz="quarter" idx="10"/>
          </p:nvPr>
        </p:nvSpPr>
        <p:spPr/>
        <p:txBody>
          <a:bodyPr/>
          <a:lstStyle/>
          <a:p>
            <a:r>
              <a:rPr lang="en-US" dirty="0"/>
              <a:t>The Skip Method in </a:t>
            </a:r>
            <a:r>
              <a:rPr lang="en-US" dirty="0" err="1"/>
              <a:t>Linq</a:t>
            </a:r>
            <a:r>
              <a:rPr lang="en-US" dirty="0"/>
              <a:t> is used to skip or bypass the first “</a:t>
            </a:r>
            <a:r>
              <a:rPr lang="en-US" b="1" dirty="0"/>
              <a:t>n</a:t>
            </a:r>
            <a:r>
              <a:rPr lang="en-US" dirty="0"/>
              <a:t>” number of elements from a data source or sequence and then returns the remaining elements from the data source as output</a:t>
            </a:r>
            <a:r>
              <a:rPr lang="en-US" dirty="0" smtClean="0"/>
              <a:t>.</a:t>
            </a:r>
          </a:p>
          <a:p>
            <a:endParaRPr lang="en-US" dirty="0"/>
          </a:p>
          <a:p>
            <a:endParaRPr lang="en-US" dirty="0" smtClean="0"/>
          </a:p>
          <a:p>
            <a:endParaRPr lang="en-US" dirty="0"/>
          </a:p>
          <a:p>
            <a:endParaRPr lang="en-US" dirty="0" smtClean="0"/>
          </a:p>
          <a:p>
            <a:endParaRPr lang="uk-UA" dirty="0"/>
          </a:p>
        </p:txBody>
      </p:sp>
      <p:sp>
        <p:nvSpPr>
          <p:cNvPr id="5" name="TextBox 4"/>
          <p:cNvSpPr txBox="1"/>
          <p:nvPr/>
        </p:nvSpPr>
        <p:spPr>
          <a:xfrm>
            <a:off x="685799" y="3254177"/>
            <a:ext cx="7176155" cy="1384995"/>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00"/>
                </a:solidFill>
                <a:latin typeface="Consolas" panose="020B0609020204030204" pitchFamily="49" charset="0"/>
              </a:rPr>
              <a:t>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numbers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 1, 2, 3, 4, 5, 6, 7, 8, 9, 10 };</a:t>
            </a:r>
          </a:p>
          <a:p>
            <a:r>
              <a:rPr lang="en-US" sz="1400" dirty="0">
                <a:solidFill>
                  <a:srgbClr val="000000"/>
                </a:solidFill>
                <a:latin typeface="Consolas" panose="020B0609020204030204" pitchFamily="49" charset="0"/>
              </a:rPr>
              <a:t>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ResultMS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numbers.Skip</a:t>
            </a:r>
            <a:r>
              <a:rPr lang="en-US" sz="1400" dirty="0">
                <a:solidFill>
                  <a:srgbClr val="000000"/>
                </a:solidFill>
                <a:latin typeface="Consolas" panose="020B0609020204030204" pitchFamily="49" charset="0"/>
              </a:rPr>
              <a:t>(4).</a:t>
            </a:r>
            <a:r>
              <a:rPr lang="en-US" sz="1400" dirty="0" err="1">
                <a:solidFill>
                  <a:srgbClr val="000000"/>
                </a:solidFill>
                <a:latin typeface="Consolas" panose="020B0609020204030204" pitchFamily="49" charset="0"/>
              </a:rPr>
              <a:t>ToList</a:t>
            </a:r>
            <a:r>
              <a:rPr lang="en-US" sz="1400" dirty="0">
                <a:solidFill>
                  <a:srgbClr val="000000"/>
                </a:solidFill>
                <a:latin typeface="Consolas" panose="020B0609020204030204" pitchFamily="49" charset="0"/>
              </a:rPr>
              <a:t>();</a:t>
            </a:r>
          </a:p>
          <a:p>
            <a:r>
              <a:rPr lang="sv-SE" sz="1400" dirty="0">
                <a:solidFill>
                  <a:srgbClr val="0000FF"/>
                </a:solidFill>
                <a:latin typeface="Consolas" panose="020B0609020204030204" pitchFamily="49" charset="0"/>
              </a:rPr>
              <a:t>foreach</a:t>
            </a:r>
            <a:r>
              <a:rPr lang="sv-SE" sz="1400" dirty="0">
                <a:solidFill>
                  <a:srgbClr val="000000"/>
                </a:solidFill>
                <a:latin typeface="Consolas" panose="020B0609020204030204" pitchFamily="49" charset="0"/>
              </a:rPr>
              <a:t> (var num </a:t>
            </a:r>
            <a:r>
              <a:rPr lang="sv-SE" sz="1400" dirty="0">
                <a:solidFill>
                  <a:srgbClr val="0000FF"/>
                </a:solidFill>
                <a:latin typeface="Consolas" panose="020B0609020204030204" pitchFamily="49" charset="0"/>
              </a:rPr>
              <a:t>in</a:t>
            </a:r>
            <a:r>
              <a:rPr lang="sv-SE" sz="1400" dirty="0">
                <a:solidFill>
                  <a:srgbClr val="000000"/>
                </a:solidFill>
                <a:latin typeface="Consolas" panose="020B0609020204030204" pitchFamily="49" charset="0"/>
              </a:rPr>
              <a:t> ResultMS)</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a:t>
            </a:r>
            <a:endParaRPr lang="uk-UA" sz="1400" dirty="0"/>
          </a:p>
        </p:txBody>
      </p:sp>
      <p:sp>
        <p:nvSpPr>
          <p:cNvPr id="6" name="TextBox 5"/>
          <p:cNvSpPr txBox="1"/>
          <p:nvPr/>
        </p:nvSpPr>
        <p:spPr>
          <a:xfrm>
            <a:off x="685799" y="5117068"/>
            <a:ext cx="2337848" cy="369332"/>
          </a:xfrm>
          <a:prstGeom prst="rect">
            <a:avLst/>
          </a:prstGeom>
          <a:noFill/>
        </p:spPr>
        <p:txBody>
          <a:bodyPr wrap="square" rtlCol="0">
            <a:spAutoFit/>
          </a:bodyPr>
          <a:lstStyle/>
          <a:p>
            <a:r>
              <a:rPr lang="en-US" b="1" dirty="0">
                <a:solidFill>
                  <a:schemeClr val="bg1"/>
                </a:solidFill>
              </a:rPr>
              <a:t>Output: 5 6 7 8 9 10</a:t>
            </a:r>
            <a:endParaRPr lang="uk-UA" dirty="0">
              <a:solidFill>
                <a:schemeClr val="bg1"/>
              </a:solidFill>
            </a:endParaRPr>
          </a:p>
        </p:txBody>
      </p:sp>
    </p:spTree>
    <p:extLst>
      <p:ext uri="{BB962C8B-B14F-4D97-AF65-F5344CB8AC3E}">
        <p14:creationId xmlns:p14="http://schemas.microsoft.com/office/powerpoint/2010/main" val="2582176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SkipWhile</a:t>
            </a:r>
            <a:endParaRPr lang="uk-UA" dirty="0"/>
          </a:p>
        </p:txBody>
      </p:sp>
      <p:sp>
        <p:nvSpPr>
          <p:cNvPr id="4" name="Text Placeholder 3"/>
          <p:cNvSpPr>
            <a:spLocks noGrp="1"/>
          </p:cNvSpPr>
          <p:nvPr>
            <p:ph type="body" sz="quarter" idx="10"/>
          </p:nvPr>
        </p:nvSpPr>
        <p:spPr/>
        <p:txBody>
          <a:bodyPr/>
          <a:lstStyle/>
          <a:p>
            <a:r>
              <a:rPr lang="en-US" dirty="0"/>
              <a:t>The </a:t>
            </a:r>
            <a:r>
              <a:rPr lang="en-US" dirty="0" err="1"/>
              <a:t>SkipWhile</a:t>
            </a:r>
            <a:r>
              <a:rPr lang="en-US" dirty="0"/>
              <a:t> Method in </a:t>
            </a:r>
            <a:r>
              <a:rPr lang="en-US" dirty="0" err="1"/>
              <a:t>Linq</a:t>
            </a:r>
            <a:r>
              <a:rPr lang="en-US" dirty="0"/>
              <a:t> is used to skip or bypass all the elements from a data source or sequence as long as the given the condition specified by the predicate is true and then returns the remaining element from the sequence as an output.</a:t>
            </a:r>
            <a:endParaRPr lang="en-US" dirty="0"/>
          </a:p>
          <a:p>
            <a:endParaRPr lang="en-US" dirty="0" smtClean="0"/>
          </a:p>
          <a:p>
            <a:endParaRPr lang="en-US" dirty="0"/>
          </a:p>
          <a:p>
            <a:endParaRPr lang="en-US" dirty="0" smtClean="0"/>
          </a:p>
          <a:p>
            <a:endParaRPr lang="uk-UA" dirty="0"/>
          </a:p>
        </p:txBody>
      </p:sp>
      <p:sp>
        <p:nvSpPr>
          <p:cNvPr id="5" name="TextBox 4"/>
          <p:cNvSpPr txBox="1"/>
          <p:nvPr/>
        </p:nvSpPr>
        <p:spPr>
          <a:xfrm>
            <a:off x="685799" y="3254177"/>
            <a:ext cx="7232715" cy="1384995"/>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00"/>
                </a:solidFill>
                <a:latin typeface="Consolas" panose="020B0609020204030204" pitchFamily="49" charset="0"/>
              </a:rPr>
              <a:t>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numbers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 1, 2, 3, 4, 5, 6, 7, 8, 9, 10 };</a:t>
            </a:r>
          </a:p>
          <a:p>
            <a:r>
              <a:rPr lang="en-US" sz="1400">
                <a:solidFill>
                  <a:srgbClr val="000000"/>
                </a:solidFill>
                <a:latin typeface="Consolas" panose="020B0609020204030204" pitchFamily="49" charset="0"/>
              </a:rPr>
              <a:t>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ResultMS = numbers.SkipWhile(num =&gt; num &lt; 5).ToList();</a:t>
            </a:r>
          </a:p>
          <a:p>
            <a:r>
              <a:rPr lang="sv-SE" sz="1400">
                <a:solidFill>
                  <a:srgbClr val="0000FF"/>
                </a:solidFill>
                <a:latin typeface="Consolas" panose="020B0609020204030204" pitchFamily="49" charset="0"/>
              </a:rPr>
              <a:t>foreach</a:t>
            </a:r>
            <a:r>
              <a:rPr lang="sv-SE" sz="1400">
                <a:solidFill>
                  <a:srgbClr val="000000"/>
                </a:solidFill>
                <a:latin typeface="Consolas" panose="020B0609020204030204" pitchFamily="49" charset="0"/>
              </a:rPr>
              <a:t> (var num </a:t>
            </a:r>
            <a:r>
              <a:rPr lang="sv-SE" sz="1400">
                <a:solidFill>
                  <a:srgbClr val="0000FF"/>
                </a:solidFill>
                <a:latin typeface="Consolas" panose="020B0609020204030204" pitchFamily="49" charset="0"/>
              </a:rPr>
              <a:t>in</a:t>
            </a:r>
            <a:r>
              <a:rPr lang="sv-SE" sz="1400">
                <a:solidFill>
                  <a:srgbClr val="000000"/>
                </a:solidFill>
                <a:latin typeface="Consolas" panose="020B0609020204030204" pitchFamily="49" charset="0"/>
              </a:rPr>
              <a:t> ResultMS)</a:t>
            </a:r>
          </a:p>
          <a:p>
            <a:r>
              <a:rPr lang="uk-UA"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Console.Write(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{num}</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a:p>
            <a:r>
              <a:rPr lang="uk-UA" sz="1400">
                <a:solidFill>
                  <a:srgbClr val="000000"/>
                </a:solidFill>
                <a:latin typeface="Consolas" panose="020B0609020204030204" pitchFamily="49" charset="0"/>
              </a:rPr>
              <a:t>}</a:t>
            </a:r>
            <a:endParaRPr lang="uk-UA" sz="1400" dirty="0"/>
          </a:p>
        </p:txBody>
      </p:sp>
      <p:sp>
        <p:nvSpPr>
          <p:cNvPr id="6" name="TextBox 5"/>
          <p:cNvSpPr txBox="1"/>
          <p:nvPr/>
        </p:nvSpPr>
        <p:spPr>
          <a:xfrm>
            <a:off x="685800" y="5075490"/>
            <a:ext cx="2337848" cy="369332"/>
          </a:xfrm>
          <a:prstGeom prst="rect">
            <a:avLst/>
          </a:prstGeom>
          <a:noFill/>
        </p:spPr>
        <p:txBody>
          <a:bodyPr wrap="square" rtlCol="0">
            <a:spAutoFit/>
          </a:bodyPr>
          <a:lstStyle/>
          <a:p>
            <a:r>
              <a:rPr lang="en-US" b="1" dirty="0">
                <a:solidFill>
                  <a:schemeClr val="bg1"/>
                </a:solidFill>
              </a:rPr>
              <a:t>Output: 5 6 7 8 9 10</a:t>
            </a:r>
            <a:endParaRPr lang="uk-UA" dirty="0">
              <a:solidFill>
                <a:schemeClr val="bg1"/>
              </a:solidFill>
            </a:endParaRPr>
          </a:p>
        </p:txBody>
      </p:sp>
    </p:spTree>
    <p:extLst>
      <p:ext uri="{BB962C8B-B14F-4D97-AF65-F5344CB8AC3E}">
        <p14:creationId xmlns:p14="http://schemas.microsoft.com/office/powerpoint/2010/main" val="2813466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t>
            </a:r>
            <a:endParaRPr lang="uk-UA" dirty="0"/>
          </a:p>
        </p:txBody>
      </p:sp>
      <p:sp>
        <p:nvSpPr>
          <p:cNvPr id="4" name="Text Placeholder 3"/>
          <p:cNvSpPr>
            <a:spLocks noGrp="1"/>
          </p:cNvSpPr>
          <p:nvPr>
            <p:ph type="body" sz="quarter" idx="10"/>
          </p:nvPr>
        </p:nvSpPr>
        <p:spPr/>
        <p:txBody>
          <a:bodyPr/>
          <a:lstStyle/>
          <a:p>
            <a:r>
              <a:rPr lang="en-US" dirty="0"/>
              <a:t>The </a:t>
            </a:r>
            <a:r>
              <a:rPr lang="en-US" b="1" dirty="0"/>
              <a:t>Take Operator in </a:t>
            </a:r>
            <a:r>
              <a:rPr lang="en-US" b="1" dirty="0" err="1"/>
              <a:t>Linq</a:t>
            </a:r>
            <a:r>
              <a:rPr lang="en-US" dirty="0"/>
              <a:t> is used to fetch the first </a:t>
            </a:r>
            <a:r>
              <a:rPr lang="en-US" b="1" dirty="0"/>
              <a:t>“n”</a:t>
            </a:r>
            <a:r>
              <a:rPr lang="en-US" dirty="0"/>
              <a:t> number of elements from the data </a:t>
            </a:r>
            <a:r>
              <a:rPr lang="en-US" dirty="0" smtClean="0"/>
              <a:t>source</a:t>
            </a:r>
          </a:p>
          <a:p>
            <a:endParaRPr lang="en-US" dirty="0"/>
          </a:p>
          <a:p>
            <a:endParaRPr lang="en-US" dirty="0" smtClean="0"/>
          </a:p>
          <a:p>
            <a:endParaRPr lang="en-US" dirty="0"/>
          </a:p>
          <a:p>
            <a:endParaRPr lang="en-US" dirty="0" smtClean="0"/>
          </a:p>
          <a:p>
            <a:r>
              <a:rPr lang="en-US" b="1" dirty="0"/>
              <a:t>Output: 1 2 3 4</a:t>
            </a:r>
            <a:endParaRPr lang="en-US" dirty="0"/>
          </a:p>
        </p:txBody>
      </p:sp>
      <p:sp>
        <p:nvSpPr>
          <p:cNvPr id="5" name="TextBox 4"/>
          <p:cNvSpPr txBox="1"/>
          <p:nvPr/>
        </p:nvSpPr>
        <p:spPr>
          <a:xfrm>
            <a:off x="685800" y="2777545"/>
            <a:ext cx="9760526" cy="1600438"/>
          </a:xfrm>
          <a:prstGeom prst="rect">
            <a:avLst/>
          </a:prstGeom>
          <a:solidFill>
            <a:schemeClr val="tx1"/>
          </a:solidFill>
          <a:ln>
            <a:solidFill>
              <a:schemeClr val="accent1">
                <a:lumMod val="75000"/>
              </a:schemeClr>
            </a:solidFill>
          </a:ln>
        </p:spPr>
        <p:txBody>
          <a:bodyPr wrap="square" rtlCol="0">
            <a:spAutoFit/>
          </a:bodyPr>
          <a:lstStyle/>
          <a:p>
            <a:r>
              <a:rPr lang="en-US" sz="1400">
                <a:solidFill>
                  <a:srgbClr val="000000"/>
                </a:solidFill>
                <a:latin typeface="Consolas" panose="020B0609020204030204" pitchFamily="49" charset="0"/>
              </a:rPr>
              <a:t>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numbers = </a:t>
            </a:r>
            <a:r>
              <a:rPr lang="en-US" sz="1400">
                <a:solidFill>
                  <a:srgbClr val="0000FF"/>
                </a:solidFill>
                <a:latin typeface="Consolas" panose="020B0609020204030204" pitchFamily="49" charset="0"/>
              </a:rPr>
              <a:t>new</a:t>
            </a:r>
            <a:r>
              <a:rPr lang="en-US" sz="1400">
                <a:solidFill>
                  <a:srgbClr val="000000"/>
                </a:solidFill>
                <a:latin typeface="Consolas" panose="020B0609020204030204" pitchFamily="49" charset="0"/>
              </a:rPr>
              <a:t> 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 1, 2, 3, 4, 5, 6, 7, 8, 9, 10 };</a:t>
            </a:r>
          </a:p>
          <a:p>
            <a:r>
              <a:rPr lang="en-US" sz="1400">
                <a:solidFill>
                  <a:srgbClr val="000000"/>
                </a:solidFill>
                <a:latin typeface="Consolas" panose="020B0609020204030204" pitchFamily="49" charset="0"/>
              </a:rPr>
              <a:t>List&lt;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&gt; ResultMS = numbers.Take(4).ToList();</a:t>
            </a:r>
          </a:p>
          <a:p>
            <a:endParaRPr lang="uk-UA" sz="1400">
              <a:solidFill>
                <a:srgbClr val="000000"/>
              </a:solidFill>
              <a:latin typeface="Consolas" panose="020B0609020204030204" pitchFamily="49" charset="0"/>
            </a:endParaRPr>
          </a:p>
          <a:p>
            <a:r>
              <a:rPr lang="sv-SE" sz="1400">
                <a:solidFill>
                  <a:srgbClr val="0000FF"/>
                </a:solidFill>
                <a:latin typeface="Consolas" panose="020B0609020204030204" pitchFamily="49" charset="0"/>
              </a:rPr>
              <a:t>foreach</a:t>
            </a:r>
            <a:r>
              <a:rPr lang="sv-SE" sz="1400">
                <a:solidFill>
                  <a:srgbClr val="000000"/>
                </a:solidFill>
                <a:latin typeface="Consolas" panose="020B0609020204030204" pitchFamily="49" charset="0"/>
              </a:rPr>
              <a:t> (var num </a:t>
            </a:r>
            <a:r>
              <a:rPr lang="sv-SE" sz="1400">
                <a:solidFill>
                  <a:srgbClr val="0000FF"/>
                </a:solidFill>
                <a:latin typeface="Consolas" panose="020B0609020204030204" pitchFamily="49" charset="0"/>
              </a:rPr>
              <a:t>in</a:t>
            </a:r>
            <a:r>
              <a:rPr lang="sv-SE" sz="1400">
                <a:solidFill>
                  <a:srgbClr val="000000"/>
                </a:solidFill>
                <a:latin typeface="Consolas" panose="020B0609020204030204" pitchFamily="49" charset="0"/>
              </a:rPr>
              <a:t> ResultMS)</a:t>
            </a:r>
          </a:p>
          <a:p>
            <a:r>
              <a:rPr lang="uk-UA"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Console.Write(</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{num}</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a:p>
            <a:r>
              <a:rPr lang="uk-UA" sz="1400">
                <a:solidFill>
                  <a:srgbClr val="000000"/>
                </a:solidFill>
                <a:latin typeface="Consolas" panose="020B0609020204030204" pitchFamily="49" charset="0"/>
              </a:rPr>
              <a:t>}</a:t>
            </a:r>
            <a:endParaRPr lang="uk-UA" sz="1400" dirty="0"/>
          </a:p>
        </p:txBody>
      </p:sp>
    </p:spTree>
    <p:extLst>
      <p:ext uri="{BB962C8B-B14F-4D97-AF65-F5344CB8AC3E}">
        <p14:creationId xmlns:p14="http://schemas.microsoft.com/office/powerpoint/2010/main" val="2948015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TakeWhile</a:t>
            </a:r>
            <a:endParaRPr lang="uk-UA" dirty="0"/>
          </a:p>
        </p:txBody>
      </p:sp>
      <p:sp>
        <p:nvSpPr>
          <p:cNvPr id="4" name="Text Placeholder 3"/>
          <p:cNvSpPr>
            <a:spLocks noGrp="1"/>
          </p:cNvSpPr>
          <p:nvPr>
            <p:ph type="body" sz="quarter" idx="10"/>
          </p:nvPr>
        </p:nvSpPr>
        <p:spPr/>
        <p:txBody>
          <a:bodyPr/>
          <a:lstStyle/>
          <a:p>
            <a:r>
              <a:rPr lang="en-US" dirty="0"/>
              <a:t>The </a:t>
            </a:r>
            <a:r>
              <a:rPr lang="en-US" b="1" dirty="0" err="1"/>
              <a:t>TakeWhile</a:t>
            </a:r>
            <a:r>
              <a:rPr lang="en-US" dirty="0"/>
              <a:t> Method in </a:t>
            </a:r>
            <a:r>
              <a:rPr lang="en-US" dirty="0" err="1"/>
              <a:t>Linq</a:t>
            </a:r>
            <a:r>
              <a:rPr lang="en-US" dirty="0"/>
              <a:t> is used to fetch all the elements from a data source or sequence until a specified condition is true. Once the condition is failed, then the </a:t>
            </a:r>
            <a:r>
              <a:rPr lang="en-US" b="1" dirty="0" err="1"/>
              <a:t>TakeWhile</a:t>
            </a:r>
            <a:r>
              <a:rPr lang="en-US" dirty="0"/>
              <a:t> method will not check the rest of the elements presents in the data source even though the condition is true for the remaining elements</a:t>
            </a:r>
            <a:r>
              <a:rPr lang="en-US" dirty="0" smtClean="0"/>
              <a:t>.</a:t>
            </a:r>
          </a:p>
          <a:p>
            <a:endParaRPr lang="en-US" dirty="0"/>
          </a:p>
          <a:p>
            <a:endParaRPr lang="en-US" dirty="0" smtClean="0"/>
          </a:p>
          <a:p>
            <a:endParaRPr lang="en-US" dirty="0"/>
          </a:p>
          <a:p>
            <a:endParaRPr lang="en-US" dirty="0" smtClean="0"/>
          </a:p>
          <a:p>
            <a:r>
              <a:rPr lang="en-US" b="1" dirty="0" smtClean="0"/>
              <a:t>Output: </a:t>
            </a:r>
            <a:r>
              <a:rPr lang="uk-UA" b="1" dirty="0"/>
              <a:t>1 2 3 4 5</a:t>
            </a:r>
            <a:endParaRPr lang="en-US" dirty="0"/>
          </a:p>
        </p:txBody>
      </p:sp>
      <p:sp>
        <p:nvSpPr>
          <p:cNvPr id="5" name="TextBox 4"/>
          <p:cNvSpPr txBox="1"/>
          <p:nvPr/>
        </p:nvSpPr>
        <p:spPr>
          <a:xfrm>
            <a:off x="685800" y="3322490"/>
            <a:ext cx="9760526" cy="1600438"/>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00"/>
                </a:solidFill>
                <a:latin typeface="Consolas" panose="020B0609020204030204" pitchFamily="49" charset="0"/>
              </a:rPr>
              <a:t>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numbers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 1, 2, 3, 4, 5, 6, 7, 8, 9, 10 </a:t>
            </a:r>
            <a:r>
              <a:rPr lang="en-US" sz="1400" dirty="0" smtClean="0">
                <a:solidFill>
                  <a:srgbClr val="000000"/>
                </a:solidFill>
                <a:latin typeface="Consolas" panose="020B0609020204030204" pitchFamily="49" charset="0"/>
              </a:rPr>
              <a:t>};</a:t>
            </a:r>
            <a:endParaRPr lang="uk-UA"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ResultMS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numbers.Where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 =&gt; </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 &lt; 6).</a:t>
            </a:r>
            <a:r>
              <a:rPr lang="en-US" sz="1400" dirty="0" err="1">
                <a:solidFill>
                  <a:srgbClr val="000000"/>
                </a:solidFill>
                <a:latin typeface="Consolas" panose="020B0609020204030204" pitchFamily="49" charset="0"/>
              </a:rPr>
              <a:t>ToList</a:t>
            </a:r>
            <a:r>
              <a:rPr lang="en-US" sz="1400" dirty="0">
                <a:solidFill>
                  <a:srgbClr val="000000"/>
                </a:solidFill>
                <a:latin typeface="Consolas" panose="020B0609020204030204" pitchFamily="49" charset="0"/>
              </a:rPr>
              <a:t>();</a:t>
            </a:r>
          </a:p>
          <a:p>
            <a:endParaRPr lang="uk-UA" sz="1400" dirty="0">
              <a:solidFill>
                <a:srgbClr val="000000"/>
              </a:solidFill>
              <a:latin typeface="Consolas" panose="020B0609020204030204" pitchFamily="49" charset="0"/>
            </a:endParaRPr>
          </a:p>
          <a:p>
            <a:r>
              <a:rPr lang="sv-SE" sz="1400" dirty="0">
                <a:solidFill>
                  <a:srgbClr val="0000FF"/>
                </a:solidFill>
                <a:latin typeface="Consolas" panose="020B0609020204030204" pitchFamily="49" charset="0"/>
              </a:rPr>
              <a:t>foreach</a:t>
            </a:r>
            <a:r>
              <a:rPr lang="sv-SE" sz="1400" dirty="0">
                <a:solidFill>
                  <a:srgbClr val="000000"/>
                </a:solidFill>
                <a:latin typeface="Consolas" panose="020B0609020204030204" pitchFamily="49" charset="0"/>
              </a:rPr>
              <a:t> (var num </a:t>
            </a:r>
            <a:r>
              <a:rPr lang="sv-SE" sz="1400" dirty="0">
                <a:solidFill>
                  <a:srgbClr val="0000FF"/>
                </a:solidFill>
                <a:latin typeface="Consolas" panose="020B0609020204030204" pitchFamily="49" charset="0"/>
              </a:rPr>
              <a:t>in</a:t>
            </a:r>
            <a:r>
              <a:rPr lang="sv-SE" sz="1400" dirty="0">
                <a:solidFill>
                  <a:srgbClr val="000000"/>
                </a:solidFill>
                <a:latin typeface="Consolas" panose="020B0609020204030204" pitchFamily="49" charset="0"/>
              </a:rPr>
              <a:t> ResultMS)</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num</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a:t>
            </a:r>
            <a:endParaRPr lang="uk-UA" sz="1400" dirty="0"/>
          </a:p>
        </p:txBody>
      </p:sp>
    </p:spTree>
    <p:extLst>
      <p:ext uri="{BB962C8B-B14F-4D97-AF65-F5344CB8AC3E}">
        <p14:creationId xmlns:p14="http://schemas.microsoft.com/office/powerpoint/2010/main" val="3081045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1"/>
            <a:ext cx="11090564" cy="685800"/>
          </a:xfrm>
        </p:spPr>
        <p:txBody>
          <a:bodyPr/>
          <a:lstStyle/>
          <a:p>
            <a:pPr fontAlgn="base"/>
            <a:r>
              <a:rPr lang="en-US" dirty="0"/>
              <a:t>Deferred </a:t>
            </a:r>
            <a:r>
              <a:rPr lang="en-US" dirty="0" smtClean="0"/>
              <a:t>vs </a:t>
            </a:r>
            <a:r>
              <a:rPr lang="en-US" dirty="0"/>
              <a:t>Immediate Execution in LINQ</a:t>
            </a:r>
          </a:p>
        </p:txBody>
      </p:sp>
      <p:sp>
        <p:nvSpPr>
          <p:cNvPr id="3" name="Text Placeholder 2"/>
          <p:cNvSpPr>
            <a:spLocks noGrp="1"/>
          </p:cNvSpPr>
          <p:nvPr>
            <p:ph type="body" sz="quarter" idx="10"/>
          </p:nvPr>
        </p:nvSpPr>
        <p:spPr>
          <a:xfrm>
            <a:off x="685800" y="2057400"/>
            <a:ext cx="7885545" cy="3429000"/>
          </a:xfrm>
        </p:spPr>
        <p:txBody>
          <a:bodyPr/>
          <a:lstStyle/>
          <a:p>
            <a:pPr fontAlgn="base"/>
            <a:r>
              <a:rPr lang="en-US" dirty="0" smtClean="0"/>
              <a:t>The </a:t>
            </a:r>
            <a:r>
              <a:rPr lang="en-US" dirty="0"/>
              <a:t>LINQ operators are divided into 2 categories. They are as follows:</a:t>
            </a:r>
          </a:p>
          <a:p>
            <a:pPr fontAlgn="base"/>
            <a:r>
              <a:rPr lang="en-US" b="1" dirty="0" smtClean="0">
                <a:solidFill>
                  <a:schemeClr val="accent4">
                    <a:lumMod val="75000"/>
                  </a:schemeClr>
                </a:solidFill>
              </a:rPr>
              <a:t>Deferred </a:t>
            </a:r>
            <a:r>
              <a:rPr lang="en-US" b="1" dirty="0">
                <a:solidFill>
                  <a:schemeClr val="accent4">
                    <a:lumMod val="75000"/>
                  </a:schemeClr>
                </a:solidFill>
              </a:rPr>
              <a:t>or Lazy Operators</a:t>
            </a:r>
            <a:r>
              <a:rPr lang="en-US" b="1" dirty="0"/>
              <a:t>:  </a:t>
            </a:r>
            <a:r>
              <a:rPr lang="en-US" dirty="0"/>
              <a:t>These query operators are used for deferred execution. For example – select, </a:t>
            </a:r>
            <a:r>
              <a:rPr lang="en-US" dirty="0" err="1"/>
              <a:t>SelectMany</a:t>
            </a:r>
            <a:r>
              <a:rPr lang="en-US" dirty="0"/>
              <a:t>, where, Take, Skip, etc. are belongs to Deferred or Lazy Operators category.</a:t>
            </a:r>
          </a:p>
          <a:p>
            <a:pPr fontAlgn="base"/>
            <a:r>
              <a:rPr lang="en-US" b="1" dirty="0" smtClean="0">
                <a:solidFill>
                  <a:srgbClr val="0070C0"/>
                </a:solidFill>
              </a:rPr>
              <a:t>Immediate </a:t>
            </a:r>
            <a:r>
              <a:rPr lang="en-US" b="1" dirty="0">
                <a:solidFill>
                  <a:srgbClr val="0070C0"/>
                </a:solidFill>
              </a:rPr>
              <a:t>or Greedy Operators</a:t>
            </a:r>
            <a:r>
              <a:rPr lang="en-US" b="1" dirty="0"/>
              <a:t>: </a:t>
            </a:r>
            <a:r>
              <a:rPr lang="en-US" dirty="0"/>
              <a:t>These query operators are used for immediate execution. For Example – count, average, min, max, First, Last, </a:t>
            </a:r>
            <a:r>
              <a:rPr lang="en-US" dirty="0" err="1"/>
              <a:t>ToArray</a:t>
            </a:r>
            <a:r>
              <a:rPr lang="en-US" dirty="0"/>
              <a:t>, </a:t>
            </a:r>
            <a:r>
              <a:rPr lang="en-US" dirty="0" err="1"/>
              <a:t>ToList</a:t>
            </a:r>
            <a:r>
              <a:rPr lang="en-US" dirty="0"/>
              <a:t>, etc. are belongs to the Immediate or Greedy Operators category.</a:t>
            </a:r>
          </a:p>
        </p:txBody>
      </p:sp>
      <p:pic>
        <p:nvPicPr>
          <p:cNvPr id="28674" name="Picture 2" descr="Immediate Annuity vs Deferred Annuity [What is the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373" y="2147454"/>
            <a:ext cx="3034145" cy="303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334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Deferred Execution</a:t>
            </a:r>
            <a:endParaRPr lang="en-US" dirty="0"/>
          </a:p>
        </p:txBody>
      </p:sp>
      <p:sp>
        <p:nvSpPr>
          <p:cNvPr id="4" name="TextBox 3"/>
          <p:cNvSpPr txBox="1"/>
          <p:nvPr/>
        </p:nvSpPr>
        <p:spPr>
          <a:xfrm>
            <a:off x="505264" y="1817386"/>
            <a:ext cx="9072845" cy="4832092"/>
          </a:xfrm>
          <a:prstGeom prst="rect">
            <a:avLst/>
          </a:prstGeom>
          <a:solidFill>
            <a:schemeClr val="tx1"/>
          </a:solidFill>
          <a:ln>
            <a:solidFill>
              <a:schemeClr val="accent1">
                <a:lumMod val="75000"/>
              </a:schemeClr>
            </a:solidFill>
          </a:ln>
        </p:spPr>
        <p:txBody>
          <a:bodyPr wrap="square" rtlCol="0">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List&lt;Employee&gt; </a:t>
            </a:r>
            <a:r>
              <a:rPr lang="en-US" sz="1400" dirty="0" err="1">
                <a:solidFill>
                  <a:srgbClr val="000000"/>
                </a:solidFill>
                <a:latin typeface="Consolas" panose="020B0609020204030204" pitchFamily="49" charset="0"/>
              </a:rPr>
              <a:t>listEmployees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List&lt;Employee&gt;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 ID= 1001, Name = </a:t>
            </a:r>
            <a:r>
              <a:rPr lang="en-US" sz="1400" dirty="0">
                <a:solidFill>
                  <a:srgbClr val="A31515"/>
                </a:solidFill>
                <a:latin typeface="Consolas" panose="020B0609020204030204" pitchFamily="49" charset="0"/>
              </a:rPr>
              <a:t>"Priyanka"</a:t>
            </a:r>
            <a:r>
              <a:rPr lang="en-US" sz="1400" dirty="0">
                <a:solidFill>
                  <a:srgbClr val="000000"/>
                </a:solidFill>
                <a:latin typeface="Consolas" panose="020B0609020204030204" pitchFamily="49" charset="0"/>
              </a:rPr>
              <a:t>, Salary = 80000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 ID= 1002, Name = </a:t>
            </a:r>
            <a:r>
              <a:rPr lang="en-US" sz="1400" dirty="0">
                <a:solidFill>
                  <a:srgbClr val="A31515"/>
                </a:solidFill>
                <a:latin typeface="Consolas" panose="020B0609020204030204" pitchFamily="49" charset="0"/>
              </a:rPr>
              <a:t>"Anurag"</a:t>
            </a:r>
            <a:r>
              <a:rPr lang="en-US" sz="1400" dirty="0">
                <a:solidFill>
                  <a:srgbClr val="000000"/>
                </a:solidFill>
                <a:latin typeface="Consolas" panose="020B0609020204030204" pitchFamily="49" charset="0"/>
              </a:rPr>
              <a:t>, Salary = 90000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 ID= 1003, Name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Preety</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Salary = 80000 }</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In the below statement the LINQ Query is only defined and not executed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If the query is executed here, then the result should not display Santosh</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IEnumerable</a:t>
            </a:r>
            <a:r>
              <a:rPr lang="en-US" sz="1400" dirty="0">
                <a:solidFill>
                  <a:srgbClr val="000000"/>
                </a:solidFill>
                <a:latin typeface="Consolas" panose="020B0609020204030204" pitchFamily="49" charset="0"/>
              </a:rPr>
              <a:t>&lt;Employee&gt; result =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listEmployees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emp.Salary</a:t>
            </a:r>
            <a:r>
              <a:rPr lang="en-US" sz="1400" dirty="0">
                <a:solidFill>
                  <a:srgbClr val="000000"/>
                </a:solidFill>
                <a:latin typeface="Consolas" panose="020B0609020204030204" pitchFamily="49" charset="0"/>
              </a:rPr>
              <a:t> == 80000</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Adding a new employee with Salary = 80000 to the collection </a:t>
            </a:r>
            <a:r>
              <a:rPr lang="en-US" sz="1400" dirty="0" err="1">
                <a:solidFill>
                  <a:srgbClr val="008000"/>
                </a:solidFill>
                <a:latin typeface="Consolas" panose="020B0609020204030204" pitchFamily="49" charset="0"/>
              </a:rPr>
              <a:t>listEmployees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listEmployees.Add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Employee { ID = 1004, Name = </a:t>
            </a:r>
            <a:r>
              <a:rPr lang="en-US" sz="1400" dirty="0">
                <a:solidFill>
                  <a:srgbClr val="A31515"/>
                </a:solidFill>
                <a:latin typeface="Consolas" panose="020B0609020204030204" pitchFamily="49" charset="0"/>
              </a:rPr>
              <a:t>"Santosh"</a:t>
            </a:r>
            <a:r>
              <a:rPr lang="en-US" sz="1400" dirty="0">
                <a:solidFill>
                  <a:srgbClr val="000000"/>
                </a:solidFill>
                <a:latin typeface="Consolas" panose="020B0609020204030204" pitchFamily="49" charset="0"/>
              </a:rPr>
              <a:t>, Salary = 80000 });</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The LINQ query is actually executed when we iterate thru using a for each loop</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This is proved because Santosh is also included in the result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(Employee </a:t>
            </a:r>
            <a:r>
              <a:rPr lang="en-US" sz="1400" dirty="0" err="1">
                <a:solidFill>
                  <a:srgbClr val="000000"/>
                </a:solidFill>
                <a:latin typeface="Consolas" panose="020B0609020204030204" pitchFamily="49" charset="0"/>
              </a:rPr>
              <a:t>emp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result)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{emp.ID}</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emp.Name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emp.Salary</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uk-UA" sz="1400" dirty="0" smtClean="0">
                <a:solidFill>
                  <a:srgbClr val="000000"/>
                </a:solidFill>
                <a:latin typeface="Consolas" panose="020B0609020204030204" pitchFamily="49" charset="0"/>
              </a:rPr>
              <a:t>}</a:t>
            </a:r>
            <a:endParaRPr lang="uk-UA" sz="1400" dirty="0"/>
          </a:p>
        </p:txBody>
      </p:sp>
      <p:pic>
        <p:nvPicPr>
          <p:cNvPr id="29698" name="Picture 2" descr="LINQ Deferred Execution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5975" y="4507345"/>
            <a:ext cx="2180434" cy="79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775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Immediate Execution</a:t>
            </a:r>
            <a:endParaRPr lang="en-US" dirty="0"/>
          </a:p>
        </p:txBody>
      </p:sp>
      <p:sp>
        <p:nvSpPr>
          <p:cNvPr id="4" name="TextBox 3"/>
          <p:cNvSpPr txBox="1"/>
          <p:nvPr/>
        </p:nvSpPr>
        <p:spPr>
          <a:xfrm>
            <a:off x="320537" y="1863568"/>
            <a:ext cx="8121499" cy="4524315"/>
          </a:xfrm>
          <a:prstGeom prst="rect">
            <a:avLst/>
          </a:prstGeom>
          <a:solidFill>
            <a:schemeClr val="tx1"/>
          </a:solidFill>
          <a:ln>
            <a:solidFill>
              <a:schemeClr val="accent1">
                <a:lumMod val="75000"/>
              </a:schemeClr>
            </a:solidFill>
          </a:ln>
        </p:spPr>
        <p:txBody>
          <a:bodyPr wrap="square" rtlCol="0">
            <a:sp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p>
          <a:p>
            <a:r>
              <a:rPr lang="uk-UA"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List&lt;Employee&gt; </a:t>
            </a:r>
            <a:r>
              <a:rPr lang="en-US" sz="1200" dirty="0" err="1">
                <a:solidFill>
                  <a:srgbClr val="000000"/>
                </a:solidFill>
                <a:latin typeface="Consolas" panose="020B0609020204030204" pitchFamily="49" charset="0"/>
              </a:rPr>
              <a:t>listEmployees</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List&lt;Employee&gt;</a:t>
            </a:r>
          </a:p>
          <a:p>
            <a:r>
              <a:rPr lang="uk-UA"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Employee { ID= 1001, Name = </a:t>
            </a:r>
            <a:r>
              <a:rPr lang="en-US" sz="1200" dirty="0">
                <a:solidFill>
                  <a:srgbClr val="A31515"/>
                </a:solidFill>
                <a:latin typeface="Consolas" panose="020B0609020204030204" pitchFamily="49" charset="0"/>
              </a:rPr>
              <a:t>"Priyanka"</a:t>
            </a:r>
            <a:r>
              <a:rPr lang="en-US" sz="1200" dirty="0">
                <a:solidFill>
                  <a:srgbClr val="000000"/>
                </a:solidFill>
                <a:latin typeface="Consolas" panose="020B0609020204030204" pitchFamily="49" charset="0"/>
              </a:rPr>
              <a:t>, Salary = 80000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Employee { ID= 1002, Name = </a:t>
            </a:r>
            <a:r>
              <a:rPr lang="en-US" sz="1200" dirty="0">
                <a:solidFill>
                  <a:srgbClr val="A31515"/>
                </a:solidFill>
                <a:latin typeface="Consolas" panose="020B0609020204030204" pitchFamily="49" charset="0"/>
              </a:rPr>
              <a:t>"Anurag"</a:t>
            </a:r>
            <a:r>
              <a:rPr lang="en-US" sz="1200" dirty="0">
                <a:solidFill>
                  <a:srgbClr val="000000"/>
                </a:solidFill>
                <a:latin typeface="Consolas" panose="020B0609020204030204" pitchFamily="49" charset="0"/>
              </a:rPr>
              <a:t>, Salary = 90000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Employee { ID= 1003, Name = </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Preety</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Salary = 80000 }</a:t>
            </a:r>
          </a:p>
          <a:p>
            <a:r>
              <a:rPr lang="uk-UA"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In the following statement, the LINQ Query is executed immediately as we are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Using the </a:t>
            </a:r>
            <a:r>
              <a:rPr lang="en-US" sz="1200" dirty="0" err="1">
                <a:solidFill>
                  <a:srgbClr val="008000"/>
                </a:solidFill>
                <a:latin typeface="Consolas" panose="020B0609020204030204" pitchFamily="49" charset="0"/>
              </a:rPr>
              <a:t>ToList</a:t>
            </a:r>
            <a:r>
              <a:rPr lang="en-US" sz="1200" dirty="0">
                <a:solidFill>
                  <a:srgbClr val="008000"/>
                </a:solidFill>
                <a:latin typeface="Consolas" panose="020B0609020204030204" pitchFamily="49" charset="0"/>
              </a:rPr>
              <a:t>() method which is a greedy operator which forces the query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to be executed immediately</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IEnumerable</a:t>
            </a:r>
            <a:r>
              <a:rPr lang="en-US" sz="1200" dirty="0">
                <a:solidFill>
                  <a:srgbClr val="000000"/>
                </a:solidFill>
                <a:latin typeface="Consolas" panose="020B0609020204030204" pitchFamily="49" charset="0"/>
              </a:rPr>
              <a:t>&lt;Employee&gt; result = </a:t>
            </a:r>
            <a:r>
              <a:rPr lang="en-US" sz="1200" dirty="0" err="1">
                <a:solidFill>
                  <a:srgbClr val="000000"/>
                </a:solidFill>
                <a:latin typeface="Consolas" panose="020B0609020204030204" pitchFamily="49" charset="0"/>
              </a:rPr>
              <a:t>listEmployees.Where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emp</a:t>
            </a:r>
            <a:r>
              <a:rPr lang="en-US" sz="1200" dirty="0">
                <a:solidFill>
                  <a:srgbClr val="000000"/>
                </a:solidFill>
                <a:latin typeface="Consolas" panose="020B0609020204030204" pitchFamily="49" charset="0"/>
              </a:rPr>
              <a:t> =&gt; </a:t>
            </a:r>
            <a:r>
              <a:rPr lang="en-US" sz="1200" dirty="0" err="1">
                <a:solidFill>
                  <a:srgbClr val="000000"/>
                </a:solidFill>
                <a:latin typeface="Consolas" panose="020B0609020204030204" pitchFamily="49" charset="0"/>
              </a:rPr>
              <a:t>emp.Salary</a:t>
            </a:r>
            <a:r>
              <a:rPr lang="en-US" sz="1200" dirty="0">
                <a:solidFill>
                  <a:srgbClr val="000000"/>
                </a:solidFill>
                <a:latin typeface="Consolas" panose="020B0609020204030204" pitchFamily="49" charset="0"/>
              </a:rPr>
              <a:t> == 80000</a:t>
            </a:r>
            <a:r>
              <a:rPr lang="en-US" sz="1200" dirty="0" smtClean="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ToList</a:t>
            </a:r>
            <a:r>
              <a:rPr lang="en-US" sz="1200" dirty="0">
                <a:solidFill>
                  <a:srgbClr val="000000"/>
                </a:solidFill>
                <a:latin typeface="Consolas" panose="020B0609020204030204" pitchFamily="49" charset="0"/>
              </a:rPr>
              <a:t>();</a:t>
            </a:r>
          </a:p>
          <a:p>
            <a:endParaRPr lang="uk-UA"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Adding a new employee with Salary = 80000 to the collection </a:t>
            </a:r>
            <a:r>
              <a:rPr lang="en-US" sz="1200" dirty="0" err="1">
                <a:solidFill>
                  <a:srgbClr val="008000"/>
                </a:solidFill>
                <a:latin typeface="Consolas" panose="020B0609020204030204" pitchFamily="49" charset="0"/>
              </a:rPr>
              <a:t>listEmployees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will not have any effect on the result as the query is already executed</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listEmployees.Add</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Employee { ID = 1004, Name = </a:t>
            </a:r>
            <a:r>
              <a:rPr lang="en-US" sz="1200" dirty="0">
                <a:solidFill>
                  <a:srgbClr val="A31515"/>
                </a:solidFill>
                <a:latin typeface="Consolas" panose="020B0609020204030204" pitchFamily="49" charset="0"/>
              </a:rPr>
              <a:t>"Santosh"</a:t>
            </a:r>
            <a:r>
              <a:rPr lang="en-US" sz="1200" dirty="0">
                <a:solidFill>
                  <a:srgbClr val="000000"/>
                </a:solidFill>
                <a:latin typeface="Consolas" panose="020B0609020204030204" pitchFamily="49" charset="0"/>
              </a:rPr>
              <a:t>, Salary = 80000 });</a:t>
            </a:r>
          </a:p>
          <a:p>
            <a:endParaRPr lang="uk-UA"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The above LINQ query is executed at the time of its creation.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This is proved because Santosh is not included in the result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foreach</a:t>
            </a:r>
            <a:r>
              <a:rPr lang="en-US" sz="1200" dirty="0">
                <a:solidFill>
                  <a:srgbClr val="000000"/>
                </a:solidFill>
                <a:latin typeface="Consolas" panose="020B0609020204030204" pitchFamily="49" charset="0"/>
              </a:rPr>
              <a:t> (Employee </a:t>
            </a:r>
            <a:r>
              <a:rPr lang="en-US" sz="1200" dirty="0" err="1">
                <a:solidFill>
                  <a:srgbClr val="000000"/>
                </a:solidFill>
                <a:latin typeface="Consolas" panose="020B0609020204030204" pitchFamily="49" charset="0"/>
              </a:rPr>
              <a:t>emp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result)</a:t>
            </a:r>
          </a:p>
          <a:p>
            <a:r>
              <a:rPr lang="uk-UA"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{emp.ID}</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emp.Name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emp.Salary</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r>
              <a:rPr lang="uk-UA" sz="1200" dirty="0">
                <a:solidFill>
                  <a:srgbClr val="000000"/>
                </a:solidFill>
                <a:latin typeface="Consolas" panose="020B0609020204030204" pitchFamily="49" charset="0"/>
              </a:rPr>
              <a:t>    }</a:t>
            </a:r>
          </a:p>
          <a:p>
            <a:r>
              <a:rPr lang="uk-UA" sz="1200" dirty="0" smtClean="0">
                <a:solidFill>
                  <a:srgbClr val="000000"/>
                </a:solidFill>
                <a:latin typeface="Consolas" panose="020B0609020204030204" pitchFamily="49" charset="0"/>
              </a:rPr>
              <a:t>}</a:t>
            </a:r>
            <a:endParaRPr lang="uk-UA" sz="1200" dirty="0"/>
          </a:p>
        </p:txBody>
      </p:sp>
      <p:pic>
        <p:nvPicPr>
          <p:cNvPr id="30722" name="Picture 2" descr="LINQ Immediate Execution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3793" y="2290329"/>
            <a:ext cx="2608233"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2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Basic </a:t>
            </a:r>
            <a:r>
              <a:rPr lang="en-US" b="1" dirty="0" smtClean="0"/>
              <a:t>LINQ to object </a:t>
            </a:r>
            <a:r>
              <a:rPr lang="en-US" b="1" dirty="0"/>
              <a:t>Query Operations</a:t>
            </a:r>
            <a:endParaRPr lang="uk-UA" dirty="0"/>
          </a:p>
        </p:txBody>
      </p:sp>
    </p:spTree>
    <p:extLst>
      <p:ext uri="{BB962C8B-B14F-4D97-AF65-F5344CB8AC3E}">
        <p14:creationId xmlns:p14="http://schemas.microsoft.com/office/powerpoint/2010/main" val="3274847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uk-UA" dirty="0"/>
          </a:p>
        </p:txBody>
      </p:sp>
      <p:sp>
        <p:nvSpPr>
          <p:cNvPr id="3" name="Text Placeholder 2"/>
          <p:cNvSpPr>
            <a:spLocks noGrp="1"/>
          </p:cNvSpPr>
          <p:nvPr>
            <p:ph type="body" sz="quarter" idx="10"/>
          </p:nvPr>
        </p:nvSpPr>
        <p:spPr/>
        <p:txBody>
          <a:bodyPr/>
          <a:lstStyle/>
          <a:p>
            <a:pPr>
              <a:lnSpc>
                <a:spcPct val="150000"/>
              </a:lnSpc>
            </a:pPr>
            <a:r>
              <a:rPr lang="en-US" dirty="0">
                <a:hlinkClick r:id="rId2"/>
              </a:rPr>
              <a:t>https://dotnettutorials.net/lesson/introduction-to-linq</a:t>
            </a:r>
            <a:r>
              <a:rPr lang="en-US" dirty="0" smtClean="0">
                <a:hlinkClick r:id="rId2"/>
              </a:rPr>
              <a:t>/</a:t>
            </a:r>
            <a:endParaRPr lang="en-US" dirty="0" smtClean="0"/>
          </a:p>
          <a:p>
            <a:pPr>
              <a:lnSpc>
                <a:spcPct val="150000"/>
              </a:lnSpc>
            </a:pPr>
            <a:r>
              <a:rPr lang="en-US" dirty="0">
                <a:hlinkClick r:id="rId3"/>
              </a:rPr>
              <a:t>https://</a:t>
            </a:r>
            <a:r>
              <a:rPr lang="en-US" dirty="0" smtClean="0">
                <a:hlinkClick r:id="rId3"/>
              </a:rPr>
              <a:t>docs.microsoft.com/en-us/dotnet/csharp/programming-guide/concepts/linq/basic-linq-query-operations</a:t>
            </a:r>
            <a:endParaRPr lang="en-US" dirty="0" smtClean="0"/>
          </a:p>
          <a:p>
            <a:pPr>
              <a:lnSpc>
                <a:spcPct val="150000"/>
              </a:lnSpc>
            </a:pPr>
            <a:r>
              <a:rPr lang="en-US" dirty="0">
                <a:hlinkClick r:id="rId4"/>
              </a:rPr>
              <a:t>https://metanit.com/sharp/tutorial/15.1.php</a:t>
            </a:r>
            <a:endParaRPr lang="uk-UA" dirty="0"/>
          </a:p>
        </p:txBody>
      </p:sp>
    </p:spTree>
    <p:extLst>
      <p:ext uri="{BB962C8B-B14F-4D97-AF65-F5344CB8AC3E}">
        <p14:creationId xmlns:p14="http://schemas.microsoft.com/office/powerpoint/2010/main" val="815387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Obtaining a Data Source</a:t>
            </a:r>
          </a:p>
        </p:txBody>
      </p:sp>
      <p:sp>
        <p:nvSpPr>
          <p:cNvPr id="5" name="Text Placeholder 4"/>
          <p:cNvSpPr>
            <a:spLocks noGrp="1"/>
          </p:cNvSpPr>
          <p:nvPr>
            <p:ph type="body" sz="quarter" idx="10"/>
          </p:nvPr>
        </p:nvSpPr>
        <p:spPr>
          <a:xfrm>
            <a:off x="685800" y="2057400"/>
            <a:ext cx="10820400" cy="1960418"/>
          </a:xfrm>
        </p:spPr>
        <p:txBody>
          <a:bodyPr/>
          <a:lstStyle/>
          <a:p>
            <a:pPr marL="342900" indent="-342900">
              <a:buFont typeface="Arial" panose="020B0604020202020204" pitchFamily="34" charset="0"/>
              <a:buChar char="•"/>
            </a:pPr>
            <a:r>
              <a:rPr lang="en-US" dirty="0"/>
              <a:t>In a LINQ query, the first step is to specify the data source. </a:t>
            </a:r>
            <a:endParaRPr lang="en-US" dirty="0" smtClean="0"/>
          </a:p>
          <a:p>
            <a:pPr marL="342900" indent="-342900">
              <a:buFont typeface="Arial" panose="020B0604020202020204" pitchFamily="34" charset="0"/>
              <a:buChar char="•"/>
            </a:pPr>
            <a:r>
              <a:rPr lang="en-US" dirty="0" smtClean="0"/>
              <a:t>In </a:t>
            </a:r>
            <a:r>
              <a:rPr lang="en-US" dirty="0"/>
              <a:t>C# as in most programming languages a variable must be declared before it can be used. </a:t>
            </a:r>
            <a:endParaRPr lang="en-US" dirty="0" smtClean="0"/>
          </a:p>
          <a:p>
            <a:pPr marL="342900" indent="-342900">
              <a:buFont typeface="Arial" panose="020B0604020202020204" pitchFamily="34" charset="0"/>
              <a:buChar char="•"/>
            </a:pPr>
            <a:r>
              <a:rPr lang="en-US" dirty="0" smtClean="0"/>
              <a:t>In </a:t>
            </a:r>
            <a:r>
              <a:rPr lang="en-US" dirty="0"/>
              <a:t>a LINQ query, the from clause comes first in order to introduce the data source (</a:t>
            </a:r>
            <a:r>
              <a:rPr lang="en-US" b="1" dirty="0"/>
              <a:t>customers</a:t>
            </a:r>
            <a:r>
              <a:rPr lang="en-US" dirty="0"/>
              <a:t>) and the range variable (</a:t>
            </a:r>
            <a:r>
              <a:rPr lang="en-US" b="1" dirty="0" err="1"/>
              <a:t>cust</a:t>
            </a:r>
            <a:r>
              <a:rPr lang="en-US" dirty="0"/>
              <a:t>).</a:t>
            </a:r>
            <a:endParaRPr lang="uk-UA" dirty="0"/>
          </a:p>
        </p:txBody>
      </p:sp>
      <p:sp>
        <p:nvSpPr>
          <p:cNvPr id="8" name="TextBox 7"/>
          <p:cNvSpPr txBox="1"/>
          <p:nvPr/>
        </p:nvSpPr>
        <p:spPr>
          <a:xfrm>
            <a:off x="685800" y="4341091"/>
            <a:ext cx="7793182" cy="923330"/>
          </a:xfrm>
          <a:prstGeom prst="rect">
            <a:avLst/>
          </a:prstGeom>
          <a:noFill/>
          <a:ln>
            <a:solidFill>
              <a:schemeClr val="accent1"/>
            </a:solidFill>
          </a:ln>
        </p:spPr>
        <p:txBody>
          <a:bodyPr wrap="square" rtlCol="0">
            <a:spAutoFit/>
          </a:bodyPr>
          <a:lstStyle/>
          <a:p>
            <a:r>
              <a:rPr lang="en-US" dirty="0" smtClean="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queryAllCustomers</a:t>
            </a:r>
            <a:r>
              <a:rPr lang="en-US" dirty="0">
                <a:solidFill>
                  <a:srgbClr val="008000"/>
                </a:solidFill>
                <a:latin typeface="Consolas" panose="020B0609020204030204" pitchFamily="49" charset="0"/>
              </a:rPr>
              <a:t> is an </a:t>
            </a:r>
            <a:r>
              <a:rPr lang="en-US" dirty="0" err="1">
                <a:solidFill>
                  <a:srgbClr val="008000"/>
                </a:solidFill>
                <a:latin typeface="Consolas" panose="020B0609020204030204" pitchFamily="49" charset="0"/>
              </a:rPr>
              <a:t>IEnumerable</a:t>
            </a:r>
            <a:r>
              <a:rPr lang="en-US" dirty="0">
                <a:solidFill>
                  <a:srgbClr val="008000"/>
                </a:solidFill>
                <a:latin typeface="Consolas" panose="020B0609020204030204" pitchFamily="49" charset="0"/>
              </a:rPr>
              <a:t>&lt;Customer&gt;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queryAllCustomers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customers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a:t>
            </a:r>
            <a:r>
              <a:rPr lang="en-US" dirty="0">
                <a:solidFill>
                  <a:srgbClr val="000000"/>
                </a:solidFill>
                <a:latin typeface="Consolas" panose="020B0609020204030204" pitchFamily="49" charset="0"/>
              </a:rPr>
              <a:t>;</a:t>
            </a:r>
            <a:endParaRPr lang="uk-UA" dirty="0"/>
          </a:p>
        </p:txBody>
      </p:sp>
    </p:spTree>
    <p:extLst>
      <p:ext uri="{BB962C8B-B14F-4D97-AF65-F5344CB8AC3E}">
        <p14:creationId xmlns:p14="http://schemas.microsoft.com/office/powerpoint/2010/main" val="272950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Filtering</a:t>
            </a:r>
          </a:p>
        </p:txBody>
      </p:sp>
      <p:sp>
        <p:nvSpPr>
          <p:cNvPr id="5" name="Text Placeholder 4"/>
          <p:cNvSpPr>
            <a:spLocks noGrp="1"/>
          </p:cNvSpPr>
          <p:nvPr>
            <p:ph type="body" sz="quarter" idx="10"/>
          </p:nvPr>
        </p:nvSpPr>
        <p:spPr/>
        <p:txBody>
          <a:bodyPr/>
          <a:lstStyle/>
          <a:p>
            <a:r>
              <a:rPr lang="en-US" dirty="0" smtClean="0"/>
              <a:t>The </a:t>
            </a:r>
            <a:r>
              <a:rPr lang="en-US" dirty="0"/>
              <a:t>filter causes the query to return only those elements for which the expression is true</a:t>
            </a:r>
            <a:r>
              <a:rPr lang="en-US" dirty="0" smtClean="0"/>
              <a:t>.</a:t>
            </a:r>
          </a:p>
          <a:p>
            <a:r>
              <a:rPr lang="en-US" dirty="0"/>
              <a:t> </a:t>
            </a:r>
            <a:endParaRPr lang="en-US" dirty="0" smtClean="0"/>
          </a:p>
          <a:p>
            <a:r>
              <a:rPr lang="en-US" sz="1800" dirty="0" smtClean="0"/>
              <a:t>Only </a:t>
            </a:r>
            <a:r>
              <a:rPr lang="en-US" sz="1800" dirty="0"/>
              <a:t>those customers who have an address in London are </a:t>
            </a:r>
            <a:r>
              <a:rPr lang="en-US" sz="1800" dirty="0" smtClean="0"/>
              <a:t>returned:</a:t>
            </a:r>
            <a:endParaRPr lang="en-US" sz="1800" dirty="0"/>
          </a:p>
          <a:p>
            <a:endParaRPr lang="en-US" dirty="0" smtClean="0"/>
          </a:p>
          <a:p>
            <a:endParaRPr lang="en-US" dirty="0"/>
          </a:p>
          <a:p>
            <a:pPr>
              <a:lnSpc>
                <a:spcPct val="150000"/>
              </a:lnSpc>
            </a:pPr>
            <a:r>
              <a:rPr lang="en-US" dirty="0"/>
              <a:t> </a:t>
            </a:r>
            <a:r>
              <a:rPr lang="en-US" sz="1800" dirty="0" smtClean="0"/>
              <a:t>Only </a:t>
            </a:r>
            <a:r>
              <a:rPr lang="en-US" sz="1800" dirty="0"/>
              <a:t>customers from "London" AND whose name is "Devon"</a:t>
            </a:r>
            <a:endParaRPr lang="uk-UA" sz="1800" dirty="0"/>
          </a:p>
        </p:txBody>
      </p:sp>
      <p:sp>
        <p:nvSpPr>
          <p:cNvPr id="8" name="TextBox 7"/>
          <p:cNvSpPr txBox="1"/>
          <p:nvPr/>
        </p:nvSpPr>
        <p:spPr>
          <a:xfrm>
            <a:off x="750455" y="3272289"/>
            <a:ext cx="7793182" cy="923330"/>
          </a:xfrm>
          <a:prstGeom prst="rect">
            <a:avLst/>
          </a:prstGeom>
          <a:noFill/>
          <a:ln>
            <a:solidFill>
              <a:schemeClr val="accent1"/>
            </a:solidFill>
          </a:ln>
        </p:spPr>
        <p:txBody>
          <a:bodyPr wrap="square" rtlCol="0">
            <a:spAutoFit/>
          </a:bodyPr>
          <a:lstStyle/>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queryLondonCustomers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customers</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where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cust.City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"London"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select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a:t>
            </a:r>
            <a:r>
              <a:rPr lang="en-US" dirty="0">
                <a:solidFill>
                  <a:srgbClr val="000000"/>
                </a:solidFill>
                <a:latin typeface="Consolas" panose="020B0609020204030204" pitchFamily="49" charset="0"/>
              </a:rPr>
              <a:t>;</a:t>
            </a:r>
            <a:endParaRPr lang="uk-UA" dirty="0"/>
          </a:p>
        </p:txBody>
      </p:sp>
      <p:sp>
        <p:nvSpPr>
          <p:cNvPr id="9" name="TextBox 8"/>
          <p:cNvSpPr txBox="1"/>
          <p:nvPr/>
        </p:nvSpPr>
        <p:spPr>
          <a:xfrm>
            <a:off x="750455" y="4668986"/>
            <a:ext cx="7793182" cy="923330"/>
          </a:xfrm>
          <a:prstGeom prst="rect">
            <a:avLst/>
          </a:prstGeom>
          <a:noFill/>
          <a:ln>
            <a:solidFill>
              <a:schemeClr val="accent1"/>
            </a:solidFill>
          </a:ln>
        </p:spPr>
        <p:txBody>
          <a:bodyPr wrap="square" rtlCol="0">
            <a:spAutoFit/>
          </a:bodyPr>
          <a:lstStyle/>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queryLondonCustomers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customers</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where</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cust.City</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"London"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select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a:t>
            </a:r>
            <a:r>
              <a:rPr lang="en-US" dirty="0">
                <a:solidFill>
                  <a:srgbClr val="000000"/>
                </a:solidFill>
                <a:latin typeface="Consolas" panose="020B0609020204030204" pitchFamily="49" charset="0"/>
              </a:rPr>
              <a:t>;</a:t>
            </a:r>
            <a:endParaRPr lang="uk-UA" dirty="0"/>
          </a:p>
        </p:txBody>
      </p:sp>
    </p:spTree>
    <p:extLst>
      <p:ext uri="{BB962C8B-B14F-4D97-AF65-F5344CB8AC3E}">
        <p14:creationId xmlns:p14="http://schemas.microsoft.com/office/powerpoint/2010/main" val="110355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Ordering</a:t>
            </a:r>
          </a:p>
        </p:txBody>
      </p:sp>
      <p:sp>
        <p:nvSpPr>
          <p:cNvPr id="5" name="Text Placeholder 4"/>
          <p:cNvSpPr>
            <a:spLocks noGrp="1"/>
          </p:cNvSpPr>
          <p:nvPr>
            <p:ph type="body" sz="quarter" idx="10"/>
          </p:nvPr>
        </p:nvSpPr>
        <p:spPr/>
        <p:txBody>
          <a:bodyPr/>
          <a:lstStyle/>
          <a:p>
            <a:r>
              <a:rPr lang="en-US" dirty="0" smtClean="0"/>
              <a:t>The </a:t>
            </a:r>
            <a:r>
              <a:rPr lang="en-US" dirty="0" err="1"/>
              <a:t>orderby</a:t>
            </a:r>
            <a:r>
              <a:rPr lang="en-US" dirty="0"/>
              <a:t> clause will cause the elements in the returned sequence to be </a:t>
            </a:r>
            <a:r>
              <a:rPr lang="en-US" dirty="0" smtClean="0"/>
              <a:t>sorted.</a:t>
            </a:r>
            <a:endParaRPr lang="en-US" dirty="0"/>
          </a:p>
          <a:p>
            <a:endParaRPr lang="en-US" dirty="0" smtClean="0"/>
          </a:p>
          <a:p>
            <a:endParaRPr lang="en-US" dirty="0"/>
          </a:p>
          <a:p>
            <a:endParaRPr lang="en-US" dirty="0" smtClean="0"/>
          </a:p>
          <a:p>
            <a:endParaRPr lang="en-US" dirty="0"/>
          </a:p>
          <a:p>
            <a:endParaRPr lang="en-US" dirty="0" smtClean="0"/>
          </a:p>
          <a:p>
            <a:r>
              <a:rPr lang="en-US" dirty="0" smtClean="0"/>
              <a:t>To </a:t>
            </a:r>
            <a:r>
              <a:rPr lang="en-US" dirty="0"/>
              <a:t>order the results in reverse order, from Z to A, use the </a:t>
            </a:r>
            <a:r>
              <a:rPr lang="en-US" b="1" dirty="0" err="1"/>
              <a:t>orderby</a:t>
            </a:r>
            <a:r>
              <a:rPr lang="en-US" b="1" dirty="0"/>
              <a:t>…descending</a:t>
            </a:r>
            <a:r>
              <a:rPr lang="en-US" dirty="0"/>
              <a:t> clause.</a:t>
            </a:r>
            <a:endParaRPr lang="uk-UA" dirty="0"/>
          </a:p>
        </p:txBody>
      </p:sp>
      <p:sp>
        <p:nvSpPr>
          <p:cNvPr id="7" name="TextBox 6"/>
          <p:cNvSpPr txBox="1"/>
          <p:nvPr/>
        </p:nvSpPr>
        <p:spPr>
          <a:xfrm>
            <a:off x="685800" y="2701640"/>
            <a:ext cx="7793182" cy="1477328"/>
          </a:xfrm>
          <a:prstGeom prst="rect">
            <a:avLst/>
          </a:prstGeom>
          <a:noFill/>
          <a:ln>
            <a:solidFill>
              <a:schemeClr val="accent1"/>
            </a:solidFill>
          </a:ln>
        </p:spPr>
        <p:txBody>
          <a:bodyPr wrap="square" rtlCol="0">
            <a:spAutoFit/>
          </a:bodyPr>
          <a:lstStyle/>
          <a:p>
            <a:r>
              <a:rPr lang="en-US">
                <a:solidFill>
                  <a:srgbClr val="000000"/>
                </a:solidFill>
                <a:latin typeface="Consolas" panose="020B0609020204030204" pitchFamily="49" charset="0"/>
              </a:rPr>
              <a:t> var queryLondonCustomers3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cust </a:t>
            </a:r>
            <a:r>
              <a:rPr lang="en-US">
                <a:solidFill>
                  <a:srgbClr val="0000FF"/>
                </a:solidFill>
                <a:latin typeface="Consolas" panose="020B0609020204030204" pitchFamily="49" charset="0"/>
              </a:rPr>
              <a:t>in</a:t>
            </a:r>
            <a:r>
              <a:rPr lang="en-US">
                <a:solidFill>
                  <a:srgbClr val="000000"/>
                </a:solidFill>
                <a:latin typeface="Consolas" panose="020B0609020204030204" pitchFamily="49" charset="0"/>
              </a:rPr>
              <a:t> customers</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cust.City == </a:t>
            </a:r>
            <a:r>
              <a:rPr lang="en-US">
                <a:solidFill>
                  <a:srgbClr val="A31515"/>
                </a:solidFill>
                <a:latin typeface="Consolas" panose="020B0609020204030204" pitchFamily="49" charset="0"/>
              </a:rPr>
              <a:t>"London"</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orderby</a:t>
            </a:r>
            <a:r>
              <a:rPr lang="en-US">
                <a:solidFill>
                  <a:srgbClr val="000000"/>
                </a:solidFill>
                <a:latin typeface="Consolas" panose="020B0609020204030204" pitchFamily="49" charset="0"/>
              </a:rPr>
              <a:t> cust.Name </a:t>
            </a:r>
            <a:r>
              <a:rPr lang="en-US">
                <a:solidFill>
                  <a:srgbClr val="0000FF"/>
                </a:solidFill>
                <a:latin typeface="Consolas" panose="020B0609020204030204" pitchFamily="49" charset="0"/>
              </a:rPr>
              <a:t>ascending</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cust;</a:t>
            </a:r>
            <a:endParaRPr lang="uk-UA" dirty="0"/>
          </a:p>
        </p:txBody>
      </p:sp>
    </p:spTree>
    <p:extLst>
      <p:ext uri="{BB962C8B-B14F-4D97-AF65-F5344CB8AC3E}">
        <p14:creationId xmlns:p14="http://schemas.microsoft.com/office/powerpoint/2010/main" val="70914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a:t>
            </a:r>
          </a:p>
        </p:txBody>
      </p:sp>
      <p:sp>
        <p:nvSpPr>
          <p:cNvPr id="3" name="Text Placeholder 2"/>
          <p:cNvSpPr>
            <a:spLocks noGrp="1"/>
          </p:cNvSpPr>
          <p:nvPr>
            <p:ph type="body" sz="quarter" idx="10"/>
          </p:nvPr>
        </p:nvSpPr>
        <p:spPr/>
        <p:txBody>
          <a:bodyPr/>
          <a:lstStyle/>
          <a:p>
            <a:r>
              <a:rPr lang="en-US" dirty="0"/>
              <a:t>The group clause enables you to group your results based on a key that you specify. </a:t>
            </a:r>
            <a:endParaRPr lang="en-US" dirty="0" smtClean="0"/>
          </a:p>
          <a:p>
            <a:r>
              <a:rPr lang="en-US" dirty="0" smtClean="0"/>
              <a:t>For </a:t>
            </a:r>
            <a:r>
              <a:rPr lang="en-US" dirty="0"/>
              <a:t>example you could specify that the results should be grouped by the </a:t>
            </a:r>
            <a:r>
              <a:rPr lang="en-US" b="1" dirty="0"/>
              <a:t>City</a:t>
            </a:r>
            <a:r>
              <a:rPr lang="en-US" dirty="0"/>
              <a:t> so that all customers from London or Paris are in individual groups. In this case, </a:t>
            </a:r>
            <a:r>
              <a:rPr lang="en-US" b="1" dirty="0" err="1"/>
              <a:t>cust.City</a:t>
            </a:r>
            <a:r>
              <a:rPr lang="en-US" dirty="0"/>
              <a:t> is the key.</a:t>
            </a:r>
            <a:endParaRPr lang="uk-UA" dirty="0"/>
          </a:p>
        </p:txBody>
      </p:sp>
      <p:sp>
        <p:nvSpPr>
          <p:cNvPr id="4" name="TextBox 3"/>
          <p:cNvSpPr txBox="1"/>
          <p:nvPr/>
        </p:nvSpPr>
        <p:spPr>
          <a:xfrm>
            <a:off x="685800" y="3237349"/>
            <a:ext cx="7793182" cy="3108543"/>
          </a:xfrm>
          <a:prstGeom prst="rect">
            <a:avLst/>
          </a:prstGeom>
          <a:noFill/>
          <a:ln>
            <a:solidFill>
              <a:schemeClr val="accent1"/>
            </a:solidFill>
          </a:ln>
        </p:spPr>
        <p:txBody>
          <a:bodyPr wrap="square" rtlCol="0">
            <a:spAutoFit/>
          </a:bodyPr>
          <a:lstStyle/>
          <a:p>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queryCustomersByCity</a:t>
            </a:r>
            <a:r>
              <a:rPr lang="en-US" sz="1400" dirty="0">
                <a:solidFill>
                  <a:srgbClr val="008000"/>
                </a:solidFill>
                <a:latin typeface="Consolas" panose="020B0609020204030204" pitchFamily="49" charset="0"/>
              </a:rPr>
              <a:t> is an </a:t>
            </a:r>
            <a:r>
              <a:rPr lang="en-US" sz="1400" dirty="0" err="1">
                <a:solidFill>
                  <a:srgbClr val="008000"/>
                </a:solidFill>
                <a:latin typeface="Consolas" panose="020B0609020204030204" pitchFamily="49" charset="0"/>
              </a:rPr>
              <a:t>IEnumerable</a:t>
            </a:r>
            <a:r>
              <a:rPr lang="en-US" sz="1400" dirty="0">
                <a:solidFill>
                  <a:srgbClr val="008000"/>
                </a:solidFill>
                <a:latin typeface="Consolas" panose="020B0609020204030204" pitchFamily="49" charset="0"/>
              </a:rPr>
              <a:t>&lt;</a:t>
            </a:r>
            <a:r>
              <a:rPr lang="en-US" sz="1400" dirty="0" err="1">
                <a:solidFill>
                  <a:srgbClr val="008000"/>
                </a:solidFill>
                <a:latin typeface="Consolas" panose="020B0609020204030204" pitchFamily="49" charset="0"/>
              </a:rPr>
              <a:t>IGrouping</a:t>
            </a:r>
            <a:r>
              <a:rPr lang="en-US" sz="1400" dirty="0">
                <a:solidFill>
                  <a:srgbClr val="008000"/>
                </a:solidFill>
                <a:latin typeface="Consolas" panose="020B0609020204030204" pitchFamily="49" charset="0"/>
              </a:rPr>
              <a:t>&lt;string, Customer&gt;&gt;</a:t>
            </a:r>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queryCustomersByCity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customers</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group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cust.City</a:t>
            </a:r>
            <a:r>
              <a:rPr lang="en-US" sz="1400" dirty="0">
                <a:solidFill>
                  <a:srgbClr val="000000"/>
                </a:solidFill>
                <a:latin typeface="Consolas" panose="020B0609020204030204" pitchFamily="49" charset="0"/>
              </a:rPr>
              <a:t>;</a:t>
            </a:r>
          </a:p>
          <a:p>
            <a:endParaRPr lang="uk-UA"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customerGroup</a:t>
            </a:r>
            <a:r>
              <a:rPr lang="en-US" sz="1400" dirty="0">
                <a:solidFill>
                  <a:srgbClr val="008000"/>
                </a:solidFill>
                <a:latin typeface="Consolas" panose="020B0609020204030204" pitchFamily="49" charset="0"/>
              </a:rPr>
              <a:t> is an </a:t>
            </a:r>
            <a:r>
              <a:rPr lang="en-US" sz="1400" dirty="0" err="1">
                <a:solidFill>
                  <a:srgbClr val="008000"/>
                </a:solidFill>
                <a:latin typeface="Consolas" panose="020B0609020204030204" pitchFamily="49" charset="0"/>
              </a:rPr>
              <a:t>IGrouping</a:t>
            </a:r>
            <a:r>
              <a:rPr lang="en-US" sz="1400" dirty="0">
                <a:solidFill>
                  <a:srgbClr val="008000"/>
                </a:solidFill>
                <a:latin typeface="Consolas" panose="020B0609020204030204" pitchFamily="49" charset="0"/>
              </a:rPr>
              <a:t>&lt;string, Customer&gt;</a:t>
            </a:r>
            <a:endParaRPr lang="en-US"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customerGroup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queryCustomersByCity</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customerGroup.Key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(Customer </a:t>
            </a:r>
            <a:r>
              <a:rPr lang="en-US" sz="1400" dirty="0" err="1">
                <a:solidFill>
                  <a:srgbClr val="000000"/>
                </a:solidFill>
                <a:latin typeface="Consolas" panose="020B0609020204030204" pitchFamily="49" charset="0"/>
              </a:rPr>
              <a:t>customer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customerGroup</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    {0}"</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customer.Name</a:t>
            </a:r>
            <a:r>
              <a:rPr lang="en-US" sz="1400" dirty="0">
                <a:solidFill>
                  <a:srgbClr val="000000"/>
                </a:solidFill>
                <a:latin typeface="Consolas" panose="020B0609020204030204" pitchFamily="49" charset="0"/>
              </a:rPr>
              <a:t>);</a:t>
            </a:r>
          </a:p>
          <a:p>
            <a:r>
              <a:rPr lang="uk-UA" sz="1400" dirty="0">
                <a:solidFill>
                  <a:srgbClr val="000000"/>
                </a:solidFill>
                <a:latin typeface="Consolas" panose="020B0609020204030204" pitchFamily="49" charset="0"/>
              </a:rPr>
              <a:t>    }</a:t>
            </a:r>
          </a:p>
          <a:p>
            <a:r>
              <a:rPr lang="uk-UA" sz="1400" dirty="0">
                <a:solidFill>
                  <a:srgbClr val="000000"/>
                </a:solidFill>
                <a:latin typeface="Consolas" panose="020B0609020204030204" pitchFamily="49" charset="0"/>
              </a:rPr>
              <a:t>}</a:t>
            </a:r>
            <a:endParaRPr lang="uk-UA" sz="1400" dirty="0"/>
          </a:p>
        </p:txBody>
      </p:sp>
    </p:spTree>
    <p:extLst>
      <p:ext uri="{BB962C8B-B14F-4D97-AF65-F5344CB8AC3E}">
        <p14:creationId xmlns:p14="http://schemas.microsoft.com/office/powerpoint/2010/main" val="97069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Joining</a:t>
            </a:r>
          </a:p>
        </p:txBody>
      </p:sp>
      <p:sp>
        <p:nvSpPr>
          <p:cNvPr id="3" name="Text Placeholder 2"/>
          <p:cNvSpPr>
            <a:spLocks noGrp="1"/>
          </p:cNvSpPr>
          <p:nvPr>
            <p:ph type="body" sz="quarter" idx="10"/>
          </p:nvPr>
        </p:nvSpPr>
        <p:spPr/>
        <p:txBody>
          <a:bodyPr/>
          <a:lstStyle/>
          <a:p>
            <a:r>
              <a:rPr lang="en-US" dirty="0"/>
              <a:t>Join operations create associations </a:t>
            </a:r>
            <a:r>
              <a:rPr lang="en-US" dirty="0" smtClean="0"/>
              <a:t>between. </a:t>
            </a:r>
            <a:r>
              <a:rPr lang="en-US" dirty="0"/>
              <a:t>For </a:t>
            </a:r>
            <a:r>
              <a:rPr lang="en-US" dirty="0" smtClean="0"/>
              <a:t>example, </a:t>
            </a:r>
            <a:r>
              <a:rPr lang="en-US" dirty="0"/>
              <a:t>you can perform a join to find all the customers and distributors who have the same location</a:t>
            </a:r>
            <a:r>
              <a:rPr lang="en-US" dirty="0" smtClean="0"/>
              <a:t>.</a:t>
            </a:r>
          </a:p>
          <a:p>
            <a:endParaRPr lang="en-US" dirty="0"/>
          </a:p>
          <a:p>
            <a:endParaRPr lang="en-US" dirty="0" smtClean="0"/>
          </a:p>
          <a:p>
            <a:endParaRPr lang="en-US" dirty="0"/>
          </a:p>
          <a:p>
            <a:r>
              <a:rPr lang="en-US" dirty="0"/>
              <a:t>In LINQ, you do not have to use join as often as you do in SQL, because foreign keys in LINQ are represented in the object model as properties that hold a collection of items. For example, a Customer object contains a collection of Order objects. Rather than performing a join, you access the orders by using dot notation:</a:t>
            </a:r>
            <a:endParaRPr lang="uk-UA" dirty="0"/>
          </a:p>
        </p:txBody>
      </p:sp>
      <p:sp>
        <p:nvSpPr>
          <p:cNvPr id="4" name="TextBox 3"/>
          <p:cNvSpPr txBox="1"/>
          <p:nvPr/>
        </p:nvSpPr>
        <p:spPr>
          <a:xfrm>
            <a:off x="685800" y="2803251"/>
            <a:ext cx="7793182" cy="954107"/>
          </a:xfrm>
          <a:prstGeom prst="rect">
            <a:avLst/>
          </a:prstGeom>
          <a:noFill/>
          <a:ln>
            <a:solidFill>
              <a:schemeClr val="accent1"/>
            </a:solidFill>
          </a:ln>
        </p:spPr>
        <p:txBody>
          <a:bodyPr wrap="square" rtlCol="0">
            <a:spAutoFit/>
          </a:bodyPr>
          <a:lstStyle/>
          <a:p>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innerJoinQuery</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customers</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join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distributors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cust.City</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equals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dist.City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CustomerName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cust.Name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DistributorName</a:t>
            </a:r>
            <a:r>
              <a:rPr lang="en-US" sz="1400" dirty="0">
                <a:solidFill>
                  <a:srgbClr val="000000"/>
                </a:solidFill>
                <a:latin typeface="Consolas" panose="020B0609020204030204" pitchFamily="49" charset="0"/>
              </a:rPr>
              <a:t> = </a:t>
            </a:r>
            <a:r>
              <a:rPr lang="en-US" sz="1400" dirty="0" err="1" smtClean="0">
                <a:solidFill>
                  <a:srgbClr val="000000"/>
                </a:solidFill>
                <a:latin typeface="Consolas" panose="020B0609020204030204" pitchFamily="49" charset="0"/>
              </a:rPr>
              <a:t>dist.Name</a:t>
            </a:r>
            <a:endParaRPr lang="en-US" sz="1400" dirty="0">
              <a:solidFill>
                <a:srgbClr val="000000"/>
              </a:solidFill>
              <a:latin typeface="Consolas" panose="020B0609020204030204" pitchFamily="49" charset="0"/>
            </a:endParaRPr>
          </a:p>
        </p:txBody>
      </p:sp>
      <p:sp>
        <p:nvSpPr>
          <p:cNvPr id="5" name="TextBox 4"/>
          <p:cNvSpPr txBox="1"/>
          <p:nvPr/>
        </p:nvSpPr>
        <p:spPr>
          <a:xfrm>
            <a:off x="685800" y="5480048"/>
            <a:ext cx="7793182" cy="307777"/>
          </a:xfrm>
          <a:prstGeom prst="rect">
            <a:avLst/>
          </a:prstGeom>
          <a:noFill/>
          <a:ln>
            <a:solidFill>
              <a:schemeClr val="accent1"/>
            </a:solidFill>
          </a:ln>
        </p:spPr>
        <p:txBody>
          <a:bodyPr wrap="square" rtlCol="0">
            <a:spAutoFit/>
          </a:bodyPr>
          <a:lstStyle/>
          <a:p>
            <a:r>
              <a:rPr lang="en-US" sz="1400">
                <a:solidFill>
                  <a:srgbClr val="000000"/>
                </a:solidFill>
                <a:latin typeface="Consolas" panose="020B0609020204030204" pitchFamily="49" charset="0"/>
              </a:rPr>
              <a:t>from order </a:t>
            </a:r>
            <a:r>
              <a:rPr lang="en-US" sz="1400">
                <a:solidFill>
                  <a:srgbClr val="0000FF"/>
                </a:solidFill>
                <a:latin typeface="Consolas" panose="020B0609020204030204" pitchFamily="49" charset="0"/>
              </a:rPr>
              <a:t>in</a:t>
            </a:r>
            <a:r>
              <a:rPr lang="en-US" sz="1400">
                <a:solidFill>
                  <a:srgbClr val="000000"/>
                </a:solidFill>
                <a:latin typeface="Consolas" panose="020B0609020204030204" pitchFamily="49" charset="0"/>
              </a:rPr>
              <a:t> Customer.Orders... </a:t>
            </a:r>
            <a:endParaRPr lang="uk-UA" sz="1400" dirty="0"/>
          </a:p>
        </p:txBody>
      </p:sp>
    </p:spTree>
    <p:extLst>
      <p:ext uri="{BB962C8B-B14F-4D97-AF65-F5344CB8AC3E}">
        <p14:creationId xmlns:p14="http://schemas.microsoft.com/office/powerpoint/2010/main" val="204172198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http://purl.org/dc/elements/1.1/"/>
    <ds:schemaRef ds:uri="341e6018-ac0a-4dfb-8409-db9e0d25502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835f28f2-30f1-4728-84d2-86d96e143488"/>
    <ds:schemaRef ds:uri="http://www.w3.org/XML/1998/namespace"/>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3740</Words>
  <Application>Microsoft Office PowerPoint</Application>
  <PresentationFormat>Widescreen</PresentationFormat>
  <Paragraphs>495</Paragraphs>
  <Slides>41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Calibri</vt:lpstr>
      <vt:lpstr>Consolas</vt:lpstr>
      <vt:lpstr>Open Sans</vt:lpstr>
      <vt:lpstr>Open Sans Regular</vt:lpstr>
      <vt:lpstr>Proxima Nova Black</vt:lpstr>
      <vt:lpstr>1_GRADIENT THEME</vt:lpstr>
      <vt:lpstr>2_GRADIENT THEME</vt:lpstr>
      <vt:lpstr>2_DARK THEME</vt:lpstr>
      <vt:lpstr>LINQ</vt:lpstr>
      <vt:lpstr>Agenda</vt:lpstr>
      <vt:lpstr>General info</vt:lpstr>
      <vt:lpstr>Basic LINQ to object Query Operations</vt:lpstr>
      <vt:lpstr>Obtaining a Data Source</vt:lpstr>
      <vt:lpstr>Filtering</vt:lpstr>
      <vt:lpstr>Ordering</vt:lpstr>
      <vt:lpstr>Grouping</vt:lpstr>
      <vt:lpstr>Joining</vt:lpstr>
      <vt:lpstr>select clause</vt:lpstr>
      <vt:lpstr>Extension methods</vt:lpstr>
      <vt:lpstr>Extension methods</vt:lpstr>
      <vt:lpstr>Extension methods. Implementation</vt:lpstr>
      <vt:lpstr>LINQ extension methods</vt:lpstr>
      <vt:lpstr>Select</vt:lpstr>
      <vt:lpstr>Select. Projection into another class</vt:lpstr>
      <vt:lpstr>SelectMany</vt:lpstr>
      <vt:lpstr>SelectMany</vt:lpstr>
      <vt:lpstr>LINQ Set Operation Methods</vt:lpstr>
      <vt:lpstr>Distinct</vt:lpstr>
      <vt:lpstr>Except</vt:lpstr>
      <vt:lpstr>Intersect</vt:lpstr>
      <vt:lpstr>Union</vt:lpstr>
      <vt:lpstr>Aggregate functions</vt:lpstr>
      <vt:lpstr>Aggregate</vt:lpstr>
      <vt:lpstr>GroupBy</vt:lpstr>
      <vt:lpstr>GroupBy</vt:lpstr>
      <vt:lpstr>Join</vt:lpstr>
      <vt:lpstr>Join</vt:lpstr>
      <vt:lpstr>GroupJoin</vt:lpstr>
      <vt:lpstr>All</vt:lpstr>
      <vt:lpstr>Any</vt:lpstr>
      <vt:lpstr>Skip</vt:lpstr>
      <vt:lpstr>SkipWhile</vt:lpstr>
      <vt:lpstr>Take</vt:lpstr>
      <vt:lpstr>TakeWhile</vt:lpstr>
      <vt:lpstr>Deferred vs Immediate Execution in LINQ</vt:lpstr>
      <vt:lpstr>Deferred Execution</vt:lpstr>
      <vt:lpstr>Immediate Execution</vt:lpstr>
      <vt:lpstr>Useful links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Nataliya Revutska</cp:lastModifiedBy>
  <cp:revision>37</cp:revision>
  <dcterms:created xsi:type="dcterms:W3CDTF">2018-11-02T13:55:27Z</dcterms:created>
  <dcterms:modified xsi:type="dcterms:W3CDTF">2020-05-01T07:47:54Z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y fmtid="{D5CDD505-2E9C-101B-9397-08002B2CF9AE}" pid="3" name="_MarkAsFinal">
    <vt:bool>true</vt:bool>
  </property>
</Properties>
</file>