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22"/>
  </p:notesMasterIdLst>
  <p:sldIdLst>
    <p:sldId id="1224" r:id="rId7"/>
    <p:sldId id="1241" r:id="rId8"/>
    <p:sldId id="1242" r:id="rId9"/>
    <p:sldId id="1243" r:id="rId10"/>
    <p:sldId id="1245" r:id="rId11"/>
    <p:sldId id="1246" r:id="rId12"/>
    <p:sldId id="1247" r:id="rId13"/>
    <p:sldId id="1248" r:id="rId14"/>
    <p:sldId id="1249" r:id="rId15"/>
    <p:sldId id="1250" r:id="rId16"/>
    <p:sldId id="1251" r:id="rId17"/>
    <p:sldId id="1252" r:id="rId18"/>
    <p:sldId id="1253" r:id="rId19"/>
    <p:sldId id="1254" r:id="rId20"/>
    <p:sldId id="1238" r:id="rId2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41"/>
            <p14:sldId id="1242"/>
            <p14:sldId id="1243"/>
            <p14:sldId id="1245"/>
            <p14:sldId id="1246"/>
            <p14:sldId id="1247"/>
            <p14:sldId id="1248"/>
            <p14:sldId id="1249"/>
            <p14:sldId id="1250"/>
            <p14:sldId id="1251"/>
            <p14:sldId id="1252"/>
            <p14:sldId id="1253"/>
            <p14:sldId id="1254"/>
            <p14:sldId id="12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69" autoAdjust="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01/05/2020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fld id="{ECD88389-BD27-44AA-AF18-2EFC3B56FB70}" type="slidenum">
              <a:rPr lang="uk-UA" altLang="uk-UA"/>
              <a:pPr/>
              <a:t>3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94266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fld id="{F42026FD-19B9-4615-B22A-3336D4E43D6D}" type="slidenum">
              <a:rPr lang="uk-UA" altLang="uk-UA"/>
              <a:pPr/>
              <a:t>4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992035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fld id="{768D46DD-251B-4855-8258-806CA5C12313}" type="slidenum">
              <a:rPr lang="uk-UA" altLang="uk-UA"/>
              <a:pPr/>
              <a:t>5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776973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 altLang="uk-UA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fld id="{6D6AA6FD-1589-4D20-8944-EE78D85A8E9B}" type="slidenum">
              <a:rPr lang="uk-UA" altLang="uk-UA"/>
              <a:pPr/>
              <a:t>6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75948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fld id="{19984407-DC28-4BD7-91DF-03F56EE0945C}" type="slidenum">
              <a:rPr lang="uk-UA" altLang="uk-UA"/>
              <a:pPr/>
              <a:t>7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582918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fld id="{F5DD3FA2-90B3-4596-BC68-D4A3B6E1E8BD}" type="slidenum">
              <a:rPr lang="uk-UA" altLang="uk-UA"/>
              <a:pPr/>
              <a:t>8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755258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fld id="{B05C768A-F7B4-47C3-9AE2-D7B5EAD988B1}" type="slidenum">
              <a:rPr lang="uk-UA" altLang="uk-UA"/>
              <a:pPr/>
              <a:t>10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983114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fld id="{EA1E3A83-873B-4311-8BE4-F8E428FF40A6}" type="slidenum">
              <a:rPr lang="uk-UA" altLang="uk-UA"/>
              <a:pPr/>
              <a:t>13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2113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9486900" y="236538"/>
            <a:ext cx="21209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uk-UA" sz="1100" smtClean="0"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23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  <p:sldLayoutId id="21474848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6.5.ph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ewtonsoft.com/json/help/html/T_Newtonsoft_Json_JsonSerializer.ht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dirty="0" err="1" smtClean="0">
                <a:latin typeface="Proxima Nova Black" panose="02000506030000020004" pitchFamily="2" charset="0"/>
              </a:rPr>
              <a:t>XMLSerializer</a:t>
            </a:r>
            <a:r>
              <a:rPr lang="en-US" altLang="uk-UA" dirty="0" smtClean="0">
                <a:latin typeface="Proxima Nova Black" panose="02000506030000020004" pitchFamily="2" charset="0"/>
              </a:rPr>
              <a:t>: Attribute</a:t>
            </a:r>
            <a:endParaRPr lang="uk-UA" altLang="uk-UA" dirty="0" smtClean="0"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You can configure how the </a:t>
            </a:r>
            <a:r>
              <a:rPr lang="en-US" dirty="0" err="1">
                <a:latin typeface="+mn-lt"/>
              </a:rPr>
              <a:t>XmlSerializer</a:t>
            </a:r>
            <a:r>
              <a:rPr lang="en-US" dirty="0">
                <a:latin typeface="+mn-lt"/>
              </a:rPr>
              <a:t> serializes your type by using attributes. These attributes are defined in the </a:t>
            </a:r>
            <a:r>
              <a:rPr lang="en-US" i="1" dirty="0" err="1">
                <a:latin typeface="+mn-lt"/>
              </a:rPr>
              <a:t>System.Xml.Serialization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namespace </a:t>
            </a:r>
            <a:r>
              <a:rPr lang="en-US" dirty="0" smtClean="0">
                <a:latin typeface="+mn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i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+mn-lt"/>
              </a:rPr>
              <a:t>XmlIgnore</a:t>
            </a:r>
            <a:r>
              <a:rPr lang="en-US" sz="2000" b="1" dirty="0">
                <a:solidFill>
                  <a:schemeClr val="bg1"/>
                </a:solidFill>
                <a:latin typeface="+mn-lt"/>
              </a:rPr>
              <a:t> -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can be used to make sure that an element is not 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serialized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+mn-lt"/>
              </a:rPr>
              <a:t>XmlAttribute</a:t>
            </a:r>
            <a:r>
              <a:rPr lang="en-US" sz="2000" b="1" dirty="0">
                <a:solidFill>
                  <a:schemeClr val="bg1"/>
                </a:solidFill>
                <a:latin typeface="+mn-lt"/>
              </a:rPr>
              <a:t> -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you can map a member to an attribute on its parent node. 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+mn-lt"/>
              </a:rPr>
              <a:t>XmlElement</a:t>
            </a:r>
            <a:r>
              <a:rPr lang="en-US" sz="2000" b="1" dirty="0">
                <a:solidFill>
                  <a:schemeClr val="bg1"/>
                </a:solidFill>
                <a:latin typeface="+mn-lt"/>
              </a:rPr>
              <a:t> –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by default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+mn-lt"/>
              </a:rPr>
              <a:t>XmlArray</a:t>
            </a:r>
            <a:r>
              <a:rPr lang="en-US" sz="2000" b="1" dirty="0">
                <a:solidFill>
                  <a:schemeClr val="bg1"/>
                </a:solidFill>
                <a:latin typeface="+mn-lt"/>
              </a:rPr>
              <a:t> -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is used when serializing collections.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+mn-lt"/>
              </a:rPr>
              <a:t>XmlArrayItem</a:t>
            </a:r>
            <a:r>
              <a:rPr lang="en-US" sz="2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i="1" dirty="0">
                <a:solidFill>
                  <a:schemeClr val="bg1"/>
                </a:solidFill>
                <a:latin typeface="+mn-lt"/>
              </a:rPr>
              <a:t>-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is used when serializing collections.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uk-U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092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 bwMode="auto">
          <a:xfrm>
            <a:off x="685800" y="685800"/>
            <a:ext cx="108204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dirty="0" smtClean="0">
                <a:latin typeface="Proxima Nova Black" panose="02000506030000020004" pitchFamily="2" charset="0"/>
              </a:rPr>
              <a:t>Complex and derived types serialization</a:t>
            </a:r>
            <a:endParaRPr lang="uk-UA" altLang="uk-UA" dirty="0" smtClean="0">
              <a:latin typeface="Proxima Nova Black" panose="02000506030000020004" pitchFamily="2" charset="0"/>
            </a:endParaRPr>
          </a:p>
        </p:txBody>
      </p:sp>
      <p:sp>
        <p:nvSpPr>
          <p:cNvPr id="49155" name="Прямоугольник 1"/>
          <p:cNvSpPr>
            <a:spLocks noChangeArrowheads="1"/>
          </p:cNvSpPr>
          <p:nvPr/>
        </p:nvSpPr>
        <p:spPr bwMode="auto">
          <a:xfrm>
            <a:off x="979488" y="1826864"/>
            <a:ext cx="4305300" cy="138499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[Serializable]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uk-UA" sz="12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5475288" y="1847502"/>
            <a:ext cx="3810000" cy="323165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[Serializable]</a:t>
            </a:r>
          </a:p>
          <a:p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2B91AF"/>
                </a:solidFill>
                <a:latin typeface="Consolas" panose="020B0609020204030204" pitchFamily="49" charset="0"/>
              </a:rPr>
              <a:t>VIPOrder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: Order</a:t>
            </a:r>
          </a:p>
          <a:p>
            <a:r>
              <a:rPr lang="uk-UA" sz="12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Description {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uk-UA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[Serializable]</a:t>
            </a:r>
          </a:p>
          <a:p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2B91AF"/>
                </a:solidFill>
                <a:latin typeface="Consolas" panose="020B0609020204030204" pitchFamily="49" charset="0"/>
              </a:rPr>
              <a:t>OrderLine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2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[XmlAttribute]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uk-UA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[XmlAttribute]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Amount {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uk-UA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[XmlElement(“OrderedProduct”)]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Product Product {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uk-UA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uk-UA" sz="12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971550" y="3244642"/>
            <a:ext cx="4305300" cy="267765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[Serializable]</a:t>
            </a:r>
          </a:p>
          <a:p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2B91AF"/>
                </a:solidFill>
                <a:latin typeface="Consolas" panose="020B0609020204030204" pitchFamily="49" charset="0"/>
              </a:rPr>
              <a:t>Order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2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[XmlAttribute]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uk-UA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[XmlIgnore]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IsDirty {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uk-UA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[XmlArray(“Lines”)]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[XmlArrayItem(“OrderLine”)]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List&lt;OrderLine&gt; OrderLines {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uk-UA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uk-UA" sz="12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5475288" y="5059278"/>
            <a:ext cx="3810000" cy="175432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[Serializable]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Product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XmlAttribute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uk-U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Price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Description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uk-U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 bwMode="auto">
          <a:xfrm>
            <a:off x="685800" y="685800"/>
            <a:ext cx="108204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uk-UA" dirty="0" smtClean="0">
                <a:latin typeface="Proxima Nova Black" panose="02000506030000020004" pitchFamily="2" charset="0"/>
              </a:rPr>
              <a:t>Complex and derived types serialization</a:t>
            </a:r>
            <a:endParaRPr lang="uk-UA" altLang="uk-UA" dirty="0" smtClean="0">
              <a:latin typeface="Proxima Nova Black" panose="02000506030000020004" pitchFamily="2" charset="0"/>
            </a:endParaRPr>
          </a:p>
        </p:txBody>
      </p:sp>
      <p:sp>
        <p:nvSpPr>
          <p:cNvPr id="50179" name="Прямоугольник 1"/>
          <p:cNvSpPr>
            <a:spLocks noChangeArrowheads="1"/>
          </p:cNvSpPr>
          <p:nvPr/>
        </p:nvSpPr>
        <p:spPr bwMode="auto">
          <a:xfrm>
            <a:off x="685799" y="1907553"/>
            <a:ext cx="10820401" cy="452431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Order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Product p1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Product { ID = 1, Description = “p2”, Price = 9 };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Product p2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Product { ID = 2, Description = “p3”, Price = 6 };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Order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VIPOrder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ID = 4, Description = “Order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John Doe. Use the nice giftwrap”,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OrderLines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ID = 5, Amount = 1, Product = p1},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ID = 6 ,Amount = 10, Product = p2},</a:t>
            </a:r>
          </a:p>
          <a:p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}};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order;</a:t>
            </a:r>
          </a:p>
          <a:p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uk-U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(Order),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Type[] {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VIPOrder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});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xml;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StringWriter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stringWriter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StringWriter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</a:p>
          <a:p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Order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serializer.Serialize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stringWriter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order);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xml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stringWriter.ToString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StringReader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stringReader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StringReader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(xml))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Order o = (Order)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serializer.Deserialize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stringReader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Use the order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uk-UA" sz="12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28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dirty="0" smtClean="0">
                <a:latin typeface="Proxima Nova Black" panose="02000506030000020004" pitchFamily="2" charset="0"/>
              </a:rPr>
              <a:t>JSON Serialization</a:t>
            </a:r>
            <a:endParaRPr lang="uk-UA" altLang="uk-UA" dirty="0" smtClean="0">
              <a:latin typeface="Proxima Nova Black" panose="02000506030000020004" pitchFamily="2" charset="0"/>
            </a:endParaRPr>
          </a:p>
        </p:txBody>
      </p:sp>
      <p:sp>
        <p:nvSpPr>
          <p:cNvPr id="51203" name="Text Placeholder 2"/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uk-UA" dirty="0" smtClean="0">
                <a:latin typeface="+mn-lt"/>
              </a:rPr>
              <a:t>We can use </a:t>
            </a:r>
            <a:r>
              <a:rPr lang="en-US" b="1" dirty="0" err="1">
                <a:latin typeface="+mn-lt"/>
              </a:rPr>
              <a:t>JsonSerializer</a:t>
            </a:r>
            <a:r>
              <a:rPr lang="en-US" altLang="uk-UA" dirty="0" smtClean="0">
                <a:latin typeface="+mn-lt"/>
              </a:rPr>
              <a:t> to serialize type instance to JSON string and </a:t>
            </a:r>
            <a:r>
              <a:rPr lang="en-US" altLang="uk-UA" dirty="0" err="1" smtClean="0">
                <a:latin typeface="+mn-lt"/>
              </a:rPr>
              <a:t>deserialize</a:t>
            </a:r>
            <a:r>
              <a:rPr lang="en-US" altLang="uk-UA" dirty="0" smtClean="0">
                <a:latin typeface="+mn-lt"/>
              </a:rPr>
              <a:t> JSON string to type instance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Standard </a:t>
            </a:r>
            <a:r>
              <a:rPr lang="en-US" b="1" dirty="0" err="1" smtClean="0">
                <a:latin typeface="+mn-lt"/>
              </a:rPr>
              <a:t>JsonSerializer</a:t>
            </a:r>
            <a:r>
              <a:rPr lang="en-US" altLang="uk-UA" dirty="0" smtClean="0">
                <a:latin typeface="+mn-lt"/>
              </a:rPr>
              <a:t> is under </a:t>
            </a:r>
            <a:r>
              <a:rPr lang="en-US" b="1" dirty="0" err="1" smtClean="0">
                <a:latin typeface="+mn-lt"/>
              </a:rPr>
              <a:t>System.Text.Json</a:t>
            </a:r>
            <a:r>
              <a:rPr lang="en-US" b="1" dirty="0" smtClean="0">
                <a:latin typeface="+mn-lt"/>
              </a:rPr>
              <a:t> </a:t>
            </a:r>
            <a:r>
              <a:rPr lang="en-US" altLang="uk-UA" dirty="0" smtClean="0">
                <a:latin typeface="+mn-lt"/>
              </a:rPr>
              <a:t>namespace.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https://metanit.com/sharp/tutorial/6.5.php</a:t>
            </a:r>
            <a:endParaRPr lang="en-US" altLang="uk-UA" dirty="0">
              <a:latin typeface="+mn-lt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uk-UA" dirty="0" smtClean="0">
              <a:latin typeface="+mn-lt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uk-UA" dirty="0" smtClean="0">
                <a:latin typeface="+mn-lt"/>
                <a:ea typeface="Verdana" panose="020B0604030504040204" pitchFamily="34" charset="0"/>
              </a:rPr>
              <a:t>As alternative, you can </a:t>
            </a:r>
            <a:r>
              <a:rPr lang="en-US" altLang="uk-UA" dirty="0">
                <a:latin typeface="+mn-lt"/>
                <a:ea typeface="Verdana" panose="020B0604030504040204" pitchFamily="34" charset="0"/>
              </a:rPr>
              <a:t>use </a:t>
            </a:r>
            <a:r>
              <a:rPr lang="en-US" altLang="uk-UA" dirty="0" err="1" smtClean="0">
                <a:latin typeface="+mn-lt"/>
                <a:ea typeface="Verdana" panose="020B0604030504040204" pitchFamily="34" charset="0"/>
              </a:rPr>
              <a:t>JsonSerializer</a:t>
            </a:r>
            <a:r>
              <a:rPr lang="en-US" altLang="uk-UA" dirty="0" smtClean="0">
                <a:latin typeface="+mn-lt"/>
                <a:ea typeface="Verdana" panose="020B0604030504040204" pitchFamily="34" charset="0"/>
              </a:rPr>
              <a:t> class from </a:t>
            </a:r>
            <a:r>
              <a:rPr lang="en-US" altLang="uk-UA" dirty="0" err="1" smtClean="0">
                <a:latin typeface="+mn-lt"/>
                <a:ea typeface="Verdana" panose="020B0604030504040204" pitchFamily="34" charset="0"/>
              </a:rPr>
              <a:t>Newtonsoft</a:t>
            </a:r>
            <a:endParaRPr lang="en-US" altLang="uk-UA" dirty="0" smtClean="0">
              <a:latin typeface="+mn-lt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b="1" dirty="0" err="1" smtClean="0"/>
              <a:t>JsonSerializer</a:t>
            </a:r>
            <a:r>
              <a:rPr lang="en-US" b="1" dirty="0" smtClean="0"/>
              <a:t> </a:t>
            </a:r>
            <a:r>
              <a:rPr lang="en-US" altLang="uk-UA" dirty="0" smtClean="0"/>
              <a:t>is </a:t>
            </a:r>
            <a:r>
              <a:rPr lang="en-US" altLang="uk-UA" dirty="0"/>
              <a:t>under </a:t>
            </a:r>
            <a:r>
              <a:rPr lang="en-US" altLang="uk-UA" b="1" dirty="0" err="1" smtClean="0"/>
              <a:t>Newtonsoft</a:t>
            </a:r>
            <a:r>
              <a:rPr lang="en-US" b="1" dirty="0" err="1" smtClean="0"/>
              <a:t>.Json</a:t>
            </a:r>
            <a:r>
              <a:rPr lang="en-US" b="1" dirty="0" smtClean="0"/>
              <a:t> </a:t>
            </a:r>
            <a:r>
              <a:rPr lang="en-US" altLang="uk-UA" dirty="0" smtClean="0"/>
              <a:t>namespace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https://www.newtonsoft.com/json/help/html/T_Newtonsoft_Json_JsonSerializer.htm</a:t>
            </a:r>
            <a:endParaRPr lang="en-US" altLang="uk-U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999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dirty="0" smtClean="0">
                <a:latin typeface="Proxima Nova Black" panose="02000506030000020004" pitchFamily="2" charset="0"/>
              </a:rPr>
              <a:t>JSON Serialization</a:t>
            </a:r>
            <a:endParaRPr lang="uk-UA" altLang="uk-UA" dirty="0" smtClean="0">
              <a:latin typeface="Proxima Nova Black" panose="02000506030000020004" pitchFamily="2" charset="0"/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675861" y="2349073"/>
            <a:ext cx="7374835" cy="3970318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System.Text.Json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uk-U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Person tom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 { Name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Age = 35 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JsonSerializer.Serialize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&lt;Person&gt;(tom);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Person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restoredPerson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JsonSerializer.Deserialize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restoredPerson.Name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uk-UA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5252" y="4843795"/>
            <a:ext cx="318052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{"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Name":"Tom","Age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": 35}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Tom</a:t>
            </a:r>
            <a:endParaRPr lang="uk-UA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05800" y="2369034"/>
            <a:ext cx="3269974" cy="1631216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Serialized object </a:t>
            </a:r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ust have constructor without parameters.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Only public properties a serialized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5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9995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uk-UA" b="1" smtClean="0">
                <a:solidFill>
                  <a:srgbClr val="FFFF00"/>
                </a:solidFill>
                <a:latin typeface="Proxima Nova Black" panose="02000506030000020004" pitchFamily="2" charset="0"/>
              </a:rPr>
              <a:t>Agenda</a:t>
            </a:r>
            <a:endParaRPr lang="uk-UA" altLang="uk-UA" smtClean="0">
              <a:latin typeface="Proxima Nova Black" panose="02000506030000020004" pitchFamily="2" charset="0"/>
            </a:endParaRPr>
          </a:p>
        </p:txBody>
      </p:sp>
      <p:sp>
        <p:nvSpPr>
          <p:cNvPr id="31747" name="Text Placeholder 2"/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uk-UA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uk-UA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uk-UA" sz="2400" dirty="0" smtClean="0">
                <a:latin typeface="+mn-lt"/>
              </a:rPr>
              <a:t>What is Serialization?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uk-UA" sz="2400" dirty="0" smtClean="0">
                <a:latin typeface="+mn-lt"/>
              </a:rPr>
              <a:t>Binary serialization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uk-UA" sz="2400" dirty="0" smtClean="0">
                <a:latin typeface="+mn-lt"/>
              </a:rPr>
              <a:t>XML Serialization in C#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uk-UA" sz="2400" dirty="0" smtClean="0">
                <a:latin typeface="+mn-lt"/>
              </a:rPr>
              <a:t>Serialization in JSON format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uk-UA" dirty="0" smtClean="0">
              <a:latin typeface="+mn-lt"/>
            </a:endParaRPr>
          </a:p>
        </p:txBody>
      </p:sp>
      <p:pic>
        <p:nvPicPr>
          <p:cNvPr id="24580" name="Picture 4" descr="Fill out a form. online application. | Premium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65" y="2057400"/>
            <a:ext cx="3852101" cy="385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3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 bwMode="auto"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dirty="0" smtClean="0">
                <a:latin typeface="Proxima Nova Black" panose="02000506030000020004" pitchFamily="2" charset="0"/>
              </a:rPr>
              <a:t>What is Serialization?</a:t>
            </a:r>
            <a:endParaRPr lang="uk-UA" altLang="uk-UA" dirty="0" smtClean="0">
              <a:latin typeface="Proxima Nova Black" panose="02000506030000020004" pitchFamily="2" charset="0"/>
            </a:endParaRPr>
          </a:p>
        </p:txBody>
      </p:sp>
      <p:sp>
        <p:nvSpPr>
          <p:cNvPr id="32771" name="Text Placeholder 3"/>
          <p:cNvSpPr>
            <a:spLocks noGrp="1"/>
          </p:cNvSpPr>
          <p:nvPr>
            <p:ph type="body" sz="quarter" idx="4294967295"/>
          </p:nvPr>
        </p:nvSpPr>
        <p:spPr bwMode="auto">
          <a:xfrm>
            <a:off x="685800" y="2037508"/>
            <a:ext cx="10820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uk-UA" sz="2000" b="1" dirty="0" smtClean="0">
                <a:solidFill>
                  <a:schemeClr val="bg1"/>
                </a:solidFill>
              </a:rPr>
              <a:t>Serialization</a:t>
            </a:r>
            <a:r>
              <a:rPr lang="en-US" altLang="uk-UA" sz="2000" dirty="0" smtClean="0">
                <a:solidFill>
                  <a:schemeClr val="bg1"/>
                </a:solidFill>
              </a:rPr>
              <a:t> is the process of transforming an object or object graph that you have in-memory into a stream of bytes or text.</a:t>
            </a:r>
          </a:p>
          <a:p>
            <a:r>
              <a:rPr lang="en-US" altLang="uk-UA" sz="2000" b="1" dirty="0" smtClean="0">
                <a:solidFill>
                  <a:schemeClr val="bg1"/>
                </a:solidFill>
              </a:rPr>
              <a:t>Deserialization</a:t>
            </a:r>
            <a:r>
              <a:rPr lang="en-US" altLang="uk-UA" sz="2000" dirty="0" smtClean="0">
                <a:solidFill>
                  <a:schemeClr val="bg1"/>
                </a:solidFill>
              </a:rPr>
              <a:t> is the opposite. You take some bytes or text and transform them into an object. </a:t>
            </a:r>
          </a:p>
        </p:txBody>
      </p:sp>
      <p:sp>
        <p:nvSpPr>
          <p:cNvPr id="6" name="Прямоугольник 9"/>
          <p:cNvSpPr/>
          <p:nvPr/>
        </p:nvSpPr>
        <p:spPr>
          <a:xfrm>
            <a:off x="1536084" y="3297238"/>
            <a:ext cx="3260725" cy="132343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[Serializable]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uk-U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uk-UA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uk-U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10"/>
          <p:cNvSpPr>
            <a:spLocks noChangeArrowheads="1"/>
          </p:cNvSpPr>
          <p:nvPr/>
        </p:nvSpPr>
        <p:spPr bwMode="auto">
          <a:xfrm>
            <a:off x="5651500" y="3297238"/>
            <a:ext cx="4876800" cy="107721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Person st1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st1.FirstName = “Iryna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st1.LastName = “Koval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st1.BirthDate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(1981, 8, 17);</a:t>
            </a:r>
            <a:endParaRPr lang="uk-UA" altLang="uk-UA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2774" name="Group 7"/>
          <p:cNvGrpSpPr>
            <a:grpSpLocks/>
          </p:cNvGrpSpPr>
          <p:nvPr/>
        </p:nvGrpSpPr>
        <p:grpSpPr bwMode="auto">
          <a:xfrm>
            <a:off x="2654300" y="4437063"/>
            <a:ext cx="5656263" cy="2065337"/>
            <a:chOff x="1523999" y="4267200"/>
            <a:chExt cx="6284033" cy="2368550"/>
          </a:xfrm>
        </p:grpSpPr>
        <p:sp>
          <p:nvSpPr>
            <p:cNvPr id="32775" name="Freeform 9"/>
            <p:cNvSpPr>
              <a:spLocks/>
            </p:cNvSpPr>
            <p:nvPr/>
          </p:nvSpPr>
          <p:spPr bwMode="auto">
            <a:xfrm>
              <a:off x="4851400" y="4267200"/>
              <a:ext cx="863600" cy="1371600"/>
            </a:xfrm>
            <a:custGeom>
              <a:avLst/>
              <a:gdLst>
                <a:gd name="T0" fmla="*/ 2147483646 w 544"/>
                <a:gd name="T1" fmla="*/ 0 h 1104"/>
                <a:gd name="T2" fmla="*/ 2147483646 w 544"/>
                <a:gd name="T3" fmla="*/ 2147483646 h 1104"/>
                <a:gd name="T4" fmla="*/ 0 w 544"/>
                <a:gd name="T5" fmla="*/ 2147483646 h 1104"/>
                <a:gd name="T6" fmla="*/ 0 60000 65536"/>
                <a:gd name="T7" fmla="*/ 0 60000 65536"/>
                <a:gd name="T8" fmla="*/ 0 60000 65536"/>
                <a:gd name="T9" fmla="*/ 0 w 544"/>
                <a:gd name="T10" fmla="*/ 0 h 1104"/>
                <a:gd name="T11" fmla="*/ 544 w 544"/>
                <a:gd name="T12" fmla="*/ 1104 h 1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1104">
                  <a:moveTo>
                    <a:pt x="96" y="0"/>
                  </a:moveTo>
                  <a:cubicBezTo>
                    <a:pt x="320" y="172"/>
                    <a:pt x="544" y="344"/>
                    <a:pt x="528" y="528"/>
                  </a:cubicBezTo>
                  <a:cubicBezTo>
                    <a:pt x="512" y="712"/>
                    <a:pt x="256" y="908"/>
                    <a:pt x="0" y="1104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32776" name="Freeform 10"/>
            <p:cNvSpPr>
              <a:spLocks/>
            </p:cNvSpPr>
            <p:nvPr/>
          </p:nvSpPr>
          <p:spPr bwMode="auto">
            <a:xfrm rot="10800000">
              <a:off x="3657600" y="4267200"/>
              <a:ext cx="863600" cy="1439863"/>
            </a:xfrm>
            <a:custGeom>
              <a:avLst/>
              <a:gdLst>
                <a:gd name="T0" fmla="*/ 2147483646 w 544"/>
                <a:gd name="T1" fmla="*/ 0 h 1104"/>
                <a:gd name="T2" fmla="*/ 2147483646 w 544"/>
                <a:gd name="T3" fmla="*/ 2147483646 h 1104"/>
                <a:gd name="T4" fmla="*/ 0 w 544"/>
                <a:gd name="T5" fmla="*/ 2147483646 h 1104"/>
                <a:gd name="T6" fmla="*/ 0 60000 65536"/>
                <a:gd name="T7" fmla="*/ 0 60000 65536"/>
                <a:gd name="T8" fmla="*/ 0 60000 65536"/>
                <a:gd name="T9" fmla="*/ 0 w 544"/>
                <a:gd name="T10" fmla="*/ 0 h 1104"/>
                <a:gd name="T11" fmla="*/ 544 w 544"/>
                <a:gd name="T12" fmla="*/ 1104 h 1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1104">
                  <a:moveTo>
                    <a:pt x="96" y="0"/>
                  </a:moveTo>
                  <a:cubicBezTo>
                    <a:pt x="320" y="172"/>
                    <a:pt x="544" y="344"/>
                    <a:pt x="528" y="528"/>
                  </a:cubicBezTo>
                  <a:cubicBezTo>
                    <a:pt x="512" y="712"/>
                    <a:pt x="256" y="908"/>
                    <a:pt x="0" y="1104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32777" name="Text Box 11"/>
            <p:cNvSpPr txBox="1">
              <a:spLocks noChangeArrowheads="1"/>
            </p:cNvSpPr>
            <p:nvPr/>
          </p:nvSpPr>
          <p:spPr bwMode="auto">
            <a:xfrm>
              <a:off x="5674432" y="4639954"/>
              <a:ext cx="2133600" cy="44122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uk-UA" dirty="0">
                  <a:solidFill>
                    <a:schemeClr val="bg1"/>
                  </a:solidFill>
                  <a:latin typeface="Verdana" panose="020B0604030504040204" pitchFamily="34" charset="0"/>
                </a:rPr>
                <a:t>Serialization</a:t>
              </a:r>
              <a:endParaRPr lang="uk-UA" altLang="uk-UA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  <p:pic>
          <p:nvPicPr>
            <p:cNvPr id="32778" name="Picture 13" descr="code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5638800"/>
              <a:ext cx="5080000" cy="99695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79" name="Text Box 14"/>
            <p:cNvSpPr txBox="1">
              <a:spLocks noChangeArrowheads="1"/>
            </p:cNvSpPr>
            <p:nvPr/>
          </p:nvSpPr>
          <p:spPr bwMode="auto">
            <a:xfrm>
              <a:off x="1523999" y="4695619"/>
              <a:ext cx="2133600" cy="44122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uk-UA" dirty="0">
                  <a:solidFill>
                    <a:schemeClr val="bg1"/>
                  </a:solidFill>
                  <a:latin typeface="Verdana" panose="020B0604030504040204" pitchFamily="34" charset="0"/>
                </a:rPr>
                <a:t>Deserialization</a:t>
              </a:r>
              <a:endParaRPr lang="uk-UA" altLang="uk-UA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1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dirty="0" smtClean="0">
                <a:latin typeface="Proxima Nova Black" panose="02000506030000020004" pitchFamily="2" charset="0"/>
              </a:rPr>
              <a:t>Serialization in .NET</a:t>
            </a:r>
            <a:endParaRPr lang="uk-UA" altLang="uk-UA" dirty="0" smtClean="0">
              <a:latin typeface="Proxima Nova Black" panose="02000506030000020004" pitchFamily="2" charset="0"/>
            </a:endParaRPr>
          </a:p>
        </p:txBody>
      </p:sp>
      <p:sp>
        <p:nvSpPr>
          <p:cNvPr id="31747" name="Text Placeholder 3"/>
          <p:cNvSpPr>
            <a:spLocks noGrp="1"/>
          </p:cNvSpPr>
          <p:nvPr>
            <p:ph type="body" sz="quarter" idx="4294967295"/>
          </p:nvPr>
        </p:nvSpPr>
        <p:spPr bwMode="auto">
          <a:xfrm>
            <a:off x="685800" y="2057400"/>
            <a:ext cx="6738730" cy="3794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uk-UA" sz="2000" dirty="0">
                <a:solidFill>
                  <a:schemeClr val="bg1"/>
                </a:solidFill>
              </a:rPr>
              <a:t>.NET Framework has </a:t>
            </a:r>
            <a:r>
              <a:rPr lang="en-US" altLang="uk-UA" sz="2000" dirty="0" smtClean="0">
                <a:solidFill>
                  <a:schemeClr val="bg1"/>
                </a:solidFill>
              </a:rPr>
              <a:t>supports:</a:t>
            </a:r>
            <a:endParaRPr lang="en-US" altLang="uk-UA" sz="2000" dirty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en-US" altLang="uk-UA" sz="2000" dirty="0">
                <a:solidFill>
                  <a:schemeClr val="bg1"/>
                </a:solidFill>
              </a:rPr>
              <a:t> </a:t>
            </a:r>
            <a:r>
              <a:rPr lang="en-US" altLang="uk-UA" sz="2000" b="1" dirty="0">
                <a:solidFill>
                  <a:schemeClr val="bg1"/>
                </a:solidFill>
              </a:rPr>
              <a:t>binary,</a:t>
            </a:r>
          </a:p>
          <a:p>
            <a:pPr lvl="1">
              <a:defRPr/>
            </a:pPr>
            <a:r>
              <a:rPr lang="en-US" altLang="uk-UA" sz="2000" b="1" dirty="0">
                <a:solidFill>
                  <a:schemeClr val="bg1"/>
                </a:solidFill>
              </a:rPr>
              <a:t> XML, </a:t>
            </a:r>
          </a:p>
          <a:p>
            <a:pPr lvl="1">
              <a:defRPr/>
            </a:pPr>
            <a:r>
              <a:rPr lang="en-US" altLang="uk-UA" sz="2000" b="1" dirty="0">
                <a:solidFill>
                  <a:schemeClr val="bg1"/>
                </a:solidFill>
              </a:rPr>
              <a:t> JSON</a:t>
            </a:r>
            <a:r>
              <a:rPr lang="en-US" altLang="uk-UA" sz="2000" dirty="0">
                <a:solidFill>
                  <a:schemeClr val="bg1"/>
                </a:solidFill>
              </a:rPr>
              <a:t>, </a:t>
            </a:r>
          </a:p>
          <a:p>
            <a:pPr lvl="1">
              <a:defRPr/>
            </a:pPr>
            <a:r>
              <a:rPr lang="en-US" altLang="uk-UA" sz="2000" b="1" dirty="0">
                <a:solidFill>
                  <a:schemeClr val="bg1"/>
                </a:solidFill>
              </a:rPr>
              <a:t> own custom serialization</a:t>
            </a:r>
            <a:r>
              <a:rPr lang="en-US" altLang="uk-UA" sz="2000" dirty="0" smtClean="0">
                <a:solidFill>
                  <a:schemeClr val="bg1"/>
                </a:solidFill>
              </a:rPr>
              <a:t>.</a:t>
            </a:r>
            <a:endParaRPr lang="en-US" altLang="uk-UA" sz="2000" dirty="0">
              <a:solidFill>
                <a:schemeClr val="bg1"/>
              </a:solidFill>
            </a:endParaRPr>
          </a:p>
          <a:p>
            <a:pPr lvl="1">
              <a:defRPr/>
            </a:pPr>
            <a:endParaRPr lang="en-US" altLang="uk-UA" sz="16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000" kern="0" dirty="0">
                <a:solidFill>
                  <a:schemeClr val="bg1"/>
                </a:solidFill>
              </a:rPr>
              <a:t>The .NET Framework offers </a:t>
            </a:r>
            <a:r>
              <a:rPr lang="en-US" sz="2000" kern="0" dirty="0" smtClean="0">
                <a:solidFill>
                  <a:schemeClr val="bg1"/>
                </a:solidFill>
              </a:rPr>
              <a:t>classes for </a:t>
            </a:r>
            <a:r>
              <a:rPr lang="en-US" sz="2000" kern="0" dirty="0">
                <a:solidFill>
                  <a:schemeClr val="bg1"/>
                </a:solidFill>
              </a:rPr>
              <a:t>serialization mechanisms that you can use by default: </a:t>
            </a:r>
          </a:p>
          <a:p>
            <a:pPr lvl="1">
              <a:defRPr/>
            </a:pPr>
            <a:r>
              <a:rPr lang="en-US" sz="2000" b="1" kern="0" dirty="0" err="1">
                <a:solidFill>
                  <a:schemeClr val="bg1"/>
                </a:solidFill>
              </a:rPr>
              <a:t>BinaryFormatter</a:t>
            </a:r>
            <a:endParaRPr lang="en-US" sz="2000" b="1" kern="0" dirty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en-US" sz="2000" b="1" kern="0" dirty="0" err="1">
                <a:solidFill>
                  <a:schemeClr val="bg1"/>
                </a:solidFill>
              </a:rPr>
              <a:t>XmlSerializer</a:t>
            </a:r>
            <a:r>
              <a:rPr lang="en-US" sz="2000" b="1" kern="0" dirty="0">
                <a:solidFill>
                  <a:schemeClr val="bg1"/>
                </a:solidFill>
              </a:rPr>
              <a:t> </a:t>
            </a:r>
            <a:endParaRPr lang="uk-UA" sz="2000" b="1" kern="0" dirty="0" smtClean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en-US" sz="2000" b="1" kern="0" dirty="0" err="1" smtClean="0">
                <a:solidFill>
                  <a:schemeClr val="bg1"/>
                </a:solidFill>
              </a:rPr>
              <a:t>JsonSerializer</a:t>
            </a:r>
            <a:endParaRPr lang="en-US" sz="2000" b="1" kern="0" dirty="0">
              <a:solidFill>
                <a:schemeClr val="bg1"/>
              </a:solidFill>
            </a:endParaRPr>
          </a:p>
          <a:p>
            <a:pPr marL="457200" lvl="1" indent="0">
              <a:buNone/>
              <a:defRPr/>
            </a:pPr>
            <a:r>
              <a:rPr lang="en-US" sz="2000" b="1" kern="0" dirty="0" smtClean="0">
                <a:solidFill>
                  <a:schemeClr val="bg1"/>
                </a:solidFill>
              </a:rPr>
              <a:t> </a:t>
            </a:r>
            <a:endParaRPr lang="en-US" sz="2000" b="1" kern="0" dirty="0">
              <a:solidFill>
                <a:schemeClr val="bg1"/>
              </a:solidFill>
            </a:endParaRPr>
          </a:p>
          <a:p>
            <a:pPr lvl="1">
              <a:defRPr/>
            </a:pPr>
            <a:endParaRPr lang="en-US" altLang="uk-UA" sz="1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530" y="2757313"/>
            <a:ext cx="4697958" cy="239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dirty="0" smtClean="0">
                <a:latin typeface="Proxima Nova Black" panose="02000506030000020004" pitchFamily="2" charset="0"/>
              </a:rPr>
              <a:t>Binary serialization</a:t>
            </a:r>
            <a:endParaRPr lang="uk-UA" altLang="uk-UA" dirty="0" smtClean="0">
              <a:latin typeface="Proxima Nova Black" panose="02000506030000020004" pitchFamily="2" charset="0"/>
            </a:endParaRPr>
          </a:p>
        </p:txBody>
      </p:sp>
      <p:sp>
        <p:nvSpPr>
          <p:cNvPr id="33795" name="Text Placeholder 2"/>
          <p:cNvSpPr>
            <a:spLocks noGrp="1"/>
          </p:cNvSpPr>
          <p:nvPr>
            <p:ph type="body" sz="quarter" idx="10"/>
          </p:nvPr>
        </p:nvSpPr>
        <p:spPr bwMode="auto">
          <a:xfrm>
            <a:off x="685800" y="2375448"/>
            <a:ext cx="7305261" cy="3429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6263" lvl="1" indent="-3429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chemeClr val="bg1"/>
                </a:solidFill>
                <a:latin typeface="+mn-lt"/>
              </a:rPr>
              <a:t>In </a:t>
            </a:r>
            <a:r>
              <a:rPr lang="en-US" sz="2000" b="1" kern="0" dirty="0">
                <a:solidFill>
                  <a:schemeClr val="bg1"/>
                </a:solidFill>
                <a:latin typeface="+mn-lt"/>
              </a:rPr>
              <a:t>binary</a:t>
            </a:r>
            <a:r>
              <a:rPr lang="en-US" sz="2000" kern="0" dirty="0">
                <a:solidFill>
                  <a:schemeClr val="bg1"/>
                </a:solidFill>
                <a:latin typeface="+mn-lt"/>
              </a:rPr>
              <a:t> serialization all items are serialized, </a:t>
            </a:r>
            <a:r>
              <a:rPr lang="en-US" sz="2000" b="1" kern="0" dirty="0">
                <a:solidFill>
                  <a:schemeClr val="bg1"/>
                </a:solidFill>
                <a:latin typeface="+mn-lt"/>
              </a:rPr>
              <a:t>even private field and </a:t>
            </a:r>
            <a:r>
              <a:rPr lang="en-US" sz="2000" b="1" kern="0" dirty="0" smtClean="0">
                <a:solidFill>
                  <a:schemeClr val="bg1"/>
                </a:solidFill>
                <a:latin typeface="+mn-lt"/>
              </a:rPr>
              <a:t>read-only</a:t>
            </a:r>
            <a:endParaRPr lang="en-US" sz="2000" kern="0" dirty="0">
              <a:solidFill>
                <a:schemeClr val="bg1"/>
              </a:solidFill>
              <a:latin typeface="+mn-lt"/>
            </a:endParaRPr>
          </a:p>
          <a:p>
            <a:pPr marL="576263" lvl="1" indent="-3429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chemeClr val="bg1"/>
                </a:solidFill>
                <a:latin typeface="+mn-lt"/>
              </a:rPr>
              <a:t>In </a:t>
            </a:r>
            <a:r>
              <a:rPr lang="en-US" sz="2000" b="1" kern="0" dirty="0">
                <a:solidFill>
                  <a:schemeClr val="bg1"/>
                </a:solidFill>
                <a:latin typeface="+mn-lt"/>
              </a:rPr>
              <a:t>binary</a:t>
            </a:r>
            <a:r>
              <a:rPr lang="en-US" sz="2000" kern="0" dirty="0">
                <a:solidFill>
                  <a:schemeClr val="bg1"/>
                </a:solidFill>
                <a:latin typeface="+mn-lt"/>
              </a:rPr>
              <a:t> serialization, there is used a binary encoding to provide a compact object serialization for storage or </a:t>
            </a:r>
            <a:r>
              <a:rPr lang="en-US" sz="2000" kern="0" dirty="0" smtClean="0">
                <a:solidFill>
                  <a:schemeClr val="bg1"/>
                </a:solidFill>
                <a:latin typeface="+mn-lt"/>
              </a:rPr>
              <a:t>transmission 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marL="576263" lvl="1" indent="-3429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chemeClr val="bg1"/>
                </a:solidFill>
                <a:latin typeface="+mn-lt"/>
              </a:rPr>
              <a:t>namespace </a:t>
            </a:r>
            <a:r>
              <a:rPr lang="en-US" sz="2000" b="1" kern="0" dirty="0">
                <a:solidFill>
                  <a:schemeClr val="bg1"/>
                </a:solidFill>
                <a:latin typeface="+mn-lt"/>
              </a:rPr>
              <a:t>System</a:t>
            </a:r>
            <a:r>
              <a:rPr lang="uk-UA" sz="2000" b="1" kern="0" dirty="0">
                <a:solidFill>
                  <a:schemeClr val="bg1"/>
                </a:solidFill>
                <a:latin typeface="+mn-lt"/>
              </a:rPr>
              <a:t>.</a:t>
            </a:r>
            <a:r>
              <a:rPr lang="en-US" sz="2000" b="1" kern="0" dirty="0">
                <a:solidFill>
                  <a:schemeClr val="bg1"/>
                </a:solidFill>
                <a:latin typeface="+mn-lt"/>
              </a:rPr>
              <a:t>Runtime</a:t>
            </a:r>
            <a:r>
              <a:rPr lang="uk-UA" sz="2000" b="1" kern="0" dirty="0">
                <a:solidFill>
                  <a:schemeClr val="bg1"/>
                </a:solidFill>
                <a:latin typeface="+mn-lt"/>
              </a:rPr>
              <a:t>.</a:t>
            </a:r>
            <a:r>
              <a:rPr lang="en-US" sz="2000" b="1" kern="0" dirty="0">
                <a:solidFill>
                  <a:schemeClr val="bg1"/>
                </a:solidFill>
                <a:latin typeface="+mn-lt"/>
              </a:rPr>
              <a:t>Serialization</a:t>
            </a:r>
            <a:r>
              <a:rPr lang="uk-UA" sz="2000" b="1" kern="0" dirty="0">
                <a:solidFill>
                  <a:schemeClr val="bg1"/>
                </a:solidFill>
                <a:latin typeface="+mn-lt"/>
              </a:rPr>
              <a:t>.</a:t>
            </a:r>
            <a:r>
              <a:rPr lang="en-US" sz="2000" b="1" kern="0" dirty="0">
                <a:solidFill>
                  <a:schemeClr val="bg1"/>
                </a:solidFill>
                <a:latin typeface="+mn-lt"/>
              </a:rPr>
              <a:t>Formatters</a:t>
            </a:r>
            <a:r>
              <a:rPr lang="uk-UA" sz="2000" b="1" kern="0" dirty="0">
                <a:solidFill>
                  <a:schemeClr val="bg1"/>
                </a:solidFill>
                <a:latin typeface="+mn-lt"/>
              </a:rPr>
              <a:t>.</a:t>
            </a:r>
            <a:r>
              <a:rPr lang="en-US" sz="2000" b="1" kern="0" dirty="0">
                <a:solidFill>
                  <a:schemeClr val="bg1"/>
                </a:solidFill>
                <a:latin typeface="+mn-lt"/>
              </a:rPr>
              <a:t>Binary</a:t>
            </a:r>
            <a:endParaRPr lang="en-US" sz="2000" kern="0" dirty="0">
              <a:solidFill>
                <a:schemeClr val="bg1"/>
              </a:solidFill>
              <a:latin typeface="+mn-lt"/>
            </a:endParaRPr>
          </a:p>
          <a:p>
            <a:pPr marL="576263" lvl="1" indent="-3429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 smtClean="0">
                <a:solidFill>
                  <a:schemeClr val="bg1"/>
                </a:solidFill>
                <a:latin typeface="+mn-lt"/>
              </a:rPr>
              <a:t>Class  </a:t>
            </a:r>
            <a:r>
              <a:rPr lang="en-US" sz="2000" b="1" kern="0" dirty="0" err="1" smtClean="0">
                <a:solidFill>
                  <a:schemeClr val="bg1"/>
                </a:solidFill>
                <a:latin typeface="+mn-lt"/>
              </a:rPr>
              <a:t>BinaryFormatter</a:t>
            </a:r>
            <a:r>
              <a:rPr lang="en-US" sz="2000" kern="0" dirty="0" smtClean="0">
                <a:solidFill>
                  <a:schemeClr val="bg1"/>
                </a:solidFill>
                <a:latin typeface="+mn-lt"/>
              </a:rPr>
              <a:t>. </a:t>
            </a:r>
            <a:endParaRPr lang="en-US" sz="2000" kern="0" dirty="0">
              <a:solidFill>
                <a:schemeClr val="bg1"/>
              </a:solidFill>
              <a:latin typeface="+mn-lt"/>
            </a:endParaRPr>
          </a:p>
          <a:p>
            <a:pPr marL="576263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2000" kern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7410" name="Picture 2" descr="Gear-Wheel Gearwheel Gear - Free vector graphic on Pixab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202" y="2375448"/>
            <a:ext cx="3565303" cy="242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9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dirty="0" err="1" smtClean="0">
                <a:latin typeface="Proxima Nova Black" panose="02000506030000020004" pitchFamily="2" charset="0"/>
              </a:rPr>
              <a:t>BinaryFormatter</a:t>
            </a:r>
            <a:endParaRPr lang="uk-UA" altLang="uk-UA" dirty="0" smtClean="0">
              <a:latin typeface="Proxima Nova Black" panose="02000506030000020004" pitchFamily="2" charset="0"/>
            </a:endParaRPr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279400" y="1839087"/>
            <a:ext cx="3752850" cy="286680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[Serializable]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_id;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_id = id;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uk-UA" sz="14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4178300" y="1858963"/>
            <a:ext cx="6027738" cy="2846933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pPr>
              <a:spcBef>
                <a:spcPts val="300"/>
              </a:spcBef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person.SetId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>
              <a:spcBef>
                <a:spcPts val="300"/>
              </a:spcBef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"Joe"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"Smith"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endParaRPr lang="uk-U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IFormatter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formatter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Stream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Person.bin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300"/>
              </a:spcBef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FileMode.Create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FileAccess.Write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FileShare.None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uk-U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formatter.Serialize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(stream, person);</a:t>
            </a:r>
          </a:p>
          <a:p>
            <a:pPr>
              <a:spcBef>
                <a:spcPts val="300"/>
              </a:spcBef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uk-UA" sz="14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7"/>
          <p:cNvSpPr>
            <a:spLocks noChangeArrowheads="1"/>
          </p:cNvSpPr>
          <p:nvPr/>
        </p:nvSpPr>
        <p:spPr bwMode="auto">
          <a:xfrm>
            <a:off x="279400" y="5170488"/>
            <a:ext cx="6303963" cy="1169551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stream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Person.bin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FileMode.Open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FileAccess.Read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FileShare.Read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uk-U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 person2 = (Person)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formatter.Deserialize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(stream);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uk-UA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225" y="4888488"/>
            <a:ext cx="44989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91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dirty="0" err="1" smtClean="0">
                <a:latin typeface="Proxima Nova Black" panose="02000506030000020004" pitchFamily="2" charset="0"/>
              </a:rPr>
              <a:t>BinaryFormatter</a:t>
            </a:r>
            <a:r>
              <a:rPr lang="en-US" altLang="uk-UA" dirty="0" smtClean="0">
                <a:latin typeface="Proxima Nova Black" panose="02000506030000020004" pitchFamily="2" charset="0"/>
              </a:rPr>
              <a:t>: Attributes</a:t>
            </a:r>
            <a:endParaRPr lang="uk-UA" altLang="uk-UA" dirty="0" smtClean="0">
              <a:latin typeface="Proxima Nova Black" panose="02000506030000020004" pitchFamily="2" charset="0"/>
            </a:endParaRPr>
          </a:p>
        </p:txBody>
      </p:sp>
      <p:sp>
        <p:nvSpPr>
          <p:cNvPr id="35843" name="Text Placeholder 2"/>
          <p:cNvSpPr>
            <a:spLocks noGrp="1"/>
          </p:cNvSpPr>
          <p:nvPr>
            <p:ph type="body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To indicate that instances of this type can be serialized, mark it with </a:t>
            </a:r>
            <a:r>
              <a:rPr lang="en-US" dirty="0" smtClean="0">
                <a:latin typeface="+mn-lt"/>
              </a:rPr>
              <a:t>the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[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Serializable] </a:t>
            </a:r>
            <a:r>
              <a:rPr lang="en-US" b="1" dirty="0">
                <a:latin typeface="+mn-lt"/>
              </a:rPr>
              <a:t>attribute</a:t>
            </a:r>
            <a:r>
              <a:rPr lang="en-US" dirty="0">
                <a:latin typeface="+mn-lt"/>
              </a:rPr>
              <a:t>. When you try to serialize the type that has no such attribute, a </a:t>
            </a:r>
            <a:r>
              <a:rPr lang="en-US" b="1" dirty="0" err="1">
                <a:latin typeface="+mn-lt"/>
              </a:rPr>
              <a:t>SerializationException</a:t>
            </a:r>
            <a:r>
              <a:rPr lang="en-US" dirty="0">
                <a:latin typeface="+mn-lt"/>
              </a:rPr>
              <a:t> occurs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If you do not want to serialize the fields within a class, apply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[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NonSerialized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] </a:t>
            </a:r>
            <a:r>
              <a:rPr lang="en-US" b="1" dirty="0">
                <a:latin typeface="+mn-lt"/>
              </a:rPr>
              <a:t>attribute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If a serializable class contains references to objects of other classes that are marked with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[Serializable]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attribute, those objects are also serializable. 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[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OptionalField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]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attribute is used to make sure that the </a:t>
            </a:r>
            <a:r>
              <a:rPr lang="en-US" dirty="0" smtClean="0">
                <a:latin typeface="+mn-lt"/>
              </a:rPr>
              <a:t>binary </a:t>
            </a:r>
            <a:r>
              <a:rPr lang="en-US" dirty="0" err="1">
                <a:latin typeface="+mn-lt"/>
              </a:rPr>
              <a:t>serializer</a:t>
            </a:r>
            <a:r>
              <a:rPr lang="en-US" dirty="0">
                <a:latin typeface="+mn-lt"/>
              </a:rPr>
              <a:t> knows that a field is added in a later version and that earlier serialized objects won’t contain this field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endParaRPr lang="uk-UA" altLang="uk-U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40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dirty="0" err="1" smtClean="0">
                <a:latin typeface="Proxima Nova Black" panose="02000506030000020004" pitchFamily="2" charset="0"/>
              </a:rPr>
              <a:t>XMLSerializer</a:t>
            </a:r>
            <a:endParaRPr lang="uk-UA" altLang="uk-UA" dirty="0" smtClean="0">
              <a:latin typeface="Proxima Nova Black" panose="02000506030000020004" pitchFamily="2" charset="0"/>
            </a:endParaRPr>
          </a:p>
        </p:txBody>
      </p:sp>
      <p:sp>
        <p:nvSpPr>
          <p:cNvPr id="44035" name="Rectangle 3"/>
          <p:cNvSpPr txBox="1">
            <a:spLocks noChangeArrowheads="1"/>
          </p:cNvSpPr>
          <p:nvPr/>
        </p:nvSpPr>
        <p:spPr bwMode="auto">
          <a:xfrm>
            <a:off x="704021" y="2305876"/>
            <a:ext cx="9404075" cy="33196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uk-UA" sz="2000" dirty="0" smtClean="0">
                <a:solidFill>
                  <a:schemeClr val="bg1"/>
                </a:solidFill>
                <a:latin typeface="+mn-lt"/>
              </a:rPr>
              <a:t>XML </a:t>
            </a:r>
            <a:r>
              <a:rPr lang="en-US" altLang="uk-UA" sz="2000" dirty="0">
                <a:solidFill>
                  <a:schemeClr val="bg1"/>
                </a:solidFill>
                <a:latin typeface="+mn-lt"/>
              </a:rPr>
              <a:t>is readable by both humans and machines, and it is independent of the environment it is used in. </a:t>
            </a:r>
            <a:endParaRPr lang="en-US" altLang="uk-UA" sz="20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uk-UA" sz="2000" dirty="0">
                <a:solidFill>
                  <a:schemeClr val="bg1"/>
                </a:solidFill>
                <a:latin typeface="+mn-lt"/>
              </a:rPr>
              <a:t>To </a:t>
            </a:r>
            <a:r>
              <a:rPr lang="en-US" altLang="uk-UA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serialize</a:t>
            </a:r>
            <a:r>
              <a:rPr lang="en-US" altLang="uk-UA" sz="2000" dirty="0">
                <a:solidFill>
                  <a:schemeClr val="bg1"/>
                </a:solidFill>
                <a:latin typeface="+mn-lt"/>
              </a:rPr>
              <a:t> an object: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uk-UA" dirty="0">
                <a:solidFill>
                  <a:schemeClr val="bg1"/>
                </a:solidFill>
                <a:latin typeface="+mn-lt"/>
              </a:rPr>
              <a:t>Create the object and set its public fields and properties.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uk-UA" dirty="0">
                <a:solidFill>
                  <a:schemeClr val="bg1"/>
                </a:solidFill>
                <a:latin typeface="+mn-lt"/>
              </a:rPr>
              <a:t>Construct a </a:t>
            </a:r>
            <a:r>
              <a:rPr lang="en-US" altLang="uk-UA" b="1" dirty="0" err="1">
                <a:solidFill>
                  <a:schemeClr val="bg1"/>
                </a:solidFill>
                <a:latin typeface="+mn-lt"/>
              </a:rPr>
              <a:t>XmlSerializer</a:t>
            </a:r>
            <a:r>
              <a:rPr lang="en-US" altLang="uk-UA" dirty="0">
                <a:solidFill>
                  <a:schemeClr val="bg1"/>
                </a:solidFill>
                <a:latin typeface="+mn-lt"/>
              </a:rPr>
              <a:t> using the type of the object.</a:t>
            </a:r>
          </a:p>
          <a:p>
            <a:pPr marL="800100" lvl="1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uk-UA" dirty="0">
                <a:solidFill>
                  <a:schemeClr val="bg1"/>
                </a:solidFill>
                <a:latin typeface="+mn-lt"/>
              </a:rPr>
              <a:t>Call the </a:t>
            </a:r>
            <a:r>
              <a:rPr lang="en-US" altLang="uk-UA" b="1" dirty="0">
                <a:solidFill>
                  <a:schemeClr val="bg1"/>
                </a:solidFill>
                <a:latin typeface="+mn-lt"/>
              </a:rPr>
              <a:t>Serialize</a:t>
            </a:r>
            <a:r>
              <a:rPr lang="en-US" altLang="uk-UA" dirty="0">
                <a:solidFill>
                  <a:schemeClr val="bg1"/>
                </a:solidFill>
                <a:latin typeface="+mn-lt"/>
              </a:rPr>
              <a:t> method to generate either an XML stream or a file representation of the object's public properties and fields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uk-UA" sz="2000" kern="0" dirty="0">
                <a:solidFill>
                  <a:schemeClr val="bg1"/>
                </a:solidFill>
                <a:latin typeface="+mn-lt"/>
              </a:rPr>
              <a:t>To </a:t>
            </a:r>
            <a:r>
              <a:rPr lang="en-US" altLang="uk-UA" sz="2000" b="1" kern="0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deserialize</a:t>
            </a:r>
            <a:r>
              <a:rPr lang="en-US" altLang="uk-UA" sz="2000" kern="0" dirty="0">
                <a:solidFill>
                  <a:schemeClr val="bg1"/>
                </a:solidFill>
                <a:latin typeface="+mn-lt"/>
              </a:rPr>
              <a:t> an object:</a:t>
            </a:r>
          </a:p>
          <a:p>
            <a:pPr marL="800100" lvl="1" indent="-34290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altLang="uk-UA" kern="0" dirty="0">
                <a:solidFill>
                  <a:schemeClr val="bg1"/>
                </a:solidFill>
                <a:latin typeface="+mn-lt"/>
              </a:rPr>
              <a:t>Construct a </a:t>
            </a:r>
            <a:r>
              <a:rPr lang="en-US" altLang="uk-UA" b="1" kern="0" dirty="0" err="1">
                <a:solidFill>
                  <a:schemeClr val="bg1"/>
                </a:solidFill>
                <a:latin typeface="+mn-lt"/>
              </a:rPr>
              <a:t>XmlSerializer</a:t>
            </a:r>
            <a:r>
              <a:rPr lang="en-US" altLang="uk-UA" kern="0" dirty="0">
                <a:solidFill>
                  <a:schemeClr val="bg1"/>
                </a:solidFill>
                <a:latin typeface="+mn-lt"/>
              </a:rPr>
              <a:t> using the type of the object to </a:t>
            </a:r>
            <a:r>
              <a:rPr lang="en-US" altLang="uk-UA" kern="0" dirty="0" err="1">
                <a:solidFill>
                  <a:schemeClr val="bg1"/>
                </a:solidFill>
                <a:latin typeface="+mn-lt"/>
              </a:rPr>
              <a:t>deserialize</a:t>
            </a:r>
            <a:r>
              <a:rPr lang="en-US" altLang="uk-UA" kern="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pPr marL="800100" lvl="1" indent="-34290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altLang="uk-UA" kern="0" dirty="0">
                <a:solidFill>
                  <a:schemeClr val="bg1"/>
                </a:solidFill>
                <a:latin typeface="+mn-lt"/>
              </a:rPr>
              <a:t>Call the </a:t>
            </a:r>
            <a:r>
              <a:rPr lang="en-US" altLang="uk-UA" b="1" kern="0" dirty="0" err="1">
                <a:solidFill>
                  <a:schemeClr val="bg1"/>
                </a:solidFill>
                <a:latin typeface="+mn-lt"/>
              </a:rPr>
              <a:t>Deserialize</a:t>
            </a:r>
            <a:r>
              <a:rPr lang="en-US" altLang="uk-UA" kern="0" dirty="0">
                <a:solidFill>
                  <a:schemeClr val="bg1"/>
                </a:solidFill>
                <a:latin typeface="+mn-lt"/>
              </a:rPr>
              <a:t> method to produce a replica of the object. After deserialization you must cast the returned object to the type of the original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uk-UA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266" name="Picture 2" descr="Difference Between XML and XSD | Compare the Difference Betwee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760" y="3062563"/>
            <a:ext cx="1859178" cy="170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8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 bwMode="auto">
          <a:xfrm>
            <a:off x="685800" y="685800"/>
            <a:ext cx="108204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uk-UA" dirty="0" err="1" smtClean="0">
                <a:latin typeface="Proxima Nova Black" panose="02000506030000020004" pitchFamily="2" charset="0"/>
              </a:rPr>
              <a:t>XMLSerializer</a:t>
            </a:r>
            <a:endParaRPr lang="uk-UA" altLang="uk-UA" dirty="0" smtClean="0">
              <a:latin typeface="Proxima Nova Black" panose="02000506030000020004" pitchFamily="2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30250" y="5268211"/>
            <a:ext cx="8610600" cy="1323439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serialStream 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FileStream(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"person.xml"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FileMode.Open);</a:t>
            </a:r>
          </a:p>
          <a:p>
            <a:endParaRPr lang="uk-UA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Person st2 = xmlser.Deserialize(serialStream)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Person;</a:t>
            </a:r>
          </a:p>
          <a:p>
            <a:endParaRPr lang="uk-UA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Console.WriteLine(st2);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3"/>
          <p:cNvSpPr>
            <a:spLocks noChangeArrowheads="1"/>
          </p:cNvSpPr>
          <p:nvPr/>
        </p:nvSpPr>
        <p:spPr bwMode="auto">
          <a:xfrm>
            <a:off x="730250" y="3833521"/>
            <a:ext cx="8610600" cy="1384995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>
                <a:lumMod val="65000"/>
              </a:schemeClr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&lt;? xml version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"1.0"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?&gt;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 Person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xmlns:xsi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"http://www.w3.org/2001/XMLSchema-instance"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xmlns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xsd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"http://www.w3.org/2001/XMLSchema"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 John &lt;/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 Doe &lt;/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 Person &gt;</a:t>
            </a:r>
            <a:endParaRPr lang="en-US" altLang="uk-UA" sz="1400" dirty="0">
              <a:solidFill>
                <a:schemeClr val="bg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1200" y="1967944"/>
            <a:ext cx="8629650" cy="1815882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Person st1 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st1.FirstName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st1.LastName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"Doe"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XmlSerializer xmlser 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XmlSerializer(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(Person));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Stream serialStream 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FileStream(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"person.xml"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FileMode.Create);</a:t>
            </a:r>
          </a:p>
          <a:p>
            <a:endParaRPr lang="uk-UA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xmlser.Serialize(serialStream, st1);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74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9033E08-7FE9-4F6D-B155-A8777B4A5A5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35f28f2-30f1-4728-84d2-86d96e143488"/>
    <ds:schemaRef ds:uri="341e6018-ac0a-4dfb-8409-db9e0d25502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1274</Words>
  <Application>Microsoft Office PowerPoint</Application>
  <PresentationFormat>Widescreen</PresentationFormat>
  <Paragraphs>220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Open Sans</vt:lpstr>
      <vt:lpstr>Open Sans Regular</vt:lpstr>
      <vt:lpstr>Proxima Nova Black</vt:lpstr>
      <vt:lpstr>Verdana</vt:lpstr>
      <vt:lpstr>1_GRADIENT THEME</vt:lpstr>
      <vt:lpstr>2_GRADIENT THEME</vt:lpstr>
      <vt:lpstr>2_DARK THEME</vt:lpstr>
      <vt:lpstr>SERIALIZATION</vt:lpstr>
      <vt:lpstr>Agenda</vt:lpstr>
      <vt:lpstr>What is Serialization?</vt:lpstr>
      <vt:lpstr>Serialization in .NET</vt:lpstr>
      <vt:lpstr>Binary serialization</vt:lpstr>
      <vt:lpstr>BinaryFormatter</vt:lpstr>
      <vt:lpstr>BinaryFormatter: Attributes</vt:lpstr>
      <vt:lpstr>XMLSerializer</vt:lpstr>
      <vt:lpstr>XMLSerializer</vt:lpstr>
      <vt:lpstr>XMLSerializer: Attribute</vt:lpstr>
      <vt:lpstr>Complex and derived types serialization</vt:lpstr>
      <vt:lpstr>Complex and derived types serialization</vt:lpstr>
      <vt:lpstr>JSON Serialization</vt:lpstr>
      <vt:lpstr>JSON Serialization</vt:lpstr>
      <vt:lpstr>Thank you!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Nataliya Revutska</cp:lastModifiedBy>
  <cp:revision>17</cp:revision>
  <dcterms:created xsi:type="dcterms:W3CDTF">2018-11-02T13:55:27Z</dcterms:created>
  <dcterms:modified xsi:type="dcterms:W3CDTF">2020-05-01T12:32:55Z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  <property fmtid="{D5CDD505-2E9C-101B-9397-08002B2CF9AE}" pid="3" name="_MarkAsFinal">
    <vt:bool>true</vt:bool>
  </property>
</Properties>
</file>