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77" r:id="rId4"/>
    <p:sldMasterId id="2147484789" r:id="rId5"/>
    <p:sldMasterId id="2147484842" r:id="rId6"/>
  </p:sldMasterIdLst>
  <p:notesMasterIdLst>
    <p:notesMasterId r:id="rId30"/>
  </p:notesMasterIdLst>
  <p:sldIdLst>
    <p:sldId id="1224" r:id="rId7"/>
    <p:sldId id="1232" r:id="rId8"/>
    <p:sldId id="1234" r:id="rId9"/>
    <p:sldId id="1233" r:id="rId10"/>
    <p:sldId id="1241" r:id="rId11"/>
    <p:sldId id="1236" r:id="rId12"/>
    <p:sldId id="1235" r:id="rId13"/>
    <p:sldId id="1237" r:id="rId14"/>
    <p:sldId id="1238" r:id="rId15"/>
    <p:sldId id="1239" r:id="rId16"/>
    <p:sldId id="1242" r:id="rId17"/>
    <p:sldId id="1243" r:id="rId18"/>
    <p:sldId id="1244" r:id="rId19"/>
    <p:sldId id="1245" r:id="rId20"/>
    <p:sldId id="1246" r:id="rId21"/>
    <p:sldId id="1247" r:id="rId22"/>
    <p:sldId id="1248" r:id="rId23"/>
    <p:sldId id="1249" r:id="rId24"/>
    <p:sldId id="1250" r:id="rId25"/>
    <p:sldId id="1251" r:id="rId26"/>
    <p:sldId id="1252" r:id="rId27"/>
    <p:sldId id="1240" r:id="rId28"/>
    <p:sldId id="1206" r:id="rId2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93470C-4786-4D38-90BE-AF14FB3A0120}">
          <p14:sldIdLst>
            <p14:sldId id="1224"/>
            <p14:sldId id="1232"/>
            <p14:sldId id="1234"/>
            <p14:sldId id="1233"/>
            <p14:sldId id="1241"/>
            <p14:sldId id="1236"/>
            <p14:sldId id="1235"/>
            <p14:sldId id="1237"/>
            <p14:sldId id="1238"/>
            <p14:sldId id="1239"/>
            <p14:sldId id="1242"/>
            <p14:sldId id="1243"/>
            <p14:sldId id="1244"/>
            <p14:sldId id="1245"/>
            <p14:sldId id="1246"/>
            <p14:sldId id="1247"/>
            <p14:sldId id="1248"/>
            <p14:sldId id="1249"/>
            <p14:sldId id="1250"/>
            <p14:sldId id="1251"/>
            <p14:sldId id="1252"/>
            <p14:sldId id="1240"/>
            <p14:sldId id="12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ya Shyryayeva" initials="" lastIdx="3" clrIdx="0"/>
  <p:cmAuthor id="2" name="Alona Golopuz" initials="AG" lastIdx="3" clrIdx="1"/>
  <p:cmAuthor id="3" name="Tania Kuz" initials="TK" lastIdx="7" clrIdx="2"/>
  <p:cmAuthor id="4" name="Viktoriya Shyryayeva" initials="VS" lastIdx="29" clrIdx="3"/>
  <p:cmAuthor id="5" name="Shaun Greene" initials="SG" lastIdx="1" clrIdx="4">
    <p:extLst>
      <p:ext uri="{19B8F6BF-5375-455C-9EA6-DF929625EA0E}">
        <p15:presenceInfo xmlns:p15="http://schemas.microsoft.com/office/powerpoint/2012/main" userId="S::sgree@softserveinc.com::aada7fc0-4079-4dff-b590-112c10cd22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B58E"/>
    <a:srgbClr val="00A6CE"/>
    <a:srgbClr val="93D502"/>
    <a:srgbClr val="E40C0C"/>
    <a:srgbClr val="91D506"/>
    <a:srgbClr val="8F2585"/>
    <a:srgbClr val="F26D26"/>
    <a:srgbClr val="BA124A"/>
    <a:srgbClr val="E93BDD"/>
    <a:srgbClr val="F49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0A7EBB-A71E-E244-9638-CA7B1C0FB579}" v="4" dt="2020-02-11T15:37:01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816" y="246"/>
      </p:cViewPr>
      <p:guideLst>
        <p:guide orient="horz" pos="1979"/>
        <p:guide pos="688"/>
        <p:guide orient="horz" pos="1729"/>
        <p:guide pos="724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6818D-8EB4-40E0-B412-1AB8722040CC}" type="datetimeFigureOut">
              <a:rPr lang="en-GB"/>
              <a:pPr>
                <a:defRPr/>
              </a:pPr>
              <a:t>21/07/2020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24555-7A4A-402C-AA8C-9E148724DB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30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8165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923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90549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66867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 flip="none" rotWithShape="1">
          <a:gsLst>
            <a:gs pos="0">
              <a:srgbClr val="8F2585"/>
            </a:gs>
            <a:gs pos="100000">
              <a:srgbClr val="F26D26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4199888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65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40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044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2273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67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37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2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238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296732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8236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3666243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DARK-1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706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85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-ONE-COLUMN-DARK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9531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307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7206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63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C0A6A9-FB31-4A19-A170-D23A18C938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30000">
                <a:schemeClr val="accent6"/>
              </a:gs>
              <a:gs pos="100000">
                <a:schemeClr val="accent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4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WO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11217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HREE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831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DESCRIPTION-SIDETEXT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25208856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885753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C70A87-6824-3248-B448-307E7C5BC0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2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15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04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7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791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74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1799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29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  <p:sldLayoutId id="2147484802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  <p:sldLayoutId id="21474847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0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80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7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4" r:id="rId1"/>
    <p:sldLayoutId id="2147484845" r:id="rId2"/>
    <p:sldLayoutId id="2147484850" r:id="rId3"/>
    <p:sldLayoutId id="2147484849" r:id="rId4"/>
    <p:sldLayoutId id="2147484853" r:id="rId5"/>
    <p:sldLayoutId id="2147484854" r:id="rId6"/>
    <p:sldLayoutId id="2147484855" r:id="rId7"/>
    <p:sldLayoutId id="2147484856" r:id="rId8"/>
    <p:sldLayoutId id="2147484857" r:id="rId9"/>
    <p:sldLayoutId id="2147484858" r:id="rId10"/>
    <p:sldLayoutId id="2147484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threading/" TargetMode="External"/><Relationship Id="rId2" Type="http://schemas.openxmlformats.org/officeDocument/2006/relationships/hyperlink" Target="https://channel9.msdn.com/Series/C-Advanced/Distinguish-Asynchronous-And-Multi-Threading--C-Advanced-8-of-8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vivadifferences.com/13-difference-between-process-and-thread-in-os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Kateryna Malash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14A52-F715-4894-9739-384FC308533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sz="10400" dirty="0"/>
              <a:t>MULTITHREADING</a:t>
            </a:r>
          </a:p>
        </p:txBody>
      </p:sp>
    </p:spTree>
    <p:extLst>
      <p:ext uri="{BB962C8B-B14F-4D97-AF65-F5344CB8AC3E}">
        <p14:creationId xmlns:p14="http://schemas.microsoft.com/office/powerpoint/2010/main" val="4001193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8B80B-C2FE-4E0B-A60D-AF94D81E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METHODS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58FF9-3B22-4013-A0B1-90D94DAF8B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9093" y="2398792"/>
            <a:ext cx="2044138" cy="47478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 err="1"/>
              <a:t>GetDomain</a:t>
            </a:r>
            <a:r>
              <a:rPr lang="uk-UA" b="1" dirty="0"/>
              <a:t>()</a:t>
            </a:r>
            <a:endParaRPr lang="uk-U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8E4769-DD0E-49B8-870C-8A4EAD71B7B7}"/>
              </a:ext>
            </a:extLst>
          </p:cNvPr>
          <p:cNvSpPr/>
          <p:nvPr/>
        </p:nvSpPr>
        <p:spPr>
          <a:xfrm>
            <a:off x="4333979" y="2371708"/>
            <a:ext cx="7092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Returns the current domain in which the current thread is running</a:t>
            </a:r>
            <a:endParaRPr lang="uk-U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3FE477-5AD7-43CE-82B3-38A8BCCEFC3B}"/>
              </a:ext>
            </a:extLst>
          </p:cNvPr>
          <p:cNvSpPr/>
          <p:nvPr/>
        </p:nvSpPr>
        <p:spPr>
          <a:xfrm>
            <a:off x="321975" y="1965437"/>
            <a:ext cx="12522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latin typeface="+mn-lt"/>
              </a:rPr>
              <a:t>Start()</a:t>
            </a:r>
            <a:endParaRPr lang="uk-UA" sz="2000" dirty="0"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29B88B-4129-4734-9866-513B875E5899}"/>
              </a:ext>
            </a:extLst>
          </p:cNvPr>
          <p:cNvSpPr/>
          <p:nvPr/>
        </p:nvSpPr>
        <p:spPr>
          <a:xfrm>
            <a:off x="4333979" y="1944732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Starts a thread.</a:t>
            </a:r>
            <a:endParaRPr lang="uk-U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4FA1B4-5756-488D-B445-63F9447A64C5}"/>
              </a:ext>
            </a:extLst>
          </p:cNvPr>
          <p:cNvSpPr/>
          <p:nvPr/>
        </p:nvSpPr>
        <p:spPr>
          <a:xfrm>
            <a:off x="279334" y="2892136"/>
            <a:ext cx="23118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rgbClr val="000000"/>
                </a:solidFill>
                <a:latin typeface="+mn-lt"/>
              </a:rPr>
              <a:t>GetDomainID</a:t>
            </a:r>
            <a:r>
              <a:rPr lang="en-US" sz="2000" b="1" dirty="0">
                <a:solidFill>
                  <a:srgbClr val="000000"/>
                </a:solidFill>
                <a:latin typeface="+mn-lt"/>
              </a:rPr>
              <a:t>()</a:t>
            </a:r>
            <a:endParaRPr lang="uk-UA" sz="2000" dirty="0"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35F0CF-4028-4243-84A0-E4A5B64FB651}"/>
              </a:ext>
            </a:extLst>
          </p:cNvPr>
          <p:cNvSpPr/>
          <p:nvPr/>
        </p:nvSpPr>
        <p:spPr>
          <a:xfrm>
            <a:off x="4333979" y="2861001"/>
            <a:ext cx="4865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Returns a unique application domain identifier</a:t>
            </a:r>
            <a:endParaRPr lang="uk-U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8245E6-22AE-48BD-836C-9158FBBF1A52}"/>
              </a:ext>
            </a:extLst>
          </p:cNvPr>
          <p:cNvSpPr/>
          <p:nvPr/>
        </p:nvSpPr>
        <p:spPr>
          <a:xfrm>
            <a:off x="279334" y="3330242"/>
            <a:ext cx="41637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latin typeface="+mn-lt"/>
              </a:rPr>
              <a:t>Sleep(int </a:t>
            </a:r>
            <a:r>
              <a:rPr lang="en-US" sz="2000" b="1" dirty="0" err="1">
                <a:solidFill>
                  <a:srgbClr val="000000"/>
                </a:solidFill>
                <a:latin typeface="+mn-lt"/>
              </a:rPr>
              <a:t>millisecondsTimeout</a:t>
            </a:r>
            <a:r>
              <a:rPr lang="en-US" sz="2000" b="1" dirty="0">
                <a:solidFill>
                  <a:srgbClr val="000000"/>
                </a:solidFill>
                <a:latin typeface="+mn-lt"/>
              </a:rPr>
              <a:t>)</a:t>
            </a:r>
            <a:endParaRPr lang="uk-UA" sz="20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68DFFA-406E-44B4-A5BE-B8E9875710CA}"/>
              </a:ext>
            </a:extLst>
          </p:cNvPr>
          <p:cNvSpPr/>
          <p:nvPr/>
        </p:nvSpPr>
        <p:spPr>
          <a:xfrm>
            <a:off x="4333979" y="3345631"/>
            <a:ext cx="4711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Makes the thread pause for a period of time.</a:t>
            </a:r>
            <a:endParaRPr lang="uk-U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E0F341-13CA-43B8-837E-B64E3F3D5667}"/>
              </a:ext>
            </a:extLst>
          </p:cNvPr>
          <p:cNvSpPr/>
          <p:nvPr/>
        </p:nvSpPr>
        <p:spPr>
          <a:xfrm>
            <a:off x="321975" y="3845557"/>
            <a:ext cx="11288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latin typeface="+mn-lt"/>
              </a:rPr>
              <a:t>Join()</a:t>
            </a:r>
            <a:endParaRPr lang="uk-UA" sz="200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38C403-C1BC-44A4-8B68-2A3606352BF4}"/>
              </a:ext>
            </a:extLst>
          </p:cNvPr>
          <p:cNvSpPr/>
          <p:nvPr/>
        </p:nvSpPr>
        <p:spPr>
          <a:xfrm>
            <a:off x="4333979" y="3784002"/>
            <a:ext cx="75360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Blocks the calling thread until a thread terminates, while continuing to perform standard COM and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SendMessage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pumping. This method has different overloaded forms.</a:t>
            </a:r>
            <a:endParaRPr lang="uk-U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2D9-5C29-4D5B-B153-703233D01D5D}"/>
              </a:ext>
            </a:extLst>
          </p:cNvPr>
          <p:cNvSpPr/>
          <p:nvPr/>
        </p:nvSpPr>
        <p:spPr>
          <a:xfrm>
            <a:off x="321975" y="4768720"/>
            <a:ext cx="17604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latin typeface="+mn-lt"/>
              </a:rPr>
              <a:t>Interrupt()</a:t>
            </a:r>
            <a:endParaRPr lang="uk-UA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F3608C-C13C-499B-B4E2-0EE010E6CBA2}"/>
              </a:ext>
            </a:extLst>
          </p:cNvPr>
          <p:cNvSpPr/>
          <p:nvPr/>
        </p:nvSpPr>
        <p:spPr>
          <a:xfrm>
            <a:off x="4333979" y="4784109"/>
            <a:ext cx="6360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Interrupts a thread that is in the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WaitSleepJoin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thread state.</a:t>
            </a:r>
            <a:endParaRPr lang="uk-U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FD5041-EF9A-4740-91E4-6CD70F03F561}"/>
              </a:ext>
            </a:extLst>
          </p:cNvPr>
          <p:cNvSpPr/>
          <p:nvPr/>
        </p:nvSpPr>
        <p:spPr>
          <a:xfrm>
            <a:off x="321975" y="5255542"/>
            <a:ext cx="13516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latin typeface="+mn-lt"/>
              </a:rPr>
              <a:t>Abort()</a:t>
            </a:r>
            <a:endParaRPr lang="uk-UA" sz="2000" dirty="0">
              <a:latin typeface="+mn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571362-E5A4-41F5-9238-FAA2AC24586B}"/>
              </a:ext>
            </a:extLst>
          </p:cNvPr>
          <p:cNvSpPr/>
          <p:nvPr/>
        </p:nvSpPr>
        <p:spPr>
          <a:xfrm>
            <a:off x="4333978" y="5204034"/>
            <a:ext cx="74008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Raises a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ThreadAbortException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in the thread on which it is invoked, to begin the process of terminating the thread. Calling this method usually terminates the thread.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56369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FC64-9E8A-446B-9D71-249585014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METHODS &amp; PROPERTIES</a:t>
            </a:r>
            <a:endParaRPr lang="uk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AF488D-CEEF-419F-8D0B-64B50016C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57400"/>
            <a:ext cx="5962650" cy="4543425"/>
          </a:xfrm>
          <a:prstGeom prst="rect">
            <a:avLst/>
          </a:prstGeom>
          <a:ln>
            <a:solidFill>
              <a:srgbClr val="2FB58E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AE2324-0016-46AC-BBD9-D35A709D6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011" y="3577208"/>
            <a:ext cx="3543300" cy="1019175"/>
          </a:xfrm>
          <a:prstGeom prst="rect">
            <a:avLst/>
          </a:prstGeom>
          <a:ln>
            <a:solidFill>
              <a:srgbClr val="2FB58E"/>
            </a:solidFill>
          </a:ln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4E99221E-87BF-45D5-9B7F-6B38A16A8655}"/>
              </a:ext>
            </a:extLst>
          </p:cNvPr>
          <p:cNvSpPr/>
          <p:nvPr/>
        </p:nvSpPr>
        <p:spPr>
          <a:xfrm>
            <a:off x="6867026" y="384448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33273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AA622-FC4C-4C04-A9F8-CB3FB7F05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STATES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FAAEF-99CF-4846-8450-BBFE8C3BBC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13308"/>
            <a:ext cx="1276553" cy="42789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Aborted</a:t>
            </a:r>
            <a:endParaRPr lang="uk-UA" sz="1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C9BCE4-F818-4D26-8779-16043B0B21F3}"/>
              </a:ext>
            </a:extLst>
          </p:cNvPr>
          <p:cNvSpPr txBox="1"/>
          <p:nvPr/>
        </p:nvSpPr>
        <p:spPr>
          <a:xfrm>
            <a:off x="597877" y="2390016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bg1"/>
                </a:solidFill>
              </a:rPr>
              <a:t>AbortRequested</a:t>
            </a:r>
            <a:endParaRPr lang="uk-UA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8C2115-70DE-4F95-ADEF-41ED4ADFECC2}"/>
              </a:ext>
            </a:extLst>
          </p:cNvPr>
          <p:cNvSpPr txBox="1"/>
          <p:nvPr/>
        </p:nvSpPr>
        <p:spPr>
          <a:xfrm>
            <a:off x="597877" y="2835500"/>
            <a:ext cx="1762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Background</a:t>
            </a:r>
            <a:endParaRPr lang="uk-UA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199AE4-3919-4D3F-B0D3-C8F7A776A6FE}"/>
              </a:ext>
            </a:extLst>
          </p:cNvPr>
          <p:cNvSpPr txBox="1"/>
          <p:nvPr/>
        </p:nvSpPr>
        <p:spPr>
          <a:xfrm>
            <a:off x="597877" y="3260203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Running</a:t>
            </a:r>
            <a:endParaRPr lang="uk-UA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60D1CF-D164-4C13-8B90-79DF6AA99E3D}"/>
              </a:ext>
            </a:extLst>
          </p:cNvPr>
          <p:cNvSpPr txBox="1"/>
          <p:nvPr/>
        </p:nvSpPr>
        <p:spPr>
          <a:xfrm>
            <a:off x="597877" y="3647772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Stopped</a:t>
            </a:r>
            <a:endParaRPr lang="uk-UA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D70FEA-6904-452B-8E94-55607DB59959}"/>
              </a:ext>
            </a:extLst>
          </p:cNvPr>
          <p:cNvSpPr txBox="1"/>
          <p:nvPr/>
        </p:nvSpPr>
        <p:spPr>
          <a:xfrm>
            <a:off x="609600" y="4035341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bg1"/>
                </a:solidFill>
              </a:rPr>
              <a:t>StopRequested</a:t>
            </a:r>
            <a:endParaRPr lang="uk-UA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FE0096-2643-40A1-8C5C-66D23BB13067}"/>
              </a:ext>
            </a:extLst>
          </p:cNvPr>
          <p:cNvSpPr txBox="1"/>
          <p:nvPr/>
        </p:nvSpPr>
        <p:spPr>
          <a:xfrm>
            <a:off x="609600" y="4475605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Suspended</a:t>
            </a:r>
            <a:endParaRPr lang="uk-UA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ED160A-7829-45A9-B12A-6D7EB8D64C06}"/>
              </a:ext>
            </a:extLst>
          </p:cNvPr>
          <p:cNvSpPr txBox="1"/>
          <p:nvPr/>
        </p:nvSpPr>
        <p:spPr>
          <a:xfrm>
            <a:off x="597877" y="4910898"/>
            <a:ext cx="255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bg1"/>
                </a:solidFill>
              </a:rPr>
              <a:t>SuspendRequested</a:t>
            </a:r>
            <a:endParaRPr lang="uk-UA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E7D31F-A929-4670-9D34-F8DC54725FE5}"/>
              </a:ext>
            </a:extLst>
          </p:cNvPr>
          <p:cNvSpPr txBox="1"/>
          <p:nvPr/>
        </p:nvSpPr>
        <p:spPr>
          <a:xfrm>
            <a:off x="609600" y="5356382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bg1"/>
                </a:solidFill>
              </a:rPr>
              <a:t>Unstarted</a:t>
            </a:r>
            <a:endParaRPr lang="uk-UA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F02286-FA60-4EF2-8D75-C7DBACE8A1F1}"/>
              </a:ext>
            </a:extLst>
          </p:cNvPr>
          <p:cNvSpPr txBox="1"/>
          <p:nvPr/>
        </p:nvSpPr>
        <p:spPr>
          <a:xfrm>
            <a:off x="609600" y="5795831"/>
            <a:ext cx="193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bg1"/>
                </a:solidFill>
              </a:rPr>
              <a:t>WaitSleepJoin</a:t>
            </a:r>
            <a:endParaRPr lang="uk-UA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7ACCA9-BACC-418A-B12A-59AF40CA8EC2}"/>
              </a:ext>
            </a:extLst>
          </p:cNvPr>
          <p:cNvSpPr txBox="1"/>
          <p:nvPr/>
        </p:nvSpPr>
        <p:spPr>
          <a:xfrm>
            <a:off x="4044462" y="2013308"/>
            <a:ext cx="387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Thread is stopped but not finished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E64965-AA55-4CA9-83EF-FE527CFDEDC0}"/>
              </a:ext>
            </a:extLst>
          </p:cNvPr>
          <p:cNvSpPr txBox="1"/>
          <p:nvPr/>
        </p:nvSpPr>
        <p:spPr>
          <a:xfrm>
            <a:off x="4044462" y="2390016"/>
            <a:ext cx="6771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Abort() method is already called but thread is not stopped yet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AE6308-D160-4337-82DE-B46196AEC848}"/>
              </a:ext>
            </a:extLst>
          </p:cNvPr>
          <p:cNvSpPr txBox="1"/>
          <p:nvPr/>
        </p:nvSpPr>
        <p:spPr>
          <a:xfrm>
            <a:off x="4044462" y="2835500"/>
            <a:ext cx="4768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Thread is running in the background mode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F236C6-4D4E-4360-90DA-3BB34F0E3449}"/>
              </a:ext>
            </a:extLst>
          </p:cNvPr>
          <p:cNvSpPr txBox="1"/>
          <p:nvPr/>
        </p:nvSpPr>
        <p:spPr>
          <a:xfrm>
            <a:off x="4044462" y="3242369"/>
            <a:ext cx="4738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Thread is working (not stopped or paused)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351C2B-391D-4BAD-A5DA-87580E10DB7D}"/>
              </a:ext>
            </a:extLst>
          </p:cNvPr>
          <p:cNvSpPr txBox="1"/>
          <p:nvPr/>
        </p:nvSpPr>
        <p:spPr>
          <a:xfrm>
            <a:off x="4044462" y="3649238"/>
            <a:ext cx="208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Thread is finished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002F7E-D0B8-43CC-BC6F-706AF2477B1C}"/>
              </a:ext>
            </a:extLst>
          </p:cNvPr>
          <p:cNvSpPr txBox="1"/>
          <p:nvPr/>
        </p:nvSpPr>
        <p:spPr>
          <a:xfrm>
            <a:off x="4044462" y="4035341"/>
            <a:ext cx="4033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Thread has got request for stopping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D10B83-6539-4262-B996-00C3581D2336}"/>
              </a:ext>
            </a:extLst>
          </p:cNvPr>
          <p:cNvSpPr txBox="1"/>
          <p:nvPr/>
        </p:nvSpPr>
        <p:spPr>
          <a:xfrm>
            <a:off x="4044462" y="4442210"/>
            <a:ext cx="2021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Thread is paused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249B91-07DD-47C5-AE3B-57B81577CD99}"/>
              </a:ext>
            </a:extLst>
          </p:cNvPr>
          <p:cNvSpPr txBox="1"/>
          <p:nvPr/>
        </p:nvSpPr>
        <p:spPr>
          <a:xfrm>
            <a:off x="4044462" y="4910898"/>
            <a:ext cx="375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Thread has got request for pause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C303E7-BD4E-4D5A-A314-15A1B7929CF0}"/>
              </a:ext>
            </a:extLst>
          </p:cNvPr>
          <p:cNvSpPr txBox="1"/>
          <p:nvPr/>
        </p:nvSpPr>
        <p:spPr>
          <a:xfrm>
            <a:off x="4072624" y="5356382"/>
            <a:ext cx="353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Thread hasn’t been running yet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8E162F-0C34-413D-B586-3468348F5BB5}"/>
              </a:ext>
            </a:extLst>
          </p:cNvPr>
          <p:cNvSpPr txBox="1"/>
          <p:nvPr/>
        </p:nvSpPr>
        <p:spPr>
          <a:xfrm>
            <a:off x="4072624" y="5800819"/>
            <a:ext cx="508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Thread is blocked by sleep() or join() </a:t>
            </a:r>
            <a:r>
              <a:rPr lang="en-US" dirty="0" err="1">
                <a:solidFill>
                  <a:schemeClr val="bg1"/>
                </a:solidFill>
              </a:rPr>
              <a:t>meyhods</a:t>
            </a:r>
            <a:endParaRPr lang="uk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669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5D529-594C-4DE8-8298-01950BC14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PRIORITIES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833D3-6976-4ABA-82DE-B83D7C4AE8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0797" y="2073451"/>
            <a:ext cx="1635710" cy="41616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Lowest</a:t>
            </a:r>
            <a:endParaRPr lang="uk-UA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87241B-66C9-4828-87B7-5F27134287B5}"/>
              </a:ext>
            </a:extLst>
          </p:cNvPr>
          <p:cNvSpPr txBox="1"/>
          <p:nvPr/>
        </p:nvSpPr>
        <p:spPr>
          <a:xfrm>
            <a:off x="685800" y="2669903"/>
            <a:ext cx="2315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bg1"/>
                </a:solidFill>
              </a:rPr>
              <a:t>BelowNormal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E252FA-0A51-4431-B5EF-BA88E43779F1}"/>
              </a:ext>
            </a:extLst>
          </p:cNvPr>
          <p:cNvSpPr txBox="1"/>
          <p:nvPr/>
        </p:nvSpPr>
        <p:spPr>
          <a:xfrm>
            <a:off x="685800" y="3308921"/>
            <a:ext cx="1765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u="sng" dirty="0" err="1">
                <a:solidFill>
                  <a:schemeClr val="bg1"/>
                </a:solidFill>
              </a:rPr>
              <a:t>Normal</a:t>
            </a:r>
            <a:r>
              <a:rPr lang="en-US" sz="2000" dirty="0" err="1"/>
              <a:t>l</a:t>
            </a:r>
            <a:endParaRPr lang="uk-UA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D326A2-A1AB-406F-B99C-9CBA213FDF1E}"/>
              </a:ext>
            </a:extLst>
          </p:cNvPr>
          <p:cNvSpPr txBox="1"/>
          <p:nvPr/>
        </p:nvSpPr>
        <p:spPr>
          <a:xfrm>
            <a:off x="666764" y="4035806"/>
            <a:ext cx="2334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bg1"/>
                </a:solidFill>
              </a:rPr>
              <a:t>AboveNormal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153C77-68E9-44E1-ACFF-394506368D17}"/>
              </a:ext>
            </a:extLst>
          </p:cNvPr>
          <p:cNvSpPr txBox="1"/>
          <p:nvPr/>
        </p:nvSpPr>
        <p:spPr>
          <a:xfrm>
            <a:off x="685800" y="4740717"/>
            <a:ext cx="1584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</a:rPr>
              <a:t>Highest</a:t>
            </a:r>
            <a:endParaRPr lang="uk-UA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312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35D64-EA0D-44DC-B6B8-1B745F55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CREATION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18686-4B2E-46E3-8452-BA1BCAF6CD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16911" y="2172232"/>
            <a:ext cx="5257800" cy="1031630"/>
          </a:xfrm>
        </p:spPr>
        <p:txBody>
          <a:bodyPr/>
          <a:lstStyle/>
          <a:p>
            <a:r>
              <a:rPr lang="en-US" dirty="0"/>
              <a:t>To create new thread </a:t>
            </a:r>
            <a:r>
              <a:rPr lang="en-US" b="1" dirty="0" err="1"/>
              <a:t>ThreadStart</a:t>
            </a:r>
            <a:r>
              <a:rPr lang="en-US" dirty="0"/>
              <a:t> delegate should be used.</a:t>
            </a:r>
            <a:endParaRPr lang="uk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ADED2A-B82C-4192-95AA-1C60FBEDF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89" y="1959218"/>
            <a:ext cx="4578228" cy="4499098"/>
          </a:xfrm>
          <a:prstGeom prst="rect">
            <a:avLst/>
          </a:prstGeom>
          <a:ln>
            <a:solidFill>
              <a:srgbClr val="2FB58E"/>
            </a:solidFill>
          </a:ln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DAC1E3E-3716-42A2-A33E-E3350FD23948}"/>
              </a:ext>
            </a:extLst>
          </p:cNvPr>
          <p:cNvSpPr txBox="1">
            <a:spLocks/>
          </p:cNvSpPr>
          <p:nvPr/>
        </p:nvSpPr>
        <p:spPr>
          <a:xfrm>
            <a:off x="6616911" y="3324863"/>
            <a:ext cx="5257800" cy="820615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To start created thread we use </a:t>
            </a:r>
            <a:r>
              <a:rPr lang="en-US" b="1" dirty="0"/>
              <a:t>Start() </a:t>
            </a:r>
            <a:r>
              <a:rPr lang="en-US" dirty="0"/>
              <a:t>method.</a:t>
            </a:r>
            <a:endParaRPr lang="uk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C4C05-3782-44AC-88A6-A5390D488560}"/>
              </a:ext>
            </a:extLst>
          </p:cNvPr>
          <p:cNvSpPr txBox="1"/>
          <p:nvPr/>
        </p:nvSpPr>
        <p:spPr>
          <a:xfrm>
            <a:off x="6616911" y="4431620"/>
            <a:ext cx="411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Another way to create new thread is: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057E5C-4D7A-44B8-A31E-232A903A05B4}"/>
              </a:ext>
            </a:extLst>
          </p:cNvPr>
          <p:cNvSpPr/>
          <p:nvPr/>
        </p:nvSpPr>
        <p:spPr>
          <a:xfrm>
            <a:off x="6616911" y="5087094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Thread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myThread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new Thread(Count);</a:t>
            </a:r>
            <a:endParaRPr lang="uk-U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D9A494-F813-400F-B6FB-477DB27C5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859" y="1828364"/>
            <a:ext cx="1571625" cy="4933950"/>
          </a:xfrm>
          <a:prstGeom prst="rect">
            <a:avLst/>
          </a:prstGeom>
          <a:ln>
            <a:solidFill>
              <a:srgbClr val="2FB58E"/>
            </a:solidFill>
          </a:ln>
        </p:spPr>
      </p:pic>
    </p:spTree>
    <p:extLst>
      <p:ext uri="{BB962C8B-B14F-4D97-AF65-F5344CB8AC3E}">
        <p14:creationId xmlns:p14="http://schemas.microsoft.com/office/powerpoint/2010/main" val="2889453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CB628-CB43-4E27-9458-2BAE3289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WITH PARAMETERS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63B49-9934-48D1-BD69-5217EF78A5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44862" y="2057400"/>
            <a:ext cx="4261338" cy="1576754"/>
          </a:xfrm>
        </p:spPr>
        <p:txBody>
          <a:bodyPr/>
          <a:lstStyle/>
          <a:p>
            <a:r>
              <a:rPr lang="en-US" dirty="0"/>
              <a:t>To create the thread that can take some parameters </a:t>
            </a:r>
            <a:r>
              <a:rPr lang="en-US" b="1" dirty="0" err="1"/>
              <a:t>ParameterizedThreadStart</a:t>
            </a:r>
            <a:endParaRPr lang="en-US" b="1" dirty="0"/>
          </a:p>
          <a:p>
            <a:r>
              <a:rPr lang="en-US" dirty="0"/>
              <a:t>delegate should be used.</a:t>
            </a:r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EC6AF4-552D-405C-B03E-B0FD757FF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76" y="1975337"/>
            <a:ext cx="4733925" cy="4267200"/>
          </a:xfrm>
          <a:prstGeom prst="rect">
            <a:avLst/>
          </a:prstGeom>
          <a:ln>
            <a:solidFill>
              <a:srgbClr val="2FB58E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7242BF-059C-4ABE-A60A-9A9B1E766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501" y="1841256"/>
            <a:ext cx="1714500" cy="4981575"/>
          </a:xfrm>
          <a:prstGeom prst="rect">
            <a:avLst/>
          </a:prstGeom>
          <a:ln>
            <a:solidFill>
              <a:srgbClr val="2FB58E"/>
            </a:solidFill>
          </a:ln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6965CA1-BB04-4D94-BA82-CDAAD769D5E5}"/>
              </a:ext>
            </a:extLst>
          </p:cNvPr>
          <p:cNvSpPr txBox="1">
            <a:spLocks/>
          </p:cNvSpPr>
          <p:nvPr/>
        </p:nvSpPr>
        <p:spPr>
          <a:xfrm>
            <a:off x="7244862" y="3780692"/>
            <a:ext cx="4261338" cy="1576754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Method that is executed within created thread can take single parameter of </a:t>
            </a:r>
            <a:r>
              <a:rPr lang="en-US" b="1" dirty="0"/>
              <a:t>object</a:t>
            </a:r>
            <a:r>
              <a:rPr lang="en-US" dirty="0"/>
              <a:t> type.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To pass more parameters we should use class.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01538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E2343-5EBE-4B74-86F5-DC2900C9C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SYNCHRONIZING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D585A-9B6D-492E-B9EB-D91C105A2C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2800" y="2807677"/>
            <a:ext cx="4343400" cy="2514600"/>
          </a:xfrm>
        </p:spPr>
        <p:txBody>
          <a:bodyPr/>
          <a:lstStyle/>
          <a:p>
            <a:r>
              <a:rPr lang="en-US" dirty="0"/>
              <a:t>Some resources can be used by a few threads. </a:t>
            </a:r>
          </a:p>
          <a:p>
            <a:r>
              <a:rPr lang="en-US" dirty="0"/>
              <a:t>To make the resources that are currently using by one thread unavailable for another ones, keyword the </a:t>
            </a:r>
            <a:r>
              <a:rPr lang="en-US" b="1" dirty="0"/>
              <a:t>lock</a:t>
            </a:r>
            <a:r>
              <a:rPr lang="en-US" dirty="0"/>
              <a:t> keyword should be used.</a:t>
            </a:r>
            <a:endParaRPr lang="uk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251DA7-3006-4F95-B0F1-76F1F15A8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40" y="1948595"/>
            <a:ext cx="5924550" cy="4695825"/>
          </a:xfrm>
          <a:prstGeom prst="rect">
            <a:avLst/>
          </a:prstGeom>
          <a:ln>
            <a:solidFill>
              <a:srgbClr val="2FB58E"/>
            </a:solidFill>
          </a:ln>
        </p:spPr>
      </p:pic>
    </p:spTree>
    <p:extLst>
      <p:ext uri="{BB962C8B-B14F-4D97-AF65-F5344CB8AC3E}">
        <p14:creationId xmlns:p14="http://schemas.microsoft.com/office/powerpoint/2010/main" val="3427298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6D009-A7F3-4A83-A917-4F47A1F1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</a:t>
            </a:r>
            <a:endParaRPr lang="uk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CEF895-D304-4389-BF12-D7A3D0034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2161442"/>
            <a:ext cx="5471652" cy="4214191"/>
          </a:xfrm>
          <a:prstGeom prst="rect">
            <a:avLst/>
          </a:prstGeom>
          <a:ln>
            <a:solidFill>
              <a:srgbClr val="2FB58E"/>
            </a:solidFill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A59DC-CC7E-4C82-B41F-EE6B4C7D4B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88370" y="3429000"/>
            <a:ext cx="4718538" cy="2578821"/>
          </a:xfrm>
        </p:spPr>
        <p:txBody>
          <a:bodyPr/>
          <a:lstStyle/>
          <a:p>
            <a:r>
              <a:rPr lang="en-US" dirty="0"/>
              <a:t>The other way to synchronize threads is using </a:t>
            </a:r>
            <a:r>
              <a:rPr lang="en-US" b="1" dirty="0" err="1"/>
              <a:t>System.Thread.Monitor</a:t>
            </a:r>
            <a:r>
              <a:rPr lang="en-US" b="1" dirty="0"/>
              <a:t> </a:t>
            </a:r>
            <a:r>
              <a:rPr lang="en-US" dirty="0"/>
              <a:t>class.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34796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FD21F-5C01-42A7-851F-9381B26D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AutoResetEvent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35F41-6648-4BB8-A61B-B5DF00868D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43446" y="2883877"/>
            <a:ext cx="3862753" cy="2262554"/>
          </a:xfrm>
        </p:spPr>
        <p:txBody>
          <a:bodyPr/>
          <a:lstStyle/>
          <a:p>
            <a:r>
              <a:rPr lang="en-US" dirty="0"/>
              <a:t>One more way to synchronize threads is using </a:t>
            </a:r>
            <a:r>
              <a:rPr lang="en-US" b="1" dirty="0" err="1"/>
              <a:t>AutoResetEvent</a:t>
            </a:r>
            <a:r>
              <a:rPr lang="en-US" dirty="0"/>
              <a:t> class.</a:t>
            </a:r>
            <a:endParaRPr lang="uk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C9DF2E-E843-4BC0-9EFC-476B88C79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09800"/>
            <a:ext cx="6466604" cy="3622430"/>
          </a:xfrm>
          <a:prstGeom prst="rect">
            <a:avLst/>
          </a:prstGeom>
          <a:ln>
            <a:solidFill>
              <a:srgbClr val="2FB58E"/>
            </a:solidFill>
          </a:ln>
        </p:spPr>
      </p:pic>
    </p:spTree>
    <p:extLst>
      <p:ext uri="{BB962C8B-B14F-4D97-AF65-F5344CB8AC3E}">
        <p14:creationId xmlns:p14="http://schemas.microsoft.com/office/powerpoint/2010/main" val="1822548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DF1E5-F9BD-4B7B-814E-D80C713F4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MUTEX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07523-25CB-4A37-BF33-74CC0E9C7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81446" y="3001107"/>
            <a:ext cx="4624754" cy="2883877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b="1" dirty="0"/>
              <a:t>Mutex </a:t>
            </a:r>
            <a:r>
              <a:rPr lang="en-US" dirty="0"/>
              <a:t>also can be used for locking the resources used by one thread for another threads. </a:t>
            </a:r>
            <a:endParaRPr lang="uk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14AA56-556B-49D7-AC62-0DE8A5283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66" y="2238008"/>
            <a:ext cx="6015919" cy="3342177"/>
          </a:xfrm>
          <a:prstGeom prst="rect">
            <a:avLst/>
          </a:prstGeom>
          <a:ln>
            <a:solidFill>
              <a:srgbClr val="2FB58E"/>
            </a:solidFill>
          </a:ln>
        </p:spPr>
      </p:pic>
    </p:spTree>
    <p:extLst>
      <p:ext uri="{BB962C8B-B14F-4D97-AF65-F5344CB8AC3E}">
        <p14:creationId xmlns:p14="http://schemas.microsoft.com/office/powerpoint/2010/main" val="274040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68779" y="1606138"/>
            <a:ext cx="4523130" cy="3429000"/>
          </a:xfrm>
        </p:spPr>
        <p:txBody>
          <a:bodyPr/>
          <a:lstStyle/>
          <a:p>
            <a:r>
              <a:rPr lang="en-US" dirty="0"/>
              <a:t>Key Concepts</a:t>
            </a:r>
          </a:p>
          <a:p>
            <a:r>
              <a:rPr lang="en-US" dirty="0"/>
              <a:t>Multithreading in C#</a:t>
            </a:r>
          </a:p>
          <a:p>
            <a:r>
              <a:rPr lang="en-US" dirty="0"/>
              <a:t>Thread Life Cycle</a:t>
            </a:r>
          </a:p>
          <a:p>
            <a:r>
              <a:rPr lang="en-US" dirty="0"/>
              <a:t>Thread Properties</a:t>
            </a:r>
          </a:p>
          <a:p>
            <a:r>
              <a:rPr lang="en-US" dirty="0"/>
              <a:t>Thread Methods</a:t>
            </a:r>
          </a:p>
          <a:p>
            <a:r>
              <a:rPr lang="en-US" dirty="0"/>
              <a:t>Thread States</a:t>
            </a:r>
          </a:p>
          <a:p>
            <a:r>
              <a:rPr lang="en-US" dirty="0"/>
              <a:t>Thread Properties</a:t>
            </a:r>
          </a:p>
          <a:p>
            <a:r>
              <a:rPr lang="en-US" dirty="0"/>
              <a:t>Thread Creation</a:t>
            </a:r>
          </a:p>
          <a:p>
            <a:endParaRPr lang="en-US" dirty="0"/>
          </a:p>
          <a:p>
            <a:endParaRPr lang="uk-UA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F4F3D1-3322-4E4F-B8BC-4A4BCA1647DC}"/>
              </a:ext>
            </a:extLst>
          </p:cNvPr>
          <p:cNvSpPr/>
          <p:nvPr/>
        </p:nvSpPr>
        <p:spPr>
          <a:xfrm>
            <a:off x="5591909" y="1606138"/>
            <a:ext cx="6096000" cy="338554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Thread with Parameters</a:t>
            </a:r>
          </a:p>
          <a:p>
            <a:pPr>
              <a:spcBef>
                <a:spcPts val="1200"/>
              </a:spcBef>
            </a:pPr>
            <a:r>
              <a:rPr lang="en-US" dirty="0"/>
              <a:t>Thread Synchronizing</a:t>
            </a:r>
          </a:p>
          <a:p>
            <a:pPr>
              <a:spcBef>
                <a:spcPts val="1200"/>
              </a:spcBef>
            </a:pPr>
            <a:r>
              <a:rPr lang="en-US" dirty="0"/>
              <a:t>Monitor</a:t>
            </a:r>
          </a:p>
          <a:p>
            <a:pPr>
              <a:spcBef>
                <a:spcPts val="1200"/>
              </a:spcBef>
            </a:pPr>
            <a:r>
              <a:rPr lang="en-US" dirty="0" err="1"/>
              <a:t>AutoResetEvent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Mutex</a:t>
            </a:r>
          </a:p>
          <a:p>
            <a:pPr>
              <a:spcBef>
                <a:spcPts val="1200"/>
              </a:spcBef>
            </a:pPr>
            <a:r>
              <a:rPr lang="en-US" dirty="0"/>
              <a:t>Semaphore</a:t>
            </a:r>
          </a:p>
          <a:p>
            <a:pPr>
              <a:spcBef>
                <a:spcPts val="1200"/>
              </a:spcBef>
            </a:pPr>
            <a:r>
              <a:rPr lang="en-US" dirty="0"/>
              <a:t>Timer</a:t>
            </a:r>
          </a:p>
          <a:p>
            <a:pPr>
              <a:spcBef>
                <a:spcPts val="1200"/>
              </a:spcBef>
            </a:pPr>
            <a:r>
              <a:rPr lang="en-US" dirty="0"/>
              <a:t>Useful Links</a:t>
            </a:r>
          </a:p>
        </p:txBody>
      </p:sp>
    </p:spTree>
    <p:extLst>
      <p:ext uri="{BB962C8B-B14F-4D97-AF65-F5344CB8AC3E}">
        <p14:creationId xmlns:p14="http://schemas.microsoft.com/office/powerpoint/2010/main" val="370164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0407-D6B5-4188-B254-C1D911B36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6684E-FD14-41D7-939B-83F3397042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68550" y="2092569"/>
            <a:ext cx="4469789" cy="1858108"/>
          </a:xfrm>
        </p:spPr>
        <p:txBody>
          <a:bodyPr/>
          <a:lstStyle/>
          <a:p>
            <a:r>
              <a:rPr lang="en-US" b="1" dirty="0"/>
              <a:t>Semaphore</a:t>
            </a:r>
            <a:r>
              <a:rPr lang="en-US" dirty="0"/>
              <a:t> can be used to allow the access to resources for  the </a:t>
            </a:r>
            <a:r>
              <a:rPr lang="en-US" dirty="0" err="1"/>
              <a:t>setted</a:t>
            </a:r>
            <a:r>
              <a:rPr lang="en-US" dirty="0"/>
              <a:t> amount of threads.</a:t>
            </a:r>
            <a:endParaRPr lang="uk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FB76F-4BF1-4133-8932-D09B0C488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550" y="4314316"/>
            <a:ext cx="2867025" cy="2028825"/>
          </a:xfrm>
          <a:prstGeom prst="rect">
            <a:avLst/>
          </a:prstGeom>
          <a:ln>
            <a:solidFill>
              <a:srgbClr val="2FB58E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B1CE8A-620D-4C53-8595-A395DA921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770633"/>
            <a:ext cx="5205046" cy="5087367"/>
          </a:xfrm>
          <a:prstGeom prst="rect">
            <a:avLst/>
          </a:prstGeom>
          <a:ln>
            <a:solidFill>
              <a:srgbClr val="2FB58E"/>
            </a:solidFill>
          </a:ln>
        </p:spPr>
      </p:pic>
    </p:spTree>
    <p:extLst>
      <p:ext uri="{BB962C8B-B14F-4D97-AF65-F5344CB8AC3E}">
        <p14:creationId xmlns:p14="http://schemas.microsoft.com/office/powerpoint/2010/main" val="2918000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87012-860F-4AA4-ABB3-BABB083CF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</a:t>
            </a:r>
            <a:endParaRPr lang="uk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EE23C4-4911-4A9D-85C6-7A6C05029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2114549"/>
            <a:ext cx="4917757" cy="3922835"/>
          </a:xfrm>
          <a:prstGeom prst="rect">
            <a:avLst/>
          </a:prstGeom>
          <a:ln>
            <a:solidFill>
              <a:srgbClr val="2FB58E"/>
            </a:solidFill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D6851-3AA0-477A-9840-7D8AEA1DB7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28338" y="2907322"/>
            <a:ext cx="4577861" cy="2579077"/>
          </a:xfrm>
        </p:spPr>
        <p:txBody>
          <a:bodyPr/>
          <a:lstStyle/>
          <a:p>
            <a:r>
              <a:rPr lang="en-US" b="1" dirty="0"/>
              <a:t>Timer</a:t>
            </a:r>
            <a:r>
              <a:rPr lang="en-US" dirty="0"/>
              <a:t> can be used to start some thread execution after the </a:t>
            </a:r>
            <a:r>
              <a:rPr lang="en-US" dirty="0" err="1"/>
              <a:t>setted</a:t>
            </a:r>
            <a:r>
              <a:rPr lang="en-US" dirty="0"/>
              <a:t> time passed.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58947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89E10-60C6-4AB1-AB79-B9B65685A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  <a:endParaRPr lang="uk-U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11DBD9C-BEE5-4BAC-A028-032EBA9FC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290078"/>
              </p:ext>
            </p:extLst>
          </p:nvPr>
        </p:nvGraphicFramePr>
        <p:xfrm>
          <a:off x="685800" y="2473567"/>
          <a:ext cx="10972801" cy="21336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72801">
                  <a:extLst>
                    <a:ext uri="{9D8B030D-6E8A-4147-A177-3AD203B41FA5}">
                      <a16:colId xmlns:a16="http://schemas.microsoft.com/office/drawing/2014/main" val="3047932816"/>
                    </a:ext>
                  </a:extLst>
                </a:gridCol>
              </a:tblGrid>
              <a:tr h="755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sng" strike="noStrike" dirty="0">
                          <a:effectLst/>
                          <a:hlinkClick r:id="rId2"/>
                        </a:rPr>
                        <a:t>https://channel9.msdn.com/Series/C-Advanced/Distinguish-Asynchronous-And-Multi-Threading--C-Advanced-8-of-8</a:t>
                      </a:r>
                      <a:endParaRPr lang="en-US" sz="16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251470"/>
                  </a:ext>
                </a:extLst>
              </a:tr>
              <a:tr h="68895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sng" strike="noStrike" dirty="0">
                          <a:effectLst/>
                          <a:hlinkClick r:id="rId3"/>
                        </a:rPr>
                        <a:t>https://docs.microsoft.com/en-us/dotnet/standard/threading/</a:t>
                      </a:r>
                      <a:endParaRPr lang="en-US" sz="16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693311"/>
                  </a:ext>
                </a:extLst>
              </a:tr>
              <a:tr h="68895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sng" strike="noStrike" dirty="0">
                          <a:effectLst/>
                          <a:hlinkClick r:id="rId4"/>
                        </a:rPr>
                        <a:t>https://vivadifferences.com/13-difference-between-process-and-thread-in-os/</a:t>
                      </a:r>
                      <a:endParaRPr lang="en-US" sz="16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919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564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5758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A7F9DAE-37B4-4FC6-BB3C-796F21B6A3A5}"/>
              </a:ext>
            </a:extLst>
          </p:cNvPr>
          <p:cNvSpPr/>
          <p:nvPr/>
        </p:nvSpPr>
        <p:spPr>
          <a:xfrm>
            <a:off x="685800" y="2215662"/>
            <a:ext cx="4777154" cy="395653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425B8-F71F-4BD5-B1D3-62834F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30957-0FC6-4202-AF63-B112E8F2E7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9448" y="2657659"/>
            <a:ext cx="1219200" cy="574430"/>
          </a:xfrm>
          <a:solidFill>
            <a:schemeClr val="tx1"/>
          </a:solidFill>
        </p:spPr>
        <p:txBody>
          <a:bodyPr/>
          <a:lstStyle/>
          <a:p>
            <a:r>
              <a:rPr lang="en-US" b="1" dirty="0">
                <a:solidFill>
                  <a:srgbClr val="00A6CE"/>
                </a:solidFill>
              </a:rPr>
              <a:t>Process</a:t>
            </a:r>
            <a:endParaRPr lang="uk-UA" b="1" dirty="0">
              <a:solidFill>
                <a:srgbClr val="00A6CE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8FA19C-AFCF-4AA0-B735-2E52BA22DF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8" t="37166" r="62959" b="11476"/>
          <a:stretch/>
        </p:blipFill>
        <p:spPr>
          <a:xfrm>
            <a:off x="2110154" y="2345166"/>
            <a:ext cx="1688124" cy="17738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BD9EB5-FF52-427F-B425-7E2FE88BF6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8" t="37166" r="62959" b="11476"/>
          <a:stretch/>
        </p:blipFill>
        <p:spPr>
          <a:xfrm>
            <a:off x="1019907" y="4248516"/>
            <a:ext cx="1688124" cy="17738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201FB4-F51F-4416-A68B-98373BD57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8" t="37166" r="62959" b="11476"/>
          <a:stretch/>
        </p:blipFill>
        <p:spPr>
          <a:xfrm>
            <a:off x="3241430" y="4248516"/>
            <a:ext cx="1688124" cy="17738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4BBB19-C834-435E-B948-2A2E9063E184}"/>
              </a:ext>
            </a:extLst>
          </p:cNvPr>
          <p:cNvSpPr txBox="1"/>
          <p:nvPr/>
        </p:nvSpPr>
        <p:spPr>
          <a:xfrm>
            <a:off x="7338648" y="2657659"/>
            <a:ext cx="425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is the instance of a computer program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DA5FD2-0DB0-40AA-BCB2-E523B2E79B7D}"/>
              </a:ext>
            </a:extLst>
          </p:cNvPr>
          <p:cNvSpPr txBox="1"/>
          <p:nvPr/>
        </p:nvSpPr>
        <p:spPr>
          <a:xfrm>
            <a:off x="6119448" y="3653571"/>
            <a:ext cx="5437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Process can be executed by one or many threads</a:t>
            </a:r>
            <a:endParaRPr lang="uk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163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E06024-9B20-450A-8BB3-4F0699E21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</a:t>
            </a:r>
            <a:endParaRPr lang="uk-U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24DE4E-98DF-4D46-91EF-BEED234440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91199" y="3280241"/>
            <a:ext cx="5521569" cy="1581154"/>
          </a:xfrm>
        </p:spPr>
        <p:txBody>
          <a:bodyPr/>
          <a:lstStyle/>
          <a:p>
            <a:r>
              <a:rPr lang="en-US" dirty="0"/>
              <a:t>	</a:t>
            </a:r>
          </a:p>
          <a:p>
            <a:r>
              <a:rPr lang="en-US" dirty="0"/>
              <a:t>Each thread defines a unique flow of control.</a:t>
            </a:r>
            <a:endParaRPr lang="uk-U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D2EB54-5606-47BB-BF80-DB9B22CA9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99973"/>
            <a:ext cx="4953000" cy="34539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FA60A32-1CA1-40E4-B958-929B91831FB6}"/>
              </a:ext>
            </a:extLst>
          </p:cNvPr>
          <p:cNvSpPr/>
          <p:nvPr/>
        </p:nvSpPr>
        <p:spPr>
          <a:xfrm>
            <a:off x="5594805" y="2315307"/>
            <a:ext cx="100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A6CE"/>
                </a:solidFill>
              </a:rPr>
              <a:t>Thread</a:t>
            </a:r>
            <a:r>
              <a:rPr lang="en-US" dirty="0"/>
              <a:t> </a:t>
            </a:r>
            <a:endParaRPr lang="uk-U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97AA1A-C3FE-4B46-9896-43ED0C13FF25}"/>
              </a:ext>
            </a:extLst>
          </p:cNvPr>
          <p:cNvSpPr/>
          <p:nvPr/>
        </p:nvSpPr>
        <p:spPr>
          <a:xfrm>
            <a:off x="6597195" y="2315307"/>
            <a:ext cx="4159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is the </a:t>
            </a:r>
            <a:r>
              <a:rPr lang="en-US" b="1" dirty="0">
                <a:solidFill>
                  <a:schemeClr val="bg1"/>
                </a:solidFill>
              </a:rPr>
              <a:t>execution path</a:t>
            </a:r>
            <a:r>
              <a:rPr lang="en-US" dirty="0">
                <a:solidFill>
                  <a:schemeClr val="bg1"/>
                </a:solidFill>
              </a:rPr>
              <a:t> of the program.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A03447-0F79-42FA-8C3D-A5EDE0ADD626}"/>
              </a:ext>
            </a:extLst>
          </p:cNvPr>
          <p:cNvSpPr/>
          <p:nvPr/>
        </p:nvSpPr>
        <p:spPr>
          <a:xfrm>
            <a:off x="5791199" y="4861395"/>
            <a:ext cx="40923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Threads are 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lightweight processes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00044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4A136-0916-4F7E-B039-919A5F464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</a:t>
            </a:r>
            <a:endParaRPr lang="uk-UA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635AAC3-E48C-4B6D-8B22-7577EAC95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A03B64-457E-4B2B-84D4-2CBBF07562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23" y="1859077"/>
            <a:ext cx="4232031" cy="46028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0A9A07-649F-44C2-93A2-CBFDCEB02E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279" y="1569924"/>
            <a:ext cx="1098350" cy="109610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A246EA1-4E77-44E9-A43D-7B9B168078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331" y="1947183"/>
            <a:ext cx="4745245" cy="425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8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7AFE1-D73C-47F1-B416-312BE4242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 IN C#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8AE19-73E4-4C29-A2DC-88BE4F4C70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C#, the </a:t>
            </a:r>
            <a:r>
              <a:rPr lang="en-US" b="1" dirty="0" err="1"/>
              <a:t>System.Threading.Thread</a:t>
            </a:r>
            <a:r>
              <a:rPr lang="en-US" dirty="0"/>
              <a:t> class is used for working with threads. </a:t>
            </a:r>
            <a:endParaRPr lang="uk-UA" dirty="0"/>
          </a:p>
          <a:p>
            <a:r>
              <a:rPr lang="en-US" dirty="0"/>
              <a:t>It allows creating and accessing individual threads in a multithreaded application. </a:t>
            </a:r>
            <a:endParaRPr lang="uk-UA" dirty="0"/>
          </a:p>
          <a:p>
            <a:endParaRPr lang="uk-UA" dirty="0"/>
          </a:p>
          <a:p>
            <a:r>
              <a:rPr lang="en-US" dirty="0"/>
              <a:t>The first thread to be executed in a process is called the </a:t>
            </a:r>
            <a:r>
              <a:rPr lang="en-US" b="1" dirty="0"/>
              <a:t>main</a:t>
            </a:r>
            <a:r>
              <a:rPr lang="en-US" dirty="0"/>
              <a:t> thread.</a:t>
            </a:r>
            <a:endParaRPr lang="uk-UA" dirty="0"/>
          </a:p>
          <a:p>
            <a:endParaRPr lang="en-US" dirty="0"/>
          </a:p>
          <a:p>
            <a:r>
              <a:rPr lang="en-US" dirty="0"/>
              <a:t>When a C# program starts execution, the main thread is automatically created. </a:t>
            </a:r>
            <a:endParaRPr lang="uk-UA" dirty="0"/>
          </a:p>
          <a:p>
            <a:r>
              <a:rPr lang="en-US" dirty="0"/>
              <a:t>The threads created using the </a:t>
            </a:r>
            <a:r>
              <a:rPr lang="en-US" b="1" dirty="0"/>
              <a:t>Thread</a:t>
            </a:r>
            <a:r>
              <a:rPr lang="en-US" dirty="0"/>
              <a:t> class are called the child threads of the main thread. Thread can be accessed using the </a:t>
            </a:r>
            <a:r>
              <a:rPr lang="en-US" b="1" dirty="0" err="1"/>
              <a:t>CurrentThread</a:t>
            </a:r>
            <a:r>
              <a:rPr lang="en-US" dirty="0"/>
              <a:t> property of the Thread class.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22256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0C012-031B-401F-9FCF-FC1C1884C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 IN C# : EXAMPLE</a:t>
            </a:r>
            <a:endParaRPr lang="uk-U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B14DF5-318D-4929-A046-964339281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621" y="2215661"/>
            <a:ext cx="5330336" cy="3956538"/>
          </a:xfrm>
          <a:prstGeom prst="rect">
            <a:avLst/>
          </a:prstGeom>
          <a:ln>
            <a:solidFill>
              <a:srgbClr val="2FB58E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3622EC-F87C-4FCF-9B80-A4FB5F167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3113" y="3310829"/>
            <a:ext cx="2298092" cy="360485"/>
          </a:xfrm>
          <a:prstGeom prst="rect">
            <a:avLst/>
          </a:prstGeom>
          <a:ln>
            <a:solidFill>
              <a:srgbClr val="2FB58E"/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31004759-C94F-43D6-ACD0-DF6248AF3CD9}"/>
              </a:ext>
            </a:extLst>
          </p:cNvPr>
          <p:cNvSpPr/>
          <p:nvPr/>
        </p:nvSpPr>
        <p:spPr>
          <a:xfrm>
            <a:off x="7584831" y="324875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86643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3843B-B1FC-48DB-919E-350687FA5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LIFE CYCLE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0E557-634E-4D90-8D25-5F2A682567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3089031" cy="46306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The </a:t>
            </a:r>
            <a:r>
              <a:rPr lang="en-US" b="1" dirty="0" err="1"/>
              <a:t>Unstarted</a:t>
            </a:r>
            <a:r>
              <a:rPr lang="en-US" b="1" dirty="0"/>
              <a:t> State</a:t>
            </a:r>
            <a:r>
              <a:rPr lang="en-US" dirty="0"/>
              <a:t> </a:t>
            </a:r>
            <a:endParaRPr lang="uk-U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2EC5F7-F004-4FCD-A2D0-C5D6FCA1B11B}"/>
              </a:ext>
            </a:extLst>
          </p:cNvPr>
          <p:cNvSpPr/>
          <p:nvPr/>
        </p:nvSpPr>
        <p:spPr>
          <a:xfrm>
            <a:off x="4138246" y="2057400"/>
            <a:ext cx="7367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− It is the situation when the instance of the thread is created but the Start method is not called.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0D0D6E-E50E-4A7C-BB22-D4841321DFFB}"/>
              </a:ext>
            </a:extLst>
          </p:cNvPr>
          <p:cNvSpPr/>
          <p:nvPr/>
        </p:nvSpPr>
        <p:spPr>
          <a:xfrm>
            <a:off x="574431" y="2929808"/>
            <a:ext cx="29893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</a:rPr>
              <a:t>The Ready State</a:t>
            </a:r>
            <a:r>
              <a:rPr lang="en-US" dirty="0">
                <a:solidFill>
                  <a:schemeClr val="bg1"/>
                </a:solidFill>
              </a:rPr>
              <a:t>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537961-B678-42BB-B976-C748283B39B6}"/>
              </a:ext>
            </a:extLst>
          </p:cNvPr>
          <p:cNvSpPr/>
          <p:nvPr/>
        </p:nvSpPr>
        <p:spPr>
          <a:xfrm>
            <a:off x="4138246" y="2935789"/>
            <a:ext cx="71159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− It is the situation when the thread is ready to run and waiting CPU cycle.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4B583C-E6D6-4E15-95E4-C834414EC2B9}"/>
              </a:ext>
            </a:extLst>
          </p:cNvPr>
          <p:cNvSpPr/>
          <p:nvPr/>
        </p:nvSpPr>
        <p:spPr>
          <a:xfrm>
            <a:off x="574431" y="3852592"/>
            <a:ext cx="35638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</a:rPr>
              <a:t>The Not Runnable State</a:t>
            </a:r>
            <a:r>
              <a:rPr lang="en-US" sz="2000" dirty="0">
                <a:solidFill>
                  <a:schemeClr val="bg1"/>
                </a:solidFill>
              </a:rPr>
              <a:t> 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49C9AC-D0F5-4801-B731-F3A21ABA5ABF}"/>
              </a:ext>
            </a:extLst>
          </p:cNvPr>
          <p:cNvSpPr/>
          <p:nvPr/>
        </p:nvSpPr>
        <p:spPr>
          <a:xfrm>
            <a:off x="4138246" y="385259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− A thread is not executable, when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Sleep method has been called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Wait method has been called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Blocked by I/O operations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7BCCD0-3ECE-4A7A-B687-2FBD64B85C46}"/>
              </a:ext>
            </a:extLst>
          </p:cNvPr>
          <p:cNvSpPr/>
          <p:nvPr/>
        </p:nvSpPr>
        <p:spPr>
          <a:xfrm>
            <a:off x="685800" y="5298051"/>
            <a:ext cx="25321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</a:rPr>
              <a:t>The Dead State</a:t>
            </a:r>
            <a:r>
              <a:rPr lang="en-US" dirty="0">
                <a:solidFill>
                  <a:schemeClr val="bg1"/>
                </a:solidFill>
              </a:rPr>
              <a:t> 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93B591-D851-4832-9C1D-70768C527D43}"/>
              </a:ext>
            </a:extLst>
          </p:cNvPr>
          <p:cNvSpPr/>
          <p:nvPr/>
        </p:nvSpPr>
        <p:spPr>
          <a:xfrm>
            <a:off x="4267200" y="529805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− It is the situation when the thread completes execution or is aborted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44061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A1B80-DFDE-44B3-9A53-0FDFA9AC1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PROPERTIES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4779E-FF35-40B7-B2A5-6071124CD8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8743" y="2057400"/>
            <a:ext cx="2288768" cy="49823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 err="1"/>
              <a:t>CurrentContext</a:t>
            </a:r>
            <a:endParaRPr lang="uk-U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8A4758-50DE-4782-985F-6D824085B13D}"/>
              </a:ext>
            </a:extLst>
          </p:cNvPr>
          <p:cNvSpPr/>
          <p:nvPr/>
        </p:nvSpPr>
        <p:spPr>
          <a:xfrm>
            <a:off x="3438994" y="2057400"/>
            <a:ext cx="5993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Gets the current context in which the thread is executing.</a:t>
            </a:r>
            <a:endParaRPr lang="uk-U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C7477-1FDC-476C-BD51-D880E3AC8F5D}"/>
              </a:ext>
            </a:extLst>
          </p:cNvPr>
          <p:cNvSpPr/>
          <p:nvPr/>
        </p:nvSpPr>
        <p:spPr>
          <a:xfrm>
            <a:off x="569775" y="2587033"/>
            <a:ext cx="22887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rgbClr val="000000"/>
                </a:solidFill>
                <a:latin typeface="+mn-lt"/>
              </a:rPr>
              <a:t>CurrentThread</a:t>
            </a:r>
            <a:endParaRPr lang="uk-UA" sz="2000" dirty="0"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21C8BD-8B49-4006-8C83-BA9B88A15368}"/>
              </a:ext>
            </a:extLst>
          </p:cNvPr>
          <p:cNvSpPr/>
          <p:nvPr/>
        </p:nvSpPr>
        <p:spPr>
          <a:xfrm>
            <a:off x="3438994" y="2602422"/>
            <a:ext cx="3557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Gets the currently running thread</a:t>
            </a:r>
            <a:endParaRPr lang="uk-U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4D3181-A3F5-45FC-BC32-507BB045D43A}"/>
              </a:ext>
            </a:extLst>
          </p:cNvPr>
          <p:cNvSpPr/>
          <p:nvPr/>
        </p:nvSpPr>
        <p:spPr>
          <a:xfrm>
            <a:off x="569775" y="3120288"/>
            <a:ext cx="12907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rgbClr val="000000"/>
                </a:solidFill>
                <a:latin typeface="+mn-lt"/>
              </a:rPr>
              <a:t>IsAlive</a:t>
            </a:r>
            <a:endParaRPr lang="uk-UA" sz="2000" dirty="0"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FB27FC-C39B-442B-A5BE-B3D3F6CCF755}"/>
              </a:ext>
            </a:extLst>
          </p:cNvPr>
          <p:cNvSpPr/>
          <p:nvPr/>
        </p:nvSpPr>
        <p:spPr>
          <a:xfrm>
            <a:off x="568493" y="3717875"/>
            <a:ext cx="2157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rgbClr val="000000"/>
                </a:solidFill>
                <a:latin typeface="+mn-lt"/>
              </a:rPr>
              <a:t>IsBackground</a:t>
            </a:r>
            <a:endParaRPr lang="uk-UA" sz="2000" dirty="0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FC127B-875E-4B72-834C-733E7CF0EC74}"/>
              </a:ext>
            </a:extLst>
          </p:cNvPr>
          <p:cNvSpPr/>
          <p:nvPr/>
        </p:nvSpPr>
        <p:spPr>
          <a:xfrm>
            <a:off x="3438994" y="3748653"/>
            <a:ext cx="82061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Gets or sets a value indicating whether or not a thread is a background thread.</a:t>
            </a:r>
            <a:endParaRPr lang="uk-U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B10F16-6B9A-491F-81E0-2E9FD0EB2466}"/>
              </a:ext>
            </a:extLst>
          </p:cNvPr>
          <p:cNvSpPr/>
          <p:nvPr/>
        </p:nvSpPr>
        <p:spPr>
          <a:xfrm>
            <a:off x="3438994" y="3135677"/>
            <a:ext cx="70062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Gets a value indicating the execution status of the current thread.</a:t>
            </a:r>
            <a:endParaRPr lang="uk-U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A5FA52-3811-4651-9241-DD259CC40677}"/>
              </a:ext>
            </a:extLst>
          </p:cNvPr>
          <p:cNvSpPr/>
          <p:nvPr/>
        </p:nvSpPr>
        <p:spPr>
          <a:xfrm>
            <a:off x="569774" y="4279981"/>
            <a:ext cx="12506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latin typeface="+mn-lt"/>
              </a:rPr>
              <a:t>Name</a:t>
            </a:r>
            <a:endParaRPr lang="uk-UA" sz="200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27CC4F-C17F-4502-9DAA-0F92E9C2D85D}"/>
              </a:ext>
            </a:extLst>
          </p:cNvPr>
          <p:cNvSpPr/>
          <p:nvPr/>
        </p:nvSpPr>
        <p:spPr>
          <a:xfrm>
            <a:off x="3438994" y="4279981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Gets or sets the name of the thread.</a:t>
            </a:r>
            <a:endParaRPr lang="uk-U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3F4420-5B5B-4B13-85E1-02A35E8750F9}"/>
              </a:ext>
            </a:extLst>
          </p:cNvPr>
          <p:cNvSpPr/>
          <p:nvPr/>
        </p:nvSpPr>
        <p:spPr>
          <a:xfrm>
            <a:off x="568493" y="4848717"/>
            <a:ext cx="1401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latin typeface="+mn-lt"/>
              </a:rPr>
              <a:t>Priority</a:t>
            </a:r>
            <a:endParaRPr lang="uk-UA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16D1A4-94A4-43A1-9294-6C263003A488}"/>
              </a:ext>
            </a:extLst>
          </p:cNvPr>
          <p:cNvSpPr/>
          <p:nvPr/>
        </p:nvSpPr>
        <p:spPr>
          <a:xfrm>
            <a:off x="3438994" y="4848717"/>
            <a:ext cx="68186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Gets or sets a value indicating the scheduling priority of a thread.</a:t>
            </a:r>
            <a:endParaRPr lang="uk-U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553BB6-50B0-472A-B816-FF833328AA20}"/>
              </a:ext>
            </a:extLst>
          </p:cNvPr>
          <p:cNvSpPr/>
          <p:nvPr/>
        </p:nvSpPr>
        <p:spPr>
          <a:xfrm>
            <a:off x="568493" y="5417453"/>
            <a:ext cx="19845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rgbClr val="000000"/>
                </a:solidFill>
                <a:latin typeface="+mn-lt"/>
              </a:rPr>
              <a:t>ThreadState</a:t>
            </a:r>
            <a:endParaRPr lang="uk-UA" sz="2000" dirty="0">
              <a:latin typeface="+mn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AD2D1D-6C16-467C-999B-5E0B5CBAC29F}"/>
              </a:ext>
            </a:extLst>
          </p:cNvPr>
          <p:cNvSpPr/>
          <p:nvPr/>
        </p:nvSpPr>
        <p:spPr>
          <a:xfrm>
            <a:off x="3438994" y="5448231"/>
            <a:ext cx="5865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Gets a value containing the states of the current thread.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46439487"/>
      </p:ext>
    </p:extLst>
  </p:cSld>
  <p:clrMapOvr>
    <a:masterClrMapping/>
  </p:clrMapOvr>
</p:sld>
</file>

<file path=ppt/theme/theme1.xml><?xml version="1.0" encoding="utf-8"?>
<a:theme xmlns:a="http://schemas.openxmlformats.org/drawingml/2006/main" name="1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7952427A-9387-4460-8E25-DD49D46EE4DE}" vid="{503BB38F-B9D7-4CBD-B885-4972AF17A4FB}"/>
    </a:ext>
  </a:extLst>
</a:theme>
</file>

<file path=ppt/theme/theme2.xml><?xml version="1.0" encoding="utf-8"?>
<a:theme xmlns:a="http://schemas.openxmlformats.org/drawingml/2006/main" name="2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7952427A-9387-4460-8E25-DD49D46EE4DE}" vid="{93690E03-32D4-41BC-A6FA-CC18698303EC}"/>
    </a:ext>
  </a:extLst>
</a:theme>
</file>

<file path=ppt/theme/theme3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7952427A-9387-4460-8E25-DD49D46EE4DE}" vid="{87AE9ADF-FC3E-4C01-9999-FA7E018E8A33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3" ma:contentTypeDescription="Create a new document." ma:contentTypeScope="" ma:versionID="30ded57c9b2156718eb8cc7b0e4246dc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a0d1831635397921c92a19e568dfc949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Props1.xml><?xml version="1.0" encoding="utf-8"?>
<ds:datastoreItem xmlns:ds="http://schemas.openxmlformats.org/officeDocument/2006/customXml" ds:itemID="{5BCFD5A9-9FF3-42E0-89D7-BF5BFC61DD60}">
  <ds:schemaRefs>
    <ds:schemaRef ds:uri="341e6018-ac0a-4dfb-8409-db9e0d25502e"/>
    <ds:schemaRef ds:uri="835f28f2-30f1-4728-84d2-86d96e1434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033E08-7FE9-4F6D-B155-A8777B4A5A57}">
  <ds:schemaRefs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  <ds:schemaRef ds:uri="835f28f2-30f1-4728-84d2-86d96e143488"/>
    <ds:schemaRef ds:uri="341e6018-ac0a-4dfb-8409-db9e0d25502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Colorful</Template>
  <TotalTime>4230</TotalTime>
  <Words>814</Words>
  <Application>Microsoft Office PowerPoint</Application>
  <PresentationFormat>Widescreen</PresentationFormat>
  <Paragraphs>138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Courier New</vt:lpstr>
      <vt:lpstr>Open Sans</vt:lpstr>
      <vt:lpstr>Open Sans Regular</vt:lpstr>
      <vt:lpstr>Proxima Nova Black</vt:lpstr>
      <vt:lpstr>Wingdings</vt:lpstr>
      <vt:lpstr>1_GRADIENT THEME</vt:lpstr>
      <vt:lpstr>2_GRADIENT THEME</vt:lpstr>
      <vt:lpstr>2_DARK THEME</vt:lpstr>
      <vt:lpstr>MULTITHREADING</vt:lpstr>
      <vt:lpstr>AGENDA</vt:lpstr>
      <vt:lpstr>KEY CONCEPTS</vt:lpstr>
      <vt:lpstr>KEY CONCEPTS</vt:lpstr>
      <vt:lpstr>THREAD</vt:lpstr>
      <vt:lpstr>MULTITHREADING IN C#</vt:lpstr>
      <vt:lpstr>MULTITHREADING IN C# : EXAMPLE</vt:lpstr>
      <vt:lpstr>THREAD LIFE CYCLE</vt:lpstr>
      <vt:lpstr>THREAD PROPERTIES</vt:lpstr>
      <vt:lpstr>THREAD METHODS</vt:lpstr>
      <vt:lpstr>THREAD METHODS &amp; PROPERTIES</vt:lpstr>
      <vt:lpstr>THREAD STATES</vt:lpstr>
      <vt:lpstr>THREAD PRIORITIES</vt:lpstr>
      <vt:lpstr>THREAD CREATION</vt:lpstr>
      <vt:lpstr>THREAD WITH PARAMETERS</vt:lpstr>
      <vt:lpstr>THREAD SYNCHRONIZING</vt:lpstr>
      <vt:lpstr>MONITOR</vt:lpstr>
      <vt:lpstr>AutoResetEvent</vt:lpstr>
      <vt:lpstr>MUTEX</vt:lpstr>
      <vt:lpstr>SEMAPHORE</vt:lpstr>
      <vt:lpstr>TIMER</vt:lpstr>
      <vt:lpstr>USEFUL LINKS</vt:lpstr>
      <vt:lpstr>PowerPoint Presentation</vt:lpstr>
    </vt:vector>
  </TitlesOfParts>
  <Company>Verint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MULTITHREADING</dc:title>
  <dc:creator>Kateryna Malash</dc:creator>
  <cp:lastModifiedBy>Kateryna Malash</cp:lastModifiedBy>
  <cp:revision>58</cp:revision>
  <dcterms:created xsi:type="dcterms:W3CDTF">2020-06-21T18:58:18Z</dcterms:created>
  <dcterms:modified xsi:type="dcterms:W3CDTF">2020-07-21T13:45:47Z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