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8"/>
  </p:notesMasterIdLst>
  <p:sldIdLst>
    <p:sldId id="1224" r:id="rId7"/>
    <p:sldId id="1232" r:id="rId8"/>
    <p:sldId id="1233" r:id="rId9"/>
    <p:sldId id="1234" r:id="rId10"/>
    <p:sldId id="1235" r:id="rId11"/>
    <p:sldId id="1236" r:id="rId12"/>
    <p:sldId id="1237" r:id="rId13"/>
    <p:sldId id="1238" r:id="rId14"/>
    <p:sldId id="1239" r:id="rId15"/>
    <p:sldId id="1240" r:id="rId16"/>
    <p:sldId id="1241" r:id="rId17"/>
    <p:sldId id="1242" r:id="rId18"/>
    <p:sldId id="1243" r:id="rId19"/>
    <p:sldId id="1244" r:id="rId20"/>
    <p:sldId id="1246" r:id="rId21"/>
    <p:sldId id="1245" r:id="rId22"/>
    <p:sldId id="1247" r:id="rId23"/>
    <p:sldId id="1248" r:id="rId24"/>
    <p:sldId id="1249" r:id="rId25"/>
    <p:sldId id="1250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6"/>
            <p14:sldId id="1245"/>
            <p14:sldId id="1247"/>
            <p14:sldId id="1248"/>
            <p14:sldId id="1249"/>
            <p14:sldId id="125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C0C"/>
    <a:srgbClr val="2FB58E"/>
    <a:srgbClr val="93D502"/>
    <a:srgbClr val="00A6CE"/>
    <a:srgbClr val="91D506"/>
    <a:srgbClr val="8F2585"/>
    <a:srgbClr val="F26D26"/>
    <a:srgbClr val="BA124A"/>
    <a:srgbClr val="E93BDD"/>
    <a:srgbClr val="F49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parallel?view=netcore-3.1" TargetMode="External"/><Relationship Id="rId2" Type="http://schemas.openxmlformats.org/officeDocument/2006/relationships/hyperlink" Target="https://docs.microsoft.com/en-us/dotnet/api/system.threading.tasks.task?view=netcore-3.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withshadman.com/csharp-task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10400" dirty="0"/>
              <a:t>PARALLEL PROGRAMMING.</a:t>
            </a:r>
            <a:br>
              <a:rPr lang="en-US" sz="10400" dirty="0"/>
            </a:br>
            <a:r>
              <a:rPr lang="en-US" sz="10400" dirty="0"/>
              <a:t>TPL 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B481-6124-443B-A88D-A535F14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D3DB-2A0E-4736-B9D4-A8831EFC6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801" y="2229216"/>
            <a:ext cx="4343399" cy="1471246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dirty="0"/>
              <a:t>can be started by </a:t>
            </a:r>
            <a:r>
              <a:rPr lang="en-US" b="1" dirty="0"/>
              <a:t>another task</a:t>
            </a:r>
            <a:r>
              <a:rPr lang="en-US" dirty="0"/>
              <a:t>. </a:t>
            </a:r>
          </a:p>
          <a:p>
            <a:r>
              <a:rPr lang="en-US" dirty="0"/>
              <a:t>Both tasks will be </a:t>
            </a:r>
            <a:r>
              <a:rPr lang="en-US" b="1" dirty="0"/>
              <a:t>executing independently.</a:t>
            </a:r>
            <a:endParaRPr lang="uk-U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13D01-AA9C-445F-9FD8-7ABEC786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29216"/>
            <a:ext cx="6026986" cy="3663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4218-AAF8-4E8C-8354-DE09589A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2" y="4114981"/>
            <a:ext cx="2606444" cy="886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A5B711-4A9E-432F-841A-B159325F5AF2}"/>
              </a:ext>
            </a:extLst>
          </p:cNvPr>
          <p:cNvSpPr/>
          <p:nvPr/>
        </p:nvSpPr>
        <p:spPr>
          <a:xfrm>
            <a:off x="6902624" y="438662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2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EBD-EB01-4698-91A9-17B50425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4879-BF9A-4F42-B1AC-9295FA661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399" y="2298455"/>
            <a:ext cx="4741984" cy="1628776"/>
          </a:xfrm>
        </p:spPr>
        <p:txBody>
          <a:bodyPr/>
          <a:lstStyle/>
          <a:p>
            <a:r>
              <a:rPr lang="en-US" dirty="0"/>
              <a:t>To execute the inner task along with the outer one. </a:t>
            </a:r>
            <a:r>
              <a:rPr lang="en-US" b="1" dirty="0" err="1"/>
              <a:t>TaskCreationOptions.AttachedToParent</a:t>
            </a:r>
            <a:r>
              <a:rPr lang="en-US" b="1" dirty="0"/>
              <a:t> </a:t>
            </a:r>
            <a:r>
              <a:rPr lang="en-US" dirty="0"/>
              <a:t>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C6D0B-A3C8-48D3-8B04-9B0B9A3C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98455"/>
            <a:ext cx="5906535" cy="3582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AE991-7D7E-4546-A9C9-96E441D3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3" y="4685200"/>
            <a:ext cx="2656742" cy="827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B64EE4-5F7B-408D-B9AD-14960FF6DA0D}"/>
              </a:ext>
            </a:extLst>
          </p:cNvPr>
          <p:cNvSpPr/>
          <p:nvPr/>
        </p:nvSpPr>
        <p:spPr>
          <a:xfrm>
            <a:off x="6998675" y="4927409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F8F34-EE0A-408C-B12E-D3D8DA14425E}"/>
              </a:ext>
            </a:extLst>
          </p:cNvPr>
          <p:cNvSpPr/>
          <p:nvPr/>
        </p:nvSpPr>
        <p:spPr>
          <a:xfrm>
            <a:off x="1606063" y="4360985"/>
            <a:ext cx="3756298" cy="230430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086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AF00-CC2F-4CD7-8C75-80DAA6D9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ARRAY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7F3BE-5885-4296-B32C-9F4A5FD0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2209434"/>
            <a:ext cx="5675586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F221-366C-4338-B45E-0E3D8AB24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3569" y="2209434"/>
            <a:ext cx="5222631" cy="557212"/>
          </a:xfrm>
        </p:spPr>
        <p:txBody>
          <a:bodyPr/>
          <a:lstStyle/>
          <a:p>
            <a:r>
              <a:rPr lang="en-US" dirty="0"/>
              <a:t>A few tasks can be added to array.</a:t>
            </a:r>
            <a:endParaRPr lang="uk-U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CA1216-8160-4600-9A00-17A7D1DC4B57}"/>
              </a:ext>
            </a:extLst>
          </p:cNvPr>
          <p:cNvSpPr/>
          <p:nvPr/>
        </p:nvSpPr>
        <p:spPr>
          <a:xfrm>
            <a:off x="485700" y="4325815"/>
            <a:ext cx="2772507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16DBDB-8450-48CB-BAC1-1364BA503F01}"/>
              </a:ext>
            </a:extLst>
          </p:cNvPr>
          <p:cNvSpPr/>
          <p:nvPr/>
        </p:nvSpPr>
        <p:spPr>
          <a:xfrm>
            <a:off x="6283570" y="2766645"/>
            <a:ext cx="5767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+mn-lt"/>
              </a:rPr>
              <a:t>Task.WaitAny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(tasks)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waits while at least one task will be finished.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 </a:t>
            </a:r>
            <a:endParaRPr lang="uk-UA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7C2F5-3637-4308-8F22-78FAA773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25" y="4591143"/>
            <a:ext cx="1749476" cy="874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8037CE0-D8CB-439D-97FB-B40AF299E5B2}"/>
              </a:ext>
            </a:extLst>
          </p:cNvPr>
          <p:cNvSpPr/>
          <p:nvPr/>
        </p:nvSpPr>
        <p:spPr>
          <a:xfrm>
            <a:off x="6670429" y="4857062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26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434-A534-45F7-BA00-90285E5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RESULT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6889-4607-49FE-BADA-0651C1524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3414" y="2057400"/>
            <a:ext cx="3522785" cy="3429000"/>
          </a:xfrm>
        </p:spPr>
        <p:txBody>
          <a:bodyPr/>
          <a:lstStyle/>
          <a:p>
            <a:r>
              <a:rPr lang="en-US" dirty="0"/>
              <a:t>Some tasks can return the result.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C49C3-BF3D-41AF-899A-568D14CC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" y="1892726"/>
            <a:ext cx="6326998" cy="4641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50378-7331-439F-9C15-4C736F48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4" y="3766038"/>
            <a:ext cx="3838575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F818997-36D0-4859-AF9E-73E928DAB427}"/>
              </a:ext>
            </a:extLst>
          </p:cNvPr>
          <p:cNvSpPr/>
          <p:nvPr/>
        </p:nvSpPr>
        <p:spPr>
          <a:xfrm>
            <a:off x="6877515" y="3870813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932563-2917-459E-9457-38F6820EF083}"/>
              </a:ext>
            </a:extLst>
          </p:cNvPr>
          <p:cNvSpPr/>
          <p:nvPr/>
        </p:nvSpPr>
        <p:spPr>
          <a:xfrm>
            <a:off x="890954" y="3944815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9FE6B-23F2-4A6F-96FA-909448EB36E0}"/>
              </a:ext>
            </a:extLst>
          </p:cNvPr>
          <p:cNvSpPr/>
          <p:nvPr/>
        </p:nvSpPr>
        <p:spPr>
          <a:xfrm>
            <a:off x="996463" y="2904117"/>
            <a:ext cx="3058914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13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BF21-CB66-46EB-89DE-5E8C795B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TASK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8F72-5FF7-47B2-A124-B3EC24B2E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6985" y="2057399"/>
            <a:ext cx="4859214" cy="1565031"/>
          </a:xfrm>
        </p:spPr>
        <p:txBody>
          <a:bodyPr/>
          <a:lstStyle/>
          <a:p>
            <a:r>
              <a:rPr lang="en-US" b="1" dirty="0"/>
              <a:t>Continuation tasks </a:t>
            </a:r>
            <a:r>
              <a:rPr lang="en-US" dirty="0"/>
              <a:t>start execution after the other tasks completed.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E5F93-BB12-42C2-98F7-F1A46F8F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09" y="3914774"/>
            <a:ext cx="5181966" cy="559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6CC81-C0F4-49ED-B9FF-DA0FFF13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2057400"/>
            <a:ext cx="4859214" cy="4359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C4937AE-27D9-46A2-B84A-4DEE73FFA496}"/>
              </a:ext>
            </a:extLst>
          </p:cNvPr>
          <p:cNvSpPr/>
          <p:nvPr/>
        </p:nvSpPr>
        <p:spPr>
          <a:xfrm>
            <a:off x="5758045" y="4023070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68F7B-12FC-47B5-A888-D58DDD1FA773}"/>
              </a:ext>
            </a:extLst>
          </p:cNvPr>
          <p:cNvSpPr/>
          <p:nvPr/>
        </p:nvSpPr>
        <p:spPr>
          <a:xfrm>
            <a:off x="2625969" y="3252419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888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E20A3-B53D-4EC9-9484-92EEE14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SLASS PARALLEL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38170-FCA6-498E-BA56-8766C1D75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38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DE64-762E-49E0-B801-1C2A18C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PARALLEL.INVOKE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A544-C134-41BB-8320-DDF2E15CE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3908" y="2057400"/>
            <a:ext cx="5152291" cy="931985"/>
          </a:xfrm>
        </p:spPr>
        <p:txBody>
          <a:bodyPr/>
          <a:lstStyle/>
          <a:p>
            <a:r>
              <a:rPr lang="en-US" b="1" dirty="0" err="1"/>
              <a:t>Parallel.Invoke</a:t>
            </a:r>
            <a:r>
              <a:rPr lang="en-US" b="1" dirty="0"/>
              <a:t>() </a:t>
            </a:r>
            <a:r>
              <a:rPr lang="en-US" dirty="0"/>
              <a:t>method takes an array of </a:t>
            </a:r>
            <a:r>
              <a:rPr lang="en-US" b="1" dirty="0"/>
              <a:t>Action</a:t>
            </a:r>
            <a:r>
              <a:rPr lang="en-US" dirty="0"/>
              <a:t> objects as parameter and runs tasks.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03967-1A03-406D-9F77-08F89064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8" y="1924050"/>
            <a:ext cx="4514850" cy="4838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37064-5391-4B11-9A05-A747D8C5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14" y="3677015"/>
            <a:ext cx="2208701" cy="974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C7FCD4-2A39-43AF-A1FB-912D4F9E4D94}"/>
              </a:ext>
            </a:extLst>
          </p:cNvPr>
          <p:cNvSpPr/>
          <p:nvPr/>
        </p:nvSpPr>
        <p:spPr>
          <a:xfrm>
            <a:off x="5709139" y="399257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8F9BA-0011-425B-9617-06E65144DCC9}"/>
              </a:ext>
            </a:extLst>
          </p:cNvPr>
          <p:cNvSpPr/>
          <p:nvPr/>
        </p:nvSpPr>
        <p:spPr>
          <a:xfrm>
            <a:off x="489113" y="2232512"/>
            <a:ext cx="2113410" cy="17584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39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610C-FA7D-4361-8F31-3DE2F02A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PARALLEL.FOR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801F-1964-4DEE-B784-A71F33D1B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2492" y="2057400"/>
            <a:ext cx="4753707" cy="920262"/>
          </a:xfrm>
        </p:spPr>
        <p:txBody>
          <a:bodyPr/>
          <a:lstStyle/>
          <a:p>
            <a:r>
              <a:rPr lang="en-US" b="1" dirty="0" err="1"/>
              <a:t>Parallel.for</a:t>
            </a:r>
            <a:r>
              <a:rPr lang="en-US" b="1" dirty="0"/>
              <a:t>() </a:t>
            </a:r>
            <a:r>
              <a:rPr lang="en-US" dirty="0"/>
              <a:t>allows the parallel execution of loop iterations.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70D97-789A-4F21-AA9D-315157F2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1" y="2195611"/>
            <a:ext cx="5545299" cy="4130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C9150-D88F-4090-AA98-12D5B929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1" y="2977662"/>
            <a:ext cx="2808776" cy="3348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466C279-E626-4650-A383-8F16E01809D2}"/>
              </a:ext>
            </a:extLst>
          </p:cNvPr>
          <p:cNvSpPr/>
          <p:nvPr/>
        </p:nvSpPr>
        <p:spPr>
          <a:xfrm>
            <a:off x="6280780" y="4480463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37B778-EFBF-4817-B03D-41333601D948}"/>
              </a:ext>
            </a:extLst>
          </p:cNvPr>
          <p:cNvSpPr/>
          <p:nvPr/>
        </p:nvSpPr>
        <p:spPr>
          <a:xfrm>
            <a:off x="785445" y="2543909"/>
            <a:ext cx="3188677" cy="294200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04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DA4D-4849-4987-A855-243D6CB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PARALLEL.FOREACH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0A7DA-A67E-4BDC-8D99-2C24BF14A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0" y="2057400"/>
            <a:ext cx="3428999" cy="2455985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 err="1"/>
              <a:t>Parallel.Foreach</a:t>
            </a:r>
            <a:r>
              <a:rPr lang="en-US" b="1" dirty="0"/>
              <a:t>() </a:t>
            </a:r>
            <a:r>
              <a:rPr lang="en-US" dirty="0"/>
              <a:t>works similarly to foreach loop for collections. It allows the parallel tasks execution.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0D14C-8A1B-421F-B103-D6AE9138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2" y="2057400"/>
            <a:ext cx="7188079" cy="4508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C95DD4-15BE-41B4-A1D2-A9934E012497}"/>
              </a:ext>
            </a:extLst>
          </p:cNvPr>
          <p:cNvSpPr/>
          <p:nvPr/>
        </p:nvSpPr>
        <p:spPr>
          <a:xfrm>
            <a:off x="785444" y="2754925"/>
            <a:ext cx="6782717" cy="568567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2E229-6BEF-44C0-AA7C-95FEFD1C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4170805"/>
            <a:ext cx="2863692" cy="1503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6DD9A74-600F-4B19-9432-C27AAC74BF33}"/>
              </a:ext>
            </a:extLst>
          </p:cNvPr>
          <p:cNvSpPr/>
          <p:nvPr/>
        </p:nvSpPr>
        <p:spPr>
          <a:xfrm>
            <a:off x="7683304" y="478594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98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FEA-59CC-4E66-A1B3-CBEE7A7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TOKEN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8973-D03D-4CF1-84B6-8C7B2CF6E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1692" y="2057400"/>
            <a:ext cx="3534507" cy="3429000"/>
          </a:xfrm>
        </p:spPr>
        <p:txBody>
          <a:bodyPr/>
          <a:lstStyle/>
          <a:p>
            <a:r>
              <a:rPr lang="en-US" dirty="0"/>
              <a:t>To interrupt the executing task </a:t>
            </a:r>
            <a:r>
              <a:rPr lang="en-US" b="1" dirty="0"/>
              <a:t>Cancellation Token</a:t>
            </a:r>
            <a:r>
              <a:rPr lang="en-US" dirty="0"/>
              <a:t> should be used.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F49B-B54E-4DD0-81F5-182FE217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6235"/>
            <a:ext cx="5787171" cy="4936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46754-A0F7-430C-B7C4-50F5631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7" y="4040065"/>
            <a:ext cx="240982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405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8778" y="1606138"/>
            <a:ext cx="10437421" cy="3429000"/>
          </a:xfrm>
        </p:spPr>
        <p:txBody>
          <a:bodyPr/>
          <a:lstStyle/>
          <a:p>
            <a:r>
              <a:rPr lang="en-US" dirty="0"/>
              <a:t>TPL Introduction</a:t>
            </a:r>
          </a:p>
          <a:p>
            <a:r>
              <a:rPr lang="en-US" dirty="0"/>
              <a:t>Task Creation</a:t>
            </a:r>
          </a:p>
          <a:p>
            <a:r>
              <a:rPr lang="en-US" dirty="0"/>
              <a:t>Task Properties</a:t>
            </a:r>
          </a:p>
          <a:p>
            <a:r>
              <a:rPr lang="en-US" dirty="0"/>
              <a:t>Working with Task</a:t>
            </a:r>
          </a:p>
          <a:p>
            <a:r>
              <a:rPr lang="en-US" dirty="0"/>
              <a:t>Continuation Task</a:t>
            </a:r>
          </a:p>
          <a:p>
            <a:r>
              <a:rPr lang="en-US" dirty="0"/>
              <a:t>Class Parallel</a:t>
            </a:r>
          </a:p>
          <a:p>
            <a:r>
              <a:rPr lang="en-US" dirty="0"/>
              <a:t>Cancellation Token</a:t>
            </a:r>
          </a:p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37016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81FF-A335-43C0-A289-21D2805B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9EA3-C2C9-4F7F-9AB6-5947D0A2C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985" y="2057400"/>
            <a:ext cx="11277600" cy="34290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https://docs.microsoft.com/en-us/dotnet/api/system.threading.tasks.task?view=netcore-3.1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https://docs.microsoft.com/en-us/dotnet/api/system.threading.tasks.parallel?view=netcore-3.1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https://codewithshadman.com/csharp-task/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51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A1FF6-3709-47A1-B074-7A8AE53A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INTRODUCTION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5E0E3-31CA-4419-8AE3-7F8F88B26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464777"/>
            <a:ext cx="3358662" cy="533400"/>
          </a:xfrm>
        </p:spPr>
        <p:txBody>
          <a:bodyPr/>
          <a:lstStyle/>
          <a:p>
            <a:r>
              <a:rPr lang="en-US" b="1" dirty="0"/>
              <a:t>TPL (Task Parallel Library) </a:t>
            </a:r>
            <a:endParaRPr lang="uk-UA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C28A8C-29CA-4CA2-9937-EEDFE9C9D561}"/>
              </a:ext>
            </a:extLst>
          </p:cNvPr>
          <p:cNvSpPr txBox="1">
            <a:spLocks/>
          </p:cNvSpPr>
          <p:nvPr/>
        </p:nvSpPr>
        <p:spPr>
          <a:xfrm>
            <a:off x="4161693" y="2464777"/>
            <a:ext cx="7344507" cy="81475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allows to parallelize tasks and execute them on several processors at once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2A27-15A7-4776-B377-1EB46393DA9D}"/>
              </a:ext>
            </a:extLst>
          </p:cNvPr>
          <p:cNvSpPr txBox="1"/>
          <p:nvPr/>
        </p:nvSpPr>
        <p:spPr>
          <a:xfrm>
            <a:off x="685800" y="4091353"/>
            <a:ext cx="104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task can be created as instance of the Task class from </a:t>
            </a:r>
            <a:r>
              <a:rPr lang="en-US" b="1" dirty="0" err="1">
                <a:solidFill>
                  <a:schemeClr val="bg1"/>
                </a:solidFill>
              </a:rPr>
              <a:t>System.Threading.Tasks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namespace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7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1-st way:</a:t>
            </a:r>
            <a:endParaRPr lang="uk-UA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9B203-5CB5-47CB-9847-5B1E650C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68" y="4006363"/>
            <a:ext cx="7336466" cy="685800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Creation new </a:t>
            </a:r>
            <a:r>
              <a:rPr lang="en-US" b="1" dirty="0"/>
              <a:t>Task object </a:t>
            </a:r>
            <a:r>
              <a:rPr lang="en-US" dirty="0"/>
              <a:t>with delegate </a:t>
            </a:r>
            <a:r>
              <a:rPr lang="en-US" b="1" dirty="0"/>
              <a:t>Action</a:t>
            </a:r>
            <a:r>
              <a:rPr lang="en-US" dirty="0"/>
              <a:t> as a parameter.</a:t>
            </a:r>
          </a:p>
          <a:p>
            <a:pPr fontAlgn="auto">
              <a:spcAft>
                <a:spcPts val="0"/>
              </a:spcAft>
            </a:pPr>
            <a:r>
              <a:rPr lang="en-US" b="1" dirty="0"/>
              <a:t>Start() </a:t>
            </a:r>
            <a:r>
              <a:rPr lang="en-US" dirty="0"/>
              <a:t>method starts the created task.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18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2-nd way:</a:t>
            </a:r>
            <a:endParaRPr lang="uk-UA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Using static method </a:t>
            </a:r>
            <a:r>
              <a:rPr lang="en-US" b="1" dirty="0" err="1"/>
              <a:t>Task.Factory.StartNew</a:t>
            </a:r>
            <a:r>
              <a:rPr lang="en-US" b="1" dirty="0"/>
              <a:t>(). </a:t>
            </a:r>
            <a:r>
              <a:rPr lang="en-US" dirty="0"/>
              <a:t>It creates new task and runs it.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B578D-52E4-4480-8D01-FEDAE10B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65" y="4162273"/>
            <a:ext cx="9404604" cy="526377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7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CB-B2A9-4CB4-BC72-FA955C5D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CREATION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9FCC-C3A1-4F17-91DF-97B0EEC8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54" y="2057400"/>
            <a:ext cx="1852246" cy="451338"/>
          </a:xfrm>
        </p:spPr>
        <p:txBody>
          <a:bodyPr/>
          <a:lstStyle/>
          <a:p>
            <a:r>
              <a:rPr lang="en-US" i="1" dirty="0"/>
              <a:t>The 3-rd way:</a:t>
            </a:r>
            <a:endParaRPr lang="uk-UA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1F997E-ACE2-443B-9772-5BE1E1E20058}"/>
              </a:ext>
            </a:extLst>
          </p:cNvPr>
          <p:cNvSpPr txBox="1">
            <a:spLocks/>
          </p:cNvSpPr>
          <p:nvPr/>
        </p:nvSpPr>
        <p:spPr>
          <a:xfrm>
            <a:off x="2930769" y="2080846"/>
            <a:ext cx="8077200" cy="165881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Using static method </a:t>
            </a:r>
            <a:r>
              <a:rPr lang="en-US" b="1" dirty="0" err="1"/>
              <a:t>Task.Run</a:t>
            </a:r>
            <a:r>
              <a:rPr lang="en-US" b="1" dirty="0"/>
              <a:t>(). </a:t>
            </a:r>
            <a:r>
              <a:rPr lang="en-US" dirty="0"/>
              <a:t>It creates new task and runs it.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This method also can take delegate </a:t>
            </a:r>
            <a:r>
              <a:rPr lang="en-US" b="1" dirty="0"/>
              <a:t>Action</a:t>
            </a:r>
            <a:r>
              <a:rPr lang="en-US" dirty="0"/>
              <a:t> as a parameter.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B9E4-A096-4C32-BCF9-23B4521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69" y="4219757"/>
            <a:ext cx="6593606" cy="458300"/>
          </a:xfrm>
          <a:prstGeom prst="rect">
            <a:avLst/>
          </a:prstGeom>
          <a:ln>
            <a:solidFill>
              <a:srgbClr val="2FB58E"/>
            </a:solidFill>
          </a:ln>
        </p:spPr>
      </p:pic>
    </p:spTree>
    <p:extLst>
      <p:ext uri="{BB962C8B-B14F-4D97-AF65-F5344CB8AC3E}">
        <p14:creationId xmlns:p14="http://schemas.microsoft.com/office/powerpoint/2010/main" val="26450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7A75-D83B-42CD-BBC5-503159D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0332B-3DFF-4A7D-80E7-F84EBA22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45" y="3387967"/>
            <a:ext cx="1836962" cy="685799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AA609-76BA-4D96-9AC5-F137766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9" y="1851944"/>
            <a:ext cx="3959835" cy="4853656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003E1F-7FE8-4C8F-965D-ECEBB45B2E67}"/>
              </a:ext>
            </a:extLst>
          </p:cNvPr>
          <p:cNvSpPr/>
          <p:nvPr/>
        </p:nvSpPr>
        <p:spPr>
          <a:xfrm>
            <a:off x="6277840" y="355941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7CAB-A4B9-4BD5-B4A0-C7AF79DB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1980-D025-4960-90E3-0B9190E4D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5723" y="2057401"/>
            <a:ext cx="6160476" cy="1060938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/>
              <a:t>Wait() </a:t>
            </a:r>
            <a:r>
              <a:rPr lang="en-US" dirty="0"/>
              <a:t>is used if task execution should start when the main code is already executed.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9AD1F-49F1-4CC3-9FB7-2B95A131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2625"/>
            <a:ext cx="4120662" cy="3618712"/>
          </a:xfrm>
          <a:prstGeom prst="rect">
            <a:avLst/>
          </a:prstGeom>
          <a:ln>
            <a:solidFill>
              <a:srgbClr val="2FB58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C2A9-2431-4EBC-A0EC-018CFEA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04" y="3739662"/>
            <a:ext cx="2015271" cy="806108"/>
          </a:xfrm>
          <a:prstGeom prst="rect">
            <a:avLst/>
          </a:prstGeom>
          <a:ln>
            <a:solidFill>
              <a:srgbClr val="2FB58E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01FBB8-9624-421D-BB06-9C41C8DB8071}"/>
              </a:ext>
            </a:extLst>
          </p:cNvPr>
          <p:cNvSpPr/>
          <p:nvPr/>
        </p:nvSpPr>
        <p:spPr>
          <a:xfrm>
            <a:off x="5393166" y="3971266"/>
            <a:ext cx="64476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45DAF9-C75F-4B24-AD25-80C5FBD03E9C}"/>
              </a:ext>
            </a:extLst>
          </p:cNvPr>
          <p:cNvSpPr/>
          <p:nvPr/>
        </p:nvSpPr>
        <p:spPr>
          <a:xfrm>
            <a:off x="685800" y="3223846"/>
            <a:ext cx="2772507" cy="205154"/>
          </a:xfrm>
          <a:prstGeom prst="ellipse">
            <a:avLst/>
          </a:prstGeom>
          <a:noFill/>
          <a:ln w="28575">
            <a:solidFill>
              <a:srgbClr val="E4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39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EAD-FE44-4290-9943-FB69AC68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PROPERTIES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B179-F880-4258-BAF8-DB07EDD20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764323" cy="4630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AsyncState</a:t>
            </a:r>
            <a:endParaRPr lang="uk-UA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536DDF-0F12-4AD6-AD75-DE91B41C74DD}"/>
              </a:ext>
            </a:extLst>
          </p:cNvPr>
          <p:cNvSpPr txBox="1">
            <a:spLocks/>
          </p:cNvSpPr>
          <p:nvPr/>
        </p:nvSpPr>
        <p:spPr>
          <a:xfrm>
            <a:off x="685800" y="4472354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Status</a:t>
            </a:r>
            <a:endParaRPr lang="uk-UA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02D51E5-DEFA-47E2-97C3-5D59FB7AB2D1}"/>
              </a:ext>
            </a:extLst>
          </p:cNvPr>
          <p:cNvSpPr txBox="1">
            <a:spLocks/>
          </p:cNvSpPr>
          <p:nvPr/>
        </p:nvSpPr>
        <p:spPr>
          <a:xfrm>
            <a:off x="685800" y="2743199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err="1"/>
              <a:t>CurrentID</a:t>
            </a:r>
            <a:endParaRPr lang="uk-UA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1AE7B4-A4F4-4D28-AF94-E0A1E014C415}"/>
              </a:ext>
            </a:extLst>
          </p:cNvPr>
          <p:cNvSpPr txBox="1">
            <a:spLocks/>
          </p:cNvSpPr>
          <p:nvPr/>
        </p:nvSpPr>
        <p:spPr>
          <a:xfrm>
            <a:off x="685800" y="3651740"/>
            <a:ext cx="1764323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Exception</a:t>
            </a:r>
            <a:endParaRPr lang="uk-UA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23156C3-4A5E-45B6-8F91-CFFE6DC1FD68}"/>
              </a:ext>
            </a:extLst>
          </p:cNvPr>
          <p:cNvSpPr txBox="1">
            <a:spLocks/>
          </p:cNvSpPr>
          <p:nvPr/>
        </p:nvSpPr>
        <p:spPr>
          <a:xfrm>
            <a:off x="3534506" y="2057400"/>
            <a:ext cx="3675186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state of the task</a:t>
            </a:r>
            <a:endParaRPr lang="uk-U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936F0-D0F5-46CC-9982-F240B6CA6198}"/>
              </a:ext>
            </a:extLst>
          </p:cNvPr>
          <p:cNvSpPr txBox="1">
            <a:spLocks/>
          </p:cNvSpPr>
          <p:nvPr/>
        </p:nvSpPr>
        <p:spPr>
          <a:xfrm>
            <a:off x="3534507" y="2743198"/>
            <a:ext cx="4659924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identifier of the task</a:t>
            </a:r>
            <a:endParaRPr lang="uk-UA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B42537-A743-4BD6-AF78-FDA42EE55670}"/>
              </a:ext>
            </a:extLst>
          </p:cNvPr>
          <p:cNvSpPr txBox="1">
            <a:spLocks/>
          </p:cNvSpPr>
          <p:nvPr/>
        </p:nvSpPr>
        <p:spPr>
          <a:xfrm>
            <a:off x="3534507" y="3651740"/>
            <a:ext cx="7332785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exception that occurred while task was executing</a:t>
            </a:r>
            <a:endParaRPr lang="uk-UA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F64BC-2ACA-4108-AD5F-CF2E7AEB4876}"/>
              </a:ext>
            </a:extLst>
          </p:cNvPr>
          <p:cNvSpPr txBox="1">
            <a:spLocks/>
          </p:cNvSpPr>
          <p:nvPr/>
        </p:nvSpPr>
        <p:spPr>
          <a:xfrm>
            <a:off x="3534508" y="4472354"/>
            <a:ext cx="3862754" cy="4630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Returns state of the task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805781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503BB38F-B9D7-4CBD-B885-4972AF17A4FB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93690E03-32D4-41BC-A6FA-CC18698303EC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952427A-9387-4460-8E25-DD49D46EE4DE}" vid="{87AE9ADF-FC3E-4C01-9999-FA7E018E8A3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</Template>
  <TotalTime>1433</TotalTime>
  <Words>413</Words>
  <Application>Microsoft Office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PARALLEL PROGRAMMING. TPL </vt:lpstr>
      <vt:lpstr>AGENDA</vt:lpstr>
      <vt:lpstr>TPL INTRODUCTION</vt:lpstr>
      <vt:lpstr>TASK CREATION</vt:lpstr>
      <vt:lpstr>TASK CREATION</vt:lpstr>
      <vt:lpstr>TASK CREATION</vt:lpstr>
      <vt:lpstr>EXAMPLE</vt:lpstr>
      <vt:lpstr>WAIT()</vt:lpstr>
      <vt:lpstr>TASK PROPERTIES</vt:lpstr>
      <vt:lpstr>WORKING WITH TASK</vt:lpstr>
      <vt:lpstr>WORKING WITH TASK</vt:lpstr>
      <vt:lpstr>TASKS ARRAY</vt:lpstr>
      <vt:lpstr>TASK RESULT</vt:lpstr>
      <vt:lpstr>CONTINUATION TASK</vt:lpstr>
      <vt:lpstr>SLASS PARALLEL</vt:lpstr>
      <vt:lpstr>PARALLEL.INVOKE</vt:lpstr>
      <vt:lpstr>PARALLEL.FOR</vt:lpstr>
      <vt:lpstr>PARALLEL.FOREACH</vt:lpstr>
      <vt:lpstr>CANCELLATION TOKEN</vt:lpstr>
      <vt:lpstr>USEFUL LINKS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PARALELL PROGRAMMING. TCL</dc:title>
  <dc:creator>Kateryna Malash</dc:creator>
  <cp:lastModifiedBy>Kateryna Malash</cp:lastModifiedBy>
  <cp:revision>42</cp:revision>
  <dcterms:created xsi:type="dcterms:W3CDTF">2020-07-19T19:01:37Z</dcterms:created>
  <dcterms:modified xsi:type="dcterms:W3CDTF">2020-07-20T19:22:24Z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