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32"/>
  </p:notesMasterIdLst>
  <p:handoutMasterIdLst>
    <p:handoutMasterId r:id="rId33"/>
  </p:handoutMasterIdLst>
  <p:sldIdLst>
    <p:sldId id="1224" r:id="rId7"/>
    <p:sldId id="1225" r:id="rId8"/>
    <p:sldId id="1226" r:id="rId9"/>
    <p:sldId id="1227" r:id="rId10"/>
    <p:sldId id="1228" r:id="rId11"/>
    <p:sldId id="1229" r:id="rId12"/>
    <p:sldId id="1230" r:id="rId13"/>
    <p:sldId id="1231" r:id="rId14"/>
    <p:sldId id="1232" r:id="rId15"/>
    <p:sldId id="1233" r:id="rId16"/>
    <p:sldId id="1234" r:id="rId17"/>
    <p:sldId id="1235" r:id="rId18"/>
    <p:sldId id="1237" r:id="rId19"/>
    <p:sldId id="1236" r:id="rId20"/>
    <p:sldId id="1238" r:id="rId21"/>
    <p:sldId id="1240" r:id="rId22"/>
    <p:sldId id="1239" r:id="rId23"/>
    <p:sldId id="1241" r:id="rId24"/>
    <p:sldId id="1242" r:id="rId25"/>
    <p:sldId id="1243" r:id="rId26"/>
    <p:sldId id="1244" r:id="rId27"/>
    <p:sldId id="1245" r:id="rId28"/>
    <p:sldId id="1246" r:id="rId29"/>
    <p:sldId id="1247" r:id="rId30"/>
    <p:sldId id="1206" r:id="rId3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25"/>
            <p14:sldId id="1226"/>
            <p14:sldId id="1227"/>
            <p14:sldId id="1228"/>
            <p14:sldId id="1229"/>
            <p14:sldId id="1230"/>
            <p14:sldId id="1231"/>
            <p14:sldId id="1232"/>
            <p14:sldId id="1233"/>
            <p14:sldId id="1234"/>
            <p14:sldId id="1235"/>
            <p14:sldId id="1237"/>
            <p14:sldId id="1236"/>
            <p14:sldId id="1238"/>
            <p14:sldId id="1240"/>
            <p14:sldId id="1239"/>
            <p14:sldId id="1241"/>
            <p14:sldId id="1242"/>
            <p14:sldId id="1243"/>
            <p14:sldId id="1244"/>
            <p14:sldId id="1245"/>
            <p14:sldId id="1246"/>
            <p14:sldId id="1247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  <p:cmAuthor id="6" name="Ihor V. Kohut" initials="IVK" lastIdx="2" clrIdx="5">
    <p:extLst>
      <p:ext uri="{19B8F6BF-5375-455C-9EA6-DF929625EA0E}">
        <p15:presenceInfo xmlns:p15="http://schemas.microsoft.com/office/powerpoint/2012/main" userId="S-1-5-21-1616658355-542656501-1971066577-32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31AAC-BEAB-2A03-878E-08AA86F2DC72}" v="4" dt="2020-04-15T18:38:23.722"/>
    <p1510:client id="{DE0A7EBB-A71E-E244-9638-CA7B1C0FB579}" v="6" dt="2020-02-20T20:02:30.9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9" autoAdjust="0"/>
    <p:restoredTop sz="78947" autoAdjust="0"/>
  </p:normalViewPr>
  <p:slideViewPr>
    <p:cSldViewPr snapToGrid="0">
      <p:cViewPr varScale="1">
        <p:scale>
          <a:sx n="90" d="100"/>
          <a:sy n="90" d="100"/>
        </p:scale>
        <p:origin x="1200" y="90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6/11/relationships/changesInfo" Target="changesInfos/changesInfo1.xml"/><Relationship Id="rId21" Type="http://schemas.openxmlformats.org/officeDocument/2006/relationships/slide" Target="slides/slide15.xml"/><Relationship Id="rId34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S::bmend@softserveinc.com::c91bfef7-954f-4b54-95a0-187db890a228" providerId="AD" clId="Web-{BB431AAC-BEAB-2A03-878E-08AA86F2DC72}"/>
    <pc:docChg chg="modSld">
      <pc:chgData name="Briana Mendoza" userId="S::bmend@softserveinc.com::c91bfef7-954f-4b54-95a0-187db890a228" providerId="AD" clId="Web-{BB431AAC-BEAB-2A03-878E-08AA86F2DC72}" dt="2020-04-15T18:38:23.722" v="3"/>
      <pc:docMkLst>
        <pc:docMk/>
      </pc:docMkLst>
      <pc:sldChg chg="mod modShow">
        <pc:chgData name="Briana Mendoza" userId="S::bmend@softserveinc.com::c91bfef7-954f-4b54-95a0-187db890a228" providerId="AD" clId="Web-{BB431AAC-BEAB-2A03-878E-08AA86F2DC72}" dt="2020-04-15T18:38:23.722" v="3"/>
        <pc:sldMkLst>
          <pc:docMk/>
          <pc:sldMk cId="4001193277" sldId="1224"/>
        </pc:sldMkLst>
      </pc:sld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D09FF6-2CB8-407D-B5F3-A4702A8E5D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8DE81-1B68-47FD-9398-3968160113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433AE-A5E6-492F-B137-B01671BF4181}" type="datetimeFigureOut">
              <a:rPr lang="uk-UA" smtClean="0"/>
              <a:t>29.07.2020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CAF15-D848-402F-85D2-66F4C33605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AE91A-A337-4AC6-9F17-C616E73955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AB07A-E46C-4E67-B58A-8B2CD0B8FC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475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29/07/2020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Усім привіт!</a:t>
            </a:r>
          </a:p>
          <a:p>
            <a:r>
              <a:rPr lang="uk-UA" dirty="0"/>
              <a:t>Сьогодні з вами я, Ігор Когут, ментор ІТ академії Софтсерв.</a:t>
            </a:r>
          </a:p>
          <a:p>
            <a:r>
              <a:rPr lang="uk-UA" dirty="0"/>
              <a:t>Наша тема сьогодні  - «Асинхронне програмування»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У цьому прикладі формально не використовується </a:t>
            </a:r>
            <a:r>
              <a:rPr lang="en-US" dirty="0"/>
              <a:t>return </a:t>
            </a:r>
            <a:r>
              <a:rPr lang="uk-UA" dirty="0"/>
              <a:t>для повернення значення, але при потребі, </a:t>
            </a:r>
            <a:br>
              <a:rPr lang="uk-UA" dirty="0"/>
            </a:br>
            <a:r>
              <a:rPr lang="uk-UA" dirty="0"/>
              <a:t>якщо в асинхронному методі методі у виразі </a:t>
            </a:r>
            <a:r>
              <a:rPr lang="en-US" dirty="0"/>
              <a:t>await </a:t>
            </a:r>
            <a:r>
              <a:rPr lang="uk-UA" dirty="0"/>
              <a:t>виконується асинхронна операція, то ми можемо повертати з метода об’єкт </a:t>
            </a:r>
            <a:r>
              <a:rPr lang="en-US" dirty="0"/>
              <a:t>Task.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787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У даному випадку функція Factorial повертає значення типу int. </a:t>
            </a:r>
            <a:endParaRPr lang="en-US" dirty="0"/>
          </a:p>
          <a:p>
            <a:r>
              <a:rPr lang="uk-UA" dirty="0"/>
              <a:t>В асинхронному методі FactorialAsync ми отримуємо і повертаємо це число. </a:t>
            </a:r>
          </a:p>
          <a:p>
            <a:r>
              <a:rPr lang="uk-UA" dirty="0"/>
              <a:t>Поверненим типом в даному випадку є тип Task &lt;int&gt;. </a:t>
            </a:r>
          </a:p>
          <a:p>
            <a:r>
              <a:rPr lang="uk-UA" dirty="0"/>
              <a:t>Якби метод Factorial повертав рядок, тобто дані типу string, то поверненим типом асинхронного методу був би тип Task &lt;string&gt;</a:t>
            </a:r>
          </a:p>
          <a:p>
            <a:r>
              <a:rPr lang="uk-UA" dirty="0"/>
              <a:t>Щоб отримати результат асинхронного методу в методі Main, який теж визначений як асинхронний, застосовуємо оператор await при виклику FactorialAsync.</a:t>
            </a:r>
          </a:p>
          <a:p>
            <a:r>
              <a:rPr lang="uk-UA" dirty="0"/>
              <a:t>Подібним чином до </a:t>
            </a:r>
            <a:r>
              <a:rPr lang="en-US" dirty="0"/>
              <a:t>Task&lt;T&gt; </a:t>
            </a:r>
            <a:r>
              <a:rPr lang="uk-UA" dirty="0"/>
              <a:t>працює </a:t>
            </a:r>
            <a:r>
              <a:rPr lang="en-US" dirty="0" err="1"/>
              <a:t>ValueTask</a:t>
            </a:r>
            <a:r>
              <a:rPr lang="en-US" dirty="0"/>
              <a:t>&lt;T&gt;, </a:t>
            </a:r>
            <a:r>
              <a:rPr lang="uk-UA" dirty="0"/>
              <a:t>з тою різницею, що це структура, ане клас.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07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Асинхронний метод може містити </a:t>
            </a:r>
            <a:r>
              <a:rPr lang="uk-UA" dirty="0"/>
              <a:t>багато</a:t>
            </a:r>
            <a:r>
              <a:rPr lang="ru-RU" dirty="0"/>
              <a:t> виразів await.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Коли система зустрічає в блоці коду оператор await, то виконання в асинхронному методі зупиняється, поки не завершиться асинхронна задача.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Після завершення задачі керування переходить до наступного оператора await і так далі.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Це дозволяє викликати асинхронні завдання послідовно в певному порядку.</a:t>
            </a:r>
          </a:p>
          <a:p>
            <a:endParaRPr lang="uk-UA" dirty="0"/>
          </a:p>
          <a:p>
            <a:r>
              <a:rPr lang="uk-UA" dirty="0"/>
              <a:t>І в даному випадку результат строго детермінований. </a:t>
            </a:r>
          </a:p>
          <a:p>
            <a:r>
              <a:rPr lang="uk-UA" dirty="0"/>
              <a:t>Часто така послідовність буває необхідна, якщо одна задача залежить від результатів іншої.</a:t>
            </a:r>
          </a:p>
          <a:p>
            <a:r>
              <a:rPr lang="uk-UA" dirty="0"/>
              <a:t>Якщо такої залежності немає, то задачі можна запускати паралельно і відслідковувати їх виконання за допомогою комбінаторів.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813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Подивимося, як можна реалізувати паралельне виконання задач.</a:t>
            </a:r>
          </a:p>
          <a:p>
            <a:r>
              <a:rPr lang="uk-UA" dirty="0"/>
              <a:t>У цьому прикладі спочатку запускаються три задачі. </a:t>
            </a:r>
          </a:p>
          <a:p>
            <a:r>
              <a:rPr lang="uk-UA" dirty="0"/>
              <a:t>Потім комбінатор Task.WhenAll створює нову задачу, яка буде автоматично виконана після виконання </a:t>
            </a:r>
            <a:r>
              <a:rPr lang="uk-UA" b="1" dirty="0"/>
              <a:t>всіх</a:t>
            </a:r>
            <a:r>
              <a:rPr lang="uk-UA" dirty="0"/>
              <a:t> наданих задач, </a:t>
            </a:r>
            <a:br>
              <a:rPr lang="uk-UA" dirty="0"/>
            </a:br>
            <a:r>
              <a:rPr lang="uk-UA" dirty="0"/>
              <a:t>тобто задач t1, t2, t3. </a:t>
            </a:r>
          </a:p>
          <a:p>
            <a:r>
              <a:rPr lang="uk-UA" dirty="0"/>
              <a:t>А за допомогою оператора await очікуємо її завершення. </a:t>
            </a:r>
          </a:p>
          <a:p>
            <a:r>
              <a:rPr lang="uk-UA" dirty="0"/>
              <a:t>У підсумку всі три завдання тепер будуть запускатися паралельно, однак викликаючий метод FactorialAsync завдяки оператору await все одно чекатиме, поки вони всі не завершаться. </a:t>
            </a:r>
          </a:p>
          <a:p>
            <a:r>
              <a:rPr lang="uk-UA" dirty="0"/>
              <a:t>І в цьому випадку результат програми не детермінований.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І якщо задача повертає якесь значення, то це значення потім можна отримати за допомогою властивості Result.</a:t>
            </a:r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48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Крім комбінатора </a:t>
            </a:r>
            <a:r>
              <a:rPr lang="en-US" b="1" dirty="0" err="1"/>
              <a:t>WhenAll</a:t>
            </a:r>
            <a:r>
              <a:rPr lang="uk-UA" b="1" dirty="0"/>
              <a:t>  </a:t>
            </a:r>
            <a:r>
              <a:rPr lang="uk-UA" b="0" dirty="0"/>
              <a:t>існує ще один комбінатор </a:t>
            </a:r>
            <a:r>
              <a:rPr lang="en-US" b="1" dirty="0" err="1"/>
              <a:t>WhenAny</a:t>
            </a:r>
            <a:r>
              <a:rPr lang="uk-UA" b="1" dirty="0"/>
              <a:t>.</a:t>
            </a:r>
          </a:p>
          <a:p>
            <a:r>
              <a:rPr lang="uk-UA" b="0" dirty="0"/>
              <a:t>Різниця між ними є в тому, що м</a:t>
            </a:r>
            <a:r>
              <a:rPr lang="uk-UA" dirty="0"/>
              <a:t>етод </a:t>
            </a:r>
            <a:r>
              <a:rPr lang="en-US" dirty="0" err="1"/>
              <a:t>WhenAll</a:t>
            </a:r>
            <a:r>
              <a:rPr lang="en-US" dirty="0"/>
              <a:t> </a:t>
            </a:r>
            <a:r>
              <a:rPr lang="uk-UA" dirty="0"/>
              <a:t>повертає нову задачу, яка буде завершена тоді, коли завершаться усі задачі, які їй передані,</a:t>
            </a:r>
          </a:p>
          <a:p>
            <a:r>
              <a:rPr lang="uk-UA" dirty="0"/>
              <a:t>А метод </a:t>
            </a:r>
            <a:r>
              <a:rPr lang="en-US" dirty="0" err="1"/>
              <a:t>WhenAny</a:t>
            </a:r>
            <a:r>
              <a:rPr lang="uk-UA" dirty="0"/>
              <a:t> повертає нову задачу, яка завершиться, коли завершить роботу хочаб одна з переданих задач.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061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Обробка помилок в асинхронних методах, що використовують ключові слова async і await, має свої особливості. </a:t>
            </a:r>
            <a:endParaRPr lang="en-US" dirty="0"/>
          </a:p>
          <a:p>
            <a:r>
              <a:rPr lang="uk-UA" dirty="0"/>
              <a:t>Для обробки помилок вираз await поміщається у блок try:</a:t>
            </a:r>
          </a:p>
          <a:p>
            <a:endParaRPr lang="uk-UA" dirty="0"/>
          </a:p>
          <a:p>
            <a:r>
              <a:rPr lang="uk-UA" dirty="0"/>
              <a:t>Нехай метод Factorial імплементовано таким чином, що він генерує виняток, якщо методу передається від’ємне число. </a:t>
            </a:r>
          </a:p>
          <a:p>
            <a:r>
              <a:rPr lang="uk-UA" dirty="0"/>
              <a:t>Для обробки винятку у методі FactorialAsync вираз await, як бачимо, поміщено у блок try. </a:t>
            </a:r>
          </a:p>
          <a:p>
            <a:endParaRPr lang="uk-UA" dirty="0"/>
          </a:p>
          <a:p>
            <a:r>
              <a:rPr lang="uk-UA" dirty="0"/>
              <a:t>У методі Main викликаємо асинхронний метод з передаємо йому від’ємне число: FactorialAsync (-4), що приведе до генерації винятку. </a:t>
            </a:r>
          </a:p>
          <a:p>
            <a:r>
              <a:rPr lang="uk-UA" dirty="0"/>
              <a:t>Однак програма не зупинить аварійно свою роботу, а обробить виняток і продовжить подальші обчислення.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705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Як ми можемо інспектувати перехоплені помилки?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При виникненні помилки у об'єкта </a:t>
            </a:r>
            <a:r>
              <a:rPr lang="en-US" dirty="0"/>
              <a:t>Task, </a:t>
            </a:r>
            <a:r>
              <a:rPr lang="uk-UA" dirty="0"/>
              <a:t>що представляє асинхронну задачу, в якій сталася помилка, </a:t>
            </a:r>
            <a:br>
              <a:rPr lang="uk-UA" dirty="0"/>
            </a:br>
            <a:r>
              <a:rPr lang="uk-UA" dirty="0"/>
              <a:t>властивість </a:t>
            </a:r>
            <a:r>
              <a:rPr lang="en-US" dirty="0" err="1"/>
              <a:t>IsFaulted</a:t>
            </a:r>
            <a:r>
              <a:rPr lang="en-US" dirty="0"/>
              <a:t> </a:t>
            </a:r>
            <a:r>
              <a:rPr lang="uk-UA" dirty="0"/>
              <a:t>має значення </a:t>
            </a:r>
            <a:r>
              <a:rPr lang="en-US" dirty="0"/>
              <a:t>true. </a:t>
            </a:r>
            <a:endParaRPr lang="uk-UA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Крім того, властивість </a:t>
            </a:r>
            <a:r>
              <a:rPr lang="en-US" dirty="0"/>
              <a:t>Exception </a:t>
            </a:r>
            <a:r>
              <a:rPr lang="uk-UA" dirty="0"/>
              <a:t>об'єкта </a:t>
            </a:r>
            <a:r>
              <a:rPr lang="en-US" dirty="0"/>
              <a:t>Task </a:t>
            </a:r>
            <a:r>
              <a:rPr lang="uk-UA" dirty="0"/>
              <a:t>містить всю інформацію про помилку.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У такій реалізації методу </a:t>
            </a:r>
            <a:r>
              <a:rPr lang="en-US" dirty="0" err="1"/>
              <a:t>FactorialAsync</a:t>
            </a:r>
            <a:r>
              <a:rPr lang="uk-UA" dirty="0"/>
              <a:t>, яку ви бачите на екрані, </a:t>
            </a:r>
            <a:br>
              <a:rPr lang="uk-UA" dirty="0"/>
            </a:br>
            <a:r>
              <a:rPr lang="uk-UA" dirty="0"/>
              <a:t>ми у блоці </a:t>
            </a:r>
            <a:r>
              <a:rPr lang="en-US" dirty="0"/>
              <a:t>catch </a:t>
            </a:r>
            <a:r>
              <a:rPr lang="uk-UA" dirty="0"/>
              <a:t>доступаємося до властивості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 об’єкта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task, </a:t>
            </a:r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а потім виводимо на консоль його властивість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IsFaulted</a:t>
            </a:r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Вона тут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очевидно, має бути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True.</a:t>
            </a:r>
            <a:endParaRPr lang="uk-UA" dirty="0"/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596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Якщо ми очікуємо виконання відразу декількох задач, наприклад, за допомогою </a:t>
            </a:r>
            <a:r>
              <a:rPr lang="en-US" dirty="0" err="1"/>
              <a:t>Task.WhenAll</a:t>
            </a:r>
            <a:r>
              <a:rPr lang="en-US" dirty="0"/>
              <a:t>, </a:t>
            </a:r>
            <a:br>
              <a:rPr lang="uk-UA" dirty="0"/>
            </a:br>
            <a:r>
              <a:rPr lang="uk-UA" dirty="0"/>
              <a:t>то можемо отримати відразу кілька винятків одночасно для кожної виконуваної задачі.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У цьому випадку ми можемо отримати усі винятки з властивості </a:t>
            </a:r>
            <a:r>
              <a:rPr lang="en-US" dirty="0" err="1"/>
              <a:t>Exception.InnerExceptions</a:t>
            </a:r>
            <a:r>
              <a:rPr lang="en-US" dirty="0"/>
              <a:t>:</a:t>
            </a:r>
            <a:endParaRPr lang="uk-UA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uk-UA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У цьому прикладі, у три виклики методу факторіала передаються від’ємні числа: -3, -5, -10.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Таким чином, при всіх трьох виклики буде згенерована помилка.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Хоча блок </a:t>
            </a:r>
            <a:r>
              <a:rPr lang="en-US" dirty="0"/>
              <a:t>catch </a:t>
            </a:r>
            <a:r>
              <a:rPr lang="uk-UA" dirty="0"/>
              <a:t>через змінну </a:t>
            </a:r>
            <a:r>
              <a:rPr lang="en-US" dirty="0"/>
              <a:t>Exception ex </a:t>
            </a:r>
            <a:r>
              <a:rPr lang="uk-UA" dirty="0"/>
              <a:t>буде отримувати один перехоплений виняток, </a:t>
            </a:r>
            <a:br>
              <a:rPr lang="uk-UA" dirty="0"/>
            </a:br>
            <a:r>
              <a:rPr lang="uk-UA" dirty="0"/>
              <a:t>проте за допомогою колекції </a:t>
            </a:r>
            <a:r>
              <a:rPr lang="en-US" dirty="0" err="1"/>
              <a:t>Exception.InnerExceptions</a:t>
            </a:r>
            <a:r>
              <a:rPr lang="en-US" dirty="0"/>
              <a:t> </a:t>
            </a:r>
            <a:r>
              <a:rPr lang="uk-UA" dirty="0"/>
              <a:t>ми зможемо отримати інформацію про всі винятки, які виникли.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uk-UA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452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Починаючи з</a:t>
            </a:r>
            <a:r>
              <a:rPr lang="en-US" dirty="0"/>
              <a:t> </a:t>
            </a:r>
            <a:r>
              <a:rPr lang="uk-UA" dirty="0"/>
              <a:t>шостої версії </a:t>
            </a:r>
            <a:r>
              <a:rPr lang="en-US" dirty="0"/>
              <a:t>C# </a:t>
            </a:r>
            <a:r>
              <a:rPr lang="uk-UA" dirty="0"/>
              <a:t>є можливість виклику асинхронного коду у блоках </a:t>
            </a:r>
            <a:r>
              <a:rPr lang="en-US" dirty="0"/>
              <a:t>catch </a:t>
            </a:r>
            <a:r>
              <a:rPr lang="uk-UA" dirty="0"/>
              <a:t>і </a:t>
            </a:r>
            <a:r>
              <a:rPr lang="en-US" dirty="0"/>
              <a:t>finally. </a:t>
            </a:r>
          </a:p>
          <a:p>
            <a:r>
              <a:rPr lang="uk-UA" dirty="0"/>
              <a:t>Зараз на екрані ви бачите такий приклад.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208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Для скасування асинхронних операцій використовуються класи </a:t>
            </a:r>
            <a:r>
              <a:rPr lang="en-US" dirty="0" err="1"/>
              <a:t>CancellationToken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dirty="0" err="1"/>
              <a:t>CancellationTokenSource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CancellationToken</a:t>
            </a:r>
            <a:r>
              <a:rPr lang="en-US" dirty="0"/>
              <a:t> </a:t>
            </a:r>
            <a:r>
              <a:rPr lang="uk-UA" dirty="0"/>
              <a:t>містить інформацію про те, чи треба скасовувати асинхронну завдання. </a:t>
            </a:r>
            <a:endParaRPr lang="en-US" dirty="0"/>
          </a:p>
          <a:p>
            <a:r>
              <a:rPr lang="uk-UA" dirty="0"/>
              <a:t>Асинхронна задача, у яку передається об'єкт </a:t>
            </a:r>
            <a:r>
              <a:rPr lang="en-US" dirty="0" err="1"/>
              <a:t>CancellationToken</a:t>
            </a:r>
            <a:r>
              <a:rPr lang="en-US" dirty="0"/>
              <a:t>, </a:t>
            </a:r>
            <a:r>
              <a:rPr lang="uk-UA" dirty="0"/>
              <a:t>періодично перевіряє стан цього об'єкта. </a:t>
            </a:r>
            <a:br>
              <a:rPr lang="en-US" dirty="0"/>
            </a:br>
            <a:r>
              <a:rPr lang="uk-UA" dirty="0"/>
              <a:t>Якщо його властивість </a:t>
            </a:r>
            <a:r>
              <a:rPr lang="en-US" dirty="0" err="1"/>
              <a:t>IsCancellationRequested</a:t>
            </a:r>
            <a:r>
              <a:rPr lang="en-US" dirty="0"/>
              <a:t> </a:t>
            </a:r>
            <a:r>
              <a:rPr lang="uk-UA" dirty="0"/>
              <a:t>дорівнює </a:t>
            </a:r>
            <a:r>
              <a:rPr lang="en-US" dirty="0"/>
              <a:t>true, </a:t>
            </a:r>
            <a:r>
              <a:rPr lang="uk-UA" dirty="0"/>
              <a:t>то задача повинна зупинити всі свої операції.</a:t>
            </a:r>
          </a:p>
          <a:p>
            <a:endParaRPr lang="uk-UA" dirty="0"/>
          </a:p>
          <a:p>
            <a:r>
              <a:rPr lang="uk-UA" dirty="0"/>
              <a:t>Для створення об'єкта </a:t>
            </a:r>
            <a:r>
              <a:rPr lang="en-US" dirty="0" err="1"/>
              <a:t>CancellationToken</a:t>
            </a:r>
            <a:r>
              <a:rPr lang="en-US" dirty="0"/>
              <a:t> </a:t>
            </a:r>
            <a:r>
              <a:rPr lang="uk-UA" dirty="0"/>
              <a:t>застосовується об'єкт </a:t>
            </a:r>
            <a:r>
              <a:rPr lang="en-US" dirty="0" err="1"/>
              <a:t>CancellationTokenSource</a:t>
            </a:r>
            <a:r>
              <a:rPr lang="en-US" dirty="0"/>
              <a:t>. </a:t>
            </a:r>
          </a:p>
          <a:p>
            <a:r>
              <a:rPr lang="uk-UA" dirty="0"/>
              <a:t>Крім того, при виклику у </a:t>
            </a:r>
            <a:r>
              <a:rPr lang="en-US" dirty="0" err="1"/>
              <a:t>CancellationTokenSource</a:t>
            </a:r>
            <a:r>
              <a:rPr lang="en-US" dirty="0"/>
              <a:t> </a:t>
            </a:r>
            <a:r>
              <a:rPr lang="uk-UA" dirty="0"/>
              <a:t>методу </a:t>
            </a:r>
            <a:r>
              <a:rPr lang="en-US" dirty="0"/>
              <a:t>Cancel () </a:t>
            </a:r>
            <a:r>
              <a:rPr lang="uk-UA" dirty="0"/>
              <a:t>у об'єкта </a:t>
            </a:r>
            <a:r>
              <a:rPr lang="en-US" dirty="0" err="1"/>
              <a:t>CancellationToken</a:t>
            </a:r>
            <a:r>
              <a:rPr lang="en-US" dirty="0"/>
              <a:t> </a:t>
            </a:r>
            <a:r>
              <a:rPr lang="uk-UA" dirty="0"/>
              <a:t>властивість </a:t>
            </a:r>
            <a:r>
              <a:rPr lang="en-US" dirty="0" err="1"/>
              <a:t>IsCancellationRequested</a:t>
            </a:r>
            <a:r>
              <a:rPr lang="en-US" dirty="0"/>
              <a:t> </a:t>
            </a:r>
            <a:r>
              <a:rPr lang="uk-UA" dirty="0"/>
              <a:t>буде встановлено в </a:t>
            </a:r>
            <a:r>
              <a:rPr lang="en-US" dirty="0"/>
              <a:t>true.</a:t>
            </a:r>
          </a:p>
          <a:p>
            <a:endParaRPr lang="en-US" dirty="0"/>
          </a:p>
          <a:p>
            <a:r>
              <a:rPr lang="uk-UA" dirty="0"/>
              <a:t>Розглянемо застосування цих класів на прикладі: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054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Почнемо з того, що ж таке асинхронність та асинхронне програмування.</a:t>
            </a:r>
          </a:p>
          <a:p>
            <a:endParaRPr lang="uk-UA" dirty="0"/>
          </a:p>
          <a:p>
            <a:r>
              <a:rPr lang="uk-UA" dirty="0"/>
              <a:t>Коротко, можна сказати, що асинхронне програмування – це одна з форм паралельного програмування, яка дозволяє окремій частині програми виконуватися окремо від головного програмного потоку. </a:t>
            </a:r>
          </a:p>
          <a:p>
            <a:r>
              <a:rPr lang="uk-UA" dirty="0"/>
              <a:t>Про завершення виконання цієї частини програми сповіщається головний потік (також передається інформація про те, чи робота була завершена чи ні).</a:t>
            </a:r>
          </a:p>
          <a:p>
            <a:endParaRPr lang="uk-UA" dirty="0"/>
          </a:p>
          <a:p>
            <a:r>
              <a:rPr lang="uk-UA" dirty="0"/>
              <a:t>Є ряд суттєвих переваг у використанні асинхронного прорамування, зокрема покращена швидкодія програми, а також посилена респонсивність.</a:t>
            </a:r>
          </a:p>
          <a:p>
            <a:endParaRPr lang="uk-UA" dirty="0"/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382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Для створення токена визначається об'єкт </a:t>
            </a:r>
            <a:r>
              <a:rPr lang="en-US" dirty="0" err="1"/>
              <a:t>CancellationTokenSource</a:t>
            </a:r>
            <a:r>
              <a:rPr lang="en-US" dirty="0"/>
              <a:t>. </a:t>
            </a:r>
          </a:p>
          <a:p>
            <a:r>
              <a:rPr lang="uk-UA" dirty="0"/>
              <a:t>Метод </a:t>
            </a:r>
            <a:r>
              <a:rPr lang="en-US" dirty="0" err="1"/>
              <a:t>FactorialAsync</a:t>
            </a:r>
            <a:r>
              <a:rPr lang="en-US" dirty="0"/>
              <a:t> </a:t>
            </a:r>
            <a:r>
              <a:rPr lang="uk-UA" dirty="0"/>
              <a:t>як параметр приймає токен, </a:t>
            </a:r>
            <a:br>
              <a:rPr lang="en-US" dirty="0"/>
            </a:br>
            <a:r>
              <a:rPr lang="uk-UA" dirty="0"/>
              <a:t>і якщо десь у зовнішньому коді відбудеться скасування операції через виклик </a:t>
            </a:r>
            <a:r>
              <a:rPr lang="en-US" dirty="0" err="1"/>
              <a:t>cts.Cancel</a:t>
            </a:r>
            <a:r>
              <a:rPr lang="en-US" dirty="0"/>
              <a:t>, </a:t>
            </a:r>
            <a:br>
              <a:rPr lang="uk-UA" dirty="0"/>
            </a:br>
            <a:r>
              <a:rPr lang="uk-UA" dirty="0"/>
              <a:t>то в методі </a:t>
            </a:r>
            <a:r>
              <a:rPr lang="en-US" dirty="0"/>
              <a:t>Factorial </a:t>
            </a:r>
            <a:r>
              <a:rPr lang="uk-UA" dirty="0"/>
              <a:t>властивість </a:t>
            </a:r>
            <a:r>
              <a:rPr lang="en-US" dirty="0" err="1"/>
              <a:t>token.IsCancellationRequested</a:t>
            </a:r>
            <a:r>
              <a:rPr lang="en-US" dirty="0"/>
              <a:t> </a:t>
            </a:r>
            <a:r>
              <a:rPr lang="uk-UA" dirty="0"/>
              <a:t>дорівнюватиме </a:t>
            </a:r>
            <a:r>
              <a:rPr lang="en-US" dirty="0"/>
              <a:t>true, </a:t>
            </a:r>
            <a:r>
              <a:rPr lang="uk-UA" dirty="0"/>
              <a:t>і відповідно при черговій ітерації циклу </a:t>
            </a:r>
            <a:br>
              <a:rPr lang="uk-UA" dirty="0"/>
            </a:br>
            <a:r>
              <a:rPr lang="uk-UA" dirty="0"/>
              <a:t>в методі </a:t>
            </a:r>
            <a:r>
              <a:rPr lang="en-US" dirty="0"/>
              <a:t>Factorial </a:t>
            </a:r>
            <a:r>
              <a:rPr lang="uk-UA" dirty="0"/>
              <a:t>відбудеться вихід з методу. </a:t>
            </a:r>
            <a:br>
              <a:rPr lang="uk-UA" dirty="0"/>
            </a:br>
            <a:r>
              <a:rPr lang="uk-UA" dirty="0"/>
              <a:t>І асинхронна операція завершиться.</a:t>
            </a:r>
            <a:r>
              <a:rPr lang="en-US" dirty="0"/>
              <a:t> </a:t>
            </a:r>
            <a:endParaRPr lang="uk-UA" dirty="0"/>
          </a:p>
          <a:p>
            <a:endParaRPr lang="uk-UA" dirty="0"/>
          </a:p>
          <a:p>
            <a:r>
              <a:rPr lang="uk-UA" dirty="0"/>
              <a:t>У нашому прикладі в головній програмі Створюється об’єкт – джерело токена, потім сам токен, потім він передається у функцію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FactorialAsync</a:t>
            </a:r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Цей метод починає працювати. Після цього викликаємо метод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Cancel</a:t>
            </a:r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 і робота методу припиняється.</a:t>
            </a:r>
            <a:endParaRPr lang="uk-UA" dirty="0"/>
          </a:p>
          <a:p>
            <a:endParaRPr lang="uk-UA" dirty="0"/>
          </a:p>
          <a:p>
            <a:r>
              <a:rPr lang="uk-UA" dirty="0"/>
              <a:t>Ось такий вивід будемо мати в результаті виконання цієї програми.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398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Починаючи з версії C # 8.0 </a:t>
            </a:r>
            <a:r>
              <a:rPr lang="uk-UA" dirty="0"/>
              <a:t>до мови</a:t>
            </a:r>
            <a:r>
              <a:rPr lang="ru-RU" dirty="0"/>
              <a:t> C # були додані асинхронні стріми, які спрощують роботу з потоками даних в асинхронному режимі. </a:t>
            </a:r>
            <a:br>
              <a:rPr lang="ru-RU" dirty="0"/>
            </a:br>
            <a:r>
              <a:rPr lang="ru-RU" dirty="0"/>
              <a:t>Хоча асинхронність у C # існує вже досить давно, проте асинхронні методи досі дозволяли отримувати один об'єкт, </a:t>
            </a:r>
            <a:br>
              <a:rPr lang="ru-RU" dirty="0"/>
            </a:br>
            <a:r>
              <a:rPr lang="ru-RU" dirty="0"/>
              <a:t>коли асинхронна операція була готова надати результат.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Для повернення декількох значень у C # можуть застосовуватися ітератори, але вони мають синхронну природу, </a:t>
            </a:r>
            <a:br>
              <a:rPr lang="ru-RU" dirty="0"/>
            </a:br>
            <a:r>
              <a:rPr lang="ru-RU" dirty="0"/>
              <a:t>блокують викликаючий потік і не можуть використовуватися в асинхронному контексті.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Асинхронні стріми обходять цю проблему, дозволяючи отримувати множину значень і повертати їх у міру готовності в асинхронному режимі.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Це, зокрема, може бути корисним для асинхронного підвантаження даних із зовнішнього джерела.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2070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По суті асинхронний стрім представляє метод, який володіє трьома характеристиками: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uk-UA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метод має модифікатор </a:t>
            </a:r>
            <a:r>
              <a:rPr lang="en-US" dirty="0"/>
              <a:t>async </a:t>
            </a:r>
            <a:endParaRPr lang="uk-UA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uk-UA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метод повертає об'єкт </a:t>
            </a:r>
            <a:r>
              <a:rPr lang="en-US" dirty="0" err="1"/>
              <a:t>IAsyncEnumerable</a:t>
            </a:r>
            <a:r>
              <a:rPr lang="en-US" dirty="0"/>
              <a:t> &lt;T&gt;. </a:t>
            </a:r>
            <a:endParaRPr lang="uk-UA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Інтерфейс </a:t>
            </a:r>
            <a:r>
              <a:rPr lang="en-US" dirty="0" err="1"/>
              <a:t>IAsyncEnumerable</a:t>
            </a:r>
            <a:r>
              <a:rPr lang="en-US" dirty="0"/>
              <a:t> </a:t>
            </a:r>
            <a:r>
              <a:rPr lang="uk-UA" dirty="0"/>
              <a:t>визначає метод </a:t>
            </a:r>
            <a:r>
              <a:rPr lang="en-US" dirty="0" err="1"/>
              <a:t>GetAsyncEnumerator</a:t>
            </a:r>
            <a:r>
              <a:rPr lang="en-US" dirty="0"/>
              <a:t>, </a:t>
            </a:r>
            <a:r>
              <a:rPr lang="uk-UA" dirty="0"/>
              <a:t>який повертає </a:t>
            </a:r>
            <a:r>
              <a:rPr lang="en-US" dirty="0" err="1"/>
              <a:t>IAsyncEnumerator</a:t>
            </a:r>
            <a:r>
              <a:rPr lang="en-US" dirty="0"/>
              <a:t>: </a:t>
            </a:r>
            <a:endParaRPr lang="uk-UA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uk-UA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метод містить вирази </a:t>
            </a:r>
            <a:r>
              <a:rPr lang="en-US" dirty="0"/>
              <a:t>yield return </a:t>
            </a:r>
            <a:r>
              <a:rPr lang="uk-UA" dirty="0"/>
              <a:t>для послідовного отримання елементів з асинхронного стріму</a:t>
            </a:r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836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Отже, метод GetNumbersAsync () фактично і являє</a:t>
            </a:r>
            <a:r>
              <a:rPr lang="en-US" dirty="0"/>
              <a:t> </a:t>
            </a:r>
            <a:r>
              <a:rPr lang="uk-UA" dirty="0"/>
              <a:t>собою асинхронний стрім. </a:t>
            </a:r>
          </a:p>
          <a:p>
            <a:r>
              <a:rPr lang="uk-UA" dirty="0"/>
              <a:t>Цей метод є асинхронним. </a:t>
            </a:r>
          </a:p>
          <a:p>
            <a:r>
              <a:rPr lang="uk-UA" dirty="0"/>
              <a:t>Він повертається тип IAsyncEnumerable &lt;int&gt;.  </a:t>
            </a:r>
          </a:p>
          <a:p>
            <a:r>
              <a:rPr lang="uk-UA" dirty="0"/>
              <a:t>А його суть зводиться до того, що він повертає за допомогою yield return кожні 100 мілісекунд деяке число. </a:t>
            </a:r>
          </a:p>
          <a:p>
            <a:r>
              <a:rPr lang="uk-UA" dirty="0"/>
              <a:t>Тобто фактично метод має повернути 10 чисел від 0 до 10 з проміжком у 100 мілісекунд. </a:t>
            </a:r>
          </a:p>
          <a:p>
            <a:r>
              <a:rPr lang="uk-UA" dirty="0"/>
              <a:t>Для отримання даних зі стріму в методі Main використовується цикл foreach: </a:t>
            </a:r>
          </a:p>
          <a:p>
            <a:r>
              <a:rPr lang="uk-UA" dirty="0"/>
              <a:t>Важливо відзначити, що йому передує оператор await. </a:t>
            </a:r>
          </a:p>
          <a:p>
            <a:r>
              <a:rPr lang="uk-UA" dirty="0"/>
              <a:t>І в цьому випадку метод Main має бути визначений з оператором async: </a:t>
            </a:r>
          </a:p>
          <a:p>
            <a:endParaRPr lang="uk-UA" dirty="0"/>
          </a:p>
          <a:p>
            <a:r>
              <a:rPr lang="uk-UA" dirty="0"/>
              <a:t>У підсумку, кожного разу, коли асинхронний стрім буде повертати чергове число, </a:t>
            </a:r>
            <a:br>
              <a:rPr lang="uk-UA" dirty="0"/>
            </a:br>
            <a:r>
              <a:rPr lang="uk-UA" dirty="0"/>
              <a:t>цикл буде його отримувати і виводити на консоль.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409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На цьому в мене все. Дякую за увагу і бажаю успіхів у виконанні практичних завдань.</a:t>
            </a:r>
          </a:p>
          <a:p>
            <a:r>
              <a:rPr lang="uk-UA" dirty="0"/>
              <a:t>Бувайте.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401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Чому асинхронне програмування сьогодні є необхідним?</a:t>
            </a:r>
          </a:p>
          <a:p>
            <a:endParaRPr lang="uk-UA" dirty="0"/>
          </a:p>
          <a:p>
            <a:r>
              <a:rPr lang="uk-UA" dirty="0"/>
              <a:t>Досвід користування програмами вимагає гнучкого, респонсивного інтерфейсу користувача. </a:t>
            </a:r>
          </a:p>
          <a:p>
            <a:r>
              <a:rPr lang="uk-UA" dirty="0"/>
              <a:t>Нікому не подобається як зависає сайт чи мобільний додаток на якійсь трудомісткій операції чи довгому очікуванні відповіді від сервера.</a:t>
            </a:r>
          </a:p>
          <a:p>
            <a:r>
              <a:rPr lang="uk-UA" dirty="0"/>
              <a:t>Є багато фуекціональних завдань, які вимагають доступу до мережі, до бази даних чи пристроїв вводу-виводу. </a:t>
            </a:r>
          </a:p>
          <a:p>
            <a:r>
              <a:rPr lang="uk-UA" dirty="0"/>
              <a:t>Часто трапляються якісь відносно складні обчислення, які виконуються на мобільному пристрої, чи інші завдання, які займають певний час. </a:t>
            </a:r>
          </a:p>
          <a:p>
            <a:r>
              <a:rPr lang="uk-UA" dirty="0"/>
              <a:t>Асинхронне програмування дозволяє такі завдання виконувати у фоновому режимі, р по завершенні – сповістити головну програму.</a:t>
            </a:r>
          </a:p>
          <a:p>
            <a:r>
              <a:rPr lang="uk-U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496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Головними для роботи з асинхронними викликами у мові C# є два ключових слова: async і await, </a:t>
            </a:r>
            <a:br>
              <a:rPr lang="uk-UA" dirty="0"/>
            </a:br>
            <a:r>
              <a:rPr lang="uk-UA" dirty="0"/>
              <a:t>мета яких - спростити написання асинхронного коду. Вони використовуються разом для створення асинхронного методу.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103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Асинхронний метод володіє такими ознаками:</a:t>
            </a:r>
          </a:p>
          <a:p>
            <a:r>
              <a:rPr lang="uk-UA" dirty="0"/>
              <a:t>У заголовку методу використовується модифікатор </a:t>
            </a:r>
            <a:r>
              <a:rPr lang="en-US" dirty="0"/>
              <a:t>async</a:t>
            </a:r>
          </a:p>
          <a:p>
            <a:r>
              <a:rPr lang="uk-UA" dirty="0"/>
              <a:t>Метод містить одне або кілька виразів </a:t>
            </a:r>
            <a:r>
              <a:rPr lang="en-US" dirty="0"/>
              <a:t>await</a:t>
            </a:r>
          </a:p>
          <a:p>
            <a:r>
              <a:rPr lang="uk-UA" dirty="0"/>
              <a:t>Метод повертає один з таких типів:</a:t>
            </a:r>
          </a:p>
          <a:p>
            <a:r>
              <a:rPr lang="uk-UA" dirty="0"/>
              <a:t>        </a:t>
            </a:r>
            <a:r>
              <a:rPr lang="en-US" dirty="0"/>
              <a:t>void</a:t>
            </a:r>
          </a:p>
          <a:p>
            <a:r>
              <a:rPr lang="en-US" dirty="0"/>
              <a:t>        Task</a:t>
            </a:r>
          </a:p>
          <a:p>
            <a:r>
              <a:rPr lang="en-US" dirty="0"/>
              <a:t>        Task &lt;T&gt;</a:t>
            </a:r>
          </a:p>
          <a:p>
            <a:r>
              <a:rPr lang="en-US" dirty="0"/>
              <a:t>        </a:t>
            </a:r>
            <a:r>
              <a:rPr lang="en-US" dirty="0" err="1"/>
              <a:t>ValueTask</a:t>
            </a:r>
            <a:r>
              <a:rPr lang="en-US" dirty="0"/>
              <a:t> &lt;T&gt;</a:t>
            </a:r>
          </a:p>
          <a:p>
            <a:r>
              <a:rPr lang="uk-UA" dirty="0"/>
              <a:t>Асинхронний метод, як і звичайний, може використовувати будь-яку кількість параметрів або не використовувати їх взагалі. </a:t>
            </a:r>
          </a:p>
          <a:p>
            <a:r>
              <a:rPr lang="uk-UA" dirty="0"/>
              <a:t>Однак асинхронний метод не може визначати параметри з модифікаторами </a:t>
            </a:r>
            <a:r>
              <a:rPr lang="en-US" dirty="0"/>
              <a:t>out </a:t>
            </a:r>
            <a:r>
              <a:rPr lang="uk-UA" dirty="0"/>
              <a:t>і </a:t>
            </a:r>
            <a:r>
              <a:rPr lang="en-US" dirty="0"/>
              <a:t>ref.</a:t>
            </a:r>
          </a:p>
          <a:p>
            <a:r>
              <a:rPr lang="uk-UA" dirty="0"/>
              <a:t>Також варто відзначити, що слово </a:t>
            </a:r>
            <a:r>
              <a:rPr lang="en-US" dirty="0"/>
              <a:t>async, </a:t>
            </a:r>
            <a:r>
              <a:rPr lang="uk-UA" dirty="0"/>
              <a:t>яке зазначається в ухвалі методу, що не робить автоматично метод асинхронним. </a:t>
            </a:r>
          </a:p>
          <a:p>
            <a:r>
              <a:rPr lang="uk-UA" dirty="0"/>
              <a:t>Воно лише вказує, що даний метод може містити одне або кілька виразів </a:t>
            </a:r>
            <a:r>
              <a:rPr lang="en-US" dirty="0"/>
              <a:t>await.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49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Розглянемо приклад.</a:t>
            </a:r>
          </a:p>
          <a:p>
            <a:r>
              <a:rPr lang="uk-UA" dirty="0"/>
              <a:t>Тут маємо звичайний синхронний метод </a:t>
            </a:r>
            <a:r>
              <a:rPr lang="en-US" dirty="0"/>
              <a:t>Factorial, </a:t>
            </a:r>
            <a:r>
              <a:rPr lang="uk-UA" dirty="0"/>
              <a:t>який обчислює факторіал числа 6 і виводить його на консоль. Додали до нього затримку 8 секунд для імітації довгого виконання. </a:t>
            </a:r>
          </a:p>
          <a:p>
            <a:r>
              <a:rPr lang="uk-UA" dirty="0"/>
              <a:t>Також визначили асинхронний метод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FactorialAsync</a:t>
            </a:r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, який асинхронно викликає наш метод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Factorial</a:t>
            </a:r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. Суфікс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Async </a:t>
            </a:r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додано відповідно до конвенції іменування асинхронних методів.</a:t>
            </a:r>
          </a:p>
          <a:p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У головній програмі викликається асинхронний метод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FactorialAsync</a:t>
            </a:r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Цей метод починає виконуватися синхронно аж до виразу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await.</a:t>
            </a:r>
          </a:p>
          <a:p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Вираз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await </a:t>
            </a:r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запускає ось цю асинхронну задачу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(() =&gt; Factorial());</a:t>
            </a:r>
            <a:endParaRPr lang="uk-U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1200" dirty="0">
                <a:solidFill>
                  <a:srgbClr val="000000"/>
                </a:solidFill>
                <a:latin typeface="Consolas" panose="020B0609020204030204" pitchFamily="49" charset="0"/>
              </a:rPr>
              <a:t>Поки ця задача виконується (а це може бути досить довго), виконання повертається назад у головну програму.</a:t>
            </a:r>
          </a:p>
          <a:p>
            <a:r>
              <a:rPr lang="uk-UA" dirty="0"/>
              <a:t>І тут нам пропонується ввести число, після чого на консоль виводиться квадрат цього числа.</a:t>
            </a:r>
          </a:p>
          <a:p>
            <a:r>
              <a:rPr lang="uk-UA" dirty="0"/>
              <a:t>Коли завершує роботу асинхронна задача, продовжує працювати метод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FactorialAsync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uk-UA" dirty="0"/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916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Для визначення асинхронної операції можна використовувати готові асинхронні методи, яких є досить багато у фреймворку </a:t>
            </a:r>
            <a:r>
              <a:rPr lang="en-US" dirty="0" err="1"/>
              <a:t>.Net</a:t>
            </a:r>
            <a:r>
              <a:rPr lang="en-US" dirty="0"/>
              <a:t> Core</a:t>
            </a:r>
            <a:r>
              <a:rPr lang="uk-UA" dirty="0"/>
              <a:t>.</a:t>
            </a:r>
          </a:p>
          <a:p>
            <a:r>
              <a:rPr lang="uk-UA" dirty="0"/>
              <a:t>Або ж можна визначити її за допомогою методу </a:t>
            </a:r>
            <a:r>
              <a:rPr lang="en-US" dirty="0" err="1"/>
              <a:t>Task.Run</a:t>
            </a:r>
            <a:r>
              <a:rPr lang="en-US" dirty="0"/>
              <a:t>()</a:t>
            </a:r>
            <a:r>
              <a:rPr lang="uk-UA" dirty="0"/>
              <a:t>, як було зроблено також у прикладі, який ми щойно розглядали.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452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Передача параметрів у асинхронний метод здійснюється як у звичайний метод.</a:t>
            </a:r>
          </a:p>
          <a:p>
            <a:endParaRPr lang="uk-UA" dirty="0"/>
          </a:p>
          <a:p>
            <a:r>
              <a:rPr lang="uk-UA" dirty="0"/>
              <a:t>Отримання результату з асинхронної операції можна здійснити простим присвоєнням її деякій змінній, як ви бачите на слайді.</a:t>
            </a:r>
          </a:p>
          <a:p>
            <a:r>
              <a:rPr lang="uk-UA" dirty="0"/>
              <a:t>Змінній </a:t>
            </a:r>
            <a:r>
              <a:rPr lang="en-US" dirty="0"/>
              <a:t>x </a:t>
            </a:r>
            <a:r>
              <a:rPr lang="uk-UA" dirty="0"/>
              <a:t>присвоєний виклик асинхронної операції.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789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Як ми вже гоаорили, асинхронний метод метод повертає один з таких типів:</a:t>
            </a:r>
          </a:p>
          <a:p>
            <a:r>
              <a:rPr lang="uk-UA" dirty="0"/>
              <a:t>        </a:t>
            </a:r>
            <a:r>
              <a:rPr lang="en-US" dirty="0"/>
              <a:t>void</a:t>
            </a:r>
          </a:p>
          <a:p>
            <a:r>
              <a:rPr lang="en-US" dirty="0"/>
              <a:t>        Task</a:t>
            </a:r>
          </a:p>
          <a:p>
            <a:r>
              <a:rPr lang="en-US" dirty="0"/>
              <a:t>        Task &lt;T&gt;</a:t>
            </a:r>
          </a:p>
          <a:p>
            <a:r>
              <a:rPr lang="en-US" dirty="0"/>
              <a:t>        </a:t>
            </a:r>
            <a:r>
              <a:rPr lang="en-US" dirty="0" err="1"/>
              <a:t>ValueTask</a:t>
            </a:r>
            <a:r>
              <a:rPr lang="en-US" dirty="0"/>
              <a:t> &lt;T&gt;</a:t>
            </a:r>
          </a:p>
          <a:p>
            <a:r>
              <a:rPr lang="uk-UA" dirty="0"/>
              <a:t>Випадок </a:t>
            </a:r>
            <a:r>
              <a:rPr lang="en-US" dirty="0"/>
              <a:t>void </a:t>
            </a:r>
            <a:r>
              <a:rPr lang="uk-UA" dirty="0"/>
              <a:t>ми розглянули.</a:t>
            </a:r>
          </a:p>
          <a:p>
            <a:r>
              <a:rPr lang="uk-UA" dirty="0"/>
              <a:t>Розглянемо приклад з використанням </a:t>
            </a:r>
            <a:r>
              <a:rPr lang="en-US" dirty="0"/>
              <a:t>Task.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30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A095-3B48-4441-9653-AF11D30D55D5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7/29/2020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551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19845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  <p:sldLayoutId id="2147484859" r:id="rId12"/>
    <p:sldLayoutId id="21474848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u.ua/lenta/articles/asynchronous-programming/" TargetMode="External"/><Relationship Id="rId2" Type="http://schemas.openxmlformats.org/officeDocument/2006/relationships/hyperlink" Target="https://docs.microsoft.com/en-us/dotnet/csharp/programming-guide/concepts/async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codingame.com/playgrounds/4240/your-ultimate-async-await-tutorial-in-c/introduction" TargetMode="External"/><Relationship Id="rId5" Type="http://schemas.openxmlformats.org/officeDocument/2006/relationships/hyperlink" Target="https://blog.stephencleary.com/2012/02/async-and-await.html" TargetMode="External"/><Relationship Id="rId4" Type="http://schemas.openxmlformats.org/officeDocument/2006/relationships/hyperlink" Target="https://www.c-sharpcorner.com/article/async-and-await-in-c-sharp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Ihor Kohut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ASYNCH-</a:t>
            </a:r>
            <a:br>
              <a:rPr lang="en-US" dirty="0"/>
            </a:br>
            <a:r>
              <a:rPr lang="en-US" dirty="0"/>
              <a:t>RONOUS PROGRAM-</a:t>
            </a:r>
            <a:br>
              <a:rPr lang="en-US" dirty="0"/>
            </a:br>
            <a:r>
              <a:rPr lang="en-US" dirty="0"/>
              <a:t>MING</a:t>
            </a:r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89"/>
    </mc:Choice>
    <mc:Fallback xmlns="">
      <p:transition spd="slow" advTm="1268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84F7-6462-4293-8BD3-3F087765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RESULT OF ASYNC METHOD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75B0A-87DA-4D07-810D-54689815D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Task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FactorialAsync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(() =&gt; Factorial(n));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FactorialAsync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FactorialAsync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(6);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117270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1EAF-D522-41AD-9049-554CAEDA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RESULT OF ASYNC METHOD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22675-44DA-4B88-997D-48B5924BC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Factorial(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FactorialAsync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(() =&gt; Factorial(n));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Task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n1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FactorialAsync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FactorialAsync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(6);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Console.WriteLine(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$"n1=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{n1}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  n2=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{n2}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320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1EAF-D522-41AD-9049-554CAEDA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METHOD WITH MULTI AWAITS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22675-44DA-4B88-997D-48B5924BC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FactorialAsync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(() =&gt; Factorial(4));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(() =&gt; Factorial(3));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(() =&gt; Factorial(5));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387925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3BE4-8479-4396-B6FE-B5126F11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COMBINATORS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FC2A8-661C-4B44-9991-B0AF1EA43F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FactorialAsync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Task t1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(() =&gt; Factorial(4));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Task t2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(() =&gt; Factorial(3));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Task t3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(() =&gt; Factorial(5));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Task.WhenAll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{ t1, t2, t3 });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195056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68BA-7928-493E-8CFE-D4031058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COMBINATORS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743E1-D613-4614-914A-115E01B2B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Task.WhenAll</a:t>
            </a:r>
            <a:r>
              <a:rPr lang="en-US" dirty="0"/>
              <a:t> returns a task that completes when </a:t>
            </a:r>
            <a:r>
              <a:rPr lang="en-US" b="1" dirty="0"/>
              <a:t>all</a:t>
            </a:r>
            <a:r>
              <a:rPr lang="en-US" dirty="0"/>
              <a:t> of the tasks that you pass to it complete.</a:t>
            </a:r>
            <a:endParaRPr lang="uk-UA" dirty="0"/>
          </a:p>
          <a:p>
            <a:endParaRPr lang="uk-UA" dirty="0"/>
          </a:p>
          <a:p>
            <a:endParaRPr lang="uk-UA" dirty="0"/>
          </a:p>
          <a:p>
            <a:r>
              <a:rPr lang="en-US" b="1" dirty="0" err="1"/>
              <a:t>Task.WhenAny</a:t>
            </a:r>
            <a:r>
              <a:rPr lang="en-US" dirty="0"/>
              <a:t> returns a task that completes when </a:t>
            </a:r>
            <a:r>
              <a:rPr lang="en-US" b="1" dirty="0"/>
              <a:t>any</a:t>
            </a:r>
            <a:r>
              <a:rPr lang="en-US" dirty="0"/>
              <a:t> one of a set of tasks complete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37887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78AE-7429-4644-9468-77D45A65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26974-3334-4196-B776-37230F036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5013251" cy="3429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FactorialAsync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(() =&gt; Factorial(n));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(Exception ex)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uk-U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D54F2-00A4-4C20-BA94-4D030818E5A7}"/>
              </a:ext>
            </a:extLst>
          </p:cNvPr>
          <p:cNvSpPr txBox="1"/>
          <p:nvPr/>
        </p:nvSpPr>
        <p:spPr>
          <a:xfrm>
            <a:off x="6262577" y="2211572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89BDE-3B63-428E-A4E5-3FDBA278040F}"/>
              </a:ext>
            </a:extLst>
          </p:cNvPr>
          <p:cNvSpPr txBox="1"/>
          <p:nvPr/>
        </p:nvSpPr>
        <p:spPr>
          <a:xfrm>
            <a:off x="6953693" y="2396238"/>
            <a:ext cx="336502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FactorialAsync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(-4);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FactorialAsync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(6);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endParaRPr lang="uk-UA" sz="1400" dirty="0">
              <a:solidFill>
                <a:srgbClr val="000000"/>
              </a:solidFill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Console.Read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();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42138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A569-290F-4812-86A4-E7A2896E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CAUGHT EXCEPTION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A768C-472F-4144-B4AB-0BD7E612A5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FactorialAsync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Task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task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(() =&gt; Factorial(n));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task;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(Exception ex)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task.Exception.InnerException.Message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IsFaulted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task.IsFaulted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2692285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55B7-BA4C-4974-8F99-3F785BAF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MULTIPLE EXCEPTIONS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89ED4-9C10-4C18-BEB2-FF9D14D217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Task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DoMultipleAsync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Task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allTasks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Task t1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(() =&gt; Factorial(-3));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Task t2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(() =&gt; Factorial(-5));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Task t3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(() =&gt; Factorial(-10));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allTasks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Task.WhenAll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(t1, t2, t3);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allTasks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(Exception ex)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0"/>
              </a:spcBef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A31515"/>
                </a:solidFill>
                <a:latin typeface="Consolas" panose="020B0609020204030204" pitchFamily="49" charset="0"/>
              </a:rPr>
              <a:t>"Exception: "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IsFaulted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allTasks.IsFaulted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(var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allTasks.Exception.InnerExceptions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"Inner exception</a:t>
            </a:r>
            <a:r>
              <a:rPr lang="uk-UA" sz="14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inx.Message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3127280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0CC2-F269-43F3-A6AF-6E09F748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IN CATCH AND FINALLY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F17DB-3749-4E50-B759-7B9D461AC0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FactorialAsync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(() =&gt; Factorial(n)); 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(Exception ex)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(()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(()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"await in</a:t>
            </a:r>
            <a:r>
              <a:rPr lang="uk-UA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finally block"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1404134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DC97-658F-4D94-98C6-D5174CFD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8DA3D-E014-4476-BF8A-A44DE19F9F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CancellationToken</a:t>
            </a:r>
            <a:r>
              <a:rPr lang="en-US" dirty="0"/>
              <a:t> contains an information on whether to cancel the asynchronous task. The asynchronous task periodically checks the state of this object. </a:t>
            </a:r>
            <a:br>
              <a:rPr lang="en-US" dirty="0"/>
            </a:br>
            <a:r>
              <a:rPr lang="en-US" dirty="0"/>
              <a:t>If its </a:t>
            </a:r>
            <a:r>
              <a:rPr lang="en-US" b="1" dirty="0" err="1"/>
              <a:t>IsCancellationRequested</a:t>
            </a:r>
            <a:r>
              <a:rPr lang="en-US" dirty="0"/>
              <a:t> property is true, then the task should stop all its operations.</a:t>
            </a:r>
          </a:p>
          <a:p>
            <a:endParaRPr lang="en-US" dirty="0"/>
          </a:p>
          <a:p>
            <a:r>
              <a:rPr lang="en-US" dirty="0"/>
              <a:t>To create a </a:t>
            </a:r>
            <a:r>
              <a:rPr lang="en-US" b="1" dirty="0" err="1"/>
              <a:t>CancellationToken</a:t>
            </a:r>
            <a:r>
              <a:rPr lang="en-US" dirty="0"/>
              <a:t> instance, we use a </a:t>
            </a:r>
            <a:r>
              <a:rPr lang="en-US" b="1" dirty="0" err="1"/>
              <a:t>CancellationTokenSource</a:t>
            </a:r>
            <a:r>
              <a:rPr lang="en-US" dirty="0"/>
              <a:t> instance. </a:t>
            </a:r>
          </a:p>
          <a:p>
            <a:r>
              <a:rPr lang="en-US" dirty="0"/>
              <a:t>When we call the </a:t>
            </a:r>
            <a:r>
              <a:rPr lang="en-US" b="1" dirty="0"/>
              <a:t>Cancel</a:t>
            </a:r>
            <a:r>
              <a:rPr lang="en-US" dirty="0"/>
              <a:t> method of the </a:t>
            </a:r>
            <a:r>
              <a:rPr lang="en-US" b="1" dirty="0" err="1"/>
              <a:t>CancellationTokenSource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 err="1"/>
              <a:t>IsCancellationRequested</a:t>
            </a:r>
            <a:r>
              <a:rPr lang="en-US" dirty="0"/>
              <a:t> property of the token will be set to true.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9406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009466-01AE-4C6F-A8A4-540CEB1C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ASYNCHRONY?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5E8A8-CAC6-4B91-8BE3-7A7F89B9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Asynchronous programming</a:t>
            </a:r>
            <a:r>
              <a:rPr lang="en-US" dirty="0"/>
              <a:t> is a form of parallel programming that allows a unit of work to run separately from the primary application thread. </a:t>
            </a:r>
          </a:p>
          <a:p>
            <a:r>
              <a:rPr lang="en-US" dirty="0"/>
              <a:t>When the work is complete, it notifies the main thread (as well as whether the work was completed or failed). </a:t>
            </a:r>
          </a:p>
          <a:p>
            <a:r>
              <a:rPr lang="en-US" dirty="0"/>
              <a:t>There are numerous benefits to using it, such as improved application performance and enhanced responsiveness.</a:t>
            </a:r>
          </a:p>
          <a:p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5984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47C0-CDC3-4EAB-B649-359D4EBD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 EXAMPLE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54361-91E6-477D-A3D2-C2746850CC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698" y="2052084"/>
            <a:ext cx="6980274" cy="465174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Factorial(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CancellationToken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token)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 = 1;</a:t>
            </a:r>
          </a:p>
          <a:p>
            <a:pPr>
              <a:spcBef>
                <a:spcPts val="0"/>
              </a:spcBef>
            </a:pP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n; i++)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token.IsCancellationRequested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Aborted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*= i;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$“The factorial of</a:t>
            </a:r>
            <a:r>
              <a:rPr lang="uk-UA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equals</a:t>
            </a:r>
            <a:r>
              <a:rPr lang="uk-UA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result}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FactorialAsync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CancellationToken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token)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token.IsCancellationRequested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(() =&gt; Factorial(n, token));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uk-UA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D02A8-483A-4346-808C-D5B751537395}"/>
              </a:ext>
            </a:extLst>
          </p:cNvPr>
          <p:cNvSpPr txBox="1"/>
          <p:nvPr/>
        </p:nvSpPr>
        <p:spPr>
          <a:xfrm>
            <a:off x="7478233" y="2057400"/>
            <a:ext cx="43770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CancellationTokenSource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CancellationTokenSource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CancellationToken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token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cts.Token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FactorialAsync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(6, token);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(3000);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cts.Cancel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uk-UA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D5922-E045-48B5-A223-C2B8EA9A4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692" y="5572040"/>
            <a:ext cx="2638793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9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CDBE-E0E0-44BF-B7B6-8E42BABF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STREAMS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60352-8723-4B9D-8A7E-85C92B3E14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New feature in C# 8.0</a:t>
            </a:r>
          </a:p>
          <a:p>
            <a:endParaRPr lang="en-US" dirty="0"/>
          </a:p>
          <a:p>
            <a:r>
              <a:rPr lang="en-US" dirty="0"/>
              <a:t>Combine async methods and iterators</a:t>
            </a:r>
          </a:p>
          <a:p>
            <a:endParaRPr lang="en-US" dirty="0"/>
          </a:p>
          <a:p>
            <a:r>
              <a:rPr lang="en-US" dirty="0"/>
              <a:t>Usable for asynchronous data retrieving from external source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35871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6B9F-D9F8-4257-98BE-BBA90974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ASYNC STREAM?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9E0E4-924E-4535-BA0E-27B6E761FB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with the following features: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Has </a:t>
            </a:r>
            <a:r>
              <a:rPr lang="en-US" b="1" dirty="0"/>
              <a:t>async</a:t>
            </a:r>
            <a:r>
              <a:rPr lang="en-US" dirty="0"/>
              <a:t> modifier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Returns </a:t>
            </a:r>
            <a:r>
              <a:rPr lang="en-US" b="1" dirty="0" err="1"/>
              <a:t>IAsyncEnumerable</a:t>
            </a:r>
            <a:r>
              <a:rPr lang="en-US" b="1" dirty="0"/>
              <a:t> &lt;T&gt;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(which defines </a:t>
            </a:r>
            <a:r>
              <a:rPr lang="en-US" b="1" dirty="0" err="1"/>
              <a:t>GetAsyncEnumerator</a:t>
            </a:r>
            <a:r>
              <a:rPr lang="en-US" dirty="0"/>
              <a:t> method returning </a:t>
            </a:r>
            <a:r>
              <a:rPr lang="en-US" b="1" dirty="0" err="1"/>
              <a:t>IAsyncEnumerator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Contains </a:t>
            </a:r>
            <a:r>
              <a:rPr lang="en-US" b="1" dirty="0"/>
              <a:t>yield return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416736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BA20-1148-4410-977C-8F9605E7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STREAM</a:t>
            </a:r>
            <a:r>
              <a:rPr lang="uk-UA" dirty="0"/>
              <a:t> </a:t>
            </a:r>
            <a:r>
              <a:rPr lang="en-US" dirty="0"/>
              <a:t>EXAMPLE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0520B-A29A-46B2-AC43-C9B4CB029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Task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(var number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GetNumbersAsync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(number);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uk-U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IAsyncEnumerable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GetNumbersAsync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Task.Delay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1266349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06C9-1857-4146-AA1B-95430C03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A2186-E4DF-455F-B620-7FC463A9A5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https://docs.microsoft.com/en-us/dotnet/csharp/programming-guide/concepts/async/</a:t>
            </a:r>
            <a:endParaRPr lang="en-US" dirty="0"/>
          </a:p>
          <a:p>
            <a:r>
              <a:rPr lang="en-US" dirty="0">
                <a:hlinkClick r:id="rId3"/>
              </a:rPr>
              <a:t>https://dou.ua/lenta/articles/asynchronous-programming/</a:t>
            </a:r>
            <a:endParaRPr lang="en-US" dirty="0"/>
          </a:p>
          <a:p>
            <a:r>
              <a:rPr lang="en-US" dirty="0">
                <a:hlinkClick r:id="rId4"/>
              </a:rPr>
              <a:t>https://www.c-sharpcorner.com/article/async-and-await-in-c-sharp/</a:t>
            </a:r>
            <a:endParaRPr lang="en-US" dirty="0"/>
          </a:p>
          <a:p>
            <a:r>
              <a:rPr lang="en-US" dirty="0">
                <a:hlinkClick r:id="rId5"/>
              </a:rPr>
              <a:t>https://blog.stephencleary.com/2012/02/async-and-await.html</a:t>
            </a:r>
            <a:endParaRPr lang="en-US" dirty="0"/>
          </a:p>
          <a:p>
            <a:r>
              <a:rPr lang="en-US" dirty="0">
                <a:hlinkClick r:id="rId6"/>
              </a:rPr>
              <a:t>https://www.codingame.com/playgrounds/4240/your-ultimate-async-await-tutorial-in-c/introduction</a:t>
            </a:r>
            <a:endParaRPr lang="en-US" dirty="0"/>
          </a:p>
          <a:p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55811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7"/>
    </mc:Choice>
    <mc:Fallback xmlns="">
      <p:transition spd="slow" advTm="822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5022-02B9-4A33-9B8E-FEC8D57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ASYNCHRONY?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09A-9BD5-4B9F-8BEC-2FEAFB6C8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need responsive user interfaces</a:t>
            </a:r>
          </a:p>
          <a:p>
            <a:endParaRPr lang="en-US" dirty="0"/>
          </a:p>
          <a:p>
            <a:r>
              <a:rPr lang="en-US" dirty="0"/>
              <a:t>App features are often dependent 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Network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database functionality or I/O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complex processing on mobile CPUs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stuff that takes some time</a:t>
            </a:r>
          </a:p>
        </p:txBody>
      </p:sp>
    </p:spTree>
    <p:extLst>
      <p:ext uri="{BB962C8B-B14F-4D97-AF65-F5344CB8AC3E}">
        <p14:creationId xmlns:p14="http://schemas.microsoft.com/office/powerpoint/2010/main" val="213117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3B6E-FF31-4F05-BF4C-E5CF72B8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ASYNC, AWAIT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567F0-6009-476C-A46F-E40D015D0F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simplest and the best way for asynchronous programming is using </a:t>
            </a:r>
            <a:r>
              <a:rPr lang="en-US" b="1" dirty="0"/>
              <a:t>asynchronous methods</a:t>
            </a:r>
          </a:p>
          <a:p>
            <a:endParaRPr lang="en-US" dirty="0"/>
          </a:p>
          <a:p>
            <a:r>
              <a:rPr lang="en-US" dirty="0"/>
              <a:t>Keywords:</a:t>
            </a:r>
          </a:p>
          <a:p>
            <a:r>
              <a:rPr lang="en-US" b="1" dirty="0"/>
              <a:t>async</a:t>
            </a:r>
          </a:p>
          <a:p>
            <a:r>
              <a:rPr lang="en-US" b="1" dirty="0"/>
              <a:t>await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90314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F45C-18FA-4026-AC94-88262A49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METHOD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89498-8A9F-4FE9-83B6-767A2B4857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Has</a:t>
            </a:r>
            <a:r>
              <a:rPr lang="en-US" b="1" dirty="0"/>
              <a:t> Async</a:t>
            </a:r>
            <a:r>
              <a:rPr lang="en-US" dirty="0"/>
              <a:t> modifier.</a:t>
            </a:r>
          </a:p>
          <a:p>
            <a:r>
              <a:rPr lang="en-US" dirty="0"/>
              <a:t>Contains an least one </a:t>
            </a:r>
            <a:r>
              <a:rPr lang="en-US" b="1" dirty="0"/>
              <a:t>await </a:t>
            </a:r>
            <a:r>
              <a:rPr lang="en-US" dirty="0"/>
              <a:t>statement.</a:t>
            </a:r>
          </a:p>
          <a:p>
            <a:r>
              <a:rPr lang="en-US" dirty="0"/>
              <a:t>Return type: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void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Task &lt;T&gt;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ValueTask</a:t>
            </a:r>
            <a:r>
              <a:rPr lang="en-US" dirty="0"/>
              <a:t> &lt;T&gt;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344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4E05-15CC-4A0E-99EE-ABC79EFE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9AE47-E272-4BD1-9BEF-548AA6E700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399"/>
            <a:ext cx="7724553" cy="374797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Factorial()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 = 1;</a:t>
            </a:r>
          </a:p>
          <a:p>
            <a:pPr>
              <a:spcBef>
                <a:spcPts val="0"/>
              </a:spcBef>
            </a:pP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6; i++)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result *= i;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(8000);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$"Factorial equals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{result}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async method definition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FactorialAsync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"Begin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FactorialAsync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runs synchronously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(() =&gt; Factorial()); 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runs asynchronously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"End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FactorialAsync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uk-UA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34FB9-C68A-410C-AE61-17488C5A2460}"/>
              </a:ext>
            </a:extLst>
          </p:cNvPr>
          <p:cNvSpPr txBox="1"/>
          <p:nvPr/>
        </p:nvSpPr>
        <p:spPr>
          <a:xfrm>
            <a:off x="5755908" y="1887280"/>
            <a:ext cx="5750292" cy="1815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FactorialAsync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call async method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n = Int32.Parse(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it-IT" sz="1400" dirty="0">
                <a:solidFill>
                  <a:srgbClr val="A31515"/>
                </a:solidFill>
                <a:latin typeface="Consolas" panose="020B0609020204030204" pitchFamily="49" charset="0"/>
              </a:rPr>
              <a:t>$"Square equals 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{n * n}</a:t>
            </a:r>
            <a:r>
              <a:rPr lang="it-IT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uk-UA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B3D25-A7DE-4CB3-BA9D-9E609C170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054" y="3830752"/>
            <a:ext cx="3029373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4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7D1-523D-486A-A68F-4326C6F7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ASYNC OPERATION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D1E86-B944-482A-B26F-2C00014EC3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834116"/>
            <a:ext cx="10820400" cy="3429000"/>
          </a:xfrm>
        </p:spPr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Framework has a lot of ready-for-use async methods.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StreamWriter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writer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StreamWriter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"hello.txt"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writer.WriteLineAsync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dirty="0"/>
          </a:p>
          <a:p>
            <a:endParaRPr lang="en-US" dirty="0"/>
          </a:p>
          <a:p>
            <a:r>
              <a:rPr lang="en-US" dirty="0"/>
              <a:t>Or we can use </a:t>
            </a:r>
            <a:r>
              <a:rPr lang="en-US" dirty="0" err="1"/>
              <a:t>Task.Run</a:t>
            </a:r>
            <a:r>
              <a:rPr lang="en-US" dirty="0"/>
              <a:t>()</a:t>
            </a:r>
          </a:p>
          <a:p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(() =&gt; Factorial());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338051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39FD-0CB0-4A02-8C5E-50369452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 IN ASYNC METHOD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72020-F308-45D8-8958-896634C063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Factorial(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FactorialAsync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(() =&gt; Factorial(n));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$“Factorial equals</a:t>
            </a:r>
            <a:r>
              <a:rPr lang="uk-UA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x}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uk-U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FactorialAsync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FactorialAsync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(6);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86780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C091-9539-43E2-80CE-086FB0CC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RESULT OF ASYNC METHOD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E53B0-604A-4F91-8DAE-11E59422DC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Return type: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void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Task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Task &lt;T&gt;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ValueTask</a:t>
            </a:r>
            <a:r>
              <a:rPr lang="en-US" dirty="0">
                <a:solidFill>
                  <a:prstClr val="black"/>
                </a:solidFill>
              </a:rPr>
              <a:t> &lt;T&gt;</a:t>
            </a:r>
            <a:endParaRPr lang="uk-UA" dirty="0">
              <a:solidFill>
                <a:prstClr val="black"/>
              </a:solidFill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21116392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9033E08-7FE9-4F6D-B155-A8777B4A5A57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341e6018-ac0a-4dfb-8409-db9e0d25502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835f28f2-30f1-4728-84d2-86d96e143488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3374</Words>
  <Application>Microsoft Office PowerPoint</Application>
  <PresentationFormat>Widescreen</PresentationFormat>
  <Paragraphs>430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Consolas</vt:lpstr>
      <vt:lpstr>Open Sans</vt:lpstr>
      <vt:lpstr>Open Sans Regular</vt:lpstr>
      <vt:lpstr>Proxima Nova Black</vt:lpstr>
      <vt:lpstr>1_GRADIENT THEME</vt:lpstr>
      <vt:lpstr>2_GRADIENT THEME</vt:lpstr>
      <vt:lpstr>2_DARK THEME</vt:lpstr>
      <vt:lpstr>ASYNCH- RONOUS PROGRAM- MING</vt:lpstr>
      <vt:lpstr>WHAT IS ASYNCHRONY?</vt:lpstr>
      <vt:lpstr>WHY DO WE NEED ASYNCHRONY?</vt:lpstr>
      <vt:lpstr>ASYNC, AWAIT</vt:lpstr>
      <vt:lpstr>ASYNCHRONOUS METHOD</vt:lpstr>
      <vt:lpstr>EXAMPLE</vt:lpstr>
      <vt:lpstr>DEFINING ASYNC OPERATION</vt:lpstr>
      <vt:lpstr>PARAMS IN ASYNC METHOD</vt:lpstr>
      <vt:lpstr>GETTING RESULT OF ASYNC METHOD</vt:lpstr>
      <vt:lpstr>GETTING RESULT OF ASYNC METHOD</vt:lpstr>
      <vt:lpstr>GETTING RESULT OF ASYNC METHOD</vt:lpstr>
      <vt:lpstr>ASYNC METHOD WITH MULTI AWAITS</vt:lpstr>
      <vt:lpstr>TASK COMBINATORS</vt:lpstr>
      <vt:lpstr>TASK COMBINATORS</vt:lpstr>
      <vt:lpstr>ERROR HANDLING</vt:lpstr>
      <vt:lpstr>INSPECTING CAUGHT EXCEPTION</vt:lpstr>
      <vt:lpstr>HANDLING MULTIPLE EXCEPTIONS</vt:lpstr>
      <vt:lpstr>AWAIT IN CATCH AND FINALLY</vt:lpstr>
      <vt:lpstr>CANCELLATION</vt:lpstr>
      <vt:lpstr>CANCELLATION EXAMPLE</vt:lpstr>
      <vt:lpstr>ASYNC STREAMS</vt:lpstr>
      <vt:lpstr>WHAT IS ASYNC STREAM?</vt:lpstr>
      <vt:lpstr>ASYNC STREAM EXAMPLE</vt:lpstr>
      <vt:lpstr>LINKS</vt:lpstr>
      <vt:lpstr>PowerPoint Presentation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Ihor V. Kohut</cp:lastModifiedBy>
  <cp:revision>213</cp:revision>
  <dcterms:created xsi:type="dcterms:W3CDTF">2018-11-02T13:55:27Z</dcterms:created>
  <dcterms:modified xsi:type="dcterms:W3CDTF">2020-07-29T17:21:01Z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