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41"/>
  </p:notesMasterIdLst>
  <p:handoutMasterIdLst>
    <p:handoutMasterId r:id="rId42"/>
  </p:handoutMasterIdLst>
  <p:sldIdLst>
    <p:sldId id="1224" r:id="rId7"/>
    <p:sldId id="1251" r:id="rId8"/>
    <p:sldId id="312" r:id="rId9"/>
    <p:sldId id="1230" r:id="rId10"/>
    <p:sldId id="1231" r:id="rId11"/>
    <p:sldId id="1232" r:id="rId12"/>
    <p:sldId id="1234" r:id="rId13"/>
    <p:sldId id="1235" r:id="rId14"/>
    <p:sldId id="1236" r:id="rId15"/>
    <p:sldId id="313" r:id="rId16"/>
    <p:sldId id="1237" r:id="rId17"/>
    <p:sldId id="1238" r:id="rId18"/>
    <p:sldId id="1239" r:id="rId19"/>
    <p:sldId id="1240" r:id="rId20"/>
    <p:sldId id="314" r:id="rId21"/>
    <p:sldId id="1252" r:id="rId22"/>
    <p:sldId id="331" r:id="rId23"/>
    <p:sldId id="332" r:id="rId24"/>
    <p:sldId id="333" r:id="rId25"/>
    <p:sldId id="1249" r:id="rId26"/>
    <p:sldId id="1250" r:id="rId27"/>
    <p:sldId id="1253" r:id="rId28"/>
    <p:sldId id="1241" r:id="rId29"/>
    <p:sldId id="1243" r:id="rId30"/>
    <p:sldId id="1242" r:id="rId31"/>
    <p:sldId id="1254" r:id="rId32"/>
    <p:sldId id="1244" r:id="rId33"/>
    <p:sldId id="316" r:id="rId34"/>
    <p:sldId id="1245" r:id="rId35"/>
    <p:sldId id="1246" r:id="rId36"/>
    <p:sldId id="1247" r:id="rId37"/>
    <p:sldId id="1248" r:id="rId38"/>
    <p:sldId id="1255" r:id="rId39"/>
    <p:sldId id="1206" r:id="rId4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51"/>
            <p14:sldId id="312"/>
            <p14:sldId id="1230"/>
            <p14:sldId id="1231"/>
            <p14:sldId id="1232"/>
            <p14:sldId id="1234"/>
            <p14:sldId id="1235"/>
            <p14:sldId id="1236"/>
            <p14:sldId id="313"/>
            <p14:sldId id="1237"/>
            <p14:sldId id="1238"/>
            <p14:sldId id="1239"/>
            <p14:sldId id="1240"/>
            <p14:sldId id="314"/>
            <p14:sldId id="1252"/>
            <p14:sldId id="331"/>
            <p14:sldId id="332"/>
            <p14:sldId id="333"/>
            <p14:sldId id="1249"/>
            <p14:sldId id="1250"/>
            <p14:sldId id="1253"/>
            <p14:sldId id="1241"/>
            <p14:sldId id="1243"/>
            <p14:sldId id="1242"/>
            <p14:sldId id="1254"/>
            <p14:sldId id="1244"/>
            <p14:sldId id="316"/>
            <p14:sldId id="1245"/>
            <p14:sldId id="1246"/>
            <p14:sldId id="1247"/>
            <p14:sldId id="1248"/>
            <p14:sldId id="125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47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14.07.2020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Усім привіт!</a:t>
            </a:r>
          </a:p>
          <a:p>
            <a:r>
              <a:rPr lang="uk-UA" dirty="0"/>
              <a:t>Мене звати Ігор Когут, я – ментор ІТ академії Софтсерв.</a:t>
            </a:r>
          </a:p>
          <a:p>
            <a:r>
              <a:rPr lang="uk-UA" dirty="0"/>
              <a:t>Сьогодні ми розглянемо тему «Інтерфейси та Узагальнення, або Дженеріки»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Ось вам простий приклад.</a:t>
            </a:r>
          </a:p>
          <a:p>
            <a:r>
              <a:rPr lang="uk-UA" dirty="0"/>
              <a:t>Клас </a:t>
            </a:r>
            <a:r>
              <a:rPr lang="en-US" dirty="0"/>
              <a:t>Person  </a:t>
            </a:r>
            <a:r>
              <a:rPr lang="uk-UA" dirty="0"/>
              <a:t>реалізовує інтерфейс </a:t>
            </a:r>
            <a:r>
              <a:rPr lang="en-US" dirty="0" err="1"/>
              <a:t>IMovable</a:t>
            </a:r>
            <a:r>
              <a:rPr lang="en-US" dirty="0"/>
              <a:t>, </a:t>
            </a:r>
            <a:r>
              <a:rPr lang="uk-UA" dirty="0"/>
              <a:t>який бачимо ось тут.</a:t>
            </a:r>
          </a:p>
          <a:p>
            <a:r>
              <a:rPr lang="uk-UA" dirty="0"/>
              <a:t>Метод </a:t>
            </a:r>
            <a:r>
              <a:rPr lang="en-US" dirty="0"/>
              <a:t>Move </a:t>
            </a:r>
            <a:r>
              <a:rPr lang="uk-UA" dirty="0"/>
              <a:t>виводить на екран слово </a:t>
            </a:r>
            <a:r>
              <a:rPr lang="en-US" dirty="0"/>
              <a:t>Walking.</a:t>
            </a:r>
          </a:p>
          <a:p>
            <a:r>
              <a:rPr lang="uk-UA" dirty="0"/>
              <a:t>Аналогічно клас </a:t>
            </a:r>
            <a:r>
              <a:rPr lang="en-US" dirty="0"/>
              <a:t>Car</a:t>
            </a:r>
            <a:r>
              <a:rPr lang="uk-UA" dirty="0"/>
              <a:t> також</a:t>
            </a:r>
            <a:r>
              <a:rPr lang="en-US" dirty="0"/>
              <a:t> </a:t>
            </a:r>
            <a:r>
              <a:rPr lang="uk-UA" dirty="0"/>
              <a:t>імплементує цей інтерфейс, але має вже свою реалізацію методу </a:t>
            </a:r>
            <a:r>
              <a:rPr lang="en-US" dirty="0"/>
              <a:t>Move.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3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Дивимося далі.</a:t>
            </a:r>
          </a:p>
          <a:p>
            <a:r>
              <a:rPr lang="uk-UA" dirty="0"/>
              <a:t>Маємо статичний метод </a:t>
            </a:r>
            <a:r>
              <a:rPr lang="en-US" dirty="0"/>
              <a:t>Action</a:t>
            </a:r>
            <a:r>
              <a:rPr lang="uk-UA" dirty="0"/>
              <a:t>, який приймає змінну типу </a:t>
            </a:r>
            <a:r>
              <a:rPr lang="en-US" dirty="0" err="1"/>
              <a:t>IMovable</a:t>
            </a:r>
            <a:r>
              <a:rPr lang="en-US" dirty="0"/>
              <a:t>, </a:t>
            </a:r>
            <a:r>
              <a:rPr lang="uk-UA" dirty="0"/>
              <a:t>що насправді дозволяє підсовувати йому все що завгодно, лишень нехай воно реалізовує цей інтерфейс. </a:t>
            </a:r>
          </a:p>
          <a:p>
            <a:r>
              <a:rPr lang="uk-UA" dirty="0"/>
              <a:t>Метод викликає відповідний метод </a:t>
            </a:r>
            <a:r>
              <a:rPr lang="en-US" dirty="0"/>
              <a:t>Move </a:t>
            </a:r>
            <a:r>
              <a:rPr lang="uk-UA" dirty="0"/>
              <a:t>того класу, який прилетів в якості параметра.</a:t>
            </a:r>
          </a:p>
          <a:p>
            <a:r>
              <a:rPr lang="uk-UA" dirty="0"/>
              <a:t>У головній програмі </a:t>
            </a:r>
            <a:r>
              <a:rPr lang="en-US" dirty="0"/>
              <a:t> </a:t>
            </a:r>
            <a:r>
              <a:rPr lang="uk-UA" dirty="0"/>
              <a:t>ми створюємо два об’єкти різних класів і по черзі підставляємо їх у метод </a:t>
            </a:r>
            <a:r>
              <a:rPr lang="en-US" dirty="0"/>
              <a:t>Action.</a:t>
            </a:r>
          </a:p>
          <a:p>
            <a:r>
              <a:rPr lang="uk-UA" dirty="0"/>
              <a:t>На виводі бачимо </a:t>
            </a:r>
            <a:r>
              <a:rPr lang="en-US" dirty="0"/>
              <a:t>Walking,</a:t>
            </a:r>
            <a:r>
              <a:rPr lang="uk-UA" dirty="0"/>
              <a:t> а потім</a:t>
            </a:r>
            <a:r>
              <a:rPr lang="en-US" dirty="0"/>
              <a:t> Driving. 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4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Тепер давайте подивимося, як працює дефолтна реалізація.</a:t>
            </a:r>
          </a:p>
          <a:p>
            <a:r>
              <a:rPr lang="uk-UA" dirty="0"/>
              <a:t>У даному випадку інтерфейс IMovable визначає реалізацію за замовчуванням для методу Move. </a:t>
            </a:r>
          </a:p>
          <a:p>
            <a:r>
              <a:rPr lang="uk-UA" dirty="0"/>
              <a:t>Клас Person не реалізовує цей метод, тому він застосовує реалізацію за замовчуванням на відміну від класу Car, який визначає свою реалізацію для методу Move. </a:t>
            </a:r>
            <a:endParaRPr lang="en-US" dirty="0"/>
          </a:p>
          <a:p>
            <a:r>
              <a:rPr lang="uk-UA" dirty="0"/>
              <a:t>А тепер подивіться на головну програму. </a:t>
            </a:r>
          </a:p>
          <a:p>
            <a:endParaRPr lang="uk-UA" dirty="0"/>
          </a:p>
          <a:p>
            <a:r>
              <a:rPr lang="uk-UA" dirty="0"/>
              <a:t>Для об'єкта класу Person ми можемо викликати метод Move - адже клас Person реалізовує інтерфейс IMovable, проте мусимо зводити його до типу </a:t>
            </a:r>
            <a:r>
              <a:rPr lang="en-US" dirty="0" err="1"/>
              <a:t>IMovable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uk-UA" dirty="0"/>
              <a:t>Ми не можемо написати ось так</a:t>
            </a:r>
            <a:r>
              <a:rPr lang="en-US" dirty="0"/>
              <a:t> </a:t>
            </a:r>
            <a:r>
              <a:rPr lang="uk-UA" dirty="0"/>
              <a:t>як на цьому фрагменті.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8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Перетворення від класу до його інтерфейсу, як і перетворення від похідного типу до базового, виконується автоматично. </a:t>
            </a:r>
            <a:endParaRPr lang="en-US" dirty="0"/>
          </a:p>
          <a:p>
            <a:r>
              <a:rPr lang="uk-UA" dirty="0"/>
              <a:t>Зворотне перетворення - від інтерфейсу до класу</a:t>
            </a:r>
            <a:r>
              <a:rPr lang="en-US" dirty="0"/>
              <a:t>, </a:t>
            </a:r>
            <a:r>
              <a:rPr lang="uk-UA" dirty="0"/>
              <a:t>що реалізує його</a:t>
            </a:r>
            <a:r>
              <a:rPr lang="en-US" dirty="0"/>
              <a:t>,</a:t>
            </a:r>
            <a:r>
              <a:rPr lang="uk-UA" dirty="0"/>
              <a:t> буде аналогічним до перетворення від базового класу до похідного. </a:t>
            </a:r>
          </a:p>
          <a:p>
            <a:r>
              <a:rPr lang="uk-UA" dirty="0"/>
              <a:t>Для подібного перетворення необхідна операція зведення типів. </a:t>
            </a:r>
          </a:p>
          <a:p>
            <a:r>
              <a:rPr lang="uk-UA" dirty="0"/>
              <a:t>Для попереднього прикладу недопустимо буде написати так.</a:t>
            </a:r>
          </a:p>
          <a:p>
            <a:r>
              <a:rPr lang="uk-UA" dirty="0"/>
              <a:t>А ось так буде правильно.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0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Інтерфейси мають ще одну важливу функцію: вони дозволяють множинну імплементацію, чим вирішують проблему відсутності множинного успадкування класів.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C # не підтримує множинне успадкування, тобто ми можемо успадкувати клас тільки від одного класу, на відміну, скажімо, від мови С ++.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Всі реалізовані інтерфейси вказуються через кому: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i="0" dirty="0"/>
          </a:p>
          <a:p>
            <a:r>
              <a:rPr lang="uk-UA" i="0" dirty="0"/>
              <a:t>Подивіться на приклад. Маємо два інтерфейси</a:t>
            </a:r>
            <a:r>
              <a:rPr lang="en-US" i="0" dirty="0"/>
              <a:t> </a:t>
            </a:r>
            <a:r>
              <a:rPr lang="en-US" i="0" dirty="0" err="1"/>
              <a:t>IFighter</a:t>
            </a:r>
            <a:r>
              <a:rPr lang="uk-UA" i="0" dirty="0"/>
              <a:t> і </a:t>
            </a:r>
            <a:r>
              <a:rPr lang="en-US" i="0" dirty="0" err="1"/>
              <a:t>Iperson</a:t>
            </a:r>
            <a:r>
              <a:rPr lang="en-US" i="0" dirty="0"/>
              <a:t>, </a:t>
            </a:r>
            <a:r>
              <a:rPr lang="uk-UA" i="0" dirty="0"/>
              <a:t>кожен зі своїми методами.</a:t>
            </a:r>
          </a:p>
          <a:p>
            <a:r>
              <a:rPr lang="uk-UA" dirty="0"/>
              <a:t>Клас </a:t>
            </a:r>
            <a:r>
              <a:rPr lang="en-US" dirty="0"/>
              <a:t>Soldier </a:t>
            </a:r>
            <a:r>
              <a:rPr lang="uk-UA" dirty="0"/>
              <a:t>плементує обидва інтерфейси. У ньому по черзі реалізовуються методи з одного і другого інтерфейсу.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59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Наступним нашим питанням будуть так звані Дженеріки, або узагальнення.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Ця можливість мови </a:t>
            </a:r>
            <a:r>
              <a:rPr lang="en-US" dirty="0"/>
              <a:t>C# </a:t>
            </a:r>
            <a:r>
              <a:rPr lang="uk-UA" dirty="0"/>
              <a:t>допомагає означувати класи, які можуть бути підлаштовані під різні типи даних.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Наприклад, деяке поле </a:t>
            </a:r>
            <a:r>
              <a:rPr lang="en-US" dirty="0"/>
              <a:t>address </a:t>
            </a:r>
            <a:r>
              <a:rPr lang="uk-UA" dirty="0"/>
              <a:t>класу </a:t>
            </a:r>
            <a:r>
              <a:rPr lang="en-US" dirty="0"/>
              <a:t>Building</a:t>
            </a:r>
            <a:r>
              <a:rPr lang="uk-UA" dirty="0"/>
              <a:t> може бути стрічковим, </a:t>
            </a:r>
            <a:br>
              <a:rPr lang="en-US" dirty="0"/>
            </a:br>
            <a:r>
              <a:rPr lang="uk-UA" dirty="0"/>
              <a:t>а можна задати його</a:t>
            </a:r>
            <a:r>
              <a:rPr lang="en-US" dirty="0"/>
              <a:t> </a:t>
            </a:r>
            <a:r>
              <a:rPr lang="uk-UA" dirty="0"/>
              <a:t>як струтуру, що містить вулицю і номер будинку, </a:t>
            </a:r>
            <a:br>
              <a:rPr lang="uk-UA" dirty="0"/>
            </a:br>
            <a:r>
              <a:rPr lang="uk-UA" dirty="0"/>
              <a:t>а можна як структуру з географічними координатами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Узагальнення дають багато переваг включно з перевикоростовуваністю, безпечністю щодо типів та шводкодією.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Найбільш поширене використання узагальнень – для створення колекцій.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Код, який ви бачите, ілюструє просте означення узагальненого класу.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Тут </a:t>
            </a:r>
            <a:r>
              <a:rPr lang="en-US" dirty="0"/>
              <a:t>T </a:t>
            </a:r>
            <a:r>
              <a:rPr lang="uk-UA" dirty="0"/>
              <a:t>відіграє роль параметра, замість якого будемо підставляти конкретний тип під час інстанціювання.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Ось нижче ви бачите створення об’єкта класу</a:t>
            </a:r>
            <a:r>
              <a:rPr lang="en-US" dirty="0"/>
              <a:t> </a:t>
            </a:r>
            <a:r>
              <a:rPr lang="en-US" dirty="0" err="1"/>
              <a:t>DataStore</a:t>
            </a:r>
            <a:r>
              <a:rPr lang="en-US" dirty="0"/>
              <a:t>, </a:t>
            </a:r>
            <a:r>
              <a:rPr lang="uk-UA" dirty="0"/>
              <a:t>де замість </a:t>
            </a:r>
            <a:r>
              <a:rPr lang="en-US" dirty="0"/>
              <a:t>T </a:t>
            </a:r>
            <a:r>
              <a:rPr lang="uk-UA" dirty="0"/>
              <a:t>ми підставили тип </a:t>
            </a:r>
            <a:r>
              <a:rPr lang="en-US" dirty="0"/>
              <a:t>int.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На параметри типів можна накладати обмеження, які не дозволять підставити замість них типи, які нам не підходять.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Таке обмеження, яке виділене ключовим словом </a:t>
            </a:r>
            <a:r>
              <a:rPr lang="en-US" dirty="0"/>
              <a:t>where</a:t>
            </a:r>
            <a:r>
              <a:rPr lang="uk-UA" dirty="0"/>
              <a:t>, не дозволить підставити ніякий тип окрім класу </a:t>
            </a:r>
            <a:r>
              <a:rPr lang="en-US" dirty="0"/>
              <a:t>Employee </a:t>
            </a:r>
            <a:r>
              <a:rPr lang="uk-UA" dirty="0"/>
              <a:t>або похідних від нього класів.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момент створення екземпляра загального класу, якщо клієнт надає недійсний параметр типу, компіляція видасть помилку. </a:t>
            </a:r>
          </a:p>
          <a:p>
            <a:r>
              <a:rPr lang="uk-UA" dirty="0"/>
              <a:t>Існує шість типів обмежень.</a:t>
            </a:r>
          </a:p>
          <a:p>
            <a:endParaRPr lang="uk-UA" dirty="0"/>
          </a:p>
          <a:p>
            <a:r>
              <a:rPr lang="en-US" b="1" dirty="0"/>
              <a:t>where T : struct  </a:t>
            </a:r>
            <a:r>
              <a:rPr lang="en-US" dirty="0"/>
              <a:t>- </a:t>
            </a:r>
            <a:r>
              <a:rPr lang="uk-UA" dirty="0"/>
              <a:t>аргумент має бути типом-значенням</a:t>
            </a:r>
            <a:endParaRPr lang="en-US" dirty="0"/>
          </a:p>
          <a:p>
            <a:r>
              <a:rPr lang="en-US" b="1" dirty="0"/>
              <a:t>where T : class </a:t>
            </a:r>
            <a:r>
              <a:rPr lang="en-US" dirty="0"/>
              <a:t>– </a:t>
            </a:r>
            <a:r>
              <a:rPr lang="uk-UA" dirty="0"/>
              <a:t>аргумент має бути типом-посиланням</a:t>
            </a:r>
            <a:endParaRPr lang="en-US" dirty="0"/>
          </a:p>
          <a:p>
            <a:r>
              <a:rPr lang="en-US" b="1" dirty="0"/>
              <a:t>where T : new() </a:t>
            </a:r>
            <a:r>
              <a:rPr lang="en-US" dirty="0"/>
              <a:t>– </a:t>
            </a:r>
            <a:r>
              <a:rPr lang="uk-UA" dirty="0"/>
              <a:t>аргумент-тип повинен мати конструктор без параметрів</a:t>
            </a:r>
            <a:endParaRPr lang="en-US" dirty="0"/>
          </a:p>
          <a:p>
            <a:r>
              <a:rPr lang="en-US" b="1" dirty="0"/>
              <a:t>where T : &lt;base class&gt; </a:t>
            </a:r>
            <a:r>
              <a:rPr lang="en-US" dirty="0"/>
              <a:t>- </a:t>
            </a:r>
            <a:r>
              <a:rPr lang="uk-UA" dirty="0"/>
              <a:t>аргумент повинен бути похідним від заданого класу</a:t>
            </a:r>
            <a:endParaRPr lang="en-US" dirty="0"/>
          </a:p>
          <a:p>
            <a:r>
              <a:rPr lang="en-US" b="1" dirty="0"/>
              <a:t>where T : &lt;interface&gt; </a:t>
            </a:r>
            <a:r>
              <a:rPr lang="en-US" dirty="0"/>
              <a:t>-  </a:t>
            </a:r>
            <a:r>
              <a:rPr lang="uk-UA" dirty="0"/>
              <a:t>аргумент повинен реалізовувати заданий інтерфейс</a:t>
            </a:r>
            <a:endParaRPr lang="en-US" dirty="0"/>
          </a:p>
          <a:p>
            <a:r>
              <a:rPr lang="en-US" b="1" dirty="0"/>
              <a:t>where T : U </a:t>
            </a:r>
            <a:r>
              <a:rPr lang="en-US" dirty="0"/>
              <a:t>- </a:t>
            </a:r>
            <a:r>
              <a:rPr lang="uk-UA" dirty="0"/>
              <a:t>Аргумент</a:t>
            </a:r>
            <a:r>
              <a:rPr lang="en-US" dirty="0"/>
              <a:t> T </a:t>
            </a:r>
            <a:r>
              <a:rPr lang="uk-UA" dirty="0"/>
              <a:t>має бути похідним від аргумента</a:t>
            </a:r>
            <a:r>
              <a:rPr lang="en-US" dirty="0"/>
              <a:t> U.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41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C # також забезпечує узагальнені методи. Ми можемо створити метод, який відкладає тип даних параметра, допоки метод не буде викликаний. </a:t>
            </a:r>
          </a:p>
          <a:p>
            <a:r>
              <a:rPr lang="uk-UA" dirty="0"/>
              <a:t>Ці параметри називаються параметрами типу, що означає, що ми можемо передати фактичний тип даних пізніше. </a:t>
            </a:r>
          </a:p>
          <a:p>
            <a:endParaRPr lang="uk-UA" dirty="0"/>
          </a:p>
          <a:p>
            <a:r>
              <a:rPr lang="uk-UA" dirty="0"/>
              <a:t>Бачимо приклад узагальненого методу </a:t>
            </a:r>
            <a:r>
              <a:rPr lang="en-US" dirty="0"/>
              <a:t>Swap, </a:t>
            </a:r>
            <a:r>
              <a:rPr lang="uk-UA" dirty="0"/>
              <a:t>якому в головній програмі передаємо тип </a:t>
            </a:r>
            <a:r>
              <a:rPr lang="en-US" dirty="0"/>
              <a:t>int.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8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Почнемо з того, що ж таке інтерфейс.</a:t>
            </a:r>
          </a:p>
          <a:p>
            <a:r>
              <a:rPr lang="uk-UA" dirty="0"/>
              <a:t>Ви напевне вже чули про них, все ж, думаю, не зайвим буде ще раз нагадати.</a:t>
            </a:r>
          </a:p>
          <a:p>
            <a:r>
              <a:rPr lang="uk-UA" dirty="0"/>
              <a:t>Отож.</a:t>
            </a:r>
          </a:p>
          <a:p>
            <a:r>
              <a:rPr lang="uk-UA" dirty="0"/>
              <a:t>Інтерфейси це такі спеціальні «типи», які використовуються для встановлення контрактів, через які можуть взаємодіяти між собою об’єкти, не знаючи деталей імплементації.</a:t>
            </a:r>
          </a:p>
          <a:p>
            <a:endParaRPr lang="uk-UA" dirty="0"/>
          </a:p>
          <a:p>
            <a:r>
              <a:rPr lang="uk-UA" dirty="0"/>
              <a:t>Тобто інтерфейс визначає певний контракт. Що таке контракт?</a:t>
            </a:r>
          </a:p>
          <a:p>
            <a:r>
              <a:rPr lang="uk-UA" dirty="0"/>
              <a:t>Це набір правил, обов’язкових до виконання.  Клас чи структура, що імплементує цей контракт, мусить забезпечити реалізацію членів, визначених в інтерфейсі.</a:t>
            </a:r>
          </a:p>
          <a:p>
            <a:endParaRPr lang="uk-UA" dirty="0"/>
          </a:p>
          <a:p>
            <a:r>
              <a:rPr lang="uk-UA" dirty="0"/>
              <a:t>Починаючи з восьмої версії </a:t>
            </a:r>
            <a:r>
              <a:rPr lang="en-US" dirty="0"/>
              <a:t>C#, </a:t>
            </a:r>
            <a:r>
              <a:rPr lang="uk-UA" dirty="0"/>
              <a:t>в інтерфейсі можна задавати реалізацію за замовчуванням для членів. У попередніх версіях мови така реалізація була заборонена.</a:t>
            </a:r>
          </a:p>
          <a:p>
            <a:r>
              <a:rPr lang="uk-UA" dirty="0"/>
              <a:t>Крім цього, в інтерфейсі можна означати статичні члени для того щоб забезпечити єдину реалізацію спільної функціональності.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Оскільки класи представляють посилальні типи, то це накладає деякі обмеження на їх використання.</a:t>
            </a:r>
            <a:r>
              <a:rPr lang="en-US" dirty="0"/>
              <a:t> </a:t>
            </a:r>
          </a:p>
          <a:p>
            <a:endParaRPr lang="uk-UA" dirty="0"/>
          </a:p>
          <a:p>
            <a:r>
              <a:rPr lang="uk-UA" dirty="0"/>
              <a:t>Давайте глянемо на прклад.</a:t>
            </a:r>
          </a:p>
          <a:p>
            <a:endParaRPr lang="en-US" dirty="0"/>
          </a:p>
          <a:p>
            <a:r>
              <a:rPr lang="uk-UA" dirty="0"/>
              <a:t>В даному випадку об'єкти p1 і p2 будуть вказувати на один і той же об'єкт в пам'яті, тому зміни властивостей в змінної p2 зачеплять також і змінну p1. </a:t>
            </a:r>
          </a:p>
          <a:p>
            <a:r>
              <a:rPr lang="uk-UA" dirty="0"/>
              <a:t>Щоб змінна p2 вказувала на новий об'єкт, але зі значеннями з p1, ми можемо застосувати клонування з допомогою реалізації інтерфейсу ICloneable: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6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Бачимо тут реалізований метод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Clone, </a:t>
            </a:r>
            <a:r>
              <a:rPr lang="uk-U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який повертає новий об’єкт, а значення властивостей переписує з поточного об’єкта.</a:t>
            </a:r>
          </a:p>
          <a:p>
            <a:r>
              <a:rPr lang="uk-U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Альтернативний варіант – узакоментованій частині коду. Можна використати вже готовий метод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MemberwiseClone</a:t>
            </a:r>
            <a:r>
              <a:rPr lang="uk-U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uk-U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Такий підхід називають поверховим копіюванням (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shallow copy</a:t>
            </a:r>
            <a:r>
              <a:rPr lang="uk-U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94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 ось тут ви бачите приклад глибогоко копіювання. Воно потрібне для випадку, коли клас має складну структуру, тобто містить в собі інші класи.</a:t>
            </a:r>
          </a:p>
          <a:p>
            <a:r>
              <a:rPr lang="uk-UA" dirty="0"/>
              <a:t>При використанні поверхового копіювання властивість </a:t>
            </a:r>
            <a:r>
              <a:rPr lang="en-US" dirty="0"/>
              <a:t>Work </a:t>
            </a:r>
            <a:r>
              <a:rPr lang="uk-UA" dirty="0"/>
              <a:t>не буде клонована, а скопіюється лише посилання.</a:t>
            </a:r>
          </a:p>
          <a:p>
            <a:r>
              <a:rPr lang="uk-UA" dirty="0"/>
              <a:t>А тут реалізовано створення нового об’єкта класу </a:t>
            </a:r>
            <a:r>
              <a:rPr lang="en-US" dirty="0"/>
              <a:t>Company</a:t>
            </a:r>
            <a:r>
              <a:rPr lang="uk-UA" dirty="0"/>
              <a:t>з подальшим присвоєнням відповідній властивості.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2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тепер інтерфейс </a:t>
            </a:r>
            <a:r>
              <a:rPr lang="en-US" dirty="0" err="1"/>
              <a:t>IComparable</a:t>
            </a:r>
            <a:endParaRPr lang="uk-UA" dirty="0"/>
          </a:p>
          <a:p>
            <a:endParaRPr lang="uk-UA" dirty="0"/>
          </a:p>
          <a:p>
            <a:r>
              <a:rPr lang="uk-UA" dirty="0"/>
              <a:t>Більшість вбудованих в .NET класів колекцій і масиви підтримують сортування. За допомогою одного методу, </a:t>
            </a:r>
            <a:endParaRPr lang="en-US" dirty="0"/>
          </a:p>
          <a:p>
            <a:r>
              <a:rPr lang="uk-UA" dirty="0"/>
              <a:t>який, як правило, називається Sort</a:t>
            </a:r>
            <a:r>
              <a:rPr lang="en-US" dirty="0"/>
              <a:t>,</a:t>
            </a:r>
            <a:r>
              <a:rPr lang="uk-UA" dirty="0"/>
              <a:t> можна відразу впорядкувати за зростанням весь набір даних.</a:t>
            </a:r>
            <a:endParaRPr lang="en-US" dirty="0"/>
          </a:p>
          <a:p>
            <a:r>
              <a:rPr lang="uk-UA" dirty="0"/>
              <a:t>Однак метод Sort за замовчуванням працює тільки для наборів примітивних типів, як int або string. </a:t>
            </a:r>
            <a:endParaRPr lang="en-US" dirty="0"/>
          </a:p>
          <a:p>
            <a:r>
              <a:rPr lang="uk-UA" dirty="0"/>
              <a:t>Для сортування наборів складних об'єктів застосовується інтерфейс IComparable. Він має всього один метод</a:t>
            </a:r>
            <a:endParaRPr lang="en-US" dirty="0"/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82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Цей метод повинен повертати від’ємне значиття якщо об’єкт, за нашим задумом, є меншим за той, що переданий як параметр,</a:t>
            </a:r>
          </a:p>
          <a:p>
            <a:r>
              <a:rPr lang="uk-UA" dirty="0"/>
              <a:t>Додатне – якщо більший, і нуль – якщо об’єкти вважаємо рівними.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9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 цбому прикладі можна побачити реалізацію методу 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uk-UA" dirty="0"/>
              <a:t>для класу </a:t>
            </a:r>
            <a:r>
              <a:rPr lang="en-US" dirty="0"/>
              <a:t>Person</a:t>
            </a:r>
            <a:r>
              <a:rPr lang="uk-UA" dirty="0"/>
              <a:t>, у якій об’єкти порівнюються за властивістю </a:t>
            </a:r>
            <a:r>
              <a:rPr lang="en-US" dirty="0"/>
              <a:t>Name.</a:t>
            </a:r>
          </a:p>
          <a:p>
            <a:r>
              <a:rPr lang="uk-UA" dirty="0"/>
              <a:t>У головній програмі формуємо масив об’єктів цього класу і сортуємо його стандартним методом.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58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 ще один приклад, який демонструє аналогічні можливості використання узагальненого інтерфейсу </a:t>
            </a:r>
            <a:r>
              <a:rPr lang="en-US" dirty="0" err="1"/>
              <a:t>ICloneable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09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Є ще інший спосіб задати різні варіанти порівняння об’єктів того самого класу. Це використання компараорів.</a:t>
            </a:r>
          </a:p>
          <a:p>
            <a:r>
              <a:rPr lang="uk-UA" dirty="0"/>
              <a:t>Компаратор – це клас, який реалізовує інтерфейс </a:t>
            </a:r>
            <a:r>
              <a:rPr lang="en-US" dirty="0" err="1"/>
              <a:t>IComparer</a:t>
            </a:r>
            <a:r>
              <a:rPr lang="en-US" dirty="0"/>
              <a:t>.</a:t>
            </a:r>
          </a:p>
          <a:p>
            <a:r>
              <a:rPr lang="uk-UA" dirty="0"/>
              <a:t>Цей інтерфейс містить метод</a:t>
            </a:r>
            <a:r>
              <a:rPr lang="en-US" dirty="0"/>
              <a:t> Compare, </a:t>
            </a:r>
            <a:r>
              <a:rPr lang="uk-UA" dirty="0"/>
              <a:t> який приймає як параметри два порівнювані об’єкти, </a:t>
            </a:r>
            <a:br>
              <a:rPr lang="uk-UA" dirty="0"/>
            </a:br>
            <a:r>
              <a:rPr lang="uk-UA" dirty="0"/>
              <a:t>і повертає 1 у випадку, якщо перший об’єкт за задумом більший за другий, -1 якщо менший, і 0 коли об’єкти вважаємо рівними.</a:t>
            </a:r>
            <a:endParaRPr lang="en-US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Ось приклад, який це ілюструє. </a:t>
            </a:r>
          </a:p>
          <a:p>
            <a:r>
              <a:rPr lang="uk-UA" dirty="0"/>
              <a:t>Клас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PeopleComparerByNameLength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реалізовує порівняння за довжиною імені.</a:t>
            </a:r>
          </a:p>
          <a:p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У головній програмі сортуємо масив, але цього разу передаємо у метод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Sort </a:t>
            </a:r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об’єкт компаратора.</a:t>
            </a:r>
          </a:p>
          <a:p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Такий спосіб дозволяє в одній програмі використовувати декілька компараторів.</a:t>
            </a:r>
          </a:p>
          <a:p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Наприклад, один компаратор порівнює людей за довжиною імені, другий просто за алфавітним порядком імені, а третій за віком.</a:t>
            </a:r>
          </a:p>
          <a:p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У метод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Sort </a:t>
            </a:r>
            <a:r>
              <a:rPr lang="uk-UA" sz="1200" dirty="0">
                <a:solidFill>
                  <a:srgbClr val="2B91AF"/>
                </a:solidFill>
                <a:latin typeface="Consolas" panose="020B0609020204030204" pitchFamily="49" charset="0"/>
              </a:rPr>
              <a:t>кожний раз передаємо той компаратор, який потрібно.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37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9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найпростіший приклад.</a:t>
            </a:r>
          </a:p>
          <a:p>
            <a:r>
              <a:rPr lang="uk-UA" dirty="0"/>
              <a:t>У просторі імен </a:t>
            </a:r>
            <a:r>
              <a:rPr lang="en-US" dirty="0"/>
              <a:t>System</a:t>
            </a:r>
            <a:r>
              <a:rPr lang="uk-UA" dirty="0"/>
              <a:t> є загальний інтерфейс</a:t>
            </a:r>
            <a:r>
              <a:rPr lang="en-US" dirty="0"/>
              <a:t> </a:t>
            </a:r>
            <a:r>
              <a:rPr lang="en-US" dirty="0" err="1"/>
              <a:t>IComparable</a:t>
            </a:r>
            <a:r>
              <a:rPr lang="en-US" dirty="0"/>
              <a:t>.</a:t>
            </a:r>
          </a:p>
          <a:p>
            <a:r>
              <a:rPr lang="uk-UA" dirty="0"/>
              <a:t>Ось як він визначається.</a:t>
            </a:r>
          </a:p>
          <a:p>
            <a:endParaRPr lang="uk-UA" dirty="0"/>
          </a:p>
          <a:p>
            <a:r>
              <a:rPr lang="uk-UA" dirty="0"/>
              <a:t>Кожний клас, що імплементує цей інтерфейс, у реалізації методу 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uk-UA" dirty="0"/>
              <a:t>може задати свою власну логіку порівняння об’єктів.</a:t>
            </a:r>
          </a:p>
          <a:p>
            <a:r>
              <a:rPr lang="uk-UA" dirty="0"/>
              <a:t>Про інтерфейс</a:t>
            </a:r>
            <a:r>
              <a:rPr lang="en-US" dirty="0"/>
              <a:t> </a:t>
            </a:r>
            <a:r>
              <a:rPr lang="en-US" dirty="0" err="1"/>
              <a:t>Icomparable</a:t>
            </a:r>
            <a:r>
              <a:rPr lang="uk-UA" dirty="0"/>
              <a:t> сьогодні ще поговоримо.</a:t>
            </a:r>
          </a:p>
          <a:p>
            <a:r>
              <a:rPr lang="uk-UA" dirty="0"/>
              <a:t>А зараз ідемо далі.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64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 цьому в мене все. Дякую за увагу і бажаю успіхів у виконанні практичних завдань.</a:t>
            </a:r>
          </a:p>
          <a:p>
            <a:r>
              <a:rPr lang="uk-UA" dirty="0"/>
              <a:t>Бувайте.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цій таблиці ви бачите, які члени можуть визначатися в інтерфейсі.</a:t>
            </a:r>
          </a:p>
          <a:p>
            <a:r>
              <a:rPr lang="uk-UA" dirty="0"/>
              <a:t>Це насамперед методи, властивості, індексатори, події.</a:t>
            </a:r>
          </a:p>
          <a:p>
            <a:r>
              <a:rPr lang="uk-UA" dirty="0"/>
              <a:t>Починаючи з восьмої версії – статичні поля та константи, а також статичні конструктори.</a:t>
            </a:r>
          </a:p>
          <a:p>
            <a:endParaRPr lang="uk-UA" dirty="0"/>
          </a:p>
          <a:p>
            <a:r>
              <a:rPr lang="uk-UA" dirty="0"/>
              <a:t>Не можна в інтерфейсах визначати нестатичні поля та конструктори.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9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Давайте спробуємо розібрати це на прикладі.</a:t>
            </a:r>
          </a:p>
          <a:p>
            <a:r>
              <a:rPr lang="uk-UA" dirty="0"/>
              <a:t>Перед нами – опис деякого інтерфейсу </a:t>
            </a:r>
            <a:r>
              <a:rPr lang="en-US" dirty="0" err="1"/>
              <a:t>IMovable</a:t>
            </a:r>
            <a:r>
              <a:rPr lang="en-US" dirty="0"/>
              <a:t>.</a:t>
            </a:r>
          </a:p>
          <a:p>
            <a:r>
              <a:rPr lang="uk-UA" dirty="0"/>
              <a:t>До речі, буква </a:t>
            </a:r>
            <a:r>
              <a:rPr lang="en-US" dirty="0"/>
              <a:t>I </a:t>
            </a:r>
            <a:r>
              <a:rPr lang="uk-UA" dirty="0"/>
              <a:t>у назві – невипадкова, у мові </a:t>
            </a:r>
            <a:r>
              <a:rPr lang="en-US" dirty="0"/>
              <a:t>C#</a:t>
            </a:r>
            <a:r>
              <a:rPr lang="uk-UA" dirty="0"/>
              <a:t> традиційно у назві інтерфейсу дописують </a:t>
            </a:r>
            <a:r>
              <a:rPr lang="en-US" dirty="0"/>
              <a:t>I.</a:t>
            </a:r>
          </a:p>
          <a:p>
            <a:r>
              <a:rPr lang="uk-UA" dirty="0"/>
              <a:t>Так само, досить часто назви інтерфейсів дають із закінченнями «</a:t>
            </a:r>
            <a:r>
              <a:rPr lang="en-US" dirty="0"/>
              <a:t>able</a:t>
            </a:r>
            <a:r>
              <a:rPr lang="uk-UA" dirty="0"/>
              <a:t>»</a:t>
            </a:r>
            <a:r>
              <a:rPr lang="en-US" dirty="0"/>
              <a:t>, </a:t>
            </a:r>
            <a:br>
              <a:rPr lang="uk-UA" dirty="0"/>
            </a:br>
            <a:r>
              <a:rPr lang="uk-UA" dirty="0"/>
              <a:t>чим підкреслюють, що він задає стандарт певної функціональності.</a:t>
            </a:r>
          </a:p>
          <a:p>
            <a:r>
              <a:rPr lang="uk-UA" dirty="0"/>
              <a:t>Так от, у цьому інтерфейсі </a:t>
            </a:r>
            <a:r>
              <a:rPr lang="en-US" dirty="0" err="1"/>
              <a:t>IMovable</a:t>
            </a:r>
            <a:r>
              <a:rPr lang="uk-UA" dirty="0"/>
              <a:t> задано константу</a:t>
            </a:r>
            <a:r>
              <a:rPr lang="en-US" dirty="0"/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minSpeed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зі значенням 0, і статичне поле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ініціалізоване значенням 60.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Також бачимо метод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Move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та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властивість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, делегат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та базовану на ньому подію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4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 замовчуванням члени інтерфейсів є публічними. Проте, як бачимо на прикладі, можна дописувати потрібні модифікатори доступу.  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 ми вже говорили, починаючи з восьмої версії </a:t>
            </a:r>
            <a:r>
              <a:rPr lang="en-US" dirty="0"/>
              <a:t>C#, </a:t>
            </a:r>
            <a:r>
              <a:rPr lang="uk-UA" dirty="0"/>
              <a:t>інтерфейс може мати реалізацію за замовчуванням для методів та властивостей.</a:t>
            </a:r>
          </a:p>
          <a:p>
            <a:r>
              <a:rPr lang="uk-UA" dirty="0"/>
              <a:t>А приватні і статичні методи повинні мати таку реалізацію.</a:t>
            </a:r>
          </a:p>
          <a:p>
            <a:endParaRPr lang="uk-UA" dirty="0"/>
          </a:p>
          <a:p>
            <a:r>
              <a:rPr lang="uk-UA" dirty="0"/>
              <a:t>Якщо говорити про дефолтну реалізацією властивостей, то тут справа дещо складніша, ніж з методами, </a:t>
            </a:r>
            <a:br>
              <a:rPr lang="uk-UA" dirty="0"/>
            </a:br>
            <a:r>
              <a:rPr lang="uk-UA" dirty="0"/>
              <a:t>оскільки ми не можемо визначати в інтерфейсах нестатичні поля, тому у властивості інтерфейсу ми не можемо маніпулювати станом об'єкта. </a:t>
            </a:r>
          </a:p>
          <a:p>
            <a:r>
              <a:rPr lang="uk-UA" dirty="0"/>
              <a:t>Проте реалізацію за замовчуванням для властивостей ми можемо визначати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uk-UA" dirty="0"/>
              <a:t>У прикладі, який ви бачите, властивість </a:t>
            </a:r>
            <a:r>
              <a:rPr lang="en-US" dirty="0" err="1"/>
              <a:t>MaxSpeed</a:t>
            </a:r>
            <a:r>
              <a:rPr lang="en-US" dirty="0"/>
              <a:t> </a:t>
            </a:r>
            <a:r>
              <a:rPr lang="uk-UA" dirty="0"/>
              <a:t>інтерфейса за замовчуванням просто вертає нуль.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3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ще приклад.</a:t>
            </a:r>
          </a:p>
          <a:p>
            <a:r>
              <a:rPr lang="uk-UA" dirty="0"/>
              <a:t>Тут бачимо дефолтну реалізацію статичного методу, який обчислює час як відношення відстані до швидкості. </a:t>
            </a:r>
          </a:p>
          <a:p>
            <a:r>
              <a:rPr lang="uk-UA" dirty="0"/>
              <a:t>Ця реалізація тут є обов’язковою, оскільки метод статичний.</a:t>
            </a:r>
          </a:p>
          <a:p>
            <a:r>
              <a:rPr lang="uk-UA" dirty="0"/>
              <a:t>До речі, якщо вам не траплялося ще бачити ось такий запис тіла методу за допомогою лямбда-оператора, то це те ж саме, якби написати </a:t>
            </a:r>
            <a:r>
              <a:rPr lang="en-US" dirty="0"/>
              <a:t>{return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distance / speed;</a:t>
            </a:r>
            <a:r>
              <a:rPr lang="en-US" dirty="0"/>
              <a:t> }</a:t>
            </a:r>
          </a:p>
          <a:p>
            <a:r>
              <a:rPr lang="uk-UA" dirty="0"/>
              <a:t>Ось маємо цікавішу реалізацію властивості </a:t>
            </a:r>
            <a:r>
              <a:rPr lang="en-US" dirty="0" err="1"/>
              <a:t>MaxSpeed</a:t>
            </a:r>
            <a:r>
              <a:rPr lang="en-US" dirty="0"/>
              <a:t>.</a:t>
            </a:r>
          </a:p>
          <a:p>
            <a:r>
              <a:rPr lang="uk-UA" dirty="0"/>
              <a:t>Тут вона є обов’язковою, бо властивість статична.</a:t>
            </a:r>
          </a:p>
          <a:p>
            <a:r>
              <a:rPr lang="uk-UA" dirty="0"/>
              <a:t>Тут захована певна спеціальна логіка, а саме перевірка на додатність присвоюваного значення.</a:t>
            </a:r>
          </a:p>
          <a:p>
            <a:r>
              <a:rPr lang="uk-UA" dirty="0"/>
              <a:t>Таким чином, програма виведе на екран спочатку значення 60, діставши його через властивість </a:t>
            </a:r>
            <a:r>
              <a:rPr lang="en-US" dirty="0" err="1"/>
              <a:t>MaxSpeed</a:t>
            </a:r>
            <a:r>
              <a:rPr lang="en-US" dirty="0"/>
              <a:t>, </a:t>
            </a:r>
            <a:r>
              <a:rPr lang="uk-UA" dirty="0"/>
              <a:t>її метод </a:t>
            </a:r>
            <a:r>
              <a:rPr lang="en-US" dirty="0"/>
              <a:t>get </a:t>
            </a:r>
            <a:r>
              <a:rPr lang="uk-UA" dirty="0"/>
              <a:t>і поле </a:t>
            </a:r>
            <a:r>
              <a:rPr lang="en-US" dirty="0" err="1"/>
              <a:t>maxSpeed</a:t>
            </a:r>
            <a:r>
              <a:rPr lang="en-US" dirty="0"/>
              <a:t>.</a:t>
            </a:r>
          </a:p>
          <a:p>
            <a:r>
              <a:rPr lang="uk-UA" dirty="0"/>
              <a:t>Далі вона змінить значення поля </a:t>
            </a:r>
            <a:r>
              <a:rPr lang="en-US" dirty="0" err="1"/>
              <a:t>maxSpeed</a:t>
            </a:r>
            <a:r>
              <a:rPr lang="uk-UA" dirty="0"/>
              <a:t>, діставшись до нього через властивість, у якій значення 65 буде перевірене на додатність. </a:t>
            </a:r>
          </a:p>
          <a:p>
            <a:r>
              <a:rPr lang="uk-UA" dirty="0"/>
              <a:t>Ну і далі пропоную розібрати цей приклад самостійно.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2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 попередніх прикладів ми бачили, що інтерфейси можна використовувати як такі собі контейнери для статичних змінних та методів. Але це більше характерно для класів. </a:t>
            </a:r>
          </a:p>
          <a:p>
            <a:r>
              <a:rPr lang="uk-UA" dirty="0"/>
              <a:t>Але головним призначенням інтерфейсів є їх реалізація класами і структурами.</a:t>
            </a:r>
          </a:p>
          <a:p>
            <a:r>
              <a:rPr lang="uk-UA" dirty="0"/>
              <a:t>Коли клас (або структура) реалізує інтерфейс, він (вона) мусить містити реалізацію для усіх членів, які не мали дефолтної реалізації в інтерфейсі, але були в ньому задекларовані.</a:t>
            </a:r>
          </a:p>
          <a:p>
            <a:r>
              <a:rPr lang="uk-UA" dirty="0"/>
              <a:t>Проте, якщо базовий клас реалізовує певний інтерфейс, то будь-який похідний від нього клас успадковує (наслідує) цю реалізацію. </a:t>
            </a:r>
          </a:p>
          <a:p>
            <a:r>
              <a:rPr lang="uk-UA" dirty="0"/>
              <a:t>Для реалізації члена інтерфейсу, відповідний член імплементуючого класу повинен бути публічним, нестатичним і мати таку ж назву і сигнатуру як член інтерфейсу.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7/11/2020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hallow-copy-and-deep-copy-in-c-sharp/" TargetMode="External"/><Relationship Id="rId3" Type="http://schemas.openxmlformats.org/officeDocument/2006/relationships/hyperlink" Target="https://docs.microsoft.com/en-us/dotnet/csharp/programming-guide/interfaces/" TargetMode="External"/><Relationship Id="rId7" Type="http://schemas.openxmlformats.org/officeDocument/2006/relationships/hyperlink" Target="https://docs.microsoft.com/en-us/dotnet/api/system.icomparable?view=netcore-3.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utorialsteacher.com/csharp/csharp-generics" TargetMode="External"/><Relationship Id="rId5" Type="http://schemas.openxmlformats.org/officeDocument/2006/relationships/hyperlink" Target="https://docs.microsoft.com/en-us/dotnet/csharp/programming-guide/generics/" TargetMode="External"/><Relationship Id="rId4" Type="http://schemas.openxmlformats.org/officeDocument/2006/relationships/hyperlink" Target="https://www.tutorialsteacher.com/csharp/csharp-interfa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Ihor Kohut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INTERFACES</a:t>
            </a:r>
            <a:br>
              <a:rPr lang="en-US" dirty="0"/>
            </a:br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739E-E610-4D18-8BFC-ACC0E731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purpose of interfaces is to be implemented by classes and structs.</a:t>
            </a:r>
          </a:p>
          <a:p>
            <a:r>
              <a:rPr lang="en-US" dirty="0"/>
              <a:t>When a class or struct implements an interface, it must provide an implementation for all of the members that the interface declares but doesn't provide a default implementation for. </a:t>
            </a:r>
          </a:p>
          <a:p>
            <a:r>
              <a:rPr lang="en-US" dirty="0"/>
              <a:t>However, if a base class implements an interface, any class that's derived from the base class inherits that implementation.</a:t>
            </a:r>
          </a:p>
          <a:p>
            <a:r>
              <a:rPr lang="en-US" dirty="0"/>
              <a:t>To implement an interface member, the corresponding member of the implementing class must be public, non-static, and have the same name and signature as the interface member.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4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4"/>
    </mc:Choice>
    <mc:Fallback xmlns="">
      <p:transition spd="slow" advTm="609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7E61-BD4F-4164-8605-BA2D7ADB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C335-A905-41F9-8E43-C3DB5107A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0846" y="1904104"/>
            <a:ext cx="2606040" cy="155716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uk-UA" sz="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3857CA-D556-46C3-BFB9-93BDE8E1A761}"/>
              </a:ext>
            </a:extLst>
          </p:cNvPr>
          <p:cNvSpPr txBox="1">
            <a:spLocks/>
          </p:cNvSpPr>
          <p:nvPr/>
        </p:nvSpPr>
        <p:spPr>
          <a:xfrm>
            <a:off x="550127" y="1871831"/>
            <a:ext cx="5545873" cy="4723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</a:t>
            </a: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“Walking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</a:t>
            </a: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“Driving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fontAlgn="auto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7049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50"/>
    </mc:Choice>
    <mc:Fallback xmlns="">
      <p:transition spd="slow" advTm="202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0416-31CE-4E5F-A669-FEEF4656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BAE9-9538-4AF7-B314-DBE69F4EC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45427"/>
            <a:ext cx="6511066" cy="511257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movable)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movable.Move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Action(person);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Action(car);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CBF0D-AE41-4D04-8E68-B43F7A928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409" y="2420050"/>
            <a:ext cx="2591162" cy="1200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31"/>
    </mc:Choice>
    <mc:Fallback xmlns="">
      <p:transition spd="slow" advTm="36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EFC7-1CE5-42BC-8132-1D43CCEA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once again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BF46E-7EF5-4585-8586-15982754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224" y="1742738"/>
            <a:ext cx="4854388" cy="511526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"Moving"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"Driving"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uk-UA" sz="1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31C493-D5C9-4750-A085-20B21101972B}"/>
              </a:ext>
            </a:extLst>
          </p:cNvPr>
          <p:cNvSpPr txBox="1">
            <a:spLocks/>
          </p:cNvSpPr>
          <p:nvPr/>
        </p:nvSpPr>
        <p:spPr>
          <a:xfrm>
            <a:off x="6119308" y="1742740"/>
            <a:ext cx="4854388" cy="3969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IMovable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Car tesla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tom.Move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Moving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tesla.Move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Driving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uk-UA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AF1C28-9904-4A15-ACBF-37FDA2F425E5}"/>
              </a:ext>
            </a:extLst>
          </p:cNvPr>
          <p:cNvSpPr txBox="1">
            <a:spLocks/>
          </p:cNvSpPr>
          <p:nvPr/>
        </p:nvSpPr>
        <p:spPr>
          <a:xfrm>
            <a:off x="9244404" y="2872292"/>
            <a:ext cx="2947596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tom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tom.Move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uk-UA" sz="1400" dirty="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E915D120-8BDA-4A47-976B-420A52FCD59D}"/>
              </a:ext>
            </a:extLst>
          </p:cNvPr>
          <p:cNvSpPr/>
          <p:nvPr/>
        </p:nvSpPr>
        <p:spPr>
          <a:xfrm>
            <a:off x="9487798" y="2578473"/>
            <a:ext cx="1656678" cy="1273437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2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7"/>
    </mc:Choice>
    <mc:Fallback xmlns="">
      <p:transition spd="slow" advTm="60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5DF0-38AD-4EFA-8F87-69B3415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6623-B9E4-4FE1-926F-25D1EDBCF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1643231"/>
          </a:xfrm>
        </p:spPr>
        <p:txBody>
          <a:bodyPr/>
          <a:lstStyle/>
          <a:p>
            <a:r>
              <a:rPr lang="en-US" dirty="0"/>
              <a:t>Casting a class to its interface, as well as casting a derived type to a base one, is performed automatically.</a:t>
            </a:r>
          </a:p>
          <a:p>
            <a:r>
              <a:rPr lang="en-US" dirty="0"/>
              <a:t>The reverse casting - from the interface to the class that implements it, will be similar to casting a base class to its descendant.</a:t>
            </a:r>
            <a:r>
              <a:rPr lang="uk-UA" dirty="0"/>
              <a:t> </a:t>
            </a:r>
            <a:r>
              <a:rPr lang="en-US" dirty="0"/>
              <a:t>This conversion requires a type operation.</a:t>
            </a:r>
          </a:p>
          <a:p>
            <a:endParaRPr lang="en-US" dirty="0"/>
          </a:p>
          <a:p>
            <a:endParaRPr lang="uk-U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DD8BDC9-E1C4-4C0C-94A1-B8D92733A44D}"/>
              </a:ext>
            </a:extLst>
          </p:cNvPr>
          <p:cNvSpPr txBox="1">
            <a:spLocks/>
          </p:cNvSpPr>
          <p:nvPr/>
        </p:nvSpPr>
        <p:spPr>
          <a:xfrm>
            <a:off x="1057834" y="4043530"/>
            <a:ext cx="2947596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tom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tom.Move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uk-UA" sz="1400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77AFE8E-FE2E-44AA-AE86-D64CE7003333}"/>
              </a:ext>
            </a:extLst>
          </p:cNvPr>
          <p:cNvSpPr/>
          <p:nvPr/>
        </p:nvSpPr>
        <p:spPr>
          <a:xfrm>
            <a:off x="1997337" y="3749710"/>
            <a:ext cx="1656678" cy="1273437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169CB17-4A78-4252-9101-D854172AA8BB}"/>
              </a:ext>
            </a:extLst>
          </p:cNvPr>
          <p:cNvSpPr txBox="1">
            <a:spLocks/>
          </p:cNvSpPr>
          <p:nvPr/>
        </p:nvSpPr>
        <p:spPr>
          <a:xfrm>
            <a:off x="5238976" y="4043529"/>
            <a:ext cx="2947596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tom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)tom).Move();</a:t>
            </a:r>
            <a:endParaRPr lang="uk-UA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0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34"/>
    </mc:Choice>
    <mc:Fallback xmlns="">
      <p:transition spd="slow" advTm="36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815162" y="3971926"/>
            <a:ext cx="8582027" cy="2555875"/>
            <a:chOff x="672" y="2304"/>
            <a:chExt cx="5406" cy="161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blackWhite">
            <a:xfrm>
              <a:off x="1584" y="2304"/>
              <a:ext cx="4494" cy="1610"/>
            </a:xfrm>
            <a:prstGeom prst="rect">
              <a:avLst/>
            </a:prstGeom>
            <a:solidFill>
              <a:srgbClr val="FFFFD9"/>
            </a:solidFill>
            <a:ln w="127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/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class Soldier :</a:t>
              </a:r>
              <a:r>
                <a:rPr lang="uk-UA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IFighter</a:t>
              </a: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IPerson</a:t>
              </a:r>
              <a:endParaRPr lang="en-US" sz="1400" dirty="0">
                <a:solidFill>
                  <a:schemeClr val="bg1"/>
                </a:solidFill>
                <a:latin typeface="Courier New" pitchFamily="49" charset="0"/>
                <a:cs typeface="Courier New" panose="02070309020205020404" pitchFamily="49" charset="0"/>
              </a:endParaRP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{ private string name;</a:t>
              </a: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 public void Punch(</a:t>
              </a:r>
              <a:r>
                <a:rPr lang="en-US" sz="1400" dirty="0" err="1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side) { ... }</a:t>
              </a: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 public void Kick (</a:t>
              </a:r>
              <a:r>
                <a:rPr lang="en-US" sz="1400" dirty="0" err="1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side) { ... }</a:t>
              </a: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 public void Block() { ... }</a:t>
              </a: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sz="1400" dirty="0">
                <a:solidFill>
                  <a:schemeClr val="bg1"/>
                </a:solidFill>
                <a:latin typeface="Courier New" pitchFamily="49" charset="0"/>
                <a:cs typeface="Courier New" panose="02070309020205020404" pitchFamily="49" charset="0"/>
              </a:endParaRP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 public string Name {</a:t>
              </a:r>
              <a:r>
                <a:rPr lang="uk-UA" altLang="uk-UA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get{return name;} set{name = value;}}</a:t>
              </a:r>
              <a:endParaRPr lang="en-US" sz="1400" dirty="0">
                <a:solidFill>
                  <a:schemeClr val="bg1"/>
                </a:solidFill>
                <a:latin typeface="Courier New" pitchFamily="49" charset="0"/>
                <a:cs typeface="Courier New" panose="02070309020205020404" pitchFamily="49" charset="0"/>
              </a:endParaRP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 public </a:t>
              </a: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</a:rPr>
                <a:t> string Introduce()</a:t>
              </a: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{return "My name is " + this.name;}</a:t>
              </a: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sz="1400" dirty="0">
                <a:solidFill>
                  <a:schemeClr val="bg1"/>
                </a:solidFill>
                <a:latin typeface="Courier New" pitchFamily="49" charset="0"/>
                <a:cs typeface="Courier New" panose="02070309020205020404" pitchFamily="49" charset="0"/>
              </a:endParaRP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  ...</a:t>
              </a:r>
            </a:p>
            <a:p>
              <a:pPr marL="9525" indent="-9525" defTabSz="960438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672" y="2640"/>
              <a:ext cx="1147" cy="993"/>
              <a:chOff x="661" y="2655"/>
              <a:chExt cx="1147" cy="993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blackWhite">
              <a:xfrm>
                <a:off x="740" y="2655"/>
                <a:ext cx="771" cy="385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8425" tIns="49212" rIns="98425" bIns="49212">
                <a:spAutoFit/>
              </a:bodyPr>
              <a:lstStyle/>
              <a:p>
                <a:pPr defTabSz="1055688">
                  <a:lnSpc>
                    <a:spcPct val="95000"/>
                  </a:lnSpc>
                </a:pPr>
                <a:r>
                  <a:rPr lang="en-US" sz="1600" dirty="0" err="1">
                    <a:latin typeface="Courier New" pitchFamily="49" charset="0"/>
                  </a:rPr>
                  <a:t>IFighter</a:t>
                </a:r>
                <a:endParaRPr lang="en-US" sz="1600" dirty="0">
                  <a:latin typeface="Courier New" pitchFamily="49" charset="0"/>
                </a:endParaRPr>
              </a:p>
              <a:p>
                <a:pPr defTabSz="1055688">
                  <a:lnSpc>
                    <a:spcPct val="95000"/>
                  </a:lnSpc>
                </a:pPr>
                <a:r>
                  <a:rPr lang="en-US" sz="1600" dirty="0"/>
                  <a:t>methods</a:t>
                </a: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blackWhite">
              <a:xfrm>
                <a:off x="1488" y="3456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blackWhite">
              <a:xfrm>
                <a:off x="661" y="3263"/>
                <a:ext cx="695" cy="385"/>
              </a:xfrm>
              <a:prstGeom prst="roundRect">
                <a:avLst>
                  <a:gd name="adj" fmla="val 12495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lIns="98425" tIns="49212" rIns="98425" bIns="49212">
                <a:spAutoFit/>
              </a:bodyPr>
              <a:lstStyle/>
              <a:p>
                <a:pPr defTabSz="1055688">
                  <a:lnSpc>
                    <a:spcPct val="95000"/>
                  </a:lnSpc>
                </a:pPr>
                <a:r>
                  <a:rPr lang="en-US" sz="1600" dirty="0" err="1">
                    <a:latin typeface="Courier New" pitchFamily="49" charset="0"/>
                  </a:rPr>
                  <a:t>IPerson</a:t>
                </a:r>
                <a:endParaRPr lang="en-US" sz="1600" dirty="0">
                  <a:latin typeface="Courier New" pitchFamily="49" charset="0"/>
                </a:endParaRPr>
              </a:p>
              <a:p>
                <a:pPr defTabSz="1055688">
                  <a:lnSpc>
                    <a:spcPct val="95000"/>
                  </a:lnSpc>
                </a:pPr>
                <a:r>
                  <a:rPr lang="en-US" sz="1600" dirty="0"/>
                  <a:t>methods</a:t>
                </a: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blackWhite">
              <a:xfrm>
                <a:off x="1488" y="2845"/>
                <a:ext cx="320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691230" y="1925639"/>
            <a:ext cx="3577902" cy="1663276"/>
          </a:xfrm>
          <a:prstGeom prst="rect">
            <a:avLst/>
          </a:prstGeom>
          <a:solidFill>
            <a:srgbClr val="EEFFCD"/>
          </a:solidFill>
          <a:ln w="12700">
            <a:solidFill>
              <a:srgbClr val="3366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interface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IPerson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string Name { get; set; }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string Introduce();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49313" y="1925639"/>
            <a:ext cx="3189288" cy="1663700"/>
          </a:xfrm>
          <a:prstGeom prst="rect">
            <a:avLst/>
          </a:prstGeom>
          <a:solidFill>
            <a:srgbClr val="EEFFCD"/>
          </a:solidFill>
          <a:ln w="12700">
            <a:solidFill>
              <a:srgbClr val="3366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interface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IFighter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void Punch(int side);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void Kick (int side);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void Block();</a:t>
            </a:r>
          </a:p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BD1A1-A29B-4C76-ACE4-29E3C6DF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MULTIPLE INTERFACES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20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75"/>
    </mc:Choice>
    <mc:Fallback xmlns="">
      <p:transition spd="slow" advTm="4577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59D3C-4225-4327-ACCF-7B0EF770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760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Generics feature helps you define classes that can be customized for different data types. </a:t>
            </a:r>
          </a:p>
          <a:p>
            <a:r>
              <a:rPr lang="en-US" dirty="0"/>
              <a:t>Generics provide many benefits including reusability, type-safety and performance. </a:t>
            </a:r>
          </a:p>
          <a:p>
            <a:r>
              <a:rPr lang="en-US" dirty="0"/>
              <a:t>The most common use of generics is to create collection classes. </a:t>
            </a:r>
          </a:p>
        </p:txBody>
      </p:sp>
    </p:spTree>
    <p:extLst>
      <p:ext uri="{BB962C8B-B14F-4D97-AF65-F5344CB8AC3E}">
        <p14:creationId xmlns:p14="http://schemas.microsoft.com/office/powerpoint/2010/main" val="39119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21"/>
    </mc:Choice>
    <mc:Fallback xmlns="">
      <p:transition spd="slow" advTm="466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652284"/>
          </a:xfrm>
        </p:spPr>
        <p:txBody>
          <a:bodyPr/>
          <a:lstStyle/>
          <a:p>
            <a:r>
              <a:rPr lang="en-US" dirty="0"/>
              <a:t>The following code illustrates a simple definition of a generic class: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code shows how to instantiate a generic class with a concrete type </a:t>
            </a:r>
            <a:r>
              <a:rPr lang="en-US" dirty="0">
                <a:latin typeface="Courier New"/>
                <a:cs typeface="Courier New"/>
              </a:rPr>
              <a:t>int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43176"/>
            <a:ext cx="3352800" cy="123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611068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5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52"/>
    </mc:Choice>
    <mc:Fallback xmlns="">
      <p:transition spd="slow" advTm="256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4288465"/>
          </a:xfrm>
        </p:spPr>
        <p:txBody>
          <a:bodyPr/>
          <a:lstStyle/>
          <a:p>
            <a:r>
              <a:rPr lang="en-US" sz="1800" dirty="0"/>
              <a:t>Constraints specify restrictions to the kinds of types that client code can use for type arguments when it instantiates your class.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800" dirty="0"/>
          </a:p>
          <a:p>
            <a:r>
              <a:rPr lang="en-US" sz="1800" dirty="0"/>
              <a:t>This declaration ensures that when an instance of </a:t>
            </a:r>
            <a:r>
              <a:rPr lang="en-US" sz="1800" dirty="0" err="1">
                <a:latin typeface="Courier New"/>
                <a:cs typeface="Courier New"/>
              </a:rPr>
              <a:t>EmployeeRecord</a:t>
            </a:r>
            <a:r>
              <a:rPr lang="en-US" sz="1800" dirty="0"/>
              <a:t> is created, the only valid type arguments are of the type </a:t>
            </a:r>
            <a:r>
              <a:rPr lang="en-US" sz="1800" dirty="0">
                <a:latin typeface="Courier New"/>
                <a:cs typeface="Courier New"/>
              </a:rPr>
              <a:t>Employee</a:t>
            </a:r>
            <a:r>
              <a:rPr lang="en-US" sz="1800" dirty="0"/>
              <a:t> or one of classes derived from the </a:t>
            </a:r>
            <a:r>
              <a:rPr lang="en-US" sz="1800" dirty="0">
                <a:latin typeface="Courier New"/>
                <a:cs typeface="Courier New"/>
              </a:rPr>
              <a:t>Employee</a:t>
            </a:r>
            <a:r>
              <a:rPr lang="en-US" sz="1800" dirty="0"/>
              <a:t> class.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15" y="2840780"/>
            <a:ext cx="5688607" cy="117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15" y="4846674"/>
            <a:ext cx="724015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7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4"/>
    </mc:Choice>
    <mc:Fallback xmlns="">
      <p:transition spd="slow" advTm="216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59D3C-4225-4327-ACCF-7B0EF770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728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2E04-040B-440F-A727-8226AEB4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CONSTRAINTS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376C-22A4-4C91-B3BB-58E54F5AE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/>
              <a:t>where T : struct  </a:t>
            </a:r>
            <a:r>
              <a:rPr lang="en-US" dirty="0"/>
              <a:t>- Type argument must be a value type</a:t>
            </a:r>
          </a:p>
          <a:p>
            <a:r>
              <a:rPr lang="en-US" dirty="0"/>
              <a:t>    </a:t>
            </a:r>
            <a:r>
              <a:rPr lang="en-US" b="1" dirty="0"/>
              <a:t>where T : class </a:t>
            </a:r>
            <a:r>
              <a:rPr lang="en-US" dirty="0"/>
              <a:t>- Type argument must be a reference type</a:t>
            </a:r>
          </a:p>
          <a:p>
            <a:r>
              <a:rPr lang="en-US" dirty="0"/>
              <a:t>    </a:t>
            </a:r>
            <a:r>
              <a:rPr lang="en-US" b="1" dirty="0"/>
              <a:t>where T : new() </a:t>
            </a:r>
            <a:r>
              <a:rPr lang="en-US" dirty="0"/>
              <a:t>- Type argument must have a public </a:t>
            </a:r>
            <a:r>
              <a:rPr lang="en-US" dirty="0" err="1"/>
              <a:t>parameterless</a:t>
            </a:r>
            <a:r>
              <a:rPr lang="en-US" dirty="0"/>
              <a:t> constructor.</a:t>
            </a:r>
          </a:p>
          <a:p>
            <a:r>
              <a:rPr lang="en-US" dirty="0"/>
              <a:t>    </a:t>
            </a:r>
            <a:r>
              <a:rPr lang="en-US" b="1" dirty="0"/>
              <a:t>where T : &lt;base class&gt; </a:t>
            </a:r>
            <a:r>
              <a:rPr lang="en-US" dirty="0"/>
              <a:t>- Type argument must inherit from &lt;base class&gt; class.</a:t>
            </a:r>
          </a:p>
          <a:p>
            <a:r>
              <a:rPr lang="en-US" dirty="0"/>
              <a:t>    </a:t>
            </a:r>
            <a:r>
              <a:rPr lang="en-US" b="1" dirty="0"/>
              <a:t>where T : &lt;interface&gt; </a:t>
            </a:r>
            <a:r>
              <a:rPr lang="en-US" dirty="0"/>
              <a:t>-  Type argument must implement from &lt;interface&gt; interface.</a:t>
            </a:r>
          </a:p>
          <a:p>
            <a:r>
              <a:rPr lang="en-US" dirty="0"/>
              <a:t>    </a:t>
            </a:r>
            <a:r>
              <a:rPr lang="en-US" b="1" dirty="0"/>
              <a:t>where T : U </a:t>
            </a:r>
            <a:r>
              <a:rPr lang="en-US" dirty="0"/>
              <a:t>- There are two type arguments T and U. T must be inherit from U.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086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82"/>
    </mc:Choice>
    <mc:Fallback xmlns="">
      <p:transition spd="slow" advTm="5018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FBF6-8B91-41D0-89F3-29B37044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C6E9-3509-4A63-A65B-3F5CE6F04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1153633"/>
          </a:xfrm>
        </p:spPr>
        <p:txBody>
          <a:bodyPr/>
          <a:lstStyle/>
          <a:p>
            <a:r>
              <a:rPr lang="en-US" dirty="0"/>
              <a:t>We can create a method which defer the parameter data type until the method is called. These parameters are called </a:t>
            </a:r>
            <a:r>
              <a:rPr lang="en-US" b="1" dirty="0"/>
              <a:t>Type parameters</a:t>
            </a:r>
            <a:r>
              <a:rPr lang="en-US" dirty="0"/>
              <a:t> that means we can pass the actual data type later.</a:t>
            </a:r>
          </a:p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67DE4-8571-48B2-80D8-91B8BF37661D}"/>
              </a:ext>
            </a:extLst>
          </p:cNvPr>
          <p:cNvSpPr txBox="1"/>
          <p:nvPr/>
        </p:nvSpPr>
        <p:spPr>
          <a:xfrm>
            <a:off x="685800" y="3184451"/>
            <a:ext cx="6136616" cy="3383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Swap&lt;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input1,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input2)</a:t>
            </a:r>
          </a:p>
          <a:p>
            <a:pPr>
              <a:lnSpc>
                <a:spcPts val="1600"/>
              </a:lnSpc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 temp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>
              <a:lnSpc>
                <a:spcPts val="1600"/>
              </a:lnSpc>
            </a:pP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 = input2;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input2 = input1;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input1 = temp;</a:t>
            </a:r>
          </a:p>
          <a:p>
            <a:pPr>
              <a:lnSpc>
                <a:spcPts val="1600"/>
              </a:lnSpc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00"/>
              </a:lnSpc>
            </a:pP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 = 4;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second = 5;</a:t>
            </a:r>
          </a:p>
          <a:p>
            <a:pPr>
              <a:lnSpc>
                <a:spcPts val="1600"/>
              </a:lnSpc>
            </a:pP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Swap&lt;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second);</a:t>
            </a:r>
          </a:p>
          <a:p>
            <a:pPr>
              <a:lnSpc>
                <a:spcPts val="1600"/>
              </a:lnSpc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66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71"/>
    </mc:Choice>
    <mc:Fallback xmlns="">
      <p:transition spd="slow" advTm="3017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59D3C-4225-4327-ACCF-7B0EF770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ICLONEABLE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352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036F-3ABF-4A46-A972-28977ED4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ICLONEABLE INTERFACE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45385-EF7E-484E-A84C-FDA39947E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260028"/>
            <a:ext cx="5048026" cy="1371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Age = 23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p2 = p1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p2.Name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sz="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3BF4D-0CA6-4545-A7EB-08C7BF184F48}"/>
              </a:ext>
            </a:extLst>
          </p:cNvPr>
          <p:cNvSpPr txBox="1">
            <a:spLocks/>
          </p:cNvSpPr>
          <p:nvPr/>
        </p:nvSpPr>
        <p:spPr>
          <a:xfrm>
            <a:off x="685800" y="2145253"/>
            <a:ext cx="5048026" cy="1759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94B124-94A5-47C3-A8B9-CE9D0BABBA59}"/>
              </a:ext>
            </a:extLst>
          </p:cNvPr>
          <p:cNvSpPr txBox="1">
            <a:spLocks/>
          </p:cNvSpPr>
          <p:nvPr/>
        </p:nvSpPr>
        <p:spPr>
          <a:xfrm>
            <a:off x="6458174" y="3219225"/>
            <a:ext cx="5048026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ICloneable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2000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21"/>
    </mc:Choice>
    <mc:Fallback xmlns="">
      <p:transition spd="slow" advTm="4002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DAD-19AF-4564-9EFF-A0CF650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SHALLOW COPY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861C-F01B-47E4-AD34-3F9B9C84F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7059706" cy="3429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ICloneable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Clone()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Age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//return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.MemberwiseClone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360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37"/>
    </mc:Choice>
    <mc:Fallback xmlns="">
      <p:transition spd="slow" advTm="2653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ED3-D263-4331-B8EA-3DCAC55C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DEEP COPY</a:t>
            </a:r>
            <a:endParaRPr lang="uk-UA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3DFB73-0DB6-47BC-9386-3DA094248036}"/>
              </a:ext>
            </a:extLst>
          </p:cNvPr>
          <p:cNvSpPr txBox="1">
            <a:spLocks/>
          </p:cNvSpPr>
          <p:nvPr/>
        </p:nvSpPr>
        <p:spPr>
          <a:xfrm>
            <a:off x="369347" y="1901456"/>
            <a:ext cx="7005918" cy="4393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ICloneable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Company Work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Clone()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Company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Company { Name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.Work.Name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Age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Work = company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fontAlgn="auto">
              <a:lnSpc>
                <a:spcPts val="1000"/>
              </a:lnSpc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1804-FCB9-4272-A1DD-31F553A01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4176" y="2102222"/>
            <a:ext cx="4628477" cy="151234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9672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45"/>
    </mc:Choice>
    <mc:Fallback xmlns="">
      <p:transition spd="slow" advTm="2894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59D3C-4225-4327-ACCF-7B0EF770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" y="685799"/>
            <a:ext cx="11844669" cy="4800601"/>
          </a:xfrm>
        </p:spPr>
        <p:txBody>
          <a:bodyPr/>
          <a:lstStyle/>
          <a:p>
            <a:r>
              <a:rPr lang="en-US" dirty="0"/>
              <a:t>ICOMPARABLE</a:t>
            </a:r>
            <a:br>
              <a:rPr lang="en-US" dirty="0"/>
            </a:br>
            <a:r>
              <a:rPr lang="en-US" dirty="0"/>
              <a:t>ICOMPARER</a:t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106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CDD4-D0BD-4DB1-A944-2706ECEB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 INTERFACE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CFF0-9FE9-4673-917D-ACBB8E808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971260"/>
          </a:xfrm>
        </p:spPr>
        <p:txBody>
          <a:bodyPr/>
          <a:lstStyle/>
          <a:p>
            <a:r>
              <a:rPr lang="en-US" dirty="0"/>
              <a:t>Most of .NET collection classes and arrays support sorting. </a:t>
            </a:r>
          </a:p>
          <a:p>
            <a:r>
              <a:rPr lang="en-US" dirty="0"/>
              <a:t>Using one method which is usually called Sort(), we can immediately sort the entire data set in ascending order.</a:t>
            </a:r>
          </a:p>
          <a:p>
            <a:r>
              <a:rPr lang="en-US" dirty="0"/>
              <a:t>However, the default Sort method only works for sets of primitive types, like int or string. </a:t>
            </a:r>
          </a:p>
          <a:p>
            <a:r>
              <a:rPr lang="en-US" dirty="0"/>
              <a:t>To sort sets of complex objects, we can use </a:t>
            </a:r>
            <a:r>
              <a:rPr lang="en-US" dirty="0" err="1"/>
              <a:t>IComparable</a:t>
            </a:r>
            <a:r>
              <a:rPr lang="en-US" dirty="0"/>
              <a:t> interface. It has only one method: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35655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45"/>
    </mc:Choice>
    <mc:Fallback xmlns="">
      <p:transition spd="slow" advTm="3754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044005"/>
            <a:ext cx="914400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public interface</a:t>
            </a:r>
            <a:r>
              <a:rPr lang="en-US" sz="20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3333FF"/>
                </a:solidFill>
                <a:latin typeface="Courier New" pitchFamily="49" charset="0"/>
              </a:rPr>
              <a:t>IComparable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&lt;T&gt;</a:t>
            </a:r>
          </a:p>
          <a:p>
            <a:r>
              <a:rPr lang="en-US" sz="2000" dirty="0">
                <a:latin typeface="Courier New" pitchFamily="49" charset="0"/>
              </a:rPr>
              <a:t>{</a:t>
            </a:r>
          </a:p>
          <a:p>
            <a:r>
              <a:rPr lang="en-US" sz="2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Int32</a:t>
            </a:r>
            <a:r>
              <a:rPr lang="en-US" b="0" dirty="0"/>
              <a:t> 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CompareTo</a:t>
            </a:r>
            <a:r>
              <a:rPr lang="en-US" sz="2000" dirty="0">
                <a:latin typeface="Courier New" pitchFamily="49" charset="0"/>
              </a:rPr>
              <a:t>(T other);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2072A-F9F0-46BC-A9C1-5F56A3B3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 INTERFACE</a:t>
            </a:r>
            <a:endParaRPr lang="uk-UA" dirty="0"/>
          </a:p>
        </p:txBody>
      </p:sp>
      <p:graphicFrame>
        <p:nvGraphicFramePr>
          <p:cNvPr id="6" name="Group 1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7895495"/>
              </p:ext>
            </p:extLst>
          </p:nvPr>
        </p:nvGraphicFramePr>
        <p:xfrm>
          <a:off x="1807535" y="4101404"/>
          <a:ext cx="7118350" cy="15541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&lt;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object is less than the other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object is equal to other.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r>
                        <a:rPr lang="en-US" dirty="0"/>
                        <a:t>&gt;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object is greater than other.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3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8"/>
    </mc:Choice>
    <mc:Fallback xmlns="">
      <p:transition spd="slow" advTm="1486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E0C3-6C3B-4D96-9045-0EF7EE82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F220-7704-4F1A-9943-EA68AE49B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619307" cy="3429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o)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 p = o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Person;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.Name.CompareTo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Unable to compare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7D75EB-8463-4788-B64D-E4462B202574}"/>
              </a:ext>
            </a:extLst>
          </p:cNvPr>
          <p:cNvSpPr txBox="1">
            <a:spLocks/>
          </p:cNvSpPr>
          <p:nvPr/>
        </p:nvSpPr>
        <p:spPr>
          <a:xfrm>
            <a:off x="6654208" y="2057400"/>
            <a:ext cx="5275521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Person p1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Age = 34 };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Age = 23 };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Person p3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Age = 21 };</a:t>
            </a:r>
          </a:p>
          <a:p>
            <a:endParaRPr lang="uk-U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Person[] people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Person[] { p1, p2, p3 };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Array.Sort(people);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8475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0"/>
    </mc:Choice>
    <mc:Fallback xmlns="">
      <p:transition spd="slow" advTm="189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i="1" dirty="0"/>
              <a:t>Interfaces</a:t>
            </a:r>
            <a:r>
              <a:rPr lang="en-US" sz="2000" dirty="0"/>
              <a:t> are special “types” which are used to establish contracts through which objects can interact with each other without knowing the implementation details.</a:t>
            </a:r>
          </a:p>
          <a:p>
            <a:r>
              <a:rPr lang="en-US" dirty="0"/>
              <a:t>An interface defines a contract. </a:t>
            </a:r>
          </a:p>
          <a:p>
            <a:r>
              <a:rPr lang="en-US" dirty="0"/>
              <a:t>Any class or struct that implements that contract </a:t>
            </a:r>
            <a:r>
              <a:rPr lang="en-US" b="1" dirty="0"/>
              <a:t>must</a:t>
            </a:r>
            <a:r>
              <a:rPr lang="en-US" dirty="0"/>
              <a:t> provide an implementation of the members defined in the interface. </a:t>
            </a:r>
          </a:p>
          <a:p>
            <a:r>
              <a:rPr lang="en-US" dirty="0"/>
              <a:t>Beginning with C# 8.0, an interface </a:t>
            </a:r>
            <a:r>
              <a:rPr lang="en-US" b="1" dirty="0"/>
              <a:t>may</a:t>
            </a:r>
            <a:r>
              <a:rPr lang="en-US" dirty="0"/>
              <a:t> define a </a:t>
            </a:r>
            <a:r>
              <a:rPr lang="en-US" b="1" dirty="0"/>
              <a:t>default implementation</a:t>
            </a:r>
            <a:r>
              <a:rPr lang="en-US" dirty="0"/>
              <a:t> for members. It may also define </a:t>
            </a:r>
            <a:r>
              <a:rPr lang="en-US" b="1" dirty="0"/>
              <a:t>static members</a:t>
            </a:r>
            <a:r>
              <a:rPr lang="en-US" dirty="0"/>
              <a:t> in order to provide a single implementation for common functionality.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7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30"/>
    </mc:Choice>
    <mc:Fallback xmlns="">
      <p:transition spd="slow" advTm="642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8BE0-0754-431D-9B85-EFE4DE2C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GENERIC VERSION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BF5F4-0606-426A-935B-E941F88E2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 p)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.Name.CompareTo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7764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9"/>
    </mc:Choice>
    <mc:Fallback xmlns="">
      <p:transition spd="slow" advTm="1000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46B0-6FAA-4EB9-8105-7ECE715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 INTERFACE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1C16-D939-46D0-BF37-EC42120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620386"/>
          </a:xfrm>
        </p:spPr>
        <p:txBody>
          <a:bodyPr/>
          <a:lstStyle/>
          <a:p>
            <a:r>
              <a:rPr lang="en-US" dirty="0" err="1"/>
              <a:t>IComparer</a:t>
            </a:r>
            <a:r>
              <a:rPr lang="en-US" dirty="0"/>
              <a:t> is another interface that allows to create different types of comparations of objects in one program.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o1,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o2);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r>
              <a:rPr lang="en-US" dirty="0"/>
              <a:t>Compare() method returns 1 when o1 is considered greater than o2, -1 when less, and 0 when o1 is equal to 02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8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39"/>
    </mc:Choice>
    <mc:Fallback xmlns="">
      <p:transition spd="slow" advTm="3433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E2B4-DFE0-46F5-A2B1-209F2591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D2B36-85E1-4FE5-928E-0CC2D3D7F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321595" cy="3429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PeopleComparerByNameLength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Compare(Person p1, Person p2)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(p1.Name.Length &gt; p2.Name.Length)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(p1.Name.Length &lt; p2.Name.Length)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23C4D29-2DBE-4416-8273-50D57A2B82CD}"/>
              </a:ext>
            </a:extLst>
          </p:cNvPr>
          <p:cNvSpPr txBox="1">
            <a:spLocks/>
          </p:cNvSpPr>
          <p:nvPr/>
        </p:nvSpPr>
        <p:spPr>
          <a:xfrm>
            <a:off x="6209416" y="2057400"/>
            <a:ext cx="582664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Age = 34 };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Age = 23 };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p3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Age = 21 };</a:t>
            </a:r>
          </a:p>
          <a:p>
            <a:pPr>
              <a:lnSpc>
                <a:spcPts val="1200"/>
              </a:lnSpc>
            </a:pPr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Person[] people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Person[] { p1, p2, p3 };</a:t>
            </a:r>
          </a:p>
          <a:p>
            <a:pPr>
              <a:lnSpc>
                <a:spcPts val="12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(people,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PeopleComparerByNameLength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 p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people)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($"{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-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}");</a:t>
            </a:r>
          </a:p>
          <a:p>
            <a:pPr>
              <a:lnSpc>
                <a:spcPts val="1200"/>
              </a:lnSpc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8149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70"/>
    </mc:Choice>
    <mc:Fallback xmlns="">
      <p:transition spd="slow" advTm="3767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8D-5066-4509-B068-9C6E08F9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18EC-F99B-41DF-9392-D76435740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https://docs.microsoft.com/en-us/dotnet/csharp/programming-guide/interfaces/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https://www.tutorialsteacher.com/csharp/csharp-interface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https://docs.microsoft.com/en-us/dotnet/csharp/programming-guide/generics/</a:t>
            </a:r>
            <a:endParaRPr lang="en-US" dirty="0"/>
          </a:p>
          <a:p>
            <a:r>
              <a:rPr lang="en-US" dirty="0">
                <a:hlinkClick r:id="rId6"/>
              </a:rPr>
              <a:t>https://www.tutorialsteacher.com/csharp/csharp-generics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https://docs.microsoft.com/en-us/dotnet/api/system.icomparable?view=netcore-3.1</a:t>
            </a:r>
            <a:endParaRPr lang="en-US" dirty="0"/>
          </a:p>
          <a:p>
            <a:r>
              <a:rPr lang="en-US" dirty="0">
                <a:hlinkClick r:id="rId8"/>
              </a:rPr>
              <a:t>https://www.geeksforgeeks.org/shallow-copy-and-deep-copy-in-c-sharp/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4945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AD74-BF98-420F-BAC8-9E96AA1C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A464-91E0-45BE-AE50-46A704B70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4114799"/>
          </a:xfrm>
        </p:spPr>
        <p:txBody>
          <a:bodyPr/>
          <a:lstStyle/>
          <a:p>
            <a:r>
              <a:rPr lang="en-US" dirty="0"/>
              <a:t>A common interface defined in the System namespace is the </a:t>
            </a:r>
            <a:r>
              <a:rPr lang="en-US" dirty="0" err="1">
                <a:latin typeface="Courier New"/>
                <a:cs typeface="Courier New"/>
              </a:rPr>
              <a:t>IComparable</a:t>
            </a:r>
            <a:r>
              <a:rPr lang="en-US" dirty="0"/>
              <a:t> interface. </a:t>
            </a:r>
            <a:br>
              <a:rPr lang="en-US" dirty="0"/>
            </a:br>
            <a:r>
              <a:rPr lang="en-US" dirty="0"/>
              <a:t>This is a simple interface defined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class that implements </a:t>
            </a:r>
            <a:r>
              <a:rPr lang="en-US" dirty="0" err="1">
                <a:latin typeface="Courier New"/>
                <a:cs typeface="Courier New"/>
              </a:rPr>
              <a:t>IComparable</a:t>
            </a:r>
            <a:r>
              <a:rPr lang="en-US" dirty="0"/>
              <a:t> is free to provide its own custom comparison logic inside the </a:t>
            </a:r>
            <a:r>
              <a:rPr lang="en-US" dirty="0" err="1">
                <a:latin typeface="Courier New"/>
                <a:cs typeface="Courier New"/>
              </a:rPr>
              <a:t>CompareTo</a:t>
            </a:r>
            <a:r>
              <a:rPr lang="en-US" dirty="0"/>
              <a:t> method.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D42BD5-503D-4693-BFA5-DA8A8D60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62" y="3009530"/>
            <a:ext cx="403013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3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0"/>
    </mc:Choice>
    <mc:Fallback xmlns="">
      <p:transition spd="slow" advTm="280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F786-5BCC-40C7-881B-9EF01389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CAN BE DEFINED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0287-D15F-49A6-82F6-5BEA2266F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ED924-2E54-4BF6-9F22-695CCCA98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800" y="2157940"/>
          <a:ext cx="10820400" cy="322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59225420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506894853"/>
                    </a:ext>
                  </a:extLst>
                </a:gridCol>
              </a:tblGrid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An interface can define: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 interface cannot define: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75300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Non-static fields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49998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Non-static constructors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37998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Indexers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88786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8710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Static fields (Beginning with C# 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20369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Constants (Beginning with C# 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07143"/>
                  </a:ext>
                </a:extLst>
              </a:tr>
              <a:tr h="403490">
                <a:tc>
                  <a:txBody>
                    <a:bodyPr/>
                    <a:lstStyle/>
                    <a:p>
                      <a:r>
                        <a:rPr lang="en-US" dirty="0"/>
                        <a:t>Static constructors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00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1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0"/>
    </mc:Choice>
    <mc:Fallback xmlns="">
      <p:transition spd="slow" advTm="235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F926-434D-4B1D-A8F9-F2B7441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6E36B0-22DC-4C3B-97ED-DF51D04E9B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85925" y="1738650"/>
            <a:ext cx="8966448" cy="51193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constant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60;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static field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Move();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property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 delegate for the event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movement event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IMovable.maxSpeed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IMovable.minSpeed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A587C2-08A3-419F-8F9C-C719A263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0096"/>
            <a:ext cx="76059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4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90"/>
    </mc:Choice>
    <mc:Fallback xmlns="">
      <p:transition spd="slow" advTm="488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0ED5-DC55-431B-860B-7919DDC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IN INTERFACES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A1342-AA2F-4C3E-8F3C-DC6736658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constant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60;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static field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Move();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property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 delegate for the event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movement event}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BE3D6-4821-4A1A-AB70-40CFC7552C52}"/>
              </a:ext>
            </a:extLst>
          </p:cNvPr>
          <p:cNvSpPr txBox="1"/>
          <p:nvPr/>
        </p:nvSpPr>
        <p:spPr>
          <a:xfrm>
            <a:off x="685800" y="5841507"/>
            <a:ext cx="456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Interface members are public by default.</a:t>
            </a:r>
            <a:endParaRPr lang="uk-UA" dirty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37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7"/>
    </mc:Choice>
    <mc:Fallback xmlns="">
      <p:transition spd="slow" advTm="113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0096-66A1-4B76-A4BD-BB4163B2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6098-702E-4CA4-AC0D-A96F7308E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762264"/>
            <a:ext cx="7543800" cy="3429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Move()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“Moving"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implementing default property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read-only property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 }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2D8E4-79CD-471F-9561-94D4CB94ABD6}"/>
              </a:ext>
            </a:extLst>
          </p:cNvPr>
          <p:cNvSpPr txBox="1"/>
          <p:nvPr/>
        </p:nvSpPr>
        <p:spPr>
          <a:xfrm>
            <a:off x="685800" y="1874499"/>
            <a:ext cx="1072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Beginning with C# 8.0, an interface can have a default implementation for methods and properties. </a:t>
            </a:r>
          </a:p>
          <a:p>
            <a:r>
              <a:rPr lang="en-US" dirty="0">
                <a:solidFill>
                  <a:schemeClr val="bg1"/>
                </a:solidFill>
              </a:rPr>
              <a:t>Private and static methods and properties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>
                <a:solidFill>
                  <a:schemeClr val="bg1"/>
                </a:solidFill>
              </a:rPr>
              <a:t> have such an implementation.  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58"/>
    </mc:Choice>
    <mc:Fallback xmlns="">
      <p:transition spd="slow" advTm="464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7CB-E1BA-4059-B4C0-8CBC967D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21BA-0CCC-4327-AF63-55C3F76B3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8271769" cy="4800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IMovable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minSpeed = 0;    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maxSpeed = 60;                               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distance,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speed) =&gt; distance / speed;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(value &gt; 0)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401F7-9B45-4F14-879D-FE8B0422A984}"/>
              </a:ext>
            </a:extLst>
          </p:cNvPr>
          <p:cNvSpPr txBox="1"/>
          <p:nvPr/>
        </p:nvSpPr>
        <p:spPr>
          <a:xfrm>
            <a:off x="6305106" y="3429000"/>
            <a:ext cx="3279783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return distance / speed; }</a:t>
            </a:r>
            <a:endParaRPr lang="uk-UA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AB07D-D0FA-4525-B64C-1E499D841564}"/>
              </a:ext>
            </a:extLst>
          </p:cNvPr>
          <p:cNvSpPr txBox="1"/>
          <p:nvPr/>
        </p:nvSpPr>
        <p:spPr>
          <a:xfrm>
            <a:off x="5052773" y="4026944"/>
            <a:ext cx="508690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IMovable.MaxSpeed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IMovable.MaxSpeed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65;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IMovable.MaxSpeed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IMovable.GetTime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(100, 10);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uk-UA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90"/>
    </mc:Choice>
    <mc:Fallback xmlns="">
      <p:transition spd="slow" advTm="75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3.8|1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0.2|27.6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2.7|1"/>
</p:tagLst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341e6018-ac0a-4dfb-8409-db9e0d25502e"/>
    <ds:schemaRef ds:uri="http://schemas.openxmlformats.org/package/2006/metadata/core-properties"/>
    <ds:schemaRef ds:uri="http://www.w3.org/XML/1998/namespace"/>
    <ds:schemaRef ds:uri="835f28f2-30f1-4728-84d2-86d96e143488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4289</Words>
  <Application>Microsoft Office PowerPoint</Application>
  <PresentationFormat>Widescreen</PresentationFormat>
  <Paragraphs>563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Unicode MS</vt:lpstr>
      <vt:lpstr>Calibri</vt:lpstr>
      <vt:lpstr>Consolas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INTERFACES GENERICS</vt:lpstr>
      <vt:lpstr>INTERFACES</vt:lpstr>
      <vt:lpstr>WHAT IS INTERFACE?</vt:lpstr>
      <vt:lpstr>SIMPLEST EXAMPLE</vt:lpstr>
      <vt:lpstr>MEMBERS CAN BE DEFINED</vt:lpstr>
      <vt:lpstr>EXAMPLE</vt:lpstr>
      <vt:lpstr>ACCESS MODIFIERS IN INTERFACES</vt:lpstr>
      <vt:lpstr>DEFAULT IMPLEMENTATION</vt:lpstr>
      <vt:lpstr>EXAMPLE</vt:lpstr>
      <vt:lpstr>IMPLEMENTING INTERFACES</vt:lpstr>
      <vt:lpstr>EXAMPLE</vt:lpstr>
      <vt:lpstr>EXAMPLE</vt:lpstr>
      <vt:lpstr>DEFAULT IMPLEMENTATION once again</vt:lpstr>
      <vt:lpstr>TYPE CASTING</vt:lpstr>
      <vt:lpstr>IMPLEMENTING MULTIPLE INTERFACES</vt:lpstr>
      <vt:lpstr>GENERICS</vt:lpstr>
      <vt:lpstr>GENERICS</vt:lpstr>
      <vt:lpstr>DEFINITION AND INSTANTIATION</vt:lpstr>
      <vt:lpstr>GENERICS – CONSTRAINTS</vt:lpstr>
      <vt:lpstr>GENERICS – CONSTRAINTS</vt:lpstr>
      <vt:lpstr>GENERIC METHODS</vt:lpstr>
      <vt:lpstr>ICLONEABLE</vt:lpstr>
      <vt:lpstr>ICLONEABLE INTERFACE</vt:lpstr>
      <vt:lpstr>EXAMPLE WITH SHALLOW COPY</vt:lpstr>
      <vt:lpstr>EXAMPLE WITH DEEP COPY</vt:lpstr>
      <vt:lpstr>ICOMPARABLE ICOMPARER </vt:lpstr>
      <vt:lpstr>ICOMPARABLE INTERFACE</vt:lpstr>
      <vt:lpstr>ICOMPARABLE INTERFACE</vt:lpstr>
      <vt:lpstr>EXAMPLE</vt:lpstr>
      <vt:lpstr>EXAMPLE FOR GENERIC VERSION</vt:lpstr>
      <vt:lpstr>ICOMPARER INTERFACE</vt:lpstr>
      <vt:lpstr>EXAMPLE</vt:lpstr>
      <vt:lpstr>PowerPoint Presentation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Ihor V. Kohut</cp:lastModifiedBy>
  <cp:revision>123</cp:revision>
  <dcterms:created xsi:type="dcterms:W3CDTF">2018-11-02T13:55:27Z</dcterms:created>
  <dcterms:modified xsi:type="dcterms:W3CDTF">2020-07-14T15:59:10Z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