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9"/>
  </p:notesMasterIdLst>
  <p:sldIdLst>
    <p:sldId id="1224" r:id="rId7"/>
    <p:sldId id="1225" r:id="rId8"/>
    <p:sldId id="1240" r:id="rId9"/>
    <p:sldId id="1241" r:id="rId10"/>
    <p:sldId id="1243" r:id="rId11"/>
    <p:sldId id="1242" r:id="rId12"/>
    <p:sldId id="1246" r:id="rId13"/>
    <p:sldId id="1244" r:id="rId14"/>
    <p:sldId id="1245" r:id="rId15"/>
    <p:sldId id="1247" r:id="rId16"/>
    <p:sldId id="1248" r:id="rId17"/>
    <p:sldId id="1249" r:id="rId18"/>
    <p:sldId id="1250" r:id="rId19"/>
    <p:sldId id="1251" r:id="rId20"/>
    <p:sldId id="1252" r:id="rId21"/>
    <p:sldId id="1253" r:id="rId22"/>
    <p:sldId id="1254" r:id="rId23"/>
    <p:sldId id="1255" r:id="rId24"/>
    <p:sldId id="1256" r:id="rId25"/>
    <p:sldId id="1257" r:id="rId26"/>
    <p:sldId id="1258" r:id="rId27"/>
    <p:sldId id="1259" r:id="rId28"/>
    <p:sldId id="1260" r:id="rId29"/>
    <p:sldId id="1261" r:id="rId30"/>
    <p:sldId id="1262" r:id="rId31"/>
    <p:sldId id="1263" r:id="rId32"/>
    <p:sldId id="1264" r:id="rId33"/>
    <p:sldId id="1265" r:id="rId34"/>
    <p:sldId id="1266" r:id="rId35"/>
    <p:sldId id="1267" r:id="rId36"/>
    <p:sldId id="1268" r:id="rId37"/>
    <p:sldId id="1206"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0"/>
            <p14:sldId id="1241"/>
            <p14:sldId id="1243"/>
            <p14:sldId id="1242"/>
            <p14:sldId id="1246"/>
            <p14:sldId id="1244"/>
            <p14:sldId id="1245"/>
            <p14:sldId id="1247"/>
            <p14:sldId id="1248"/>
            <p14:sldId id="1249"/>
            <p14:sldId id="1250"/>
            <p14:sldId id="1251"/>
            <p14:sldId id="1252"/>
            <p14:sldId id="1253"/>
            <p14:sldId id="1254"/>
            <p14:sldId id="1255"/>
            <p14:sldId id="1256"/>
            <p14:sldId id="1257"/>
            <p14:sldId id="1258"/>
            <p14:sldId id="1259"/>
            <p14:sldId id="1260"/>
            <p14:sldId id="1261"/>
            <p14:sldId id="1262"/>
            <p14:sldId id="1263"/>
            <p14:sldId id="1264"/>
            <p14:sldId id="1265"/>
            <p14:sldId id="1266"/>
            <p14:sldId id="1267"/>
            <p14:sldId id="1268"/>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B3B"/>
    <a:srgbClr val="9900CC"/>
    <a:srgbClr val="993366"/>
    <a:srgbClr val="0F45B1"/>
    <a:srgbClr val="8F2585"/>
    <a:srgbClr val="F26D26"/>
    <a:srgbClr val="BA124A"/>
    <a:srgbClr val="E93BDD"/>
    <a:srgbClr val="F49EEE"/>
    <a:srgbClr val="42D1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34" y="6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24/04/2020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dotnet/standard/garbage-collection/fundamental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more here:</a:t>
            </a:r>
            <a:r>
              <a:rPr lang="en-US" baseline="0" dirty="0" smtClean="0"/>
              <a:t> </a:t>
            </a:r>
            <a:r>
              <a:rPr lang="en-US" dirty="0" smtClean="0">
                <a:hlinkClick r:id="rId3"/>
              </a:rPr>
              <a:t>https://docs.microsoft.com/en-us/dotnet/standard/garbage-collection/fundamentals</a:t>
            </a:r>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25</a:t>
            </a:fld>
            <a:endParaRPr lang="en-GB"/>
          </a:p>
        </p:txBody>
      </p:sp>
    </p:spTree>
    <p:extLst>
      <p:ext uri="{BB962C8B-B14F-4D97-AF65-F5344CB8AC3E}">
        <p14:creationId xmlns:p14="http://schemas.microsoft.com/office/powerpoint/2010/main" val="1586500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6.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api/system.gc.suppressfinalize?view=netcore-3.1#System_GC_SuppressFinalize_System_Object_" TargetMode="External"/><Relationship Id="rId2" Type="http://schemas.openxmlformats.org/officeDocument/2006/relationships/hyperlink" Target="https://docs.microsoft.com/en-us/dotnet/api/system.gc.collect?view=netcore-3.1#System_GC_Collect" TargetMode="External"/><Relationship Id="rId1" Type="http://schemas.openxmlformats.org/officeDocument/2006/relationships/slideLayout" Target="../slideLayouts/slideLayout3.xml"/><Relationship Id="rId5" Type="http://schemas.openxmlformats.org/officeDocument/2006/relationships/hyperlink" Target="https://docs.microsoft.com/en-us/dotnet/api/system.gc.getallocatedbytesforcurrentthread?view=netcore-3.1#System_GC_GetAllocatedBytesForCurrentThread" TargetMode="External"/><Relationship Id="rId4" Type="http://schemas.openxmlformats.org/officeDocument/2006/relationships/hyperlink" Target="https://docs.microsoft.com/en-us/dotnet/api/system.gc.getgeneration?view=netcore-3.1#System_GC_GetGeneration_System_Object_"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sz="10000" dirty="0"/>
              <a:t>Sprint 01. Classes, Access modifiers. Class </a:t>
            </a:r>
            <a:r>
              <a:rPr lang="en-US" sz="10000" dirty="0" err="1"/>
              <a:t>System.Object</a:t>
            </a:r>
            <a:endParaRPr lang="en-US" sz="10000"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uk-UA" dirty="0"/>
          </a:p>
        </p:txBody>
      </p:sp>
      <p:sp>
        <p:nvSpPr>
          <p:cNvPr id="5" name="Text Placeholder 4"/>
          <p:cNvSpPr>
            <a:spLocks noGrp="1"/>
          </p:cNvSpPr>
          <p:nvPr>
            <p:ph type="body" sz="quarter" idx="10"/>
          </p:nvPr>
        </p:nvSpPr>
        <p:spPr>
          <a:xfrm>
            <a:off x="685800" y="1852126"/>
            <a:ext cx="9297955" cy="2710543"/>
          </a:xfrm>
        </p:spPr>
        <p:txBody>
          <a:bodyPr/>
          <a:lstStyle/>
          <a:p>
            <a:pPr marL="342900" indent="-342900">
              <a:buFont typeface="Wingdings" panose="05000000000000000000" pitchFamily="2" charset="2"/>
              <a:buChar char="v"/>
            </a:pPr>
            <a:r>
              <a:rPr lang="en-US" sz="1600" dirty="0"/>
              <a:t>A constructor in C# is a member of a class. </a:t>
            </a:r>
            <a:endParaRPr lang="en-US" sz="1600" dirty="0" smtClean="0"/>
          </a:p>
          <a:p>
            <a:pPr marL="342900" indent="-342900">
              <a:buFont typeface="Wingdings" panose="05000000000000000000" pitchFamily="2" charset="2"/>
              <a:buChar char="v"/>
            </a:pPr>
            <a:r>
              <a:rPr lang="en-US" sz="1600" dirty="0" smtClean="0"/>
              <a:t>It </a:t>
            </a:r>
            <a:r>
              <a:rPr lang="en-US" sz="1600" dirty="0"/>
              <a:t>is a method in the class which gets executed when a class object is created. </a:t>
            </a:r>
            <a:endParaRPr lang="en-US" sz="1600" dirty="0" smtClean="0"/>
          </a:p>
          <a:p>
            <a:pPr marL="342900" indent="-342900">
              <a:buFont typeface="Wingdings" panose="05000000000000000000" pitchFamily="2" charset="2"/>
              <a:buChar char="v"/>
            </a:pPr>
            <a:r>
              <a:rPr lang="en-US" sz="1600" dirty="0" smtClean="0"/>
              <a:t>Usually </a:t>
            </a:r>
            <a:r>
              <a:rPr lang="en-US" sz="1600" dirty="0"/>
              <a:t>we put the initialization code in the constructor. </a:t>
            </a:r>
            <a:endParaRPr lang="en-US" sz="1600" dirty="0" smtClean="0"/>
          </a:p>
          <a:p>
            <a:pPr marL="342900" indent="-342900">
              <a:buFont typeface="Wingdings" panose="05000000000000000000" pitchFamily="2" charset="2"/>
              <a:buChar char="v"/>
            </a:pPr>
            <a:r>
              <a:rPr lang="en-US" sz="1600" dirty="0" smtClean="0"/>
              <a:t>The </a:t>
            </a:r>
            <a:r>
              <a:rPr lang="en-US" sz="1600" dirty="0"/>
              <a:t>name of the constructor is always is the same name as the class. </a:t>
            </a:r>
            <a:endParaRPr lang="en-US" sz="1600" dirty="0" smtClean="0"/>
          </a:p>
          <a:p>
            <a:pPr marL="342900" indent="-342900">
              <a:buFont typeface="Wingdings" panose="05000000000000000000" pitchFamily="2" charset="2"/>
              <a:buChar char="v"/>
            </a:pPr>
            <a:r>
              <a:rPr lang="en-US" sz="1600" dirty="0" smtClean="0"/>
              <a:t>A </a:t>
            </a:r>
            <a:r>
              <a:rPr lang="en-US" sz="1600" dirty="0"/>
              <a:t>class can have multiple overloaded constructors.</a:t>
            </a:r>
            <a:endParaRPr lang="uk-UA" sz="1600" dirty="0"/>
          </a:p>
        </p:txBody>
      </p:sp>
      <p:pic>
        <p:nvPicPr>
          <p:cNvPr id="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32844"/>
            <a:ext cx="6174156" cy="320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08415" y="3792994"/>
            <a:ext cx="4483586" cy="3043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63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“this”</a:t>
            </a:r>
            <a:endParaRPr lang="uk-UA" dirty="0"/>
          </a:p>
        </p:txBody>
      </p:sp>
      <p:sp>
        <p:nvSpPr>
          <p:cNvPr id="3" name="Text Placeholder 2"/>
          <p:cNvSpPr>
            <a:spLocks noGrp="1"/>
          </p:cNvSpPr>
          <p:nvPr>
            <p:ph type="body" sz="quarter" idx="10"/>
          </p:nvPr>
        </p:nvSpPr>
        <p:spPr>
          <a:xfrm>
            <a:off x="685799" y="2057400"/>
            <a:ext cx="9923107" cy="751114"/>
          </a:xfrm>
        </p:spPr>
        <p:txBody>
          <a:bodyPr numCol="2"/>
          <a:lstStyle/>
          <a:p>
            <a:pPr marL="342900" indent="-342900">
              <a:buFont typeface="Wingdings" panose="05000000000000000000" pitchFamily="2" charset="2"/>
              <a:buChar char="v"/>
            </a:pPr>
            <a:r>
              <a:rPr lang="en-US" altLang="uk-UA" dirty="0"/>
              <a:t>The keyword </a:t>
            </a:r>
            <a:r>
              <a:rPr lang="en-US" altLang="uk-UA" dirty="0">
                <a:solidFill>
                  <a:schemeClr val="accent5">
                    <a:lumMod val="75000"/>
                  </a:schemeClr>
                </a:solidFill>
              </a:rPr>
              <a:t>this</a:t>
            </a:r>
            <a:r>
              <a:rPr lang="en-US" altLang="uk-UA" dirty="0"/>
              <a:t> represents a link to the current instance of the class</a:t>
            </a:r>
            <a:r>
              <a:rPr lang="en-US" altLang="uk-UA" dirty="0" smtClean="0"/>
              <a:t>.</a:t>
            </a:r>
          </a:p>
          <a:p>
            <a:pPr marL="342900" indent="-342900">
              <a:buFont typeface="Wingdings" panose="05000000000000000000" pitchFamily="2" charset="2"/>
              <a:buChar char="v"/>
            </a:pPr>
            <a:r>
              <a:rPr lang="en-US" dirty="0" smtClean="0"/>
              <a:t>You </a:t>
            </a:r>
            <a:r>
              <a:rPr lang="en-US" dirty="0"/>
              <a:t>can always make the call to one constructor from within the other</a:t>
            </a:r>
            <a:endParaRPr lang="uk-UA" altLang="uk-UA" dirty="0"/>
          </a:p>
        </p:txBody>
      </p:sp>
      <p:sp>
        <p:nvSpPr>
          <p:cNvPr id="5" name="Rectangle 4"/>
          <p:cNvSpPr/>
          <p:nvPr/>
        </p:nvSpPr>
        <p:spPr>
          <a:xfrm>
            <a:off x="5365102" y="3233898"/>
            <a:ext cx="7153469" cy="2893100"/>
          </a:xfrm>
          <a:prstGeom prst="rect">
            <a:avLst/>
          </a:prstGeom>
        </p:spPr>
        <p:txBody>
          <a:bodyPr wrap="square">
            <a:spAutoFit/>
          </a:bodyPr>
          <a:lstStyle/>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mySampleClass</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mySampleClass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(10)</a:t>
            </a:r>
          </a:p>
          <a:p>
            <a:r>
              <a:rPr lang="uk-UA" sz="1400" dirty="0">
                <a:solidFill>
                  <a:srgbClr val="000000"/>
                </a:solidFill>
                <a:latin typeface="Consolas" panose="020B0609020204030204" pitchFamily="49" charset="0"/>
              </a:rPr>
              <a:t>        </a:t>
            </a:r>
            <a:r>
              <a:rPr lang="uk-UA" sz="1400" dirty="0" smtClean="0">
                <a:solidFill>
                  <a:srgbClr val="000000"/>
                </a:solidFill>
                <a:latin typeface="Consolas" panose="020B0609020204030204" pitchFamily="49" charset="0"/>
              </a:rPr>
              <a:t>{</a:t>
            </a: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//This</a:t>
            </a:r>
            <a:r>
              <a:rPr lang="en-US" sz="1400" dirty="0">
                <a:solidFill>
                  <a:srgbClr val="008000"/>
                </a:solidFill>
                <a:latin typeface="Consolas" panose="020B0609020204030204" pitchFamily="49" charset="0"/>
              </a:rPr>
              <a:t> is the no parameter constructor method.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First Constructor  </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mySampleClass</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Age)</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This is the constructor with one parameter.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Second Constructor  </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p>
          <a:p>
            <a:r>
              <a:rPr lang="uk-UA" sz="1400" dirty="0">
                <a:solidFill>
                  <a:srgbClr val="000000"/>
                </a:solidFill>
                <a:latin typeface="Consolas" panose="020B0609020204030204" pitchFamily="49" charset="0"/>
              </a:rPr>
              <a:t>    }</a:t>
            </a:r>
            <a:endParaRPr lang="en-US" sz="1400" b="0" i="0" dirty="0">
              <a:solidFill>
                <a:srgbClr val="5C5C5C"/>
              </a:solidFill>
              <a:effectLst/>
              <a:latin typeface="Consolas" panose="020B0609020204030204" pitchFamily="49" charset="0"/>
            </a:endParaRPr>
          </a:p>
        </p:txBody>
      </p:sp>
      <p:sp>
        <p:nvSpPr>
          <p:cNvPr id="6" name="Rectangle 5"/>
          <p:cNvSpPr/>
          <p:nvPr/>
        </p:nvSpPr>
        <p:spPr>
          <a:xfrm>
            <a:off x="304801" y="3233898"/>
            <a:ext cx="6096000" cy="2677656"/>
          </a:xfrm>
          <a:prstGeom prst="rect">
            <a:avLst/>
          </a:prstGeom>
        </p:spPr>
        <p:txBody>
          <a:bodyPr>
            <a:spAutoFit/>
          </a:bodyPr>
          <a:lstStyle/>
          <a:p>
            <a:r>
              <a:rPr lang="en-US" sz="1400" dirty="0">
                <a:solidFill>
                  <a:srgbClr val="0000FF"/>
                </a:solidFill>
                <a:latin typeface="Consolas" panose="020B0609020204030204" pitchFamily="49" charset="0"/>
              </a:rPr>
              <a:t> </a:t>
            </a:r>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author;</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title;</a:t>
            </a:r>
          </a:p>
          <a:p>
            <a:endParaRPr lang="uk-UA"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author,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title,)</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.author</a:t>
            </a:r>
            <a:r>
              <a:rPr lang="en-US" sz="1400" dirty="0">
                <a:solidFill>
                  <a:srgbClr val="000000"/>
                </a:solidFill>
                <a:latin typeface="Consolas" panose="020B0609020204030204" pitchFamily="49" charset="0"/>
              </a:rPr>
              <a:t> = author;</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.title</a:t>
            </a:r>
            <a:r>
              <a:rPr lang="en-US" sz="1400" dirty="0">
                <a:solidFill>
                  <a:srgbClr val="000000"/>
                </a:solidFill>
                <a:latin typeface="Consolas" panose="020B0609020204030204" pitchFamily="49" charset="0"/>
              </a:rPr>
              <a:t> = title;            </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decimal</a:t>
            </a:r>
            <a:r>
              <a:rPr lang="en-US" sz="1400" dirty="0">
                <a:solidFill>
                  <a:srgbClr val="000000"/>
                </a:solidFill>
                <a:latin typeface="Consolas" panose="020B0609020204030204" pitchFamily="49" charset="0"/>
              </a:rPr>
              <a:t> Price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=&gt; price; }</a:t>
            </a:r>
          </a:p>
          <a:p>
            <a:r>
              <a:rPr lang="uk-UA" sz="1400" dirty="0">
                <a:solidFill>
                  <a:srgbClr val="000000"/>
                </a:solidFill>
                <a:latin typeface="Consolas" panose="020B0609020204030204" pitchFamily="49" charset="0"/>
              </a:rPr>
              <a:t>    }</a:t>
            </a:r>
            <a:endParaRPr lang="en-US" sz="14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238995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202837" y="3836709"/>
            <a:ext cx="5303363" cy="24509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Title 3"/>
          <p:cNvSpPr>
            <a:spLocks noGrp="1"/>
          </p:cNvSpPr>
          <p:nvPr>
            <p:ph type="title"/>
          </p:nvPr>
        </p:nvSpPr>
        <p:spPr/>
        <p:txBody>
          <a:bodyPr/>
          <a:lstStyle/>
          <a:p>
            <a:r>
              <a:rPr lang="en-US" dirty="0" smtClean="0"/>
              <a:t>Keyword “base”</a:t>
            </a:r>
            <a:endParaRPr lang="uk-UA" dirty="0"/>
          </a:p>
        </p:txBody>
      </p:sp>
      <p:sp>
        <p:nvSpPr>
          <p:cNvPr id="5" name="Text Placeholder 4"/>
          <p:cNvSpPr>
            <a:spLocks noGrp="1"/>
          </p:cNvSpPr>
          <p:nvPr>
            <p:ph type="body" sz="quarter" idx="10"/>
          </p:nvPr>
        </p:nvSpPr>
        <p:spPr/>
        <p:txBody>
          <a:bodyPr/>
          <a:lstStyle/>
          <a:p>
            <a:pPr>
              <a:spcBef>
                <a:spcPts val="0"/>
              </a:spcBef>
            </a:pPr>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myBaseClass</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r>
              <a:rPr lang="uk-UA" sz="1400" dirty="0" smtClean="0">
                <a:solidFill>
                  <a:srgbClr val="000000"/>
                </a:solidFill>
                <a:latin typeface="Consolas" panose="020B0609020204030204" pitchFamily="49" charset="0"/>
              </a:rPr>
              <a:t>{</a:t>
            </a:r>
          </a:p>
          <a:p>
            <a:pPr>
              <a:spcBef>
                <a:spcPts val="0"/>
              </a:spcBef>
            </a:pP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err="1" smtClean="0">
                <a:solidFill>
                  <a:srgbClr val="2B91AF"/>
                </a:solidFill>
                <a:latin typeface="Consolas" panose="020B0609020204030204" pitchFamily="49" charset="0"/>
              </a:rPr>
              <a:t>myBaseClass</a:t>
            </a:r>
            <a:r>
              <a:rPr lang="en-US" sz="1400" dirty="0" smtClean="0">
                <a:solidFill>
                  <a:srgbClr val="000000"/>
                </a:solidFill>
                <a:latin typeface="Consolas" panose="020B0609020204030204" pitchFamily="49" charset="0"/>
              </a:rPr>
              <a:t>()</a:t>
            </a:r>
          </a:p>
          <a:p>
            <a:pPr>
              <a:spcBef>
                <a:spcPts val="0"/>
              </a:spcBef>
            </a:pPr>
            <a:r>
              <a:rPr lang="uk-UA" sz="1400" dirty="0" smtClean="0">
                <a:solidFill>
                  <a:srgbClr val="000000"/>
                </a:solidFill>
                <a:latin typeface="Consolas" panose="020B0609020204030204" pitchFamily="49" charset="0"/>
              </a:rPr>
              <a:t>        </a:t>
            </a:r>
            <a:r>
              <a:rPr lang="uk-UA" sz="1400" dirty="0">
                <a:solidFill>
                  <a:srgbClr val="000000"/>
                </a:solidFill>
                <a:latin typeface="Consolas" panose="020B0609020204030204" pitchFamily="49" charset="0"/>
              </a:rPr>
              <a:t>{</a:t>
            </a:r>
          </a:p>
          <a:p>
            <a:pPr>
              <a:spcBef>
                <a:spcPts val="0"/>
              </a:spcBef>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Code for First Base class Constructor  </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myBaseClass</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Age)</a:t>
            </a: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Code for Second Base class Constructor  </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Other class members goes here  </a:t>
            </a:r>
            <a:endParaRPr lang="en-US" sz="1400" dirty="0">
              <a:solidFill>
                <a:srgbClr val="000000"/>
              </a:solidFill>
              <a:latin typeface="Consolas" panose="020B0609020204030204" pitchFamily="49" charset="0"/>
            </a:endParaRPr>
          </a:p>
          <a:p>
            <a:pPr>
              <a:spcBef>
                <a:spcPts val="0"/>
              </a:spcBef>
            </a:pPr>
            <a:r>
              <a:rPr lang="uk-UA" sz="1400" dirty="0" smtClean="0">
                <a:solidFill>
                  <a:srgbClr val="000000"/>
                </a:solidFill>
                <a:latin typeface="Consolas" panose="020B0609020204030204" pitchFamily="49" charset="0"/>
              </a:rPr>
              <a:t>    }</a:t>
            </a:r>
            <a:endParaRPr lang="uk-UA" sz="1400" dirty="0"/>
          </a:p>
        </p:txBody>
      </p:sp>
      <p:sp>
        <p:nvSpPr>
          <p:cNvPr id="6" name="Text Placeholder 4"/>
          <p:cNvSpPr txBox="1">
            <a:spLocks/>
          </p:cNvSpPr>
          <p:nvPr/>
        </p:nvSpPr>
        <p:spPr>
          <a:xfrm>
            <a:off x="5526464" y="2302497"/>
            <a:ext cx="6665536" cy="2731416"/>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myDerivedClass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myBaseClass</a:t>
            </a:r>
            <a:endParaRPr lang="en-US" sz="1400" dirty="0">
              <a:solidFill>
                <a:srgbClr val="000000"/>
              </a:solidFill>
              <a:latin typeface="Consolas" panose="020B0609020204030204" pitchFamily="49" charset="0"/>
            </a:endParaRPr>
          </a:p>
          <a:p>
            <a:pPr>
              <a:spcBef>
                <a:spcPts val="0"/>
              </a:spcBef>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Note that I am inheriting the class here.  </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myDerivedClass</a:t>
            </a:r>
            <a:r>
              <a:rPr lang="en-US" sz="1400" dirty="0">
                <a:solidFill>
                  <a:srgbClr val="000000"/>
                </a:solidFill>
                <a:latin typeface="Consolas" panose="020B0609020204030204" pitchFamily="49" charset="0"/>
              </a:rPr>
              <a:t>()</a:t>
            </a: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Code for the First </a:t>
            </a:r>
            <a:r>
              <a:rPr lang="en-US" sz="1400" dirty="0" err="1">
                <a:solidFill>
                  <a:srgbClr val="008000"/>
                </a:solidFill>
                <a:latin typeface="Consolas" panose="020B0609020204030204" pitchFamily="49" charset="0"/>
              </a:rPr>
              <a:t>myDerivedClass</a:t>
            </a:r>
            <a:r>
              <a:rPr lang="en-US" sz="1400" dirty="0">
                <a:solidFill>
                  <a:srgbClr val="008000"/>
                </a:solidFill>
                <a:latin typeface="Consolas" panose="020B0609020204030204" pitchFamily="49" charset="0"/>
              </a:rPr>
              <a:t> Constructor.  </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myDerivedClass</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Age) : </a:t>
            </a:r>
            <a:r>
              <a:rPr lang="en-US" sz="1400" dirty="0">
                <a:solidFill>
                  <a:srgbClr val="0000FF"/>
                </a:solidFill>
                <a:latin typeface="Consolas" panose="020B0609020204030204" pitchFamily="49" charset="0"/>
              </a:rPr>
              <a:t>base</a:t>
            </a:r>
            <a:r>
              <a:rPr lang="en-US" sz="1400" dirty="0">
                <a:solidFill>
                  <a:srgbClr val="000000"/>
                </a:solidFill>
                <a:latin typeface="Consolas" panose="020B0609020204030204" pitchFamily="49" charset="0"/>
              </a:rPr>
              <a:t>(Age)</a:t>
            </a: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Code for the Second </a:t>
            </a:r>
            <a:r>
              <a:rPr lang="en-US" sz="1400" dirty="0" err="1">
                <a:solidFill>
                  <a:srgbClr val="008000"/>
                </a:solidFill>
                <a:latin typeface="Consolas" panose="020B0609020204030204" pitchFamily="49" charset="0"/>
              </a:rPr>
              <a:t>myDerivedClass</a:t>
            </a:r>
            <a:r>
              <a:rPr lang="en-US" sz="1400" dirty="0">
                <a:solidFill>
                  <a:srgbClr val="008000"/>
                </a:solidFill>
                <a:latin typeface="Consolas" panose="020B0609020204030204" pitchFamily="49" charset="0"/>
              </a:rPr>
              <a:t> Constructor.  </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Other class members goes here  </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endParaRPr lang="uk-UA" sz="1400" dirty="0"/>
          </a:p>
        </p:txBody>
      </p:sp>
      <p:sp>
        <p:nvSpPr>
          <p:cNvPr id="8" name="Rectangle 7"/>
          <p:cNvSpPr/>
          <p:nvPr/>
        </p:nvSpPr>
        <p:spPr>
          <a:xfrm>
            <a:off x="685800" y="5595477"/>
            <a:ext cx="5500608" cy="369332"/>
          </a:xfrm>
          <a:prstGeom prst="rect">
            <a:avLst/>
          </a:prstGeom>
        </p:spPr>
        <p:txBody>
          <a:bodyPr wrap="none">
            <a:spAutoFit/>
          </a:bodyPr>
          <a:lstStyle/>
          <a:p>
            <a:r>
              <a:rPr lang="en-US" dirty="0" smtClean="0">
                <a:solidFill>
                  <a:srgbClr val="212121"/>
                </a:solidFill>
                <a:latin typeface="open sans" panose="020B0606030504020204" pitchFamily="34" charset="0"/>
              </a:rPr>
              <a:t>“base” refers </a:t>
            </a:r>
            <a:r>
              <a:rPr lang="en-US" dirty="0">
                <a:solidFill>
                  <a:srgbClr val="212121"/>
                </a:solidFill>
                <a:latin typeface="open sans" panose="020B0606030504020204" pitchFamily="34" charset="0"/>
              </a:rPr>
              <a:t>to the base class of the current class</a:t>
            </a:r>
            <a:endParaRPr lang="uk-UA" dirty="0"/>
          </a:p>
        </p:txBody>
      </p:sp>
    </p:spTree>
    <p:extLst>
      <p:ext uri="{BB962C8B-B14F-4D97-AF65-F5344CB8AC3E}">
        <p14:creationId xmlns:p14="http://schemas.microsoft.com/office/powerpoint/2010/main" val="194928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uk-UA" dirty="0"/>
          </a:p>
        </p:txBody>
      </p:sp>
      <p:sp>
        <p:nvSpPr>
          <p:cNvPr id="3" name="Text Placeholder 2"/>
          <p:cNvSpPr>
            <a:spLocks noGrp="1"/>
          </p:cNvSpPr>
          <p:nvPr>
            <p:ph type="body" sz="quarter" idx="10"/>
          </p:nvPr>
        </p:nvSpPr>
        <p:spPr/>
        <p:txBody>
          <a:bodyPr/>
          <a:lstStyle/>
          <a:p>
            <a:pPr marL="342900" indent="-342900">
              <a:buFont typeface="Wingdings" panose="05000000000000000000" pitchFamily="2" charset="2"/>
              <a:buChar char="v"/>
            </a:pPr>
            <a:r>
              <a:rPr lang="en-US" altLang="uk-UA" dirty="0"/>
              <a:t>In addition to the usual methods in the C # language, there are special access methods called </a:t>
            </a:r>
            <a:r>
              <a:rPr lang="en-US" altLang="uk-UA" i="1" dirty="0">
                <a:solidFill>
                  <a:schemeClr val="accent4">
                    <a:lumMod val="50000"/>
                  </a:schemeClr>
                </a:solidFill>
              </a:rPr>
              <a:t>properties</a:t>
            </a:r>
            <a:r>
              <a:rPr lang="en-US" altLang="uk-UA" dirty="0"/>
              <a:t>. They provide easy access to the fields of the class, find out their meaning or install them.</a:t>
            </a:r>
            <a:endParaRPr lang="uk-UA" altLang="uk-UA" dirty="0"/>
          </a:p>
        </p:txBody>
      </p:sp>
      <p:sp>
        <p:nvSpPr>
          <p:cNvPr id="4" name="Rectangle 4"/>
          <p:cNvSpPr>
            <a:spLocks noChangeArrowheads="1"/>
          </p:cNvSpPr>
          <p:nvPr/>
        </p:nvSpPr>
        <p:spPr bwMode="auto">
          <a:xfrm>
            <a:off x="5094010" y="3634884"/>
            <a:ext cx="6162675" cy="1754188"/>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eaLnBrk="0" fontAlgn="base" hangingPunct="0">
              <a:spcBef>
                <a:spcPct val="0"/>
              </a:spcBef>
              <a:spcAft>
                <a:spcPct val="0"/>
              </a:spcAft>
              <a:defRPr>
                <a:solidFill>
                  <a:schemeClr val="tx1"/>
                </a:solidFill>
                <a:latin typeface="Open Sans" panose="020B0606030504020204" pitchFamily="34" charset="0"/>
              </a:defRPr>
            </a:lvl6pPr>
            <a:lvl7pPr marL="2971800" indent="-228600" eaLnBrk="0" fontAlgn="base" hangingPunct="0">
              <a:spcBef>
                <a:spcPct val="0"/>
              </a:spcBef>
              <a:spcAft>
                <a:spcPct val="0"/>
              </a:spcAft>
              <a:defRPr>
                <a:solidFill>
                  <a:schemeClr val="tx1"/>
                </a:solidFill>
                <a:latin typeface="Open Sans" panose="020B0606030504020204" pitchFamily="34" charset="0"/>
              </a:defRPr>
            </a:lvl7pPr>
            <a:lvl8pPr marL="3429000" indent="-228600" eaLnBrk="0" fontAlgn="base" hangingPunct="0">
              <a:spcBef>
                <a:spcPct val="0"/>
              </a:spcBef>
              <a:spcAft>
                <a:spcPct val="0"/>
              </a:spcAft>
              <a:defRPr>
                <a:solidFill>
                  <a:schemeClr val="tx1"/>
                </a:solidFill>
                <a:latin typeface="Open Sans" panose="020B0606030504020204" pitchFamily="34" charset="0"/>
              </a:defRPr>
            </a:lvl8pPr>
            <a:lvl9pPr marL="3886200" indent="-228600" eaLnBrk="0" fontAlgn="base" hangingPunct="0">
              <a:spcBef>
                <a:spcPct val="0"/>
              </a:spcBef>
              <a:spcAft>
                <a:spcPct val="0"/>
              </a:spcAft>
              <a:defRPr>
                <a:solidFill>
                  <a:schemeClr val="tx1"/>
                </a:solidFill>
                <a:latin typeface="Open Sans" panose="020B0606030504020204" pitchFamily="34" charset="0"/>
              </a:defRPr>
            </a:lvl9pPr>
          </a:lstStyle>
          <a:p>
            <a:pPr>
              <a:buFont typeface="Wingdings" panose="05000000000000000000" pitchFamily="2" charset="2"/>
              <a:buChar char="v"/>
            </a:pPr>
            <a:r>
              <a:rPr lang="en-US" altLang="uk-UA" dirty="0">
                <a:solidFill>
                  <a:schemeClr val="bg1"/>
                </a:solidFill>
                <a:latin typeface="Segoe UI" panose="020B0502040204020203" pitchFamily="34" charset="0"/>
              </a:rPr>
              <a:t>Property is a member that provides a flexible mechanism to read, write, or compute the value of a private field. </a:t>
            </a:r>
          </a:p>
          <a:p>
            <a:pPr>
              <a:buFont typeface="Wingdings" panose="05000000000000000000" pitchFamily="2" charset="2"/>
              <a:buChar char="v"/>
            </a:pPr>
            <a:r>
              <a:rPr lang="en-US" altLang="uk-UA" dirty="0">
                <a:solidFill>
                  <a:schemeClr val="bg1"/>
                </a:solidFill>
              </a:rPr>
              <a:t>Properties can be used as if they are public data members, but they are actually special methods called </a:t>
            </a:r>
            <a:r>
              <a:rPr lang="en-US" altLang="uk-UA" b="1" i="1" dirty="0" err="1">
                <a:solidFill>
                  <a:schemeClr val="bg1"/>
                </a:solidFill>
              </a:rPr>
              <a:t>accessors</a:t>
            </a:r>
            <a:r>
              <a:rPr lang="en-US" altLang="uk-UA" dirty="0">
                <a:solidFill>
                  <a:schemeClr val="bg1"/>
                </a:solidFill>
              </a:rPr>
              <a:t>. </a:t>
            </a:r>
            <a:endParaRPr lang="uk-UA" altLang="uk-UA" dirty="0">
              <a:solidFill>
                <a:schemeClr val="bg1"/>
              </a:solidFill>
            </a:endParaRPr>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094" y="3122940"/>
            <a:ext cx="3942954" cy="371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72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Methods</a:t>
            </a:r>
            <a:endParaRPr lang="uk-UA" dirty="0"/>
          </a:p>
        </p:txBody>
      </p:sp>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v"/>
            </a:pPr>
            <a:r>
              <a:rPr lang="en-US" altLang="uk-UA" b="1" i="1" dirty="0">
                <a:solidFill>
                  <a:srgbClr val="0070C0"/>
                </a:solidFill>
                <a:latin typeface="Segoe UI" panose="020B0502040204020203" pitchFamily="34" charset="0"/>
              </a:rPr>
              <a:t>Methods</a:t>
            </a:r>
            <a:r>
              <a:rPr lang="en-US" altLang="uk-UA" dirty="0">
                <a:latin typeface="Segoe UI" panose="020B0502040204020203" pitchFamily="34" charset="0"/>
              </a:rPr>
              <a:t> are declared in a class or </a:t>
            </a:r>
            <a:r>
              <a:rPr lang="en-US" altLang="uk-UA" dirty="0" err="1">
                <a:latin typeface="Segoe UI" panose="020B0502040204020203" pitchFamily="34" charset="0"/>
              </a:rPr>
              <a:t>struct</a:t>
            </a:r>
            <a:r>
              <a:rPr lang="en-US" altLang="uk-UA" dirty="0">
                <a:latin typeface="Segoe UI" panose="020B0502040204020203" pitchFamily="34" charset="0"/>
              </a:rPr>
              <a:t> by specifying the access level, the return value, the name of the method, and any method parameters.</a:t>
            </a:r>
            <a:endParaRPr lang="uk-UA" altLang="uk-UA" dirty="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59832"/>
            <a:ext cx="44386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3697" y="2859832"/>
            <a:ext cx="423862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71711" y="5477069"/>
            <a:ext cx="343217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22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 parameter modifier</a:t>
            </a:r>
            <a:endParaRPr lang="uk-UA" dirty="0"/>
          </a:p>
        </p:txBody>
      </p:sp>
      <p:sp>
        <p:nvSpPr>
          <p:cNvPr id="3" name="Text Placeholder 2"/>
          <p:cNvSpPr>
            <a:spLocks noGrp="1"/>
          </p:cNvSpPr>
          <p:nvPr>
            <p:ph type="body" sz="quarter" idx="10"/>
          </p:nvPr>
        </p:nvSpPr>
        <p:spPr>
          <a:xfrm>
            <a:off x="685800" y="2057400"/>
            <a:ext cx="10820400" cy="480527"/>
          </a:xfrm>
        </p:spPr>
        <p:txBody>
          <a:bodyPr numCol="2"/>
          <a:lstStyle/>
          <a:p>
            <a:pPr marL="342900" indent="-342900">
              <a:buFont typeface="Wingdings" panose="05000000000000000000" pitchFamily="2" charset="2"/>
              <a:buChar char="v"/>
            </a:pPr>
            <a:r>
              <a:rPr lang="en-US" dirty="0" smtClean="0"/>
              <a:t>Without ref:</a:t>
            </a:r>
          </a:p>
          <a:p>
            <a:pPr marL="342900" indent="-342900">
              <a:buFont typeface="Wingdings" panose="05000000000000000000" pitchFamily="2" charset="2"/>
              <a:buChar char="v"/>
            </a:pPr>
            <a:r>
              <a:rPr lang="en-US" dirty="0" smtClean="0"/>
              <a:t>With ref:</a:t>
            </a:r>
            <a:endParaRPr lang="uk-UA" dirty="0"/>
          </a:p>
        </p:txBody>
      </p:sp>
      <p:pic>
        <p:nvPicPr>
          <p:cNvPr id="4098" name="Picture 2" descr="https://brijbhushan.files.wordpress.com/2014/01/valu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05199"/>
            <a:ext cx="4781550" cy="19812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ass value using r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966161"/>
            <a:ext cx="53340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04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modifier</a:t>
            </a:r>
            <a:endParaRPr lang="uk-UA" dirty="0"/>
          </a:p>
        </p:txBody>
      </p:sp>
      <p:sp>
        <p:nvSpPr>
          <p:cNvPr id="3" name="Text Placeholder 2"/>
          <p:cNvSpPr>
            <a:spLocks noGrp="1"/>
          </p:cNvSpPr>
          <p:nvPr>
            <p:ph type="body" sz="quarter" idx="10"/>
          </p:nvPr>
        </p:nvSpPr>
        <p:spPr>
          <a:xfrm>
            <a:off x="685800" y="2057400"/>
            <a:ext cx="10820400" cy="527180"/>
          </a:xfrm>
        </p:spPr>
        <p:txBody>
          <a:bodyPr/>
          <a:lstStyle/>
          <a:p>
            <a:r>
              <a:rPr lang="en-US" dirty="0" smtClean="0"/>
              <a:t>Out modifier gives the parameters ability to be passed back.</a:t>
            </a:r>
            <a:endParaRPr lang="uk-UA" dirty="0"/>
          </a:p>
        </p:txBody>
      </p:sp>
      <p:sp>
        <p:nvSpPr>
          <p:cNvPr id="4" name="TextBox 3"/>
          <p:cNvSpPr txBox="1"/>
          <p:nvPr/>
        </p:nvSpPr>
        <p:spPr>
          <a:xfrm>
            <a:off x="685800" y="2761862"/>
            <a:ext cx="6979298" cy="3323987"/>
          </a:xfrm>
          <a:prstGeom prst="rect">
            <a:avLst/>
          </a:prstGeom>
          <a:noFill/>
        </p:spPr>
        <p:txBody>
          <a:bodyPr wrap="square" rtlCol="0">
            <a:spAutoFit/>
          </a:bodyPr>
          <a:lstStyle/>
          <a:p>
            <a:r>
              <a:rPr lang="en-US" sz="1400" dirty="0">
                <a:solidFill>
                  <a:srgbClr val="0000FF"/>
                </a:solidFill>
                <a:latin typeface="Consolas" panose="020B0609020204030204" pitchFamily="49" charset="0"/>
              </a:rPr>
              <a:t> </a:t>
            </a:r>
            <a:r>
              <a:rPr lang="en-US" sz="1400" dirty="0" smtClean="0">
                <a:solidFill>
                  <a:srgbClr val="0000FF"/>
                </a:solidFill>
                <a:latin typeface="Consolas" panose="020B0609020204030204" pitchFamily="49" charset="0"/>
              </a:rPr>
              <a:t>   void</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M(</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s1, </a:t>
            </a:r>
            <a:r>
              <a:rPr lang="en-US" sz="1400" dirty="0">
                <a:solidFill>
                  <a:srgbClr val="0000FF"/>
                </a:solidFill>
                <a:latin typeface="Consolas" panose="020B0609020204030204" pitchFamily="49" charset="0"/>
              </a:rPr>
              <a:t>out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s2)</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s1 = </a:t>
            </a:r>
            <a:r>
              <a:rPr lang="en-US" sz="1400" dirty="0">
                <a:solidFill>
                  <a:srgbClr val="A31515"/>
                </a:solidFill>
                <a:latin typeface="Consolas" panose="020B0609020204030204" pitchFamily="49" charset="0"/>
              </a:rPr>
              <a:t>"one"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s2 = </a:t>
            </a:r>
            <a:r>
              <a:rPr lang="en-US" sz="1400" dirty="0">
                <a:solidFill>
                  <a:srgbClr val="A31515"/>
                </a:solidFill>
                <a:latin typeface="Consolas" panose="020B0609020204030204" pitchFamily="49" charset="0"/>
              </a:rPr>
              <a:t>"two"</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endParaRPr lang="uk-UA"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 = </a:t>
            </a:r>
            <a:r>
              <a:rPr lang="en-US" sz="1400" dirty="0">
                <a:solidFill>
                  <a:srgbClr val="A31515"/>
                </a:solidFill>
                <a:latin typeface="Consolas" panose="020B0609020204030204" pitchFamily="49" charset="0"/>
              </a:rPr>
              <a:t>"hello"</a:t>
            </a:r>
            <a:r>
              <a:rPr lang="en-US" sz="1400" dirty="0">
                <a:solidFill>
                  <a:srgbClr val="000000"/>
                </a:solidFill>
                <a:latin typeface="Consolas" panose="020B0609020204030204" pitchFamily="49" charset="0"/>
              </a:rPr>
              <a:t>, t = </a:t>
            </a:r>
            <a:r>
              <a:rPr lang="en-US" sz="1400" dirty="0">
                <a:solidFill>
                  <a:srgbClr val="A31515"/>
                </a:solidFill>
                <a:latin typeface="Consolas" panose="020B0609020204030204" pitchFamily="49" charset="0"/>
              </a:rPr>
              <a:t>"world"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s = "hello"</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 = "world"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M(s, </a:t>
            </a:r>
            <a:r>
              <a:rPr lang="en-US" sz="1400" dirty="0">
                <a:solidFill>
                  <a:srgbClr val="0000FF"/>
                </a:solidFill>
                <a:latin typeface="Consolas" panose="020B0609020204030204" pitchFamily="49" charset="0"/>
              </a:rPr>
              <a:t>out</a:t>
            </a:r>
            <a:r>
              <a:rPr lang="en-US" sz="1400" dirty="0">
                <a:solidFill>
                  <a:srgbClr val="000000"/>
                </a:solidFill>
                <a:latin typeface="Consolas" panose="020B0609020204030204" pitchFamily="49" charset="0"/>
              </a:rPr>
              <a:t> 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s = "hello"</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 = "two"</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endParaRPr lang="uk-UA" sz="1400" dirty="0"/>
          </a:p>
        </p:txBody>
      </p:sp>
      <p:pic>
        <p:nvPicPr>
          <p:cNvPr id="13314" name="Picture 2" descr="Best Software Systems Integration Installation - Enterprise Syste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454" y="2584580"/>
            <a:ext cx="3328733" cy="351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50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ef </a:t>
            </a:r>
            <a:r>
              <a:rPr lang="en-US" dirty="0"/>
              <a:t>v</a:t>
            </a:r>
            <a:r>
              <a:rPr lang="en-US" dirty="0" smtClean="0"/>
              <a:t>s out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447049"/>
              </p:ext>
            </p:extLst>
          </p:nvPr>
        </p:nvGraphicFramePr>
        <p:xfrm>
          <a:off x="810183" y="2061584"/>
          <a:ext cx="8071030" cy="4401936"/>
        </p:xfrm>
        <a:graphic>
          <a:graphicData uri="http://schemas.openxmlformats.org/drawingml/2006/table">
            <a:tbl>
              <a:tblPr/>
              <a:tblGrid>
                <a:gridCol w="4035515">
                  <a:extLst>
                    <a:ext uri="{9D8B030D-6E8A-4147-A177-3AD203B41FA5}">
                      <a16:colId xmlns:a16="http://schemas.microsoft.com/office/drawing/2014/main" val="312279089"/>
                    </a:ext>
                  </a:extLst>
                </a:gridCol>
                <a:gridCol w="4035515">
                  <a:extLst>
                    <a:ext uri="{9D8B030D-6E8A-4147-A177-3AD203B41FA5}">
                      <a16:colId xmlns:a16="http://schemas.microsoft.com/office/drawing/2014/main" val="3632756758"/>
                    </a:ext>
                  </a:extLst>
                </a:gridCol>
              </a:tblGrid>
              <a:tr h="280731">
                <a:tc>
                  <a:txBody>
                    <a:bodyPr/>
                    <a:lstStyle/>
                    <a:p>
                      <a:r>
                        <a:rPr lang="en-US" sz="1400">
                          <a:solidFill>
                            <a:srgbClr val="FFFFFF"/>
                          </a:solidFill>
                          <a:effectLst/>
                        </a:rPr>
                        <a:t>Ref</a:t>
                      </a:r>
                      <a:endParaRPr lang="en-US" sz="1400">
                        <a:effectLst/>
                      </a:endParaRP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c>
                  <a:txBody>
                    <a:bodyPr/>
                    <a:lstStyle/>
                    <a:p>
                      <a:r>
                        <a:rPr lang="en-US" sz="1400">
                          <a:solidFill>
                            <a:srgbClr val="FFFFFF"/>
                          </a:solidFill>
                          <a:effectLst/>
                        </a:rPr>
                        <a:t>Out</a:t>
                      </a:r>
                      <a:endParaRPr lang="en-US" sz="1400">
                        <a:effectLst/>
                      </a:endParaRP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2196047193"/>
                  </a:ext>
                </a:extLst>
              </a:tr>
              <a:tr h="491280">
                <a:tc>
                  <a:txBody>
                    <a:bodyPr/>
                    <a:lstStyle/>
                    <a:p>
                      <a:r>
                        <a:rPr lang="en-US" sz="1400">
                          <a:solidFill>
                            <a:schemeClr val="bg1"/>
                          </a:solidFill>
                          <a:effectLst/>
                        </a:rPr>
                        <a:t>The parameter or argument must be initialized first before it is passed to ref.</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It is not compulsory to initialize a parameter or argument before it is passed to an out.</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594319628"/>
                  </a:ext>
                </a:extLst>
              </a:tr>
              <a:tr h="912377">
                <a:tc>
                  <a:txBody>
                    <a:bodyPr/>
                    <a:lstStyle/>
                    <a:p>
                      <a:r>
                        <a:rPr lang="en-US" sz="1400">
                          <a:solidFill>
                            <a:schemeClr val="bg1"/>
                          </a:solidFill>
                          <a:effectLst/>
                        </a:rPr>
                        <a:t>It is not required to assign or initialize the value of a parameter (which is passed by ref) before returning to the calling method.</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A called method is required to assign or initialize a value of a parameter (which is passed to an out) before returning to the calling method.</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098979001"/>
                  </a:ext>
                </a:extLst>
              </a:tr>
              <a:tr h="701829">
                <a:tc>
                  <a:txBody>
                    <a:bodyPr/>
                    <a:lstStyle/>
                    <a:p>
                      <a:r>
                        <a:rPr lang="en-US" sz="1400">
                          <a:solidFill>
                            <a:schemeClr val="bg1"/>
                          </a:solidFill>
                          <a:effectLst/>
                        </a:rPr>
                        <a:t>Passing a parameter value by Ref is useful when the called method is also needed to modify the pass parameter.</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Declaring a parameter to an out method is useful when multiple values need to be returned from a function or method.</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170007294"/>
                  </a:ext>
                </a:extLst>
              </a:tr>
              <a:tr h="491280">
                <a:tc>
                  <a:txBody>
                    <a:bodyPr/>
                    <a:lstStyle/>
                    <a:p>
                      <a:r>
                        <a:rPr lang="en-US" sz="1400" dirty="0">
                          <a:solidFill>
                            <a:schemeClr val="bg1"/>
                          </a:solidFill>
                          <a:effectLst/>
                        </a:rPr>
                        <a:t>It is not compulsory to initialize a parameter value before using it in a calling method.</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dirty="0">
                          <a:solidFill>
                            <a:schemeClr val="bg1"/>
                          </a:solidFill>
                          <a:effectLst/>
                        </a:rPr>
                        <a:t>A parameter value must be initialized within the calling method before its use.</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552138297"/>
                  </a:ext>
                </a:extLst>
              </a:tr>
              <a:tr h="701829">
                <a:tc>
                  <a:txBody>
                    <a:bodyPr/>
                    <a:lstStyle/>
                    <a:p>
                      <a:r>
                        <a:rPr lang="en-US" sz="1400">
                          <a:solidFill>
                            <a:schemeClr val="bg1"/>
                          </a:solidFill>
                          <a:effectLst/>
                        </a:rPr>
                        <a:t>When we use REF, data can be passed bi-directionally.</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When we use OUT data is passed only in a unidirectional way (from the called method to the caller method).</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704739872"/>
                  </a:ext>
                </a:extLst>
              </a:tr>
              <a:tr h="491280">
                <a:tc gridSpan="2">
                  <a:txBody>
                    <a:bodyPr/>
                    <a:lstStyle/>
                    <a:p>
                      <a:r>
                        <a:rPr lang="en-US" sz="1400">
                          <a:solidFill>
                            <a:schemeClr val="bg1"/>
                          </a:solidFill>
                          <a:effectLst/>
                        </a:rPr>
                        <a:t>Both ref and out are treated differently at run time and they are treated the same at compile time.</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hMerge="1">
                  <a:txBody>
                    <a:bodyPr/>
                    <a:lstStyle/>
                    <a:p>
                      <a:endParaRPr lang="uk-UA"/>
                    </a:p>
                  </a:txBody>
                  <a:tcPr/>
                </a:tc>
                <a:extLst>
                  <a:ext uri="{0D108BD9-81ED-4DB2-BD59-A6C34878D82A}">
                    <a16:rowId xmlns:a16="http://schemas.microsoft.com/office/drawing/2014/main" val="1991741237"/>
                  </a:ext>
                </a:extLst>
              </a:tr>
              <a:tr h="280731">
                <a:tc gridSpan="2">
                  <a:txBody>
                    <a:bodyPr/>
                    <a:lstStyle/>
                    <a:p>
                      <a:r>
                        <a:rPr lang="en-US" sz="1400" dirty="0">
                          <a:solidFill>
                            <a:schemeClr val="bg1"/>
                          </a:solidFill>
                          <a:effectLst/>
                        </a:rPr>
                        <a:t>Properties are not variables, therefore it cannot be passed as an out or ref parameter.</a:t>
                      </a:r>
                    </a:p>
                  </a:txBody>
                  <a:tcPr marL="70183" marR="70183" marT="35091" marB="3509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hMerge="1">
                  <a:txBody>
                    <a:bodyPr/>
                    <a:lstStyle/>
                    <a:p>
                      <a:endParaRPr lang="uk-UA"/>
                    </a:p>
                  </a:txBody>
                  <a:tcPr/>
                </a:tc>
                <a:extLst>
                  <a:ext uri="{0D108BD9-81ED-4DB2-BD59-A6C34878D82A}">
                    <a16:rowId xmlns:a16="http://schemas.microsoft.com/office/drawing/2014/main" val="3155633454"/>
                  </a:ext>
                </a:extLst>
              </a:tr>
            </a:tbl>
          </a:graphicData>
        </a:graphic>
      </p:graphicFrame>
    </p:spTree>
    <p:extLst>
      <p:ext uri="{BB962C8B-B14F-4D97-AF65-F5344CB8AC3E}">
        <p14:creationId xmlns:p14="http://schemas.microsoft.com/office/powerpoint/2010/main" val="378166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overloading</a:t>
            </a:r>
            <a:endParaRPr lang="uk-UA" dirty="0"/>
          </a:p>
        </p:txBody>
      </p:sp>
      <p:sp>
        <p:nvSpPr>
          <p:cNvPr id="5" name="Text Placeholder 4"/>
          <p:cNvSpPr>
            <a:spLocks noGrp="1"/>
          </p:cNvSpPr>
          <p:nvPr>
            <p:ph type="body" sz="quarter" idx="10"/>
          </p:nvPr>
        </p:nvSpPr>
        <p:spPr>
          <a:xfrm>
            <a:off x="685801" y="2057400"/>
            <a:ext cx="4093589" cy="3429000"/>
          </a:xfrm>
        </p:spPr>
        <p:txBody>
          <a:bodyPr/>
          <a:lstStyle/>
          <a:p>
            <a:pPr marL="342900" indent="-342900">
              <a:buFont typeface="Wingdings" panose="05000000000000000000" pitchFamily="2" charset="2"/>
              <a:buChar char="v"/>
            </a:pPr>
            <a:r>
              <a:rPr lang="en-US" sz="1800" dirty="0"/>
              <a:t>You can redefine or overload most of the built-in operators available in C#. </a:t>
            </a:r>
            <a:endParaRPr lang="en-US" sz="1800" dirty="0" smtClean="0"/>
          </a:p>
          <a:p>
            <a:pPr marL="342900" indent="-342900">
              <a:buFont typeface="Wingdings" panose="05000000000000000000" pitchFamily="2" charset="2"/>
              <a:buChar char="v"/>
            </a:pPr>
            <a:r>
              <a:rPr lang="en-US" sz="1800" dirty="0" smtClean="0"/>
              <a:t>Overloaded </a:t>
            </a:r>
            <a:r>
              <a:rPr lang="en-US" sz="1800" dirty="0"/>
              <a:t>operators are functions with special </a:t>
            </a:r>
            <a:r>
              <a:rPr lang="en-US" sz="1800" dirty="0" smtClean="0"/>
              <a:t>names: </a:t>
            </a:r>
            <a:r>
              <a:rPr lang="en-US" sz="1800" dirty="0"/>
              <a:t>the keyword </a:t>
            </a:r>
            <a:r>
              <a:rPr lang="en-US" sz="1800" b="1" dirty="0"/>
              <a:t>operator</a:t>
            </a:r>
            <a:r>
              <a:rPr lang="en-US" sz="1800" dirty="0"/>
              <a:t> followed by the symbol for the operator being defined. </a:t>
            </a:r>
            <a:endParaRPr lang="en-US" sz="1800" dirty="0" smtClean="0"/>
          </a:p>
          <a:p>
            <a:pPr marL="342900" indent="-342900">
              <a:buFont typeface="Wingdings" panose="05000000000000000000" pitchFamily="2" charset="2"/>
              <a:buChar char="v"/>
            </a:pPr>
            <a:r>
              <a:rPr lang="en-US" sz="1800" dirty="0" smtClean="0"/>
              <a:t>similar </a:t>
            </a:r>
            <a:r>
              <a:rPr lang="en-US" sz="1800" dirty="0"/>
              <a:t>to any other function, an overloaded operator has a return type and a parameter list.</a:t>
            </a:r>
            <a:endParaRPr lang="uk-UA" sz="1800" dirty="0"/>
          </a:p>
        </p:txBody>
      </p:sp>
      <p:sp>
        <p:nvSpPr>
          <p:cNvPr id="6" name="Rectangle 5"/>
          <p:cNvSpPr/>
          <p:nvPr/>
        </p:nvSpPr>
        <p:spPr>
          <a:xfrm>
            <a:off x="4880021" y="2202239"/>
            <a:ext cx="7033727" cy="3139321"/>
          </a:xfrm>
          <a:prstGeom prst="rect">
            <a:avLst/>
          </a:prstGeom>
          <a:solidFill>
            <a:schemeClr val="tx1">
              <a:lumMod val="95000"/>
            </a:schemeClr>
          </a:solidFill>
          <a:ln>
            <a:solidFill>
              <a:schemeClr val="accent1">
                <a:lumMod val="75000"/>
              </a:schemeClr>
            </a:solidFill>
          </a:ln>
          <a:effectLst>
            <a:outerShdw blurRad="50800" dist="38100" dir="2700000" algn="tl" rotWithShape="0">
              <a:prstClr val="black">
                <a:alpha val="40000"/>
              </a:prstClr>
            </a:outerShdw>
          </a:effectLst>
        </p:spPr>
        <p:txBody>
          <a:bodyPr wrap="square">
            <a:spAutoFit/>
          </a:bodyPr>
          <a:lstStyle/>
          <a:p>
            <a:pPr marL="342900" indent="-342900" eaLnBrk="1" hangingPunct="1">
              <a:buFont typeface="Wingdings" panose="05000000000000000000" pitchFamily="2" charset="2"/>
              <a:buChar char="Ø"/>
              <a:defRPr/>
            </a:pPr>
            <a:r>
              <a:rPr lang="en-US" altLang="uk-UA" b="1" dirty="0">
                <a:solidFill>
                  <a:schemeClr val="bg1"/>
                </a:solidFill>
              </a:rPr>
              <a:t>Only some operators can be overloaded</a:t>
            </a:r>
            <a:r>
              <a:rPr lang="uk-UA" altLang="uk-UA" b="1" dirty="0">
                <a:solidFill>
                  <a:schemeClr val="bg1"/>
                </a:solidFill>
              </a:rPr>
              <a:t>:</a:t>
            </a:r>
            <a:r>
              <a:rPr lang="en-US" altLang="uk-UA" b="1" dirty="0">
                <a:solidFill>
                  <a:schemeClr val="bg1"/>
                </a:solidFill>
              </a:rPr>
              <a:t/>
            </a:r>
            <a:br>
              <a:rPr lang="en-US" altLang="uk-UA" b="1" dirty="0">
                <a:solidFill>
                  <a:schemeClr val="bg1"/>
                </a:solidFill>
              </a:rPr>
            </a:br>
            <a:endParaRPr lang="en-US" altLang="uk-UA" b="1" dirty="0">
              <a:solidFill>
                <a:schemeClr val="bg1"/>
              </a:solidFill>
            </a:endParaRPr>
          </a:p>
          <a:p>
            <a:pPr lvl="1" eaLnBrk="1" hangingPunct="1">
              <a:defRPr/>
            </a:pPr>
            <a:r>
              <a:rPr lang="en-US" altLang="uk-UA" dirty="0">
                <a:solidFill>
                  <a:srgbClr val="993366"/>
                </a:solidFill>
              </a:rPr>
              <a:t>unary: </a:t>
            </a:r>
            <a:r>
              <a:rPr lang="uk-UA" altLang="uk-UA" dirty="0">
                <a:solidFill>
                  <a:srgbClr val="993366"/>
                </a:solidFill>
              </a:rPr>
              <a:t>   </a:t>
            </a:r>
            <a:r>
              <a:rPr lang="en-US" altLang="uk-UA" b="1" dirty="0">
                <a:solidFill>
                  <a:srgbClr val="993366"/>
                </a:solidFill>
                <a:latin typeface="Courier New" panose="02070309020205020404" pitchFamily="49" charset="0"/>
              </a:rPr>
              <a:t>+ , - , !, ~, ++, --, true, false </a:t>
            </a:r>
          </a:p>
          <a:p>
            <a:pPr lvl="1" eaLnBrk="1" hangingPunct="1">
              <a:defRPr/>
            </a:pPr>
            <a:r>
              <a:rPr lang="en-US" altLang="uk-UA" dirty="0">
                <a:solidFill>
                  <a:srgbClr val="993366"/>
                </a:solidFill>
              </a:rPr>
              <a:t>binary:</a:t>
            </a:r>
            <a:r>
              <a:rPr lang="uk-UA" altLang="uk-UA" dirty="0">
                <a:solidFill>
                  <a:srgbClr val="993366"/>
                </a:solidFill>
              </a:rPr>
              <a:t>  </a:t>
            </a:r>
            <a:r>
              <a:rPr lang="en-US" altLang="uk-UA" dirty="0">
                <a:solidFill>
                  <a:srgbClr val="993366"/>
                </a:solidFill>
              </a:rPr>
              <a:t> </a:t>
            </a:r>
            <a:r>
              <a:rPr lang="en-US" altLang="uk-UA" b="1" dirty="0">
                <a:solidFill>
                  <a:srgbClr val="993366"/>
                </a:solidFill>
                <a:latin typeface="Courier New" panose="02070309020205020404" pitchFamily="49" charset="0"/>
              </a:rPr>
              <a:t>+, -, *, /, %, &amp;, |, ^, &lt;&lt;, &gt;&gt;, ==, !=,    </a:t>
            </a:r>
            <a:br>
              <a:rPr lang="en-US" altLang="uk-UA" b="1" dirty="0">
                <a:solidFill>
                  <a:srgbClr val="993366"/>
                </a:solidFill>
                <a:latin typeface="Courier New" panose="02070309020205020404" pitchFamily="49" charset="0"/>
              </a:rPr>
            </a:br>
            <a:r>
              <a:rPr lang="en-US" altLang="uk-UA" b="1" dirty="0">
                <a:solidFill>
                  <a:srgbClr val="993366"/>
                </a:solidFill>
                <a:latin typeface="Courier New" panose="02070309020205020404" pitchFamily="49" charset="0"/>
              </a:rPr>
              <a:t>     </a:t>
            </a:r>
            <a:r>
              <a:rPr lang="uk-UA" altLang="uk-UA" b="1" dirty="0">
                <a:solidFill>
                  <a:srgbClr val="993366"/>
                </a:solidFill>
                <a:latin typeface="Courier New" panose="02070309020205020404" pitchFamily="49" charset="0"/>
              </a:rPr>
              <a:t>  </a:t>
            </a:r>
            <a:r>
              <a:rPr lang="en-US" altLang="uk-UA" b="1" dirty="0">
                <a:solidFill>
                  <a:srgbClr val="993366"/>
                </a:solidFill>
                <a:latin typeface="Courier New" panose="02070309020205020404" pitchFamily="49" charset="0"/>
              </a:rPr>
              <a:t>&gt;, &lt;, &gt;=, &lt;=</a:t>
            </a:r>
            <a:br>
              <a:rPr lang="en-US" altLang="uk-UA" b="1" dirty="0">
                <a:solidFill>
                  <a:srgbClr val="993366"/>
                </a:solidFill>
                <a:latin typeface="Courier New" panose="02070309020205020404" pitchFamily="49" charset="0"/>
              </a:rPr>
            </a:br>
            <a:endParaRPr lang="en-US" altLang="uk-UA" b="1" dirty="0">
              <a:solidFill>
                <a:srgbClr val="993366"/>
              </a:solidFill>
            </a:endParaRPr>
          </a:p>
          <a:p>
            <a:pPr marL="342900" indent="-342900">
              <a:buFont typeface="Wingdings" panose="05000000000000000000" pitchFamily="2" charset="2"/>
              <a:buChar char="Ø"/>
              <a:defRPr/>
            </a:pPr>
            <a:r>
              <a:rPr lang="en-US" b="1" dirty="0">
                <a:solidFill>
                  <a:schemeClr val="bg1"/>
                </a:solidFill>
                <a:latin typeface="+mn-lt"/>
              </a:rPr>
              <a:t>Some operators should be overloaded in pair:</a:t>
            </a:r>
          </a:p>
          <a:p>
            <a:pPr lvl="1" eaLnBrk="1" hangingPunct="1">
              <a:defRPr/>
            </a:pPr>
            <a:r>
              <a:rPr lang="en-US" b="1" dirty="0">
                <a:solidFill>
                  <a:schemeClr val="bg1"/>
                </a:solidFill>
                <a:latin typeface="Courier New" panose="02070309020205020404" pitchFamily="49" charset="0"/>
              </a:rPr>
              <a:t>	</a:t>
            </a:r>
            <a:r>
              <a:rPr lang="en-US" altLang="uk-UA" b="1" dirty="0">
                <a:solidFill>
                  <a:schemeClr val="bg1"/>
                </a:solidFill>
                <a:latin typeface="Courier New" panose="02070309020205020404" pitchFamily="49" charset="0"/>
              </a:rPr>
              <a:t> </a:t>
            </a:r>
            <a:r>
              <a:rPr lang="en-US" altLang="uk-UA" b="1" dirty="0">
                <a:solidFill>
                  <a:srgbClr val="993366"/>
                </a:solidFill>
                <a:latin typeface="Courier New" panose="02070309020205020404" pitchFamily="49" charset="0"/>
              </a:rPr>
              <a:t>== </a:t>
            </a:r>
            <a:r>
              <a:rPr lang="uk-UA" altLang="uk-UA" b="1" dirty="0">
                <a:solidFill>
                  <a:srgbClr val="993366"/>
                </a:solidFill>
                <a:latin typeface="Courier New" panose="02070309020205020404" pitchFamily="49" charset="0"/>
              </a:rPr>
              <a:t> </a:t>
            </a:r>
            <a:r>
              <a:rPr lang="en-US" altLang="uk-UA" b="1" dirty="0">
                <a:solidFill>
                  <a:srgbClr val="993366"/>
                </a:solidFill>
                <a:latin typeface="Courier New" panose="02070309020205020404" pitchFamily="49" charset="0"/>
              </a:rPr>
              <a:t>and </a:t>
            </a:r>
            <a:r>
              <a:rPr lang="uk-UA" altLang="uk-UA" b="1" dirty="0">
                <a:solidFill>
                  <a:srgbClr val="993366"/>
                </a:solidFill>
                <a:latin typeface="Courier New" panose="02070309020205020404" pitchFamily="49" charset="0"/>
              </a:rPr>
              <a:t> </a:t>
            </a:r>
            <a:r>
              <a:rPr lang="en-US" altLang="uk-UA" b="1" dirty="0">
                <a:solidFill>
                  <a:srgbClr val="993366"/>
                </a:solidFill>
                <a:latin typeface="Courier New" panose="02070309020205020404" pitchFamily="49" charset="0"/>
              </a:rPr>
              <a:t>!=</a:t>
            </a:r>
          </a:p>
          <a:p>
            <a:pPr lvl="1" eaLnBrk="1" hangingPunct="1">
              <a:defRPr/>
            </a:pPr>
            <a:r>
              <a:rPr lang="en-US" altLang="uk-UA" b="1" dirty="0">
                <a:solidFill>
                  <a:srgbClr val="993366"/>
                </a:solidFill>
                <a:latin typeface="Courier New" panose="02070309020205020404" pitchFamily="49" charset="0"/>
              </a:rPr>
              <a:t>    &gt; and</a:t>
            </a:r>
            <a:r>
              <a:rPr lang="uk-UA" altLang="uk-UA" b="1" dirty="0">
                <a:solidFill>
                  <a:srgbClr val="993366"/>
                </a:solidFill>
                <a:latin typeface="Courier New" panose="02070309020205020404" pitchFamily="49" charset="0"/>
              </a:rPr>
              <a:t>  </a:t>
            </a:r>
            <a:r>
              <a:rPr lang="en-US" altLang="uk-UA" b="1" dirty="0">
                <a:solidFill>
                  <a:srgbClr val="993366"/>
                </a:solidFill>
                <a:latin typeface="Courier New" panose="02070309020205020404" pitchFamily="49" charset="0"/>
              </a:rPr>
              <a:t> &lt;</a:t>
            </a:r>
          </a:p>
          <a:p>
            <a:pPr lvl="1" eaLnBrk="1" hangingPunct="1">
              <a:defRPr/>
            </a:pPr>
            <a:r>
              <a:rPr lang="en-US" altLang="uk-UA" b="1" dirty="0">
                <a:solidFill>
                  <a:srgbClr val="993366"/>
                </a:solidFill>
                <a:latin typeface="Courier New" panose="02070309020205020404" pitchFamily="49" charset="0"/>
              </a:rPr>
              <a:t>    &gt;= and &lt;=</a:t>
            </a:r>
          </a:p>
          <a:p>
            <a:pPr lvl="1" eaLnBrk="1" hangingPunct="1">
              <a:defRPr/>
            </a:pPr>
            <a:r>
              <a:rPr lang="en-US" altLang="uk-UA" b="1" dirty="0">
                <a:solidFill>
                  <a:srgbClr val="993366"/>
                </a:solidFill>
                <a:latin typeface="Courier New" panose="02070309020205020404" pitchFamily="49" charset="0"/>
              </a:rPr>
              <a:t>   true and false</a:t>
            </a:r>
            <a:endParaRPr lang="en-US" b="1" dirty="0">
              <a:solidFill>
                <a:srgbClr val="993366"/>
              </a:solidFill>
              <a:latin typeface="Courier New" panose="02070309020205020404" pitchFamily="49" charset="0"/>
            </a:endParaRPr>
          </a:p>
        </p:txBody>
      </p:sp>
    </p:spTree>
    <p:extLst>
      <p:ext uri="{BB962C8B-B14F-4D97-AF65-F5344CB8AC3E}">
        <p14:creationId xmlns:p14="http://schemas.microsoft.com/office/powerpoint/2010/main" val="331466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r>
              <a:rPr lang="en-US" dirty="0" smtClean="0"/>
              <a:t>overloading. Example</a:t>
            </a:r>
            <a:endParaRPr lang="uk-UA"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72890"/>
            <a:ext cx="79311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18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smtClean="0"/>
              <a:t>Agenda</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685800" y="2299996"/>
            <a:ext cx="6684818" cy="3429000"/>
          </a:xfrm>
        </p:spPr>
        <p:txBody>
          <a:bodyPr/>
          <a:lstStyle/>
          <a:p>
            <a:pPr marL="342900" indent="-342900">
              <a:spcBef>
                <a:spcPts val="2400"/>
              </a:spcBef>
              <a:buFont typeface="Wingdings" panose="05000000000000000000" pitchFamily="2" charset="2"/>
              <a:buChar char="v"/>
            </a:pPr>
            <a:r>
              <a:rPr lang="en-US" sz="2400" dirty="0"/>
              <a:t>Classes. Access </a:t>
            </a:r>
            <a:r>
              <a:rPr lang="en-US" sz="2400" dirty="0" smtClean="0"/>
              <a:t>modifiers</a:t>
            </a:r>
            <a:endParaRPr lang="en-US" sz="2400" dirty="0"/>
          </a:p>
          <a:p>
            <a:pPr marL="342900" indent="-342900">
              <a:spcBef>
                <a:spcPts val="2400"/>
              </a:spcBef>
              <a:buFont typeface="Wingdings" panose="05000000000000000000" pitchFamily="2" charset="2"/>
              <a:buChar char="v"/>
            </a:pPr>
            <a:r>
              <a:rPr lang="en-US" sz="2400" dirty="0" smtClean="0"/>
              <a:t>Static, </a:t>
            </a:r>
            <a:r>
              <a:rPr lang="en-US" sz="2400" dirty="0" err="1" smtClean="0"/>
              <a:t>readonly</a:t>
            </a:r>
            <a:r>
              <a:rPr lang="en-US" sz="2400" dirty="0" smtClean="0"/>
              <a:t>, </a:t>
            </a:r>
            <a:r>
              <a:rPr lang="en-US" sz="2400" dirty="0" err="1" smtClean="0"/>
              <a:t>const</a:t>
            </a:r>
            <a:endParaRPr lang="en-US" sz="2400" dirty="0" smtClean="0"/>
          </a:p>
          <a:p>
            <a:pPr marL="342900" indent="-342900">
              <a:spcBef>
                <a:spcPts val="2400"/>
              </a:spcBef>
              <a:buFont typeface="Wingdings" panose="05000000000000000000" pitchFamily="2" charset="2"/>
              <a:buChar char="v"/>
            </a:pPr>
            <a:r>
              <a:rPr lang="en-US" sz="2400" dirty="0"/>
              <a:t>Operators overriding. </a:t>
            </a:r>
            <a:r>
              <a:rPr lang="en-US" sz="2400" dirty="0" err="1"/>
              <a:t>Indexators</a:t>
            </a:r>
            <a:r>
              <a:rPr lang="en-US" sz="2400" dirty="0"/>
              <a:t>, type cast  operators </a:t>
            </a:r>
            <a:r>
              <a:rPr lang="en-US" sz="2400" dirty="0" smtClean="0"/>
              <a:t>overriding</a:t>
            </a:r>
          </a:p>
          <a:p>
            <a:pPr marL="342900" indent="-342900">
              <a:spcBef>
                <a:spcPts val="2400"/>
              </a:spcBef>
              <a:buFont typeface="Wingdings" panose="05000000000000000000" pitchFamily="2" charset="2"/>
              <a:buChar char="v"/>
            </a:pPr>
            <a:r>
              <a:rPr lang="en-US" sz="2400" dirty="0" smtClean="0"/>
              <a:t>Class </a:t>
            </a:r>
            <a:r>
              <a:rPr lang="en-US" sz="2400" dirty="0" err="1" smtClean="0"/>
              <a:t>System.Object</a:t>
            </a:r>
            <a:endParaRPr lang="en-US" sz="2400" dirty="0" smtClean="0"/>
          </a:p>
          <a:p>
            <a:pPr marL="342900" indent="-342900">
              <a:spcBef>
                <a:spcPts val="2400"/>
              </a:spcBef>
              <a:buFont typeface="Wingdings" panose="05000000000000000000" pitchFamily="2" charset="2"/>
              <a:buChar char="v"/>
            </a:pPr>
            <a:r>
              <a:rPr lang="en-US" sz="2400" dirty="0" smtClean="0"/>
              <a:t>Object </a:t>
            </a:r>
            <a:r>
              <a:rPr lang="en-US" sz="2400" dirty="0" err="1"/>
              <a:t>LifeTime</a:t>
            </a:r>
            <a:r>
              <a:rPr lang="en-US" sz="2400" dirty="0"/>
              <a:t>. GC. Destructor and Dispose </a:t>
            </a:r>
            <a:r>
              <a:rPr lang="en-US" sz="2400" dirty="0" smtClean="0"/>
              <a:t>pattern</a:t>
            </a:r>
            <a:endParaRPr lang="en-US" sz="2400" dirty="0"/>
          </a:p>
          <a:p>
            <a:pPr>
              <a:spcBef>
                <a:spcPts val="1800"/>
              </a:spcBef>
            </a:pPr>
            <a:endParaRPr lang="en-US" sz="2400" dirty="0"/>
          </a:p>
        </p:txBody>
      </p:sp>
      <p:pic>
        <p:nvPicPr>
          <p:cNvPr id="22530" name="Picture 2" descr="G2M GB Path to a Professional Meeting Agenda | GoToMee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6630" y="2438542"/>
            <a:ext cx="2114550"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5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 conversion operators</a:t>
            </a:r>
            <a:endParaRPr lang="uk-UA" dirty="0"/>
          </a:p>
        </p:txBody>
      </p:sp>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v"/>
            </a:pPr>
            <a:r>
              <a:rPr lang="en-US" altLang="uk-UA" dirty="0">
                <a:latin typeface="Segoe UI" panose="020B0502040204020203" pitchFamily="34" charset="0"/>
              </a:rPr>
              <a:t>Classes or </a:t>
            </a:r>
            <a:r>
              <a:rPr lang="en-US" altLang="uk-UA" dirty="0" err="1">
                <a:latin typeface="Segoe UI" panose="020B0502040204020203" pitchFamily="34" charset="0"/>
              </a:rPr>
              <a:t>structs</a:t>
            </a:r>
            <a:r>
              <a:rPr lang="en-US" altLang="uk-UA" dirty="0">
                <a:latin typeface="Segoe UI" panose="020B0502040204020203" pitchFamily="34" charset="0"/>
              </a:rPr>
              <a:t> can be converted to and/or from other classes or </a:t>
            </a:r>
            <a:r>
              <a:rPr lang="en-US" altLang="uk-UA" dirty="0" err="1">
                <a:latin typeface="Segoe UI" panose="020B0502040204020203" pitchFamily="34" charset="0"/>
              </a:rPr>
              <a:t>structs</a:t>
            </a:r>
            <a:r>
              <a:rPr lang="en-US" altLang="uk-UA" dirty="0">
                <a:latin typeface="Segoe UI" panose="020B0502040204020203" pitchFamily="34" charset="0"/>
              </a:rPr>
              <a:t>, or basic types</a:t>
            </a:r>
          </a:p>
          <a:p>
            <a:pPr marL="342900" indent="-342900">
              <a:buFont typeface="Wingdings" panose="05000000000000000000" pitchFamily="2" charset="2"/>
              <a:buChar char="v"/>
            </a:pPr>
            <a:r>
              <a:rPr lang="en-US" altLang="uk-UA" dirty="0"/>
              <a:t>Conversions are defined like </a:t>
            </a:r>
            <a:r>
              <a:rPr lang="en-US" altLang="uk-UA" b="1" dirty="0"/>
              <a:t>operators</a:t>
            </a:r>
            <a:r>
              <a:rPr lang="en-US" altLang="uk-UA" dirty="0"/>
              <a:t> and are named for the type to which they convert.</a:t>
            </a:r>
          </a:p>
          <a:p>
            <a:pPr marL="342900" indent="-342900" algn="just">
              <a:buFont typeface="Wingdings" panose="05000000000000000000" pitchFamily="2" charset="2"/>
              <a:buChar char="v"/>
            </a:pPr>
            <a:r>
              <a:rPr lang="en-US" altLang="uk-UA" dirty="0"/>
              <a:t>Conversions declared </a:t>
            </a:r>
            <a:r>
              <a:rPr lang="en-US" altLang="uk-UA" b="1" dirty="0">
                <a:solidFill>
                  <a:srgbClr val="00B0F0"/>
                </a:solidFill>
              </a:rPr>
              <a:t>as implicit</a:t>
            </a:r>
            <a:r>
              <a:rPr lang="en-US" altLang="uk-UA" dirty="0"/>
              <a:t> occur </a:t>
            </a:r>
            <a:r>
              <a:rPr lang="en-US" altLang="uk-UA" dirty="0">
                <a:solidFill>
                  <a:srgbClr val="00B0F0"/>
                </a:solidFill>
              </a:rPr>
              <a:t>automatically</a:t>
            </a:r>
            <a:r>
              <a:rPr lang="en-US" altLang="uk-UA" dirty="0"/>
              <a:t> when it is required.</a:t>
            </a:r>
          </a:p>
          <a:p>
            <a:pPr marL="342900" indent="-342900">
              <a:buFont typeface="Wingdings" panose="05000000000000000000" pitchFamily="2" charset="2"/>
              <a:buChar char="v"/>
            </a:pPr>
            <a:r>
              <a:rPr lang="en-US" altLang="uk-UA" dirty="0"/>
              <a:t>Conversions declared </a:t>
            </a:r>
            <a:r>
              <a:rPr lang="en-US" altLang="uk-UA" b="1" dirty="0">
                <a:solidFill>
                  <a:srgbClr val="00B050"/>
                </a:solidFill>
              </a:rPr>
              <a:t>as explicit</a:t>
            </a:r>
            <a:r>
              <a:rPr lang="en-US" altLang="uk-UA" dirty="0"/>
              <a:t> require a cast to be called.</a:t>
            </a:r>
          </a:p>
          <a:p>
            <a:pPr marL="342900" indent="-342900">
              <a:buFont typeface="Wingdings" panose="05000000000000000000" pitchFamily="2" charset="2"/>
              <a:buChar char="v"/>
            </a:pPr>
            <a:r>
              <a:rPr lang="en-US" altLang="uk-UA" dirty="0"/>
              <a:t>All conversions must be declared as static.</a:t>
            </a:r>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513" y="4716690"/>
            <a:ext cx="9175750" cy="10985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10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t>
            </a:r>
            <a:r>
              <a:rPr lang="en-US" dirty="0" smtClean="0"/>
              <a:t>operators. Example</a:t>
            </a:r>
            <a:endParaRPr lang="uk-U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9318" y="1840852"/>
            <a:ext cx="645795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483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uk-UA" dirty="0" err="1" smtClean="0">
                <a:latin typeface="Proxima Nova Black" panose="02000506030000020004" pitchFamily="2" charset="0"/>
              </a:rPr>
              <a:t>System.Object</a:t>
            </a:r>
            <a:r>
              <a:rPr lang="en-US" altLang="uk-UA" dirty="0" smtClean="0">
                <a:latin typeface="Proxima Nova Black" panose="02000506030000020004" pitchFamily="2" charset="0"/>
              </a:rPr>
              <a:t> </a:t>
            </a:r>
            <a:r>
              <a:rPr lang="en-US" altLang="uk-UA" dirty="0">
                <a:latin typeface="Proxima Nova Black" panose="02000506030000020004" pitchFamily="2" charset="0"/>
              </a:rPr>
              <a:t>class</a:t>
            </a:r>
            <a:endParaRPr lang="uk-UA" dirty="0"/>
          </a:p>
        </p:txBody>
      </p:sp>
      <p:sp>
        <p:nvSpPr>
          <p:cNvPr id="5" name="Text Placeholder 4"/>
          <p:cNvSpPr>
            <a:spLocks noGrp="1"/>
          </p:cNvSpPr>
          <p:nvPr>
            <p:ph type="body" sz="quarter" idx="10"/>
          </p:nvPr>
        </p:nvSpPr>
        <p:spPr>
          <a:xfrm>
            <a:off x="685800" y="2057400"/>
            <a:ext cx="6032241" cy="461865"/>
          </a:xfrm>
        </p:spPr>
        <p:txBody>
          <a:bodyPr/>
          <a:lstStyle/>
          <a:p>
            <a:r>
              <a:rPr lang="en-US" dirty="0" smtClean="0"/>
              <a:t>Object is the base type for all data types in c#.</a:t>
            </a:r>
          </a:p>
          <a:p>
            <a:endParaRPr lang="uk-UA" dirty="0"/>
          </a:p>
        </p:txBody>
      </p:sp>
      <p:sp>
        <p:nvSpPr>
          <p:cNvPr id="6" name="Text Placeholder 2"/>
          <p:cNvSpPr txBox="1">
            <a:spLocks/>
          </p:cNvSpPr>
          <p:nvPr/>
        </p:nvSpPr>
        <p:spPr>
          <a:xfrm>
            <a:off x="685800" y="2698688"/>
            <a:ext cx="8700796" cy="3198259"/>
          </a:xfrm>
          <a:prstGeom prst="rect">
            <a:avLst/>
          </a:prstGeom>
          <a:solidFill>
            <a:schemeClr val="tx1">
              <a:lumMod val="95000"/>
            </a:schemeClr>
          </a:solidFill>
          <a:effectLst>
            <a:outerShdw blurRad="50800" dist="38100" dir="2700000" algn="tl" rotWithShape="0">
              <a:prstClr val="black">
                <a:alpha val="40000"/>
              </a:prstClr>
            </a:outerShdw>
          </a:effectLst>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fontAlgn="auto">
              <a:spcAft>
                <a:spcPts val="0"/>
              </a:spcAft>
              <a:defRPr/>
            </a:pPr>
            <a:r>
              <a:rPr lang="en-US" sz="2000" b="1" dirty="0" smtClean="0">
                <a:solidFill>
                  <a:schemeClr val="bg1"/>
                </a:solidFill>
              </a:rPr>
              <a:t>Methods of Object:</a:t>
            </a:r>
          </a:p>
          <a:p>
            <a:pPr marL="342900" indent="-342900" algn="just" fontAlgn="auto">
              <a:spcAft>
                <a:spcPts val="0"/>
              </a:spcAft>
              <a:buFont typeface="Wingdings" panose="05000000000000000000" pitchFamily="2" charset="2"/>
              <a:buChar char="v"/>
              <a:defRPr/>
            </a:pPr>
            <a:r>
              <a:rPr lang="en-US" sz="1800" b="1" dirty="0" err="1" smtClean="0">
                <a:solidFill>
                  <a:srgbClr val="0070C0"/>
                </a:solidFill>
              </a:rPr>
              <a:t>ToString</a:t>
            </a:r>
            <a:r>
              <a:rPr lang="en-US" sz="1800" dirty="0" smtClean="0"/>
              <a:t> </a:t>
            </a:r>
            <a:r>
              <a:rPr lang="en-US" sz="1800" dirty="0"/>
              <a:t>- method is used to get a string representation of this object. For base types, their string value will simply be displayed:</a:t>
            </a:r>
          </a:p>
          <a:p>
            <a:pPr marL="342900" indent="-342900" algn="just" fontAlgn="auto">
              <a:spcAft>
                <a:spcPts val="0"/>
              </a:spcAft>
              <a:buFont typeface="Wingdings" panose="05000000000000000000" pitchFamily="2" charset="2"/>
              <a:buChar char="v"/>
              <a:defRPr/>
            </a:pPr>
            <a:r>
              <a:rPr lang="en-US" sz="1800" b="1" dirty="0" err="1">
                <a:solidFill>
                  <a:srgbClr val="0070C0"/>
                </a:solidFill>
              </a:rPr>
              <a:t>GetHashCode</a:t>
            </a:r>
            <a:r>
              <a:rPr lang="en-US" sz="1800" dirty="0"/>
              <a:t> - method allows to return some numeric value that will correspond to a given object or its hash code. By this number, for example, you can compare objects. You can define a variety of algorithms for generating a similar number or take the implementation of the basic type:</a:t>
            </a:r>
          </a:p>
          <a:p>
            <a:pPr marL="342900" indent="-342900" algn="just" fontAlgn="auto">
              <a:spcAft>
                <a:spcPts val="0"/>
              </a:spcAft>
              <a:buFont typeface="Wingdings" panose="05000000000000000000" pitchFamily="2" charset="2"/>
              <a:buChar char="v"/>
              <a:defRPr/>
            </a:pPr>
            <a:r>
              <a:rPr lang="en-US" sz="1800" b="1" dirty="0" err="1">
                <a:solidFill>
                  <a:srgbClr val="0070C0"/>
                </a:solidFill>
              </a:rPr>
              <a:t>GetType</a:t>
            </a:r>
            <a:r>
              <a:rPr lang="en-US" sz="1800" dirty="0"/>
              <a:t> - method allows to get the type of object:</a:t>
            </a:r>
          </a:p>
          <a:p>
            <a:pPr marL="342900" indent="-342900" algn="just" fontAlgn="auto">
              <a:spcAft>
                <a:spcPts val="0"/>
              </a:spcAft>
              <a:buFont typeface="Wingdings" panose="05000000000000000000" pitchFamily="2" charset="2"/>
              <a:buChar char="v"/>
              <a:defRPr/>
            </a:pPr>
            <a:r>
              <a:rPr lang="en-US" sz="1800" b="1" dirty="0">
                <a:solidFill>
                  <a:srgbClr val="0070C0"/>
                </a:solidFill>
              </a:rPr>
              <a:t>Equals</a:t>
            </a:r>
            <a:r>
              <a:rPr lang="en-US" sz="1800" dirty="0"/>
              <a:t> - method allows to compare two objects for equality:</a:t>
            </a:r>
          </a:p>
          <a:p>
            <a:pPr marL="342900" indent="-342900" fontAlgn="auto">
              <a:spcAft>
                <a:spcPts val="0"/>
              </a:spcAft>
              <a:buFont typeface="Wingdings" panose="05000000000000000000" pitchFamily="2" charset="2"/>
              <a:buChar char="v"/>
              <a:defRPr/>
            </a:pPr>
            <a:endParaRPr lang="en-US" b="1" dirty="0" smtClean="0"/>
          </a:p>
          <a:p>
            <a:pPr fontAlgn="auto">
              <a:spcAft>
                <a:spcPts val="0"/>
              </a:spcAft>
              <a:defRPr/>
            </a:pPr>
            <a:endParaRPr lang="en-US" b="1" dirty="0"/>
          </a:p>
        </p:txBody>
      </p:sp>
    </p:spTree>
    <p:extLst>
      <p:ext uri="{BB962C8B-B14F-4D97-AF65-F5344CB8AC3E}">
        <p14:creationId xmlns:p14="http://schemas.microsoft.com/office/powerpoint/2010/main" val="422211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uk-UA" dirty="0" err="1">
                <a:latin typeface="Proxima Nova Black" panose="02000506030000020004" pitchFamily="2" charset="0"/>
              </a:rPr>
              <a:t>System.Object</a:t>
            </a:r>
            <a:r>
              <a:rPr lang="en-US" altLang="uk-UA" dirty="0">
                <a:latin typeface="Proxima Nova Black" panose="02000506030000020004" pitchFamily="2" charset="0"/>
              </a:rPr>
              <a:t> class</a:t>
            </a:r>
            <a:endParaRPr lang="uk-UA" dirty="0"/>
          </a:p>
        </p:txBody>
      </p:sp>
      <p:pic>
        <p:nvPicPr>
          <p:cNvPr id="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46628"/>
            <a:ext cx="4895850" cy="215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p:cNvPicPr>
          <p:nvPr/>
        </p:nvPicPr>
        <p:blipFill>
          <a:blip r:embed="rId3">
            <a:extLst>
              <a:ext uri="{28A0092B-C50C-407E-A947-70E740481C1C}">
                <a14:useLocalDpi xmlns:a14="http://schemas.microsoft.com/office/drawing/2010/main" val="0"/>
              </a:ext>
            </a:extLst>
          </a:blip>
          <a:srcRect t="6065" r="9026" b="6891"/>
          <a:stretch>
            <a:fillRect/>
          </a:stretch>
        </p:blipFill>
        <p:spPr bwMode="auto">
          <a:xfrm>
            <a:off x="5953603" y="2041606"/>
            <a:ext cx="5378001" cy="59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3603" y="2774996"/>
            <a:ext cx="5378002" cy="134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p:nvPicPr>
        <p:blipFill>
          <a:blip r:embed="rId5">
            <a:extLst>
              <a:ext uri="{28A0092B-C50C-407E-A947-70E740481C1C}">
                <a14:useLocalDpi xmlns:a14="http://schemas.microsoft.com/office/drawing/2010/main" val="0"/>
              </a:ext>
            </a:extLst>
          </a:blip>
          <a:srcRect b="4903"/>
          <a:stretch>
            <a:fillRect/>
          </a:stretch>
        </p:blipFill>
        <p:spPr bwMode="auto">
          <a:xfrm>
            <a:off x="685800" y="2057399"/>
            <a:ext cx="4895850" cy="1169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839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lifetime. GC</a:t>
            </a:r>
            <a:endParaRPr lang="uk-UA" dirty="0"/>
          </a:p>
        </p:txBody>
      </p:sp>
      <p:sp>
        <p:nvSpPr>
          <p:cNvPr id="3" name="Text Placeholder 2"/>
          <p:cNvSpPr>
            <a:spLocks noGrp="1"/>
          </p:cNvSpPr>
          <p:nvPr>
            <p:ph type="body" sz="quarter" idx="10"/>
          </p:nvPr>
        </p:nvSpPr>
        <p:spPr>
          <a:xfrm>
            <a:off x="685800" y="2057400"/>
            <a:ext cx="7403841" cy="3429000"/>
          </a:xfrm>
        </p:spPr>
        <p:txBody>
          <a:bodyPr/>
          <a:lstStyle/>
          <a:p>
            <a:pPr marL="342900" indent="-342900">
              <a:spcBef>
                <a:spcPts val="1800"/>
              </a:spcBef>
              <a:buFont typeface="Wingdings" panose="05000000000000000000" pitchFamily="2" charset="2"/>
              <a:buChar char="v"/>
            </a:pPr>
            <a:r>
              <a:rPr lang="en-US" dirty="0"/>
              <a:t>Object lifetime is the time when a block of memory is allocated to this object during some process of execution and that block of memory is released when the process ends. </a:t>
            </a:r>
            <a:endParaRPr lang="en-US" dirty="0" smtClean="0"/>
          </a:p>
          <a:p>
            <a:pPr marL="342900" indent="-342900">
              <a:spcBef>
                <a:spcPts val="1800"/>
              </a:spcBef>
              <a:buFont typeface="Wingdings" panose="05000000000000000000" pitchFamily="2" charset="2"/>
              <a:buChar char="v"/>
            </a:pPr>
            <a:r>
              <a:rPr lang="en-US" dirty="0"/>
              <a:t>A</a:t>
            </a:r>
            <a:r>
              <a:rPr lang="en-US" dirty="0" smtClean="0"/>
              <a:t>utomatic </a:t>
            </a:r>
            <a:r>
              <a:rPr lang="en-US" dirty="0"/>
              <a:t>garbage </a:t>
            </a:r>
            <a:r>
              <a:rPr lang="en-US" dirty="0" smtClean="0"/>
              <a:t>collection </a:t>
            </a:r>
            <a:r>
              <a:rPr lang="en-US" dirty="0"/>
              <a:t>manages memory for all .NET applications.</a:t>
            </a:r>
            <a:endParaRPr lang="en-US" dirty="0" smtClean="0"/>
          </a:p>
          <a:p>
            <a:pPr marL="342900" indent="-342900">
              <a:spcBef>
                <a:spcPts val="1800"/>
              </a:spcBef>
              <a:buFont typeface="Wingdings" panose="05000000000000000000" pitchFamily="2" charset="2"/>
              <a:buChar char="v"/>
            </a:pPr>
            <a:r>
              <a:rPr lang="en-US" dirty="0" smtClean="0"/>
              <a:t>Garbage Collector releases </a:t>
            </a:r>
            <a:r>
              <a:rPr lang="en-US" dirty="0"/>
              <a:t>memory automatically for us when the object is no longer </a:t>
            </a:r>
            <a:r>
              <a:rPr lang="en-US" dirty="0" smtClean="0"/>
              <a:t>used.</a:t>
            </a:r>
          </a:p>
        </p:txBody>
      </p:sp>
      <p:pic>
        <p:nvPicPr>
          <p:cNvPr id="14338" name="Picture 2" descr="Exclamation Mark Symbol Transparent | PNG 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3014" y="2588176"/>
            <a:ext cx="1549714" cy="154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781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a:t>
            </a:r>
            <a:endParaRPr lang="uk-UA" dirty="0"/>
          </a:p>
        </p:txBody>
      </p:sp>
      <p:sp>
        <p:nvSpPr>
          <p:cNvPr id="3" name="Text Placeholder 2"/>
          <p:cNvSpPr>
            <a:spLocks noGrp="1"/>
          </p:cNvSpPr>
          <p:nvPr>
            <p:ph type="body" sz="quarter" idx="10"/>
          </p:nvPr>
        </p:nvSpPr>
        <p:spPr>
          <a:xfrm>
            <a:off x="685800" y="2057400"/>
            <a:ext cx="10820400" cy="825759"/>
          </a:xfrm>
        </p:spPr>
        <p:txBody>
          <a:bodyPr/>
          <a:lstStyle/>
          <a:p>
            <a:r>
              <a:rPr lang="en-US" dirty="0"/>
              <a:t>The heap is categorized into three generations so it can handle long-lived and short-lived objects</a:t>
            </a:r>
            <a:r>
              <a:rPr lang="en-US" dirty="0" smtClean="0"/>
              <a:t>.</a:t>
            </a:r>
            <a:endParaRPr lang="en-US" dirty="0"/>
          </a:p>
          <a:p>
            <a:endParaRPr lang="uk-UA" dirty="0"/>
          </a:p>
        </p:txBody>
      </p:sp>
      <p:graphicFrame>
        <p:nvGraphicFramePr>
          <p:cNvPr id="5" name="Table 4"/>
          <p:cNvGraphicFramePr>
            <a:graphicFrameLocks noGrp="1"/>
          </p:cNvGraphicFramePr>
          <p:nvPr>
            <p:extLst>
              <p:ext uri="{D42A27DB-BD31-4B8C-83A1-F6EECF244321}">
                <p14:modId xmlns:p14="http://schemas.microsoft.com/office/powerpoint/2010/main" val="2746754535"/>
              </p:ext>
            </p:extLst>
          </p:nvPr>
        </p:nvGraphicFramePr>
        <p:xfrm>
          <a:off x="685801" y="2864498"/>
          <a:ext cx="9232640" cy="3383280"/>
        </p:xfrm>
        <a:graphic>
          <a:graphicData uri="http://schemas.openxmlformats.org/drawingml/2006/table">
            <a:tbl>
              <a:tblPr bandRow="1">
                <a:tableStyleId>{5C22544A-7EE6-4342-B048-85BDC9FD1C3A}</a:tableStyleId>
              </a:tblPr>
              <a:tblGrid>
                <a:gridCol w="9232640">
                  <a:extLst>
                    <a:ext uri="{9D8B030D-6E8A-4147-A177-3AD203B41FA5}">
                      <a16:colId xmlns:a16="http://schemas.microsoft.com/office/drawing/2014/main" val="2276073584"/>
                    </a:ext>
                  </a:extLst>
                </a:gridCol>
              </a:tblGrid>
              <a:tr h="1422400">
                <a:tc>
                  <a:txBody>
                    <a:bodyPr/>
                    <a:lstStyle/>
                    <a:p>
                      <a:pPr>
                        <a:spcBef>
                          <a:spcPts val="600"/>
                        </a:spcBef>
                        <a:spcAft>
                          <a:spcPts val="0"/>
                        </a:spcAft>
                      </a:pPr>
                      <a:r>
                        <a:rPr lang="en-US" sz="2000" b="1" i="0" kern="1200" dirty="0" smtClean="0">
                          <a:solidFill>
                            <a:schemeClr val="dk1"/>
                          </a:solidFill>
                          <a:effectLst/>
                          <a:latin typeface="+mn-lt"/>
                          <a:ea typeface="+mn-ea"/>
                          <a:cs typeface="+mn-cs"/>
                        </a:rPr>
                        <a:t>Generation 0:</a:t>
                      </a:r>
                      <a:r>
                        <a:rPr lang="en-US" sz="1800" b="0" i="0" kern="1200" dirty="0" smtClean="0">
                          <a:solidFill>
                            <a:schemeClr val="dk1"/>
                          </a:solidFill>
                          <a:effectLst/>
                          <a:latin typeface="+mn-lt"/>
                          <a:ea typeface="+mn-ea"/>
                          <a:cs typeface="+mn-cs"/>
                        </a:rPr>
                        <a:t> Newly created objects are at Generation 0. These objects on Generation 0 are collected frequently to ensure that short-lived objects are quickly collected and the memory is released. Objects that survive Generation 0, the collections are promoted to Generation 1. Most objects are reclaimed for garbage collection in Generation 0 and do not survive to the next generation.</a:t>
                      </a:r>
                      <a:endParaRPr lang="uk-UA" dirty="0"/>
                    </a:p>
                  </a:txBody>
                  <a:tcPr/>
                </a:tc>
                <a:extLst>
                  <a:ext uri="{0D108BD9-81ED-4DB2-BD59-A6C34878D82A}">
                    <a16:rowId xmlns:a16="http://schemas.microsoft.com/office/drawing/2014/main" val="4266558267"/>
                  </a:ext>
                </a:extLst>
              </a:tr>
              <a:tr h="889000">
                <a:tc>
                  <a:txBody>
                    <a:bodyPr/>
                    <a:lstStyle/>
                    <a:p>
                      <a:pPr>
                        <a:spcBef>
                          <a:spcPts val="1200"/>
                        </a:spcBef>
                        <a:spcAft>
                          <a:spcPts val="0"/>
                        </a:spcAft>
                      </a:pPr>
                      <a:r>
                        <a:rPr lang="en-US" sz="2000" b="1" i="0" kern="1200" dirty="0" smtClean="0">
                          <a:solidFill>
                            <a:schemeClr val="dk1"/>
                          </a:solidFill>
                          <a:effectLst/>
                          <a:latin typeface="+mn-lt"/>
                          <a:ea typeface="+mn-ea"/>
                          <a:cs typeface="+mn-cs"/>
                        </a:rPr>
                        <a:t>Generation 1:</a:t>
                      </a:r>
                      <a:r>
                        <a:rPr lang="en-US" sz="1800" b="0" i="0" kern="1200" dirty="0" smtClean="0">
                          <a:solidFill>
                            <a:schemeClr val="dk1"/>
                          </a:solidFill>
                          <a:effectLst/>
                          <a:latin typeface="+mn-lt"/>
                          <a:ea typeface="+mn-ea"/>
                          <a:cs typeface="+mn-cs"/>
                        </a:rPr>
                        <a:t> Objects that are collected less frequently than Generation 0 and contains longer-lived objects that were promoted from Generation 0. Objects that survive Generation 1, collection are promoted to Generation 2.</a:t>
                      </a:r>
                      <a:endParaRPr lang="uk-UA" dirty="0"/>
                    </a:p>
                  </a:txBody>
                  <a:tcPr/>
                </a:tc>
                <a:extLst>
                  <a:ext uri="{0D108BD9-81ED-4DB2-BD59-A6C34878D82A}">
                    <a16:rowId xmlns:a16="http://schemas.microsoft.com/office/drawing/2014/main" val="3428285326"/>
                  </a:ext>
                </a:extLst>
              </a:tr>
              <a:tr h="889000">
                <a:tc>
                  <a:txBody>
                    <a:bodyPr/>
                    <a:lstStyle/>
                    <a:p>
                      <a:pPr>
                        <a:spcBef>
                          <a:spcPts val="1200"/>
                        </a:spcBef>
                        <a:spcAft>
                          <a:spcPts val="0"/>
                        </a:spcAft>
                      </a:pPr>
                      <a:r>
                        <a:rPr lang="en-US" sz="2000" b="1" i="0" kern="1200" dirty="0" smtClean="0">
                          <a:solidFill>
                            <a:schemeClr val="dk1"/>
                          </a:solidFill>
                          <a:effectLst/>
                          <a:latin typeface="+mn-lt"/>
                          <a:ea typeface="+mn-ea"/>
                          <a:cs typeface="+mn-cs"/>
                        </a:rPr>
                        <a:t>Generation 2:</a:t>
                      </a:r>
                      <a:r>
                        <a:rPr lang="en-US" sz="1800" b="0" i="0" kern="1200" dirty="0" smtClean="0">
                          <a:solidFill>
                            <a:schemeClr val="dk1"/>
                          </a:solidFill>
                          <a:effectLst/>
                          <a:latin typeface="+mn-lt"/>
                          <a:ea typeface="+mn-ea"/>
                          <a:cs typeface="+mn-cs"/>
                        </a:rPr>
                        <a:t> Objects promoted from Generation 1 that are the longest-lived objects and collected infrequently. The overall strategy of the garbage collector is to collect and move longer-lived objects less frequently.</a:t>
                      </a:r>
                      <a:endParaRPr lang="uk-UA" dirty="0"/>
                    </a:p>
                  </a:txBody>
                  <a:tcPr/>
                </a:tc>
                <a:extLst>
                  <a:ext uri="{0D108BD9-81ED-4DB2-BD59-A6C34878D82A}">
                    <a16:rowId xmlns:a16="http://schemas.microsoft.com/office/drawing/2014/main" val="1456007535"/>
                  </a:ext>
                </a:extLst>
              </a:tr>
            </a:tbl>
          </a:graphicData>
        </a:graphic>
      </p:graphicFrame>
    </p:spTree>
    <p:extLst>
      <p:ext uri="{BB962C8B-B14F-4D97-AF65-F5344CB8AC3E}">
        <p14:creationId xmlns:p14="http://schemas.microsoft.com/office/powerpoint/2010/main" val="1575773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Garbage Collector</a:t>
            </a:r>
            <a:endParaRPr lang="uk-UA" dirty="0"/>
          </a:p>
        </p:txBody>
      </p:sp>
      <p:sp>
        <p:nvSpPr>
          <p:cNvPr id="3" name="Text Placeholder 2"/>
          <p:cNvSpPr>
            <a:spLocks noGrp="1"/>
          </p:cNvSpPr>
          <p:nvPr>
            <p:ph type="body" sz="quarter" idx="10"/>
          </p:nvPr>
        </p:nvSpPr>
        <p:spPr/>
        <p:txBody>
          <a:bodyPr/>
          <a:lstStyle/>
          <a:p>
            <a:r>
              <a:rPr lang="en-US" b="1" dirty="0"/>
              <a:t>GC </a:t>
            </a:r>
            <a:r>
              <a:rPr lang="en-US" dirty="0"/>
              <a:t>c</a:t>
            </a:r>
            <a:r>
              <a:rPr lang="en-US" dirty="0" smtClean="0"/>
              <a:t>lass</a:t>
            </a:r>
            <a:r>
              <a:rPr lang="en-US" b="1" dirty="0" smtClean="0"/>
              <a:t> </a:t>
            </a:r>
            <a:r>
              <a:rPr lang="en-US" dirty="0"/>
              <a:t>Controls the system garbage </a:t>
            </a:r>
            <a:r>
              <a:rPr lang="en-US" dirty="0" smtClean="0"/>
              <a:t>collector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12388893"/>
              </p:ext>
            </p:extLst>
          </p:nvPr>
        </p:nvGraphicFramePr>
        <p:xfrm>
          <a:off x="685800" y="2936393"/>
          <a:ext cx="10820400" cy="2794000"/>
        </p:xfrm>
        <a:graphic>
          <a:graphicData uri="http://schemas.openxmlformats.org/drawingml/2006/table">
            <a:tbl>
              <a:tblPr firstRow="1" bandRow="1">
                <a:tableStyleId>{5C22544A-7EE6-4342-B048-85BDC9FD1C3A}</a:tableStyleId>
              </a:tblPr>
              <a:tblGrid>
                <a:gridCol w="4329545">
                  <a:extLst>
                    <a:ext uri="{9D8B030D-6E8A-4147-A177-3AD203B41FA5}">
                      <a16:colId xmlns:a16="http://schemas.microsoft.com/office/drawing/2014/main" val="1560647760"/>
                    </a:ext>
                  </a:extLst>
                </a:gridCol>
                <a:gridCol w="6490855">
                  <a:extLst>
                    <a:ext uri="{9D8B030D-6E8A-4147-A177-3AD203B41FA5}">
                      <a16:colId xmlns:a16="http://schemas.microsoft.com/office/drawing/2014/main" val="1054859138"/>
                    </a:ext>
                  </a:extLst>
                </a:gridCol>
              </a:tblGrid>
              <a:tr h="370840">
                <a:tc gridSpan="2">
                  <a:txBody>
                    <a:bodyPr/>
                    <a:lstStyle/>
                    <a:p>
                      <a:pPr algn="ctr">
                        <a:lnSpc>
                          <a:spcPct val="150000"/>
                        </a:lnSpc>
                      </a:pPr>
                      <a:r>
                        <a:rPr lang="en-US" dirty="0" smtClean="0"/>
                        <a:t>Some useful methods of GC class:</a:t>
                      </a:r>
                      <a:endParaRPr lang="en-US" dirty="0"/>
                    </a:p>
                  </a:txBody>
                  <a:tcPr/>
                </a:tc>
                <a:tc hMerge="1">
                  <a:txBody>
                    <a:bodyPr/>
                    <a:lstStyle/>
                    <a:p>
                      <a:endParaRPr lang="uk-UA" dirty="0"/>
                    </a:p>
                  </a:txBody>
                  <a:tcPr/>
                </a:tc>
                <a:extLst>
                  <a:ext uri="{0D108BD9-81ED-4DB2-BD59-A6C34878D82A}">
                    <a16:rowId xmlns:a16="http://schemas.microsoft.com/office/drawing/2014/main" val="3944942823"/>
                  </a:ext>
                </a:extLst>
              </a:tr>
              <a:tr h="370840">
                <a:tc>
                  <a:txBody>
                    <a:bodyPr/>
                    <a:lstStyle/>
                    <a:p>
                      <a:r>
                        <a:rPr lang="en-US" sz="1800" b="0" i="0" u="sng" kern="1200" dirty="0" smtClean="0">
                          <a:solidFill>
                            <a:schemeClr val="dk1"/>
                          </a:solidFill>
                          <a:effectLst/>
                          <a:latin typeface="+mn-lt"/>
                          <a:ea typeface="+mn-ea"/>
                          <a:cs typeface="+mn-cs"/>
                          <a:hlinkClick r:id="rId2"/>
                        </a:rPr>
                        <a:t>Collect()</a:t>
                      </a:r>
                      <a:endParaRPr lang="uk-UA" dirty="0"/>
                    </a:p>
                  </a:txBody>
                  <a:tcPr/>
                </a:tc>
                <a:tc>
                  <a:txBody>
                    <a:bodyPr/>
                    <a:lstStyle/>
                    <a:p>
                      <a:pPr algn="l" fontAlgn="t"/>
                      <a:r>
                        <a:rPr lang="en-US" dirty="0" smtClean="0">
                          <a:effectLst/>
                        </a:rPr>
                        <a:t>Forces </a:t>
                      </a:r>
                      <a:r>
                        <a:rPr lang="en-US" dirty="0">
                          <a:effectLst/>
                        </a:rPr>
                        <a:t>an immediate garbage collection of all generations.</a:t>
                      </a:r>
                    </a:p>
                  </a:txBody>
                  <a:tcPr/>
                </a:tc>
                <a:extLst>
                  <a:ext uri="{0D108BD9-81ED-4DB2-BD59-A6C34878D82A}">
                    <a16:rowId xmlns:a16="http://schemas.microsoft.com/office/drawing/2014/main" val="3821042581"/>
                  </a:ext>
                </a:extLst>
              </a:tr>
              <a:tr h="370840">
                <a:tc>
                  <a:txBody>
                    <a:bodyPr/>
                    <a:lstStyle/>
                    <a:p>
                      <a:r>
                        <a:rPr lang="en-US" sz="1800" b="0" i="0" u="none" strike="noStrike" kern="1200" dirty="0" err="1" smtClean="0">
                          <a:solidFill>
                            <a:schemeClr val="dk1"/>
                          </a:solidFill>
                          <a:effectLst/>
                          <a:latin typeface="+mn-lt"/>
                          <a:ea typeface="+mn-ea"/>
                          <a:cs typeface="+mn-cs"/>
                          <a:hlinkClick r:id="rId3"/>
                        </a:rPr>
                        <a:t>SuppressFinalize</a:t>
                      </a:r>
                      <a:r>
                        <a:rPr lang="en-US" sz="1800" b="0" i="0" u="none" strike="noStrike" kern="1200" dirty="0" smtClean="0">
                          <a:solidFill>
                            <a:schemeClr val="dk1"/>
                          </a:solidFill>
                          <a:effectLst/>
                          <a:latin typeface="+mn-lt"/>
                          <a:ea typeface="+mn-ea"/>
                          <a:cs typeface="+mn-cs"/>
                          <a:hlinkClick r:id="rId3"/>
                        </a:rPr>
                        <a:t>(Object)</a:t>
                      </a:r>
                      <a:endParaRPr lang="uk-UA" dirty="0"/>
                    </a:p>
                  </a:txBody>
                  <a:tcPr/>
                </a:tc>
                <a:tc>
                  <a:txBody>
                    <a:bodyPr/>
                    <a:lstStyle/>
                    <a:p>
                      <a:r>
                        <a:rPr lang="en-US" sz="1800" b="0" i="0" kern="1200" dirty="0" smtClean="0">
                          <a:solidFill>
                            <a:schemeClr val="dk1"/>
                          </a:solidFill>
                          <a:effectLst/>
                          <a:latin typeface="+mn-lt"/>
                          <a:ea typeface="+mn-ea"/>
                          <a:cs typeface="+mn-cs"/>
                        </a:rPr>
                        <a:t>Requests that the common language runtime not call the finalizer for the specified object.</a:t>
                      </a:r>
                      <a:endParaRPr lang="uk-UA" dirty="0"/>
                    </a:p>
                  </a:txBody>
                  <a:tcPr/>
                </a:tc>
                <a:extLst>
                  <a:ext uri="{0D108BD9-81ED-4DB2-BD59-A6C34878D82A}">
                    <a16:rowId xmlns:a16="http://schemas.microsoft.com/office/drawing/2014/main" val="1458500439"/>
                  </a:ext>
                </a:extLst>
              </a:tr>
              <a:tr h="370840">
                <a:tc>
                  <a:txBody>
                    <a:bodyPr/>
                    <a:lstStyle/>
                    <a:p>
                      <a:r>
                        <a:rPr lang="en-US" sz="1800" b="0" i="0" u="sng" kern="1200" dirty="0" err="1" smtClean="0">
                          <a:solidFill>
                            <a:schemeClr val="dk1"/>
                          </a:solidFill>
                          <a:effectLst/>
                          <a:latin typeface="+mn-lt"/>
                          <a:ea typeface="+mn-ea"/>
                          <a:cs typeface="+mn-cs"/>
                          <a:hlinkClick r:id="rId4"/>
                        </a:rPr>
                        <a:t>GetGeneration</a:t>
                      </a:r>
                      <a:r>
                        <a:rPr lang="en-US" sz="1800" b="0" i="0" u="sng" kern="1200" dirty="0" smtClean="0">
                          <a:solidFill>
                            <a:schemeClr val="dk1"/>
                          </a:solidFill>
                          <a:effectLst/>
                          <a:latin typeface="+mn-lt"/>
                          <a:ea typeface="+mn-ea"/>
                          <a:cs typeface="+mn-cs"/>
                          <a:hlinkClick r:id="rId4"/>
                        </a:rPr>
                        <a:t>(Object)</a:t>
                      </a:r>
                      <a:endParaRPr lang="uk-UA" dirty="0"/>
                    </a:p>
                  </a:txBody>
                  <a:tcPr/>
                </a:tc>
                <a:tc>
                  <a:txBody>
                    <a:bodyPr/>
                    <a:lstStyle/>
                    <a:p>
                      <a:r>
                        <a:rPr lang="en-US" sz="1800" b="0" i="0" kern="1200" dirty="0" smtClean="0">
                          <a:solidFill>
                            <a:schemeClr val="dk1"/>
                          </a:solidFill>
                          <a:effectLst/>
                          <a:latin typeface="+mn-lt"/>
                          <a:ea typeface="+mn-ea"/>
                          <a:cs typeface="+mn-cs"/>
                        </a:rPr>
                        <a:t>Returns the current generation number of the specified object.</a:t>
                      </a:r>
                      <a:endParaRPr lang="uk-UA" dirty="0"/>
                    </a:p>
                  </a:txBody>
                  <a:tcPr/>
                </a:tc>
                <a:extLst>
                  <a:ext uri="{0D108BD9-81ED-4DB2-BD59-A6C34878D82A}">
                    <a16:rowId xmlns:a16="http://schemas.microsoft.com/office/drawing/2014/main" val="2023467226"/>
                  </a:ext>
                </a:extLst>
              </a:tr>
              <a:tr h="370840">
                <a:tc>
                  <a:txBody>
                    <a:bodyPr/>
                    <a:lstStyle/>
                    <a:p>
                      <a:r>
                        <a:rPr lang="en-US" sz="1800" b="0" i="0" u="none" strike="noStrike" kern="1200" dirty="0" err="1" smtClean="0">
                          <a:solidFill>
                            <a:schemeClr val="dk1"/>
                          </a:solidFill>
                          <a:effectLst/>
                          <a:latin typeface="+mn-lt"/>
                          <a:ea typeface="+mn-ea"/>
                          <a:cs typeface="+mn-cs"/>
                          <a:hlinkClick r:id="rId5"/>
                        </a:rPr>
                        <a:t>GetAllocatedBytesForCurrentThread</a:t>
                      </a:r>
                      <a:r>
                        <a:rPr lang="en-US" sz="1800" b="0" i="0" u="none" strike="noStrike" kern="1200" dirty="0" smtClean="0">
                          <a:solidFill>
                            <a:schemeClr val="dk1"/>
                          </a:solidFill>
                          <a:effectLst/>
                          <a:latin typeface="+mn-lt"/>
                          <a:ea typeface="+mn-ea"/>
                          <a:cs typeface="+mn-cs"/>
                          <a:hlinkClick r:id="rId5"/>
                        </a:rPr>
                        <a:t>()</a:t>
                      </a:r>
                      <a:endParaRPr lang="uk-UA" dirty="0"/>
                    </a:p>
                  </a:txBody>
                  <a:tcPr/>
                </a:tc>
                <a:tc>
                  <a:txBody>
                    <a:bodyPr/>
                    <a:lstStyle/>
                    <a:p>
                      <a:r>
                        <a:rPr lang="en-US" sz="1800" b="0" i="0" kern="1200" dirty="0" smtClean="0">
                          <a:solidFill>
                            <a:schemeClr val="dk1"/>
                          </a:solidFill>
                          <a:effectLst/>
                          <a:latin typeface="+mn-lt"/>
                          <a:ea typeface="+mn-ea"/>
                          <a:cs typeface="+mn-cs"/>
                        </a:rPr>
                        <a:t>Gets the total number of bytes allocated to the current thread since the beginning of its lifetime.</a:t>
                      </a:r>
                      <a:endParaRPr lang="uk-UA" dirty="0"/>
                    </a:p>
                  </a:txBody>
                  <a:tcPr/>
                </a:tc>
                <a:extLst>
                  <a:ext uri="{0D108BD9-81ED-4DB2-BD59-A6C34878D82A}">
                    <a16:rowId xmlns:a16="http://schemas.microsoft.com/office/drawing/2014/main" val="2485731413"/>
                  </a:ext>
                </a:extLst>
              </a:tr>
            </a:tbl>
          </a:graphicData>
        </a:graphic>
      </p:graphicFrame>
    </p:spTree>
    <p:extLst>
      <p:ext uri="{BB962C8B-B14F-4D97-AF65-F5344CB8AC3E}">
        <p14:creationId xmlns:p14="http://schemas.microsoft.com/office/powerpoint/2010/main" val="2946493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unmanaged resources</a:t>
            </a:r>
            <a:endParaRPr lang="uk-UA" dirty="0"/>
          </a:p>
        </p:txBody>
      </p:sp>
      <p:sp>
        <p:nvSpPr>
          <p:cNvPr id="7" name="Text Placeholder 6"/>
          <p:cNvSpPr>
            <a:spLocks noGrp="1"/>
          </p:cNvSpPr>
          <p:nvPr>
            <p:ph type="body" sz="quarter" idx="10"/>
          </p:nvPr>
        </p:nvSpPr>
        <p:spPr>
          <a:xfrm>
            <a:off x="685800" y="2057400"/>
            <a:ext cx="7405255" cy="3429000"/>
          </a:xfrm>
        </p:spPr>
        <p:txBody>
          <a:bodyPr/>
          <a:lstStyle/>
          <a:p>
            <a:r>
              <a:rPr lang="en-US" dirty="0"/>
              <a:t>When you create objects that include unmanaged resources, you must explicitly release those resources when you finish using them in your app. </a:t>
            </a:r>
          </a:p>
          <a:p>
            <a:r>
              <a:rPr lang="en-US" dirty="0"/>
              <a:t>The most common types of unmanaged resource are objects that wrap operating system resources, such as: </a:t>
            </a:r>
          </a:p>
          <a:p>
            <a:pPr marL="800100" lvl="1" indent="-342900">
              <a:buFont typeface="Wingdings" panose="05000000000000000000" pitchFamily="2" charset="2"/>
              <a:buChar char="v"/>
            </a:pPr>
            <a:r>
              <a:rPr lang="en-US" dirty="0">
                <a:solidFill>
                  <a:schemeClr val="bg1"/>
                </a:solidFill>
              </a:rPr>
              <a:t>files </a:t>
            </a:r>
          </a:p>
          <a:p>
            <a:pPr marL="800100" lvl="1" indent="-342900">
              <a:buFont typeface="Wingdings" panose="05000000000000000000" pitchFamily="2" charset="2"/>
              <a:buChar char="v"/>
            </a:pPr>
            <a:r>
              <a:rPr lang="en-US" dirty="0">
                <a:solidFill>
                  <a:schemeClr val="bg1"/>
                </a:solidFill>
              </a:rPr>
              <a:t>windows </a:t>
            </a:r>
          </a:p>
          <a:p>
            <a:pPr marL="800100" lvl="1" indent="-342900">
              <a:buFont typeface="Wingdings" panose="05000000000000000000" pitchFamily="2" charset="2"/>
              <a:buChar char="v"/>
            </a:pPr>
            <a:r>
              <a:rPr lang="en-US" dirty="0">
                <a:solidFill>
                  <a:schemeClr val="bg1"/>
                </a:solidFill>
              </a:rPr>
              <a:t>network connections </a:t>
            </a:r>
          </a:p>
          <a:p>
            <a:pPr marL="800100" lvl="1" indent="-342900">
              <a:buFont typeface="Wingdings" panose="05000000000000000000" pitchFamily="2" charset="2"/>
              <a:buChar char="v"/>
            </a:pPr>
            <a:r>
              <a:rPr lang="en-US" dirty="0">
                <a:solidFill>
                  <a:schemeClr val="bg1"/>
                </a:solidFill>
              </a:rPr>
              <a:t>database connections</a:t>
            </a:r>
            <a:endParaRPr lang="uk-UA" dirty="0">
              <a:solidFill>
                <a:schemeClr val="bg1"/>
              </a:solidFill>
            </a:endParaRPr>
          </a:p>
        </p:txBody>
      </p:sp>
      <p:pic>
        <p:nvPicPr>
          <p:cNvPr id="8" name="Picture 7"/>
          <p:cNvPicPr>
            <a:picLocks noChangeAspect="1"/>
          </p:cNvPicPr>
          <p:nvPr/>
        </p:nvPicPr>
        <p:blipFill>
          <a:blip r:embed="rId2"/>
          <a:stretch>
            <a:fillRect/>
          </a:stretch>
        </p:blipFill>
        <p:spPr>
          <a:xfrm>
            <a:off x="8323990" y="2057400"/>
            <a:ext cx="3370111" cy="3422361"/>
          </a:xfrm>
          <a:prstGeom prst="rect">
            <a:avLst/>
          </a:prstGeom>
        </p:spPr>
      </p:pic>
    </p:spTree>
    <p:extLst>
      <p:ext uri="{BB962C8B-B14F-4D97-AF65-F5344CB8AC3E}">
        <p14:creationId xmlns:p14="http://schemas.microsoft.com/office/powerpoint/2010/main" val="845206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Disposing with Finalizer</a:t>
            </a:r>
            <a:endParaRPr lang="uk-UA" dirty="0"/>
          </a:p>
        </p:txBody>
      </p:sp>
      <p:sp>
        <p:nvSpPr>
          <p:cNvPr id="3" name="Text Placeholder 2"/>
          <p:cNvSpPr>
            <a:spLocks noGrp="1"/>
          </p:cNvSpPr>
          <p:nvPr>
            <p:ph type="body" sz="quarter" idx="10"/>
          </p:nvPr>
        </p:nvSpPr>
        <p:spPr>
          <a:xfrm>
            <a:off x="6668647" y="2311401"/>
            <a:ext cx="4976097" cy="2062018"/>
          </a:xfrm>
          <a:ln>
            <a:solidFill>
              <a:srgbClr val="159B3B"/>
            </a:solidFill>
          </a:ln>
        </p:spPr>
        <p:txBody>
          <a:bodyPr/>
          <a:lstStyle/>
          <a:p>
            <a:pPr>
              <a:spcBef>
                <a:spcPts val="0"/>
              </a:spcBef>
            </a:pP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protected</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Finalize()</a:t>
            </a: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try</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//releasing unmanaged resources here</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finally</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base</a:t>
            </a:r>
            <a:r>
              <a:rPr lang="en-US" sz="1400" dirty="0" err="1">
                <a:solidFill>
                  <a:srgbClr val="000000"/>
                </a:solidFill>
                <a:latin typeface="Consolas" panose="020B0609020204030204" pitchFamily="49" charset="0"/>
              </a:rPr>
              <a:t>.Finalize</a:t>
            </a:r>
            <a:r>
              <a:rPr lang="en-US" sz="1400" dirty="0">
                <a:solidFill>
                  <a:srgbClr val="000000"/>
                </a:solidFill>
                <a:latin typeface="Consolas" panose="020B0609020204030204" pitchFamily="49" charset="0"/>
              </a:rPr>
              <a:t>();</a:t>
            </a:r>
          </a:p>
          <a:p>
            <a:pPr>
              <a:spcBef>
                <a:spcPts val="0"/>
              </a:spcBef>
            </a:pPr>
            <a:r>
              <a:rPr lang="uk-UA" sz="1400" dirty="0">
                <a:solidFill>
                  <a:srgbClr val="000000"/>
                </a:solidFill>
                <a:latin typeface="Consolas" panose="020B0609020204030204" pitchFamily="49" charset="0"/>
              </a:rPr>
              <a:t>        }</a:t>
            </a:r>
          </a:p>
          <a:p>
            <a:pPr>
              <a:spcBef>
                <a:spcPts val="0"/>
              </a:spcBef>
            </a:pPr>
            <a:r>
              <a:rPr lang="uk-UA" sz="1400" dirty="0">
                <a:solidFill>
                  <a:srgbClr val="000000"/>
                </a:solidFill>
                <a:latin typeface="Consolas" panose="020B0609020204030204" pitchFamily="49" charset="0"/>
              </a:rPr>
              <a:t>    }</a:t>
            </a:r>
            <a:endParaRPr lang="uk-UA" sz="1400" dirty="0"/>
          </a:p>
        </p:txBody>
      </p:sp>
      <p:sp>
        <p:nvSpPr>
          <p:cNvPr id="4" name="Text Placeholder 2"/>
          <p:cNvSpPr txBox="1">
            <a:spLocks/>
          </p:cNvSpPr>
          <p:nvPr/>
        </p:nvSpPr>
        <p:spPr>
          <a:xfrm>
            <a:off x="152400" y="2311401"/>
            <a:ext cx="5151582" cy="2062018"/>
          </a:xfrm>
          <a:prstGeom prst="rect">
            <a:avLst/>
          </a:prstGeom>
          <a:ln>
            <a:solidFill>
              <a:schemeClr val="accent1">
                <a:lumMod val="75000"/>
              </a:schemeClr>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0"/>
              </a:spcBef>
              <a:spcAft>
                <a:spcPts val="0"/>
              </a:spcAft>
            </a:pP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smtClean="0">
                <a:solidFill>
                  <a:srgbClr val="2B91AF"/>
                </a:solidFill>
                <a:latin typeface="Consolas" panose="020B0609020204030204" pitchFamily="49" charset="0"/>
              </a:rPr>
              <a:t>SomeResource</a:t>
            </a:r>
            <a:endParaRPr lang="en-US" sz="1400" dirty="0" smtClean="0">
              <a:solidFill>
                <a:srgbClr val="000000"/>
              </a:solidFill>
              <a:latin typeface="Consolas" panose="020B0609020204030204" pitchFamily="49" charset="0"/>
            </a:endParaRPr>
          </a:p>
          <a:p>
            <a:pPr fontAlgn="auto">
              <a:spcBef>
                <a:spcPts val="0"/>
              </a:spcBef>
              <a:spcAft>
                <a:spcPts val="0"/>
              </a:spcAft>
            </a:pPr>
            <a:r>
              <a:rPr lang="uk-UA" sz="1400" dirty="0" smtClean="0">
                <a:solidFill>
                  <a:srgbClr val="000000"/>
                </a:solidFill>
                <a:latin typeface="Consolas" panose="020B0609020204030204" pitchFamily="49" charset="0"/>
              </a:rPr>
              <a:t>    {</a:t>
            </a:r>
          </a:p>
          <a:p>
            <a:pPr fontAlgn="auto">
              <a:spcBef>
                <a:spcPts val="0"/>
              </a:spcBef>
              <a:spcAft>
                <a:spcPts val="0"/>
              </a:spcAft>
            </a:pP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string</a:t>
            </a:r>
            <a:r>
              <a:rPr lang="en-US" sz="1400" dirty="0" smtClean="0">
                <a:solidFill>
                  <a:srgbClr val="000000"/>
                </a:solidFill>
                <a:latin typeface="Consolas" panose="020B0609020204030204" pitchFamily="49" charset="0"/>
              </a:rPr>
              <a:t> Name { </a:t>
            </a:r>
            <a:r>
              <a:rPr lang="en-US" sz="1400" dirty="0" smtClean="0">
                <a:solidFill>
                  <a:srgbClr val="0000FF"/>
                </a:solidFill>
                <a:latin typeface="Consolas" panose="020B0609020204030204" pitchFamily="49" charset="0"/>
              </a:rPr>
              <a:t>get</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set</a:t>
            </a:r>
            <a:r>
              <a:rPr lang="en-US" sz="1400" dirty="0" smtClean="0">
                <a:solidFill>
                  <a:srgbClr val="000000"/>
                </a:solidFill>
                <a:latin typeface="Consolas" panose="020B0609020204030204" pitchFamily="49" charset="0"/>
              </a:rPr>
              <a:t>; }</a:t>
            </a:r>
          </a:p>
          <a:p>
            <a:pPr fontAlgn="auto">
              <a:spcBef>
                <a:spcPts val="0"/>
              </a:spcBef>
              <a:spcAft>
                <a:spcPts val="0"/>
              </a:spcAft>
            </a:pPr>
            <a:endParaRPr lang="uk-UA" sz="1400" dirty="0" smtClean="0">
              <a:solidFill>
                <a:srgbClr val="000000"/>
              </a:solidFill>
              <a:latin typeface="Consolas" panose="020B0609020204030204" pitchFamily="49" charset="0"/>
            </a:endParaRPr>
          </a:p>
          <a:p>
            <a:pPr fontAlgn="auto">
              <a:spcBef>
                <a:spcPts val="0"/>
              </a:spcBef>
              <a:spcAft>
                <a:spcPts val="0"/>
              </a:spcAft>
            </a:pPr>
            <a:r>
              <a:rPr lang="en-US" sz="1400" dirty="0" smtClean="0">
                <a:solidFill>
                  <a:srgbClr val="000000"/>
                </a:solidFill>
                <a:latin typeface="Consolas" panose="020B0609020204030204" pitchFamily="49" charset="0"/>
              </a:rPr>
              <a:t>        ~</a:t>
            </a:r>
            <a:r>
              <a:rPr lang="en-US" sz="1400" dirty="0" err="1" smtClean="0">
                <a:solidFill>
                  <a:srgbClr val="2B91AF"/>
                </a:solidFill>
                <a:latin typeface="Consolas" panose="020B0609020204030204" pitchFamily="49" charset="0"/>
              </a:rPr>
              <a:t>SomeResource</a:t>
            </a:r>
            <a:r>
              <a:rPr lang="en-US" sz="1400" dirty="0" smtClean="0">
                <a:solidFill>
                  <a:srgbClr val="000000"/>
                </a:solidFill>
                <a:latin typeface="Consolas" panose="020B0609020204030204" pitchFamily="49" charset="0"/>
              </a:rPr>
              <a:t>()</a:t>
            </a:r>
          </a:p>
          <a:p>
            <a:pPr fontAlgn="auto">
              <a:spcBef>
                <a:spcPts val="0"/>
              </a:spcBef>
              <a:spcAft>
                <a:spcPts val="0"/>
              </a:spcAft>
            </a:pPr>
            <a:r>
              <a:rPr lang="uk-UA" sz="1400" dirty="0" smtClean="0">
                <a:solidFill>
                  <a:srgbClr val="000000"/>
                </a:solidFill>
                <a:latin typeface="Consolas" panose="020B0609020204030204" pitchFamily="49" charset="0"/>
              </a:rPr>
              <a:t>        {</a:t>
            </a:r>
          </a:p>
          <a:p>
            <a:pPr fontAlgn="auto">
              <a:spcBef>
                <a:spcPts val="0"/>
              </a:spcBef>
              <a:spcAft>
                <a:spcPts val="0"/>
              </a:spcAft>
            </a:pP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//releasing unmanaged resources here</a:t>
            </a:r>
            <a:endParaRPr lang="en-US" sz="1400" dirty="0" smtClean="0">
              <a:solidFill>
                <a:srgbClr val="000000"/>
              </a:solidFill>
              <a:latin typeface="Consolas" panose="020B0609020204030204" pitchFamily="49" charset="0"/>
            </a:endParaRPr>
          </a:p>
          <a:p>
            <a:pPr fontAlgn="auto">
              <a:spcBef>
                <a:spcPts val="0"/>
              </a:spcBef>
              <a:spcAft>
                <a:spcPts val="0"/>
              </a:spcAft>
            </a:pPr>
            <a:r>
              <a:rPr lang="uk-UA" sz="1400" dirty="0" smtClean="0">
                <a:solidFill>
                  <a:srgbClr val="000000"/>
                </a:solidFill>
                <a:latin typeface="Consolas" panose="020B0609020204030204" pitchFamily="49" charset="0"/>
              </a:rPr>
              <a:t>        }</a:t>
            </a:r>
          </a:p>
          <a:p>
            <a:pPr fontAlgn="auto">
              <a:spcBef>
                <a:spcPts val="0"/>
              </a:spcBef>
              <a:spcAft>
                <a:spcPts val="0"/>
              </a:spcAft>
            </a:pPr>
            <a:r>
              <a:rPr lang="uk-UA" sz="1400" dirty="0" smtClean="0">
                <a:solidFill>
                  <a:srgbClr val="000000"/>
                </a:solidFill>
                <a:latin typeface="Consolas" panose="020B0609020204030204" pitchFamily="49" charset="0"/>
              </a:rPr>
              <a:t>    }</a:t>
            </a:r>
            <a:endParaRPr lang="uk-UA" sz="1400" dirty="0"/>
          </a:p>
        </p:txBody>
      </p:sp>
      <p:sp>
        <p:nvSpPr>
          <p:cNvPr id="7" name="Right Arrow 6"/>
          <p:cNvSpPr/>
          <p:nvPr/>
        </p:nvSpPr>
        <p:spPr>
          <a:xfrm>
            <a:off x="5209309" y="3342410"/>
            <a:ext cx="1450109" cy="176645"/>
          </a:xfrm>
          <a:prstGeom prst="rightArrow">
            <a:avLst/>
          </a:prstGeom>
          <a:solidFill>
            <a:schemeClr val="bg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TextBox 7"/>
          <p:cNvSpPr txBox="1"/>
          <p:nvPr/>
        </p:nvSpPr>
        <p:spPr>
          <a:xfrm>
            <a:off x="5218539" y="2784401"/>
            <a:ext cx="1708727" cy="584775"/>
          </a:xfrm>
          <a:prstGeom prst="rect">
            <a:avLst/>
          </a:prstGeom>
          <a:noFill/>
        </p:spPr>
        <p:txBody>
          <a:bodyPr wrap="square" rtlCol="0">
            <a:spAutoFit/>
          </a:bodyPr>
          <a:lstStyle/>
          <a:p>
            <a:r>
              <a:rPr lang="en-US" sz="1600" dirty="0" smtClean="0">
                <a:solidFill>
                  <a:schemeClr val="bg1"/>
                </a:solidFill>
              </a:rPr>
              <a:t>Compiler will generate</a:t>
            </a:r>
            <a:endParaRPr lang="uk-UA" sz="1600" dirty="0">
              <a:solidFill>
                <a:schemeClr val="bg1"/>
              </a:solidFill>
            </a:endParaRPr>
          </a:p>
        </p:txBody>
      </p:sp>
      <p:sp>
        <p:nvSpPr>
          <p:cNvPr id="9" name="TextBox 8"/>
          <p:cNvSpPr txBox="1"/>
          <p:nvPr/>
        </p:nvSpPr>
        <p:spPr>
          <a:xfrm>
            <a:off x="685799" y="5588000"/>
            <a:ext cx="7885545" cy="646331"/>
          </a:xfrm>
          <a:prstGeom prst="rect">
            <a:avLst/>
          </a:prstGeom>
          <a:noFill/>
        </p:spPr>
        <p:txBody>
          <a:bodyPr wrap="square" rtlCol="0">
            <a:spAutoFit/>
          </a:bodyPr>
          <a:lstStyle/>
          <a:p>
            <a:r>
              <a:rPr lang="en-US" dirty="0" smtClean="0">
                <a:solidFill>
                  <a:schemeClr val="bg1"/>
                </a:solidFill>
              </a:rPr>
              <a:t>Developers don’t have direct access to Finalize method, they should use finalizers.</a:t>
            </a:r>
            <a:endParaRPr lang="uk-UA" dirty="0">
              <a:solidFill>
                <a:schemeClr val="bg1"/>
              </a:solidFill>
            </a:endParaRPr>
          </a:p>
        </p:txBody>
      </p:sp>
      <p:cxnSp>
        <p:nvCxnSpPr>
          <p:cNvPr id="11" name="Straight Arrow Connector 10"/>
          <p:cNvCxnSpPr/>
          <p:nvPr/>
        </p:nvCxnSpPr>
        <p:spPr>
          <a:xfrm flipV="1">
            <a:off x="942109" y="3519055"/>
            <a:ext cx="452582" cy="1149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5800" y="4611377"/>
            <a:ext cx="1286164" cy="369332"/>
          </a:xfrm>
          <a:prstGeom prst="rect">
            <a:avLst/>
          </a:prstGeom>
          <a:noFill/>
        </p:spPr>
        <p:txBody>
          <a:bodyPr wrap="square" rtlCol="0">
            <a:spAutoFit/>
          </a:bodyPr>
          <a:lstStyle/>
          <a:p>
            <a:r>
              <a:rPr lang="en-US" dirty="0" smtClean="0">
                <a:solidFill>
                  <a:schemeClr val="accent6">
                    <a:lumMod val="50000"/>
                  </a:schemeClr>
                </a:solidFill>
              </a:rPr>
              <a:t>Finalizer</a:t>
            </a:r>
            <a:endParaRPr lang="uk-UA" dirty="0">
              <a:solidFill>
                <a:schemeClr val="accent6">
                  <a:lumMod val="50000"/>
                </a:schemeClr>
              </a:solidFill>
            </a:endParaRPr>
          </a:p>
        </p:txBody>
      </p:sp>
    </p:spTree>
    <p:extLst>
      <p:ext uri="{BB962C8B-B14F-4D97-AF65-F5344CB8AC3E}">
        <p14:creationId xmlns:p14="http://schemas.microsoft.com/office/powerpoint/2010/main" val="883363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Disposing with </a:t>
            </a:r>
            <a:r>
              <a:rPr lang="en-US" dirty="0" err="1" smtClean="0"/>
              <a:t>IDisposable</a:t>
            </a:r>
            <a:endParaRPr lang="uk-UA" dirty="0"/>
          </a:p>
        </p:txBody>
      </p:sp>
      <p:sp>
        <p:nvSpPr>
          <p:cNvPr id="3" name="Text Placeholder 2"/>
          <p:cNvSpPr>
            <a:spLocks noGrp="1"/>
          </p:cNvSpPr>
          <p:nvPr>
            <p:ph type="body" sz="quarter" idx="10"/>
          </p:nvPr>
        </p:nvSpPr>
        <p:spPr>
          <a:xfrm>
            <a:off x="685800" y="2057400"/>
            <a:ext cx="4920673" cy="1969656"/>
          </a:xfrm>
          <a:ln>
            <a:solidFill>
              <a:srgbClr val="159B3B"/>
            </a:solidFill>
          </a:ln>
        </p:spPr>
        <p:txBody>
          <a:bodyPr/>
          <a:lstStyle/>
          <a:p>
            <a:pPr>
              <a:spcBef>
                <a:spcPts val="0"/>
              </a:spcBef>
            </a:pP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Person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IDisposable</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Dispose()</a:t>
            </a: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//disposing unmanaged resources here</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uk-UA" sz="1400" dirty="0">
                <a:solidFill>
                  <a:srgbClr val="000000"/>
                </a:solidFill>
                <a:latin typeface="Consolas" panose="020B0609020204030204" pitchFamily="49" charset="0"/>
              </a:rPr>
              <a:t>    }</a:t>
            </a:r>
            <a:endParaRPr lang="uk-UA" sz="1400" dirty="0"/>
          </a:p>
        </p:txBody>
      </p:sp>
      <p:sp>
        <p:nvSpPr>
          <p:cNvPr id="4" name="Text Placeholder 2"/>
          <p:cNvSpPr txBox="1">
            <a:spLocks/>
          </p:cNvSpPr>
          <p:nvPr/>
        </p:nvSpPr>
        <p:spPr>
          <a:xfrm>
            <a:off x="5735782" y="2057400"/>
            <a:ext cx="5770418" cy="3281218"/>
          </a:xfrm>
          <a:prstGeom prst="rect">
            <a:avLst/>
          </a:prstGeom>
          <a:ln>
            <a:solidFill>
              <a:srgbClr val="159B3B"/>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private</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Test()</a:t>
            </a: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Person p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try</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p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Person();</a:t>
            </a: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finally</a:t>
            </a:r>
            <a:endParaRPr lang="en-US" sz="1400" dirty="0">
              <a:solidFill>
                <a:srgbClr val="000000"/>
              </a:solidFill>
              <a:latin typeface="Consolas" panose="020B0609020204030204" pitchFamily="49" charset="0"/>
            </a:endParaRP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(p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a:spcBef>
                <a:spcPts val="0"/>
              </a:spcBef>
            </a:pPr>
            <a:r>
              <a:rPr lang="uk-UA" sz="1400" dirty="0">
                <a:solidFill>
                  <a:srgbClr val="000000"/>
                </a:solidFill>
                <a:latin typeface="Consolas" panose="020B0609020204030204" pitchFamily="49" charset="0"/>
              </a:rPr>
              <a:t>            {</a:t>
            </a:r>
          </a:p>
          <a:p>
            <a:pPr>
              <a:spcBef>
                <a:spcPts val="0"/>
              </a:spcBef>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p.Dispose</a:t>
            </a:r>
            <a:r>
              <a:rPr lang="en-US" sz="1400" dirty="0">
                <a:solidFill>
                  <a:srgbClr val="000000"/>
                </a:solidFill>
                <a:latin typeface="Consolas" panose="020B0609020204030204" pitchFamily="49" charset="0"/>
              </a:rPr>
              <a:t>();</a:t>
            </a:r>
          </a:p>
          <a:p>
            <a:pPr>
              <a:spcBef>
                <a:spcPts val="0"/>
              </a:spcBef>
            </a:pPr>
            <a:r>
              <a:rPr lang="uk-UA" sz="1400" dirty="0">
                <a:solidFill>
                  <a:srgbClr val="000000"/>
                </a:solidFill>
                <a:latin typeface="Consolas" panose="020B0609020204030204" pitchFamily="49" charset="0"/>
              </a:rPr>
              <a:t>            }</a:t>
            </a:r>
          </a:p>
          <a:p>
            <a:pPr>
              <a:spcBef>
                <a:spcPts val="0"/>
              </a:spcBef>
            </a:pPr>
            <a:r>
              <a:rPr lang="uk-UA" sz="1400" dirty="0">
                <a:solidFill>
                  <a:srgbClr val="000000"/>
                </a:solidFill>
                <a:latin typeface="Consolas" panose="020B0609020204030204" pitchFamily="49" charset="0"/>
              </a:rPr>
              <a:t>        }</a:t>
            </a:r>
          </a:p>
          <a:p>
            <a:pPr>
              <a:spcBef>
                <a:spcPts val="0"/>
              </a:spcBef>
            </a:pPr>
            <a:r>
              <a:rPr lang="uk-UA" sz="1400" dirty="0">
                <a:solidFill>
                  <a:srgbClr val="000000"/>
                </a:solidFill>
                <a:latin typeface="Consolas" panose="020B0609020204030204" pitchFamily="49" charset="0"/>
              </a:rPr>
              <a:t>    }</a:t>
            </a:r>
            <a:endParaRPr lang="uk-UA" sz="1400" dirty="0"/>
          </a:p>
        </p:txBody>
      </p:sp>
    </p:spTree>
    <p:extLst>
      <p:ext uri="{BB962C8B-B14F-4D97-AF65-F5344CB8AC3E}">
        <p14:creationId xmlns:p14="http://schemas.microsoft.com/office/powerpoint/2010/main" val="57022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uk-UA" dirty="0"/>
          </a:p>
        </p:txBody>
      </p:sp>
      <p:sp>
        <p:nvSpPr>
          <p:cNvPr id="3" name="Text Placeholder 2"/>
          <p:cNvSpPr>
            <a:spLocks noGrp="1"/>
          </p:cNvSpPr>
          <p:nvPr>
            <p:ph type="body" sz="quarter" idx="10"/>
          </p:nvPr>
        </p:nvSpPr>
        <p:spPr>
          <a:xfrm>
            <a:off x="5615708" y="2057400"/>
            <a:ext cx="5890491" cy="3429000"/>
          </a:xfrm>
        </p:spPr>
        <p:txBody>
          <a:bodyPr/>
          <a:lstStyle/>
          <a:p>
            <a:r>
              <a:rPr lang="en-US" dirty="0"/>
              <a:t>Everything in C# is associated with classes and objects, along with its attributes and methods</a:t>
            </a:r>
            <a:r>
              <a:rPr lang="en-US" dirty="0" smtClean="0"/>
              <a:t>.</a:t>
            </a:r>
          </a:p>
          <a:p>
            <a:r>
              <a:rPr lang="en-US" dirty="0" smtClean="0"/>
              <a:t> </a:t>
            </a:r>
          </a:p>
          <a:p>
            <a:r>
              <a:rPr lang="en-US" dirty="0" smtClean="0"/>
              <a:t>For </a:t>
            </a:r>
            <a:r>
              <a:rPr lang="en-US" dirty="0"/>
              <a:t>example: in real life, a car is an object. The car has </a:t>
            </a:r>
            <a:r>
              <a:rPr lang="en-US" b="1" dirty="0"/>
              <a:t>attributes</a:t>
            </a:r>
            <a:r>
              <a:rPr lang="en-US" dirty="0"/>
              <a:t>, such as weight and color, and </a:t>
            </a:r>
            <a:r>
              <a:rPr lang="en-US" b="1" dirty="0"/>
              <a:t>methods</a:t>
            </a:r>
            <a:r>
              <a:rPr lang="en-US" dirty="0"/>
              <a:t>, such as drive and brake</a:t>
            </a:r>
            <a:r>
              <a:rPr lang="en-US" dirty="0" smtClean="0"/>
              <a:t>.</a:t>
            </a:r>
          </a:p>
          <a:p>
            <a:endParaRPr lang="en-US" dirty="0"/>
          </a:p>
          <a:p>
            <a:r>
              <a:rPr lang="en-US" dirty="0"/>
              <a:t>A Class is like </a:t>
            </a:r>
            <a:r>
              <a:rPr lang="en-US" dirty="0" smtClean="0"/>
              <a:t>a </a:t>
            </a:r>
            <a:r>
              <a:rPr lang="en-US" dirty="0"/>
              <a:t>"blueprint" for creating objects.</a:t>
            </a:r>
          </a:p>
        </p:txBody>
      </p:sp>
      <p:pic>
        <p:nvPicPr>
          <p:cNvPr id="4" name="Picture 3" descr="Ð ÐµÐ·ÑÐ»ÑÑÐ°Ñ Ð¿Ð¾ÑÑÐºÑ Ð·Ð¾Ð±ÑÐ°Ð¶ÐµÐ½Ñ Ð·Ð° Ð·Ð°Ð¿Ð¸ÑÐ¾Ð¼ &quot;The Data Type Class Hierarch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25" y="1798357"/>
            <a:ext cx="4938350" cy="5059643"/>
          </a:xfrm>
          <a:prstGeom prst="roundRect">
            <a:avLst>
              <a:gd name="adj" fmla="val 8594"/>
            </a:avLst>
          </a:prstGeom>
          <a:ln/>
          <a:extLst/>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4057373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Dispose pattern</a:t>
            </a:r>
            <a:endParaRPr lang="uk-UA" dirty="0"/>
          </a:p>
        </p:txBody>
      </p:sp>
      <p:sp>
        <p:nvSpPr>
          <p:cNvPr id="3" name="Text Placeholder 2"/>
          <p:cNvSpPr>
            <a:spLocks noGrp="1"/>
          </p:cNvSpPr>
          <p:nvPr>
            <p:ph type="body" sz="quarter" idx="10"/>
          </p:nvPr>
        </p:nvSpPr>
        <p:spPr>
          <a:xfrm>
            <a:off x="5911273" y="4006272"/>
            <a:ext cx="5781963" cy="2676242"/>
          </a:xfrm>
          <a:solidFill>
            <a:schemeClr val="tx1"/>
          </a:solidFill>
          <a:ln>
            <a:solidFill>
              <a:schemeClr val="accent1"/>
            </a:solidFill>
          </a:ln>
        </p:spPr>
        <p:txBody>
          <a:bodyPr/>
          <a:lstStyle/>
          <a:p>
            <a:pPr>
              <a:spcBef>
                <a:spcPts val="0"/>
              </a:spcBef>
            </a:pPr>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public</a:t>
            </a:r>
            <a:r>
              <a:rPr lang="en-US" sz="1000" dirty="0" smtClean="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Derived</a:t>
            </a:r>
            <a:r>
              <a:rPr lang="en-US" sz="1000" dirty="0">
                <a:solidFill>
                  <a:srgbClr val="000000"/>
                </a:solidFill>
                <a:latin typeface="Consolas" panose="020B0609020204030204" pitchFamily="49" charset="0"/>
              </a:rPr>
              <a:t> : Base</a:t>
            </a:r>
          </a:p>
          <a:p>
            <a:pPr>
              <a:spcBef>
                <a:spcPts val="0"/>
              </a:spcBef>
            </a:pPr>
            <a:r>
              <a:rPr lang="uk-UA" sz="1000" dirty="0">
                <a:solidFill>
                  <a:srgbClr val="000000"/>
                </a:solidFill>
                <a:latin typeface="Consolas" panose="020B0609020204030204" pitchFamily="49" charset="0"/>
              </a:rPr>
              <a:t>    {</a:t>
            </a:r>
          </a:p>
          <a:p>
            <a:pPr>
              <a:spcBef>
                <a:spcPts val="0"/>
              </a:spcBef>
            </a:pP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IsDisposed</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false</a:t>
            </a:r>
            <a:r>
              <a:rPr lang="en-US" sz="1000" dirty="0">
                <a:solidFill>
                  <a:srgbClr val="000000"/>
                </a:solidFill>
                <a:latin typeface="Consolas" panose="020B0609020204030204" pitchFamily="49" charset="0"/>
              </a:rPr>
              <a:t>;</a:t>
            </a:r>
          </a:p>
          <a:p>
            <a:pPr>
              <a:spcBef>
                <a:spcPts val="0"/>
              </a:spcBef>
            </a:pPr>
            <a:endParaRPr lang="uk-UA" sz="1000" dirty="0">
              <a:solidFill>
                <a:srgbClr val="000000"/>
              </a:solidFill>
              <a:latin typeface="Consolas" panose="020B0609020204030204" pitchFamily="49" charset="0"/>
            </a:endParaRPr>
          </a:p>
          <a:p>
            <a:pPr>
              <a:spcBef>
                <a:spcPts val="0"/>
              </a:spcBef>
            </a:pP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protected</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override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Dispose(</a:t>
            </a:r>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disposing)</a:t>
            </a:r>
          </a:p>
          <a:p>
            <a:pPr>
              <a:spcBef>
                <a:spcPts val="0"/>
              </a:spcBef>
            </a:pPr>
            <a:r>
              <a:rPr lang="uk-UA" sz="1000" dirty="0">
                <a:solidFill>
                  <a:srgbClr val="000000"/>
                </a:solidFill>
                <a:latin typeface="Consolas" panose="020B0609020204030204" pitchFamily="49" charset="0"/>
              </a:rPr>
              <a:t>        {</a:t>
            </a:r>
          </a:p>
          <a:p>
            <a:pPr>
              <a:spcBef>
                <a:spcPts val="0"/>
              </a:spcBef>
            </a:pP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IsDisposed</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a:t>
            </a:r>
          </a:p>
          <a:p>
            <a:pPr>
              <a:spcBef>
                <a:spcPts val="0"/>
              </a:spcBef>
            </a:pP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(disposing)</a:t>
            </a:r>
          </a:p>
          <a:p>
            <a:pPr>
              <a:spcBef>
                <a:spcPts val="0"/>
              </a:spcBef>
            </a:pPr>
            <a:r>
              <a:rPr lang="uk-UA" sz="1000" dirty="0">
                <a:solidFill>
                  <a:srgbClr val="000000"/>
                </a:solidFill>
                <a:latin typeface="Consolas" panose="020B0609020204030204" pitchFamily="49" charset="0"/>
              </a:rPr>
              <a:t>            {</a:t>
            </a:r>
          </a:p>
          <a:p>
            <a:pPr>
              <a:spcBef>
                <a:spcPts val="0"/>
              </a:spcBef>
            </a:pP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disposing managed resources here</a:t>
            </a:r>
            <a:endParaRPr lang="en-US" sz="1000" dirty="0">
              <a:solidFill>
                <a:srgbClr val="000000"/>
              </a:solidFill>
              <a:latin typeface="Consolas" panose="020B0609020204030204" pitchFamily="49" charset="0"/>
            </a:endParaRPr>
          </a:p>
          <a:p>
            <a:pPr>
              <a:spcBef>
                <a:spcPts val="0"/>
              </a:spcBef>
            </a:pPr>
            <a:r>
              <a:rPr lang="uk-UA" sz="1000" dirty="0">
                <a:solidFill>
                  <a:srgbClr val="000000"/>
                </a:solidFill>
                <a:latin typeface="Consolas" panose="020B0609020204030204" pitchFamily="49" charset="0"/>
              </a:rPr>
              <a:t>            }</a:t>
            </a:r>
          </a:p>
          <a:p>
            <a:pPr>
              <a:spcBef>
                <a:spcPts val="0"/>
              </a:spcBef>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IsDisposed</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true</a:t>
            </a:r>
            <a:r>
              <a:rPr lang="en-US" sz="1000" dirty="0">
                <a:solidFill>
                  <a:srgbClr val="000000"/>
                </a:solidFill>
                <a:latin typeface="Consolas" panose="020B0609020204030204" pitchFamily="49" charset="0"/>
              </a:rPr>
              <a:t>;</a:t>
            </a:r>
          </a:p>
          <a:p>
            <a:pPr>
              <a:spcBef>
                <a:spcPts val="0"/>
              </a:spcBef>
            </a:pPr>
            <a:r>
              <a:rPr lang="uk-UA" sz="1000" dirty="0">
                <a:solidFill>
                  <a:srgbClr val="000000"/>
                </a:solidFill>
                <a:latin typeface="Consolas" panose="020B0609020204030204" pitchFamily="49" charset="0"/>
              </a:rPr>
              <a:t>            </a:t>
            </a:r>
          </a:p>
          <a:p>
            <a:pPr>
              <a:spcBef>
                <a:spcPts val="0"/>
              </a:spcBef>
            </a:pP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base</a:t>
            </a:r>
            <a:r>
              <a:rPr lang="en-US" sz="1000" dirty="0" err="1">
                <a:solidFill>
                  <a:srgbClr val="000000"/>
                </a:solidFill>
                <a:latin typeface="Consolas" panose="020B0609020204030204" pitchFamily="49" charset="0"/>
              </a:rPr>
              <a:t>.Dispose</a:t>
            </a:r>
            <a:r>
              <a:rPr lang="en-US" sz="1000" dirty="0">
                <a:solidFill>
                  <a:srgbClr val="000000"/>
                </a:solidFill>
                <a:latin typeface="Consolas" panose="020B0609020204030204" pitchFamily="49" charset="0"/>
              </a:rPr>
              <a:t>(disposing);</a:t>
            </a:r>
          </a:p>
          <a:p>
            <a:pPr>
              <a:spcBef>
                <a:spcPts val="0"/>
              </a:spcBef>
            </a:pPr>
            <a:r>
              <a:rPr lang="uk-UA" sz="1000" dirty="0">
                <a:solidFill>
                  <a:srgbClr val="000000"/>
                </a:solidFill>
                <a:latin typeface="Consolas" panose="020B0609020204030204" pitchFamily="49" charset="0"/>
              </a:rPr>
              <a:t>        }</a:t>
            </a:r>
          </a:p>
          <a:p>
            <a:pPr>
              <a:spcBef>
                <a:spcPts val="0"/>
              </a:spcBef>
            </a:pPr>
            <a:r>
              <a:rPr lang="uk-UA" sz="1000" dirty="0">
                <a:solidFill>
                  <a:srgbClr val="000000"/>
                </a:solidFill>
                <a:latin typeface="Consolas" panose="020B0609020204030204" pitchFamily="49" charset="0"/>
              </a:rPr>
              <a:t>    }</a:t>
            </a:r>
            <a:endParaRPr lang="uk-UA" sz="1000" dirty="0"/>
          </a:p>
        </p:txBody>
      </p:sp>
      <p:sp>
        <p:nvSpPr>
          <p:cNvPr id="4" name="TextBox 3"/>
          <p:cNvSpPr txBox="1"/>
          <p:nvPr/>
        </p:nvSpPr>
        <p:spPr>
          <a:xfrm>
            <a:off x="5818908" y="1893464"/>
            <a:ext cx="6049819" cy="1631216"/>
          </a:xfrm>
          <a:prstGeom prst="rect">
            <a:avLst/>
          </a:prstGeom>
          <a:noFill/>
        </p:spPr>
        <p:txBody>
          <a:bodyPr wrap="square" rtlCol="0">
            <a:spAutoFit/>
          </a:bodyPr>
          <a:lstStyle/>
          <a:p>
            <a:pPr marL="285750" indent="-285750">
              <a:spcBef>
                <a:spcPts val="1200"/>
              </a:spcBef>
              <a:buFont typeface="Wingdings" panose="05000000000000000000" pitchFamily="2" charset="2"/>
              <a:buChar char="v"/>
            </a:pPr>
            <a:r>
              <a:rPr lang="en-US" dirty="0" smtClean="0">
                <a:solidFill>
                  <a:schemeClr val="bg1"/>
                </a:solidFill>
              </a:rPr>
              <a:t>Use finalizers only if necessary due to performance influence.</a:t>
            </a:r>
          </a:p>
          <a:p>
            <a:pPr marL="285750" indent="-285750">
              <a:spcBef>
                <a:spcPts val="1200"/>
              </a:spcBef>
              <a:buFont typeface="Wingdings" panose="05000000000000000000" pitchFamily="2" charset="2"/>
              <a:buChar char="v"/>
            </a:pPr>
            <a:r>
              <a:rPr lang="en-US" dirty="0" smtClean="0">
                <a:solidFill>
                  <a:schemeClr val="bg1"/>
                </a:solidFill>
              </a:rPr>
              <a:t>When some class inherits a base class that implements </a:t>
            </a:r>
            <a:r>
              <a:rPr lang="en-US" dirty="0" err="1" smtClean="0">
                <a:solidFill>
                  <a:schemeClr val="bg1"/>
                </a:solidFill>
              </a:rPr>
              <a:t>IDisposable</a:t>
            </a:r>
            <a:r>
              <a:rPr lang="en-US" dirty="0" smtClean="0">
                <a:solidFill>
                  <a:schemeClr val="bg1"/>
                </a:solidFill>
              </a:rPr>
              <a:t>, derived class should call Dispose of the base class</a:t>
            </a:r>
            <a:endParaRPr lang="uk-UA" dirty="0">
              <a:solidFill>
                <a:schemeClr val="bg1"/>
              </a:solidFill>
            </a:endParaRPr>
          </a:p>
        </p:txBody>
      </p:sp>
      <p:sp>
        <p:nvSpPr>
          <p:cNvPr id="5" name="Text Placeholder 2"/>
          <p:cNvSpPr txBox="1">
            <a:spLocks/>
          </p:cNvSpPr>
          <p:nvPr/>
        </p:nvSpPr>
        <p:spPr>
          <a:xfrm>
            <a:off x="699654" y="1868059"/>
            <a:ext cx="4800601" cy="4814455"/>
          </a:xfrm>
          <a:prstGeom prst="rect">
            <a:avLst/>
          </a:prstGeom>
          <a:ln>
            <a:solidFill>
              <a:schemeClr val="accent1"/>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public</a:t>
            </a: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class</a:t>
            </a:r>
            <a:r>
              <a:rPr lang="en-US" sz="1000" dirty="0" smtClean="0">
                <a:solidFill>
                  <a:srgbClr val="000000"/>
                </a:solidFill>
                <a:latin typeface="Consolas" panose="020B0609020204030204" pitchFamily="49" charset="0"/>
              </a:rPr>
              <a:t> </a:t>
            </a:r>
            <a:r>
              <a:rPr lang="en-US" sz="1000" dirty="0" err="1" smtClean="0">
                <a:solidFill>
                  <a:srgbClr val="2B91AF"/>
                </a:solidFill>
                <a:latin typeface="Consolas" panose="020B0609020204030204" pitchFamily="49" charset="0"/>
              </a:rPr>
              <a:t>SomeClass</a:t>
            </a:r>
            <a:r>
              <a:rPr lang="en-US" sz="1000" dirty="0" smtClean="0">
                <a:solidFill>
                  <a:srgbClr val="000000"/>
                </a:solidFill>
                <a:latin typeface="Consolas" panose="020B0609020204030204" pitchFamily="49" charset="0"/>
              </a:rPr>
              <a:t> : </a:t>
            </a:r>
            <a:r>
              <a:rPr lang="en-US" sz="1000" dirty="0" err="1" smtClean="0">
                <a:solidFill>
                  <a:srgbClr val="000000"/>
                </a:solidFill>
                <a:latin typeface="Consolas" panose="020B0609020204030204" pitchFamily="49" charset="0"/>
              </a:rPr>
              <a:t>IDisposable</a:t>
            </a:r>
            <a:endParaRPr lang="en-US" sz="1000" dirty="0" smtClean="0">
              <a:solidFill>
                <a:srgbClr val="000000"/>
              </a:solidFill>
              <a:latin typeface="Consolas" panose="020B0609020204030204" pitchFamily="49" charset="0"/>
            </a:endParaRP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private</a:t>
            </a: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bool</a:t>
            </a:r>
            <a:r>
              <a:rPr lang="en-US" sz="1000" dirty="0" smtClean="0">
                <a:solidFill>
                  <a:srgbClr val="000000"/>
                </a:solidFill>
                <a:latin typeface="Consolas" panose="020B0609020204030204" pitchFamily="49" charset="0"/>
              </a:rPr>
              <a:t> disposed = </a:t>
            </a:r>
            <a:r>
              <a:rPr lang="en-US" sz="1000" dirty="0" smtClean="0">
                <a:solidFill>
                  <a:srgbClr val="0000FF"/>
                </a:solidFill>
                <a:latin typeface="Consolas" panose="020B0609020204030204" pitchFamily="49" charset="0"/>
              </a:rPr>
              <a:t>false</a:t>
            </a:r>
            <a:r>
              <a:rPr lang="en-US" sz="1000" dirty="0" smtClean="0">
                <a:solidFill>
                  <a:srgbClr val="000000"/>
                </a:solidFill>
                <a:latin typeface="Consolas" panose="020B0609020204030204" pitchFamily="49" charset="0"/>
              </a:rPr>
              <a:t>;</a:t>
            </a:r>
          </a:p>
          <a:p>
            <a:pPr fontAlgn="auto">
              <a:spcBef>
                <a:spcPts val="0"/>
              </a:spcBef>
              <a:spcAft>
                <a:spcPts val="0"/>
              </a:spcAft>
            </a:pPr>
            <a:endParaRPr lang="uk-UA" sz="1000" dirty="0" smtClean="0">
              <a:solidFill>
                <a:srgbClr val="000000"/>
              </a:solidFill>
              <a:latin typeface="Consolas" panose="020B0609020204030204" pitchFamily="49" charset="0"/>
            </a:endParaRP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8000"/>
                </a:solidFill>
                <a:latin typeface="Consolas" panose="020B0609020204030204" pitchFamily="49" charset="0"/>
              </a:rPr>
              <a:t>// implementation of </a:t>
            </a:r>
            <a:r>
              <a:rPr lang="en-US" sz="1000" dirty="0" err="1" smtClean="0">
                <a:solidFill>
                  <a:srgbClr val="008000"/>
                </a:solidFill>
                <a:latin typeface="Consolas" panose="020B0609020204030204" pitchFamily="49" charset="0"/>
              </a:rPr>
              <a:t>IDisposable</a:t>
            </a:r>
            <a:r>
              <a:rPr lang="en-US" sz="1000" dirty="0" smtClean="0">
                <a:solidFill>
                  <a:srgbClr val="008000"/>
                </a:solidFill>
                <a:latin typeface="Consolas" panose="020B0609020204030204" pitchFamily="49" charset="0"/>
              </a:rPr>
              <a:t>.</a:t>
            </a:r>
            <a:endParaRPr lang="en-US" sz="1000" dirty="0" smtClean="0">
              <a:solidFill>
                <a:srgbClr val="000000"/>
              </a:solidFill>
              <a:latin typeface="Consolas" panose="020B0609020204030204" pitchFamily="49" charset="0"/>
            </a:endParaRP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public</a:t>
            </a: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void</a:t>
            </a:r>
            <a:r>
              <a:rPr lang="en-US" sz="1000" dirty="0" smtClean="0">
                <a:solidFill>
                  <a:srgbClr val="000000"/>
                </a:solidFill>
                <a:latin typeface="Consolas" panose="020B0609020204030204" pitchFamily="49" charset="0"/>
              </a:rPr>
              <a:t> Dispose()</a:t>
            </a: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r>
              <a:rPr lang="en-US" sz="1000" dirty="0" smtClean="0">
                <a:solidFill>
                  <a:srgbClr val="000000"/>
                </a:solidFill>
                <a:latin typeface="Consolas" panose="020B0609020204030204" pitchFamily="49" charset="0"/>
              </a:rPr>
              <a:t>            Dispose(</a:t>
            </a:r>
            <a:r>
              <a:rPr lang="en-US" sz="1000" dirty="0" smtClean="0">
                <a:solidFill>
                  <a:srgbClr val="0000FF"/>
                </a:solidFill>
                <a:latin typeface="Consolas" panose="020B0609020204030204" pitchFamily="49" charset="0"/>
              </a:rPr>
              <a:t>true</a:t>
            </a:r>
            <a:r>
              <a:rPr lang="en-US" sz="1000" dirty="0" smtClean="0">
                <a:solidFill>
                  <a:srgbClr val="000000"/>
                </a:solidFill>
                <a:latin typeface="Consolas" panose="020B0609020204030204" pitchFamily="49" charset="0"/>
              </a:rPr>
              <a:t>);            </a:t>
            </a: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err="1" smtClean="0">
                <a:solidFill>
                  <a:srgbClr val="000000"/>
                </a:solidFill>
                <a:latin typeface="Consolas" panose="020B0609020204030204" pitchFamily="49" charset="0"/>
              </a:rPr>
              <a:t>GC.SuppressFinalize</a:t>
            </a:r>
            <a:r>
              <a:rPr lang="en-US" sz="1000" dirty="0" smtClean="0">
                <a:solidFill>
                  <a:srgbClr val="000000"/>
                </a:solidFill>
                <a:latin typeface="Consolas" panose="020B0609020204030204" pitchFamily="49" charset="0"/>
              </a:rPr>
              <a:t>(</a:t>
            </a:r>
            <a:r>
              <a:rPr lang="en-US" sz="1000" dirty="0" smtClean="0">
                <a:solidFill>
                  <a:srgbClr val="0000FF"/>
                </a:solidFill>
                <a:latin typeface="Consolas" panose="020B0609020204030204" pitchFamily="49" charset="0"/>
              </a:rPr>
              <a:t>this</a:t>
            </a:r>
            <a:r>
              <a:rPr lang="en-US" sz="1000" dirty="0" smtClean="0">
                <a:solidFill>
                  <a:srgbClr val="000000"/>
                </a:solidFill>
                <a:latin typeface="Consolas" panose="020B0609020204030204" pitchFamily="49" charset="0"/>
              </a:rPr>
              <a:t>);</a:t>
            </a: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endParaRPr lang="uk-UA" sz="1000" dirty="0" smtClean="0">
              <a:solidFill>
                <a:srgbClr val="000000"/>
              </a:solidFill>
              <a:latin typeface="Consolas" panose="020B0609020204030204" pitchFamily="49" charset="0"/>
            </a:endParaRP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protected</a:t>
            </a: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virtual</a:t>
            </a: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void</a:t>
            </a:r>
            <a:r>
              <a:rPr lang="en-US" sz="1000" dirty="0" smtClean="0">
                <a:solidFill>
                  <a:srgbClr val="000000"/>
                </a:solidFill>
                <a:latin typeface="Consolas" panose="020B0609020204030204" pitchFamily="49" charset="0"/>
              </a:rPr>
              <a:t> Dispose(</a:t>
            </a:r>
            <a:r>
              <a:rPr lang="en-US" sz="1000" dirty="0" smtClean="0">
                <a:solidFill>
                  <a:srgbClr val="0000FF"/>
                </a:solidFill>
                <a:latin typeface="Consolas" panose="020B0609020204030204" pitchFamily="49" charset="0"/>
              </a:rPr>
              <a:t>bool</a:t>
            </a:r>
            <a:r>
              <a:rPr lang="en-US" sz="1000" dirty="0" smtClean="0">
                <a:solidFill>
                  <a:srgbClr val="000000"/>
                </a:solidFill>
                <a:latin typeface="Consolas" panose="020B0609020204030204" pitchFamily="49" charset="0"/>
              </a:rPr>
              <a:t> disposing)</a:t>
            </a: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if</a:t>
            </a:r>
            <a:r>
              <a:rPr lang="en-US" sz="1000" dirty="0" smtClean="0">
                <a:solidFill>
                  <a:srgbClr val="000000"/>
                </a:solidFill>
                <a:latin typeface="Consolas" panose="020B0609020204030204" pitchFamily="49" charset="0"/>
              </a:rPr>
              <a:t> (!disposed)</a:t>
            </a: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00FF"/>
                </a:solidFill>
                <a:latin typeface="Consolas" panose="020B0609020204030204" pitchFamily="49" charset="0"/>
              </a:rPr>
              <a:t>if</a:t>
            </a:r>
            <a:r>
              <a:rPr lang="en-US" sz="1000" dirty="0" smtClean="0">
                <a:solidFill>
                  <a:srgbClr val="000000"/>
                </a:solidFill>
                <a:latin typeface="Consolas" panose="020B0609020204030204" pitchFamily="49" charset="0"/>
              </a:rPr>
              <a:t> (disposing)</a:t>
            </a: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8000"/>
                </a:solidFill>
                <a:latin typeface="Consolas" panose="020B0609020204030204" pitchFamily="49" charset="0"/>
              </a:rPr>
              <a:t>// release managed resources here</a:t>
            </a:r>
            <a:endParaRPr lang="en-US" sz="1000" dirty="0" smtClean="0">
              <a:solidFill>
                <a:srgbClr val="000000"/>
              </a:solidFill>
              <a:latin typeface="Consolas" panose="020B0609020204030204" pitchFamily="49" charset="0"/>
            </a:endParaRP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8000"/>
                </a:solidFill>
                <a:latin typeface="Consolas" panose="020B0609020204030204" pitchFamily="49" charset="0"/>
              </a:rPr>
              <a:t>// release unmanaged resources here</a:t>
            </a:r>
            <a:endParaRPr lang="en-US" sz="1000" dirty="0" smtClean="0">
              <a:solidFill>
                <a:srgbClr val="000000"/>
              </a:solidFill>
              <a:latin typeface="Consolas" panose="020B0609020204030204" pitchFamily="49" charset="0"/>
            </a:endParaRPr>
          </a:p>
          <a:p>
            <a:pPr fontAlgn="auto">
              <a:spcBef>
                <a:spcPts val="0"/>
              </a:spcBef>
              <a:spcAft>
                <a:spcPts val="0"/>
              </a:spcAft>
            </a:pPr>
            <a:r>
              <a:rPr lang="en-US" sz="1000" dirty="0" smtClean="0">
                <a:solidFill>
                  <a:srgbClr val="000000"/>
                </a:solidFill>
                <a:latin typeface="Consolas" panose="020B0609020204030204" pitchFamily="49" charset="0"/>
              </a:rPr>
              <a:t>                disposed = </a:t>
            </a:r>
            <a:r>
              <a:rPr lang="en-US" sz="1000" dirty="0" smtClean="0">
                <a:solidFill>
                  <a:srgbClr val="0000FF"/>
                </a:solidFill>
                <a:latin typeface="Consolas" panose="020B0609020204030204" pitchFamily="49" charset="0"/>
              </a:rPr>
              <a:t>true</a:t>
            </a:r>
            <a:r>
              <a:rPr lang="en-US" sz="1000" dirty="0" smtClean="0">
                <a:solidFill>
                  <a:srgbClr val="000000"/>
                </a:solidFill>
                <a:latin typeface="Consolas" panose="020B0609020204030204" pitchFamily="49" charset="0"/>
              </a:rPr>
              <a:t>;</a:t>
            </a: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endParaRPr lang="uk-UA" sz="1000" dirty="0" smtClean="0">
              <a:solidFill>
                <a:srgbClr val="000000"/>
              </a:solidFill>
              <a:latin typeface="Consolas" panose="020B0609020204030204" pitchFamily="49" charset="0"/>
            </a:endParaRP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smtClean="0">
                <a:solidFill>
                  <a:srgbClr val="008000"/>
                </a:solidFill>
                <a:latin typeface="Consolas" panose="020B0609020204030204" pitchFamily="49" charset="0"/>
              </a:rPr>
              <a:t>// Finalizer</a:t>
            </a:r>
            <a:endParaRPr lang="en-US" sz="1000" dirty="0" smtClean="0">
              <a:solidFill>
                <a:srgbClr val="000000"/>
              </a:solidFill>
              <a:latin typeface="Consolas" panose="020B0609020204030204" pitchFamily="49" charset="0"/>
            </a:endParaRPr>
          </a:p>
          <a:p>
            <a:pPr fontAlgn="auto">
              <a:spcBef>
                <a:spcPts val="0"/>
              </a:spcBef>
              <a:spcAft>
                <a:spcPts val="0"/>
              </a:spcAft>
            </a:pPr>
            <a:r>
              <a:rPr lang="en-US" sz="1000" dirty="0" smtClean="0">
                <a:solidFill>
                  <a:srgbClr val="000000"/>
                </a:solidFill>
                <a:latin typeface="Consolas" panose="020B0609020204030204" pitchFamily="49" charset="0"/>
              </a:rPr>
              <a:t>        ~</a:t>
            </a:r>
            <a:r>
              <a:rPr lang="en-US" sz="1000" dirty="0" err="1" smtClean="0">
                <a:solidFill>
                  <a:srgbClr val="2B91AF"/>
                </a:solidFill>
                <a:latin typeface="Consolas" panose="020B0609020204030204" pitchFamily="49" charset="0"/>
              </a:rPr>
              <a:t>SomeClass</a:t>
            </a:r>
            <a:r>
              <a:rPr lang="en-US" sz="1000" dirty="0" smtClean="0">
                <a:solidFill>
                  <a:srgbClr val="000000"/>
                </a:solidFill>
                <a:latin typeface="Consolas" panose="020B0609020204030204" pitchFamily="49" charset="0"/>
              </a:rPr>
              <a:t>()</a:t>
            </a: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r>
              <a:rPr lang="en-US" sz="1000" dirty="0" smtClean="0">
                <a:solidFill>
                  <a:srgbClr val="000000"/>
                </a:solidFill>
                <a:latin typeface="Consolas" panose="020B0609020204030204" pitchFamily="49" charset="0"/>
              </a:rPr>
              <a:t>            Dispose(</a:t>
            </a:r>
            <a:r>
              <a:rPr lang="en-US" sz="1000" dirty="0" smtClean="0">
                <a:solidFill>
                  <a:srgbClr val="0000FF"/>
                </a:solidFill>
                <a:latin typeface="Consolas" panose="020B0609020204030204" pitchFamily="49" charset="0"/>
              </a:rPr>
              <a:t>false</a:t>
            </a:r>
            <a:r>
              <a:rPr lang="en-US" sz="1000" dirty="0" smtClean="0">
                <a:solidFill>
                  <a:srgbClr val="000000"/>
                </a:solidFill>
                <a:latin typeface="Consolas" panose="020B0609020204030204" pitchFamily="49" charset="0"/>
              </a:rPr>
              <a:t>);</a:t>
            </a:r>
          </a:p>
          <a:p>
            <a:pPr fontAlgn="auto">
              <a:spcBef>
                <a:spcPts val="0"/>
              </a:spcBef>
              <a:spcAft>
                <a:spcPts val="0"/>
              </a:spcAft>
            </a:pPr>
            <a:r>
              <a:rPr lang="uk-UA" sz="1000" dirty="0" smtClean="0">
                <a:solidFill>
                  <a:srgbClr val="000000"/>
                </a:solidFill>
                <a:latin typeface="Consolas" panose="020B0609020204030204" pitchFamily="49" charset="0"/>
              </a:rPr>
              <a:t>        }</a:t>
            </a:r>
          </a:p>
          <a:p>
            <a:pPr fontAlgn="auto">
              <a:spcBef>
                <a:spcPts val="0"/>
              </a:spcBef>
              <a:spcAft>
                <a:spcPts val="0"/>
              </a:spcAft>
            </a:pPr>
            <a:r>
              <a:rPr lang="uk-UA" sz="1000" dirty="0" smtClean="0">
                <a:solidFill>
                  <a:srgbClr val="000000"/>
                </a:solidFill>
                <a:latin typeface="Consolas" panose="020B0609020204030204" pitchFamily="49" charset="0"/>
              </a:rPr>
              <a:t>    }</a:t>
            </a:r>
            <a:endParaRPr lang="uk-UA" sz="1000" dirty="0"/>
          </a:p>
        </p:txBody>
      </p:sp>
    </p:spTree>
    <p:extLst>
      <p:ext uri="{BB962C8B-B14F-4D97-AF65-F5344CB8AC3E}">
        <p14:creationId xmlns:p14="http://schemas.microsoft.com/office/powerpoint/2010/main" val="3582368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uk-UA" dirty="0"/>
          </a:p>
        </p:txBody>
      </p:sp>
    </p:spTree>
    <p:extLst>
      <p:ext uri="{BB962C8B-B14F-4D97-AF65-F5344CB8AC3E}">
        <p14:creationId xmlns:p14="http://schemas.microsoft.com/office/powerpoint/2010/main" val="1512477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declaration</a:t>
            </a:r>
            <a:endParaRPr lang="uk-UA" dirty="0"/>
          </a:p>
        </p:txBody>
      </p:sp>
      <p:pic>
        <p:nvPicPr>
          <p:cNvPr id="4" name="Picture 3"/>
          <p:cNvPicPr>
            <a:picLocks noChangeAspect="1"/>
          </p:cNvPicPr>
          <p:nvPr/>
        </p:nvPicPr>
        <p:blipFill>
          <a:blip r:embed="rId2"/>
          <a:stretch>
            <a:fillRect/>
          </a:stretch>
        </p:blipFill>
        <p:spPr>
          <a:xfrm>
            <a:off x="55152" y="2093704"/>
            <a:ext cx="6963529" cy="2708300"/>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3"/>
          <a:stretch>
            <a:fillRect/>
          </a:stretch>
        </p:blipFill>
        <p:spPr>
          <a:xfrm>
            <a:off x="6916045" y="2963679"/>
            <a:ext cx="5045615" cy="3676649"/>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2532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a:t>
            </a:r>
            <a:r>
              <a:rPr lang="en-US" dirty="0"/>
              <a:t>Access Modifiers</a:t>
            </a:r>
            <a:endParaRPr lang="uk-UA" dirty="0"/>
          </a:p>
        </p:txBody>
      </p:sp>
      <p:sp>
        <p:nvSpPr>
          <p:cNvPr id="7" name="Text Placeholder 6"/>
          <p:cNvSpPr>
            <a:spLocks noGrp="1"/>
          </p:cNvSpPr>
          <p:nvPr>
            <p:ph type="body" sz="quarter" idx="10"/>
          </p:nvPr>
        </p:nvSpPr>
        <p:spPr>
          <a:xfrm>
            <a:off x="685800" y="2057400"/>
            <a:ext cx="7889033" cy="3429000"/>
          </a:xfrm>
        </p:spPr>
        <p:txBody>
          <a:bodyPr/>
          <a:lstStyle/>
          <a:p>
            <a:r>
              <a:rPr lang="en-US" dirty="0"/>
              <a:t>Access modifiers in C# are used to specify the scope of accessibility of a member of a class or type of the class itself. </a:t>
            </a:r>
            <a:endParaRPr lang="en-US" dirty="0" smtClean="0"/>
          </a:p>
          <a:p>
            <a:endParaRPr lang="en-US" dirty="0" smtClean="0"/>
          </a:p>
          <a:p>
            <a:r>
              <a:rPr lang="en-US" sz="2600" dirty="0" smtClean="0"/>
              <a:t>Class can be declared as </a:t>
            </a:r>
            <a:r>
              <a:rPr lang="en-US" sz="2600" b="1" dirty="0" smtClean="0">
                <a:solidFill>
                  <a:schemeClr val="accent3">
                    <a:lumMod val="75000"/>
                  </a:schemeClr>
                </a:solidFill>
              </a:rPr>
              <a:t>public</a:t>
            </a:r>
            <a:r>
              <a:rPr lang="en-US" sz="2600" dirty="0" smtClean="0"/>
              <a:t> or </a:t>
            </a:r>
            <a:r>
              <a:rPr lang="en-US" sz="2600" b="1" dirty="0" smtClean="0">
                <a:solidFill>
                  <a:schemeClr val="accent3">
                    <a:lumMod val="75000"/>
                  </a:schemeClr>
                </a:solidFill>
              </a:rPr>
              <a:t>internal</a:t>
            </a:r>
          </a:p>
          <a:p>
            <a:endParaRPr lang="en-US" b="1" dirty="0">
              <a:solidFill>
                <a:schemeClr val="accent3">
                  <a:lumMod val="75000"/>
                </a:schemeClr>
              </a:solidFill>
            </a:endParaRPr>
          </a:p>
          <a:p>
            <a:pPr marL="342900" indent="-342900">
              <a:buFont typeface="Arial" panose="020B0604020202020204" pitchFamily="34" charset="0"/>
              <a:buChar char="•"/>
            </a:pPr>
            <a:r>
              <a:rPr lang="en-US" b="1" dirty="0">
                <a:solidFill>
                  <a:schemeClr val="accent3">
                    <a:lumMod val="75000"/>
                  </a:schemeClr>
                </a:solidFill>
              </a:rPr>
              <a:t>public</a:t>
            </a:r>
            <a:r>
              <a:rPr lang="en-US" dirty="0" smtClean="0"/>
              <a:t> </a:t>
            </a:r>
            <a:r>
              <a:rPr lang="en-US" dirty="0"/>
              <a:t>class is accessible to everyone without any restrictions, </a:t>
            </a:r>
            <a:endParaRPr lang="en-US" dirty="0" smtClean="0"/>
          </a:p>
          <a:p>
            <a:pPr marL="342900" indent="-342900">
              <a:buFont typeface="Arial" panose="020B0604020202020204" pitchFamily="34" charset="0"/>
              <a:buChar char="•"/>
            </a:pPr>
            <a:r>
              <a:rPr lang="en-US" b="1" dirty="0">
                <a:solidFill>
                  <a:schemeClr val="accent3">
                    <a:lumMod val="75000"/>
                  </a:schemeClr>
                </a:solidFill>
              </a:rPr>
              <a:t>internal</a:t>
            </a:r>
            <a:r>
              <a:rPr lang="en-US" dirty="0" smtClean="0"/>
              <a:t> </a:t>
            </a:r>
            <a:r>
              <a:rPr lang="en-US" dirty="0"/>
              <a:t>class may be accessible to the assembly only.</a:t>
            </a:r>
            <a:endParaRPr lang="uk-UA" dirty="0"/>
          </a:p>
        </p:txBody>
      </p:sp>
      <p:pic>
        <p:nvPicPr>
          <p:cNvPr id="3074" name="Picture 2" descr="Info A-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8132" y="2464610"/>
            <a:ext cx="3617796" cy="261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539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Member Access Modifiers</a:t>
            </a:r>
            <a:endParaRPr lang="uk-UA" dirty="0"/>
          </a:p>
        </p:txBody>
      </p:sp>
      <p:sp>
        <p:nvSpPr>
          <p:cNvPr id="4" name="Text Placeholder 3"/>
          <p:cNvSpPr>
            <a:spLocks noGrp="1"/>
          </p:cNvSpPr>
          <p:nvPr>
            <p:ph type="body" sz="quarter" idx="10"/>
          </p:nvPr>
        </p:nvSpPr>
        <p:spPr/>
        <p:txBody>
          <a:bodyPr/>
          <a:lstStyle/>
          <a:p>
            <a:endParaRPr lang="uk-UA"/>
          </a:p>
        </p:txBody>
      </p:sp>
      <p:pic>
        <p:nvPicPr>
          <p:cNvPr id="1026" name="Picture 2" descr="https://camo.githubusercontent.com/25a30c5374aebab7b8d8001b8ecdd83f2c7d68a8/68747470733a2f2f63646e2e646973636f72646170702e636f6d2f6174746163686d656e74732f3134333836373833393238323032303335322f3634323032323233383630313630393235372f49586e7965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10820400" cy="3699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49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declaration. Fields</a:t>
            </a:r>
            <a:endParaRPr lang="uk-UA" dirty="0"/>
          </a:p>
        </p:txBody>
      </p:sp>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v"/>
              <a:defRPr/>
            </a:pPr>
            <a:r>
              <a:rPr lang="en-US" dirty="0">
                <a:latin typeface="Segoe UI" panose="020B0502040204020203" pitchFamily="34" charset="0"/>
                <a:ea typeface="Segoe UI" panose="020B0502040204020203" pitchFamily="34" charset="0"/>
                <a:cs typeface="Segoe UI" panose="020B0502040204020203" pitchFamily="34" charset="0"/>
              </a:rPr>
              <a:t>A</a:t>
            </a:r>
            <a:r>
              <a:rPr lang="en-US" dirty="0">
                <a:solidFill>
                  <a:srgbClr val="FFFF00"/>
                </a:solidFill>
                <a:latin typeface="Segoe UI" panose="020B0502040204020203" pitchFamily="34" charset="0"/>
                <a:ea typeface="Segoe UI" panose="020B0502040204020203" pitchFamily="34" charset="0"/>
                <a:cs typeface="Segoe UI" panose="020B0502040204020203" pitchFamily="34" charset="0"/>
              </a:rPr>
              <a:t> </a:t>
            </a:r>
            <a:r>
              <a:rPr lang="en-US" i="1" dirty="0">
                <a:solidFill>
                  <a:schemeClr val="accent4">
                    <a:lumMod val="75000"/>
                  </a:schemeClr>
                </a:solidFill>
                <a:latin typeface="Segoe UI" panose="020B0502040204020203" pitchFamily="34" charset="0"/>
                <a:ea typeface="Segoe UI" panose="020B0502040204020203" pitchFamily="34" charset="0"/>
                <a:cs typeface="Segoe UI" panose="020B0502040204020203" pitchFamily="34" charset="0"/>
              </a:rPr>
              <a:t>field</a:t>
            </a:r>
            <a:r>
              <a:rPr lang="en-US" i="1" dirty="0">
                <a:latin typeface="Segoe UI" panose="020B0502040204020203" pitchFamily="34" charset="0"/>
                <a:ea typeface="Segoe UI" panose="020B0502040204020203" pitchFamily="34" charset="0"/>
                <a:cs typeface="Segoe UI" panose="020B0502040204020203" pitchFamily="34" charset="0"/>
              </a:rPr>
              <a:t> </a:t>
            </a:r>
            <a:r>
              <a:rPr lang="en-US" dirty="0">
                <a:latin typeface="Segoe UI" panose="020B0502040204020203" pitchFamily="34" charset="0"/>
                <a:ea typeface="Segoe UI" panose="020B0502040204020203" pitchFamily="34" charset="0"/>
                <a:cs typeface="Segoe UI" panose="020B0502040204020203" pitchFamily="34" charset="0"/>
              </a:rPr>
              <a:t>is a variable of any type that is declared directly in a class or </a:t>
            </a:r>
            <a:r>
              <a:rPr lang="en-US" dirty="0" err="1">
                <a:latin typeface="Segoe UI" panose="020B0502040204020203" pitchFamily="34" charset="0"/>
                <a:ea typeface="Segoe UI" panose="020B0502040204020203" pitchFamily="34" charset="0"/>
                <a:cs typeface="Segoe UI" panose="020B0502040204020203" pitchFamily="34" charset="0"/>
              </a:rPr>
              <a:t>struct</a:t>
            </a:r>
            <a:r>
              <a:rPr lang="en-US" dirty="0">
                <a:latin typeface="Segoe UI" panose="020B0502040204020203" pitchFamily="34" charset="0"/>
                <a:ea typeface="Segoe UI" panose="020B0502040204020203" pitchFamily="34" charset="0"/>
                <a:cs typeface="Segoe UI" panose="020B0502040204020203" pitchFamily="34" charset="0"/>
              </a:rPr>
              <a:t>.</a:t>
            </a:r>
          </a:p>
          <a:p>
            <a:pPr marL="342900" indent="-342900">
              <a:buFont typeface="Wingdings" panose="05000000000000000000" pitchFamily="2" charset="2"/>
              <a:buChar char="v"/>
              <a:defRPr/>
            </a:pPr>
            <a:r>
              <a:rPr lang="en-US" dirty="0">
                <a:latin typeface="Segoe UI" panose="020B0502040204020203" pitchFamily="34" charset="0"/>
                <a:ea typeface="Segoe UI" panose="020B0502040204020203" pitchFamily="34" charset="0"/>
                <a:cs typeface="Segoe UI" panose="020B0502040204020203" pitchFamily="34" charset="0"/>
              </a:rPr>
              <a:t>Use </a:t>
            </a:r>
            <a:r>
              <a:rPr lang="en-US" i="1" dirty="0">
                <a:solidFill>
                  <a:schemeClr val="accent4">
                    <a:lumMod val="75000"/>
                  </a:schemeClr>
                </a:solidFill>
                <a:latin typeface="Segoe UI" panose="020B0502040204020203" pitchFamily="34" charset="0"/>
                <a:ea typeface="Segoe UI" panose="020B0502040204020203" pitchFamily="34" charset="0"/>
                <a:cs typeface="Segoe UI" panose="020B0502040204020203" pitchFamily="34" charset="0"/>
              </a:rPr>
              <a:t>fields</a:t>
            </a:r>
            <a:r>
              <a:rPr lang="en-US" i="1" dirty="0">
                <a:solidFill>
                  <a:srgbClr val="FFFF00"/>
                </a:solidFill>
                <a:latin typeface="Segoe UI" panose="020B0502040204020203" pitchFamily="34" charset="0"/>
                <a:ea typeface="Segoe UI" panose="020B0502040204020203" pitchFamily="34" charset="0"/>
                <a:cs typeface="Segoe UI" panose="020B0502040204020203" pitchFamily="34" charset="0"/>
              </a:rPr>
              <a:t> </a:t>
            </a:r>
            <a:r>
              <a:rPr lang="en-US" dirty="0">
                <a:latin typeface="Segoe UI" panose="020B0502040204020203" pitchFamily="34" charset="0"/>
                <a:ea typeface="Segoe UI" panose="020B0502040204020203" pitchFamily="34" charset="0"/>
                <a:cs typeface="Segoe UI" panose="020B0502040204020203" pitchFamily="34" charset="0"/>
              </a:rPr>
              <a:t>only for variables that have </a:t>
            </a:r>
            <a:r>
              <a:rPr lang="en-US" b="1" i="1" dirty="0">
                <a:solidFill>
                  <a:srgbClr val="0F45B1"/>
                </a:solidFill>
                <a:latin typeface="Segoe UI" panose="020B0502040204020203" pitchFamily="34" charset="0"/>
                <a:ea typeface="Segoe UI" panose="020B0502040204020203" pitchFamily="34" charset="0"/>
                <a:cs typeface="Segoe UI" panose="020B0502040204020203" pitchFamily="34" charset="0"/>
              </a:rPr>
              <a:t>private</a:t>
            </a:r>
            <a:r>
              <a:rPr lang="en-US" dirty="0">
                <a:latin typeface="Segoe UI" panose="020B0502040204020203" pitchFamily="34" charset="0"/>
                <a:ea typeface="Segoe UI" panose="020B0502040204020203" pitchFamily="34" charset="0"/>
                <a:cs typeface="Segoe UI" panose="020B0502040204020203" pitchFamily="34" charset="0"/>
              </a:rPr>
              <a:t> or </a:t>
            </a:r>
            <a:r>
              <a:rPr lang="en-US" b="1" i="1" dirty="0">
                <a:solidFill>
                  <a:srgbClr val="0F45B1"/>
                </a:solidFill>
                <a:latin typeface="Segoe UI" panose="020B0502040204020203" pitchFamily="34" charset="0"/>
                <a:ea typeface="Segoe UI" panose="020B0502040204020203" pitchFamily="34" charset="0"/>
                <a:cs typeface="Segoe UI" panose="020B0502040204020203" pitchFamily="34" charset="0"/>
              </a:rPr>
              <a:t>protected</a:t>
            </a:r>
            <a:r>
              <a:rPr lang="en-US" dirty="0">
                <a:latin typeface="Segoe UI" panose="020B0502040204020203" pitchFamily="34" charset="0"/>
                <a:ea typeface="Segoe UI" panose="020B0502040204020203" pitchFamily="34" charset="0"/>
                <a:cs typeface="Segoe UI" panose="020B0502040204020203" pitchFamily="34" charset="0"/>
              </a:rPr>
              <a:t> accessibility</a:t>
            </a:r>
          </a:p>
          <a:p>
            <a:pPr marL="342900" indent="-342900">
              <a:buFont typeface="Wingdings" panose="05000000000000000000" pitchFamily="2" charset="2"/>
              <a:buChar char="v"/>
              <a:defRPr/>
            </a:pPr>
            <a:r>
              <a:rPr lang="en-US" dirty="0">
                <a:latin typeface="Segoe UI" panose="020B0502040204020203" pitchFamily="34" charset="0"/>
                <a:ea typeface="Segoe UI" panose="020B0502040204020203" pitchFamily="34" charset="0"/>
                <a:cs typeface="Segoe UI" panose="020B0502040204020203" pitchFamily="34" charset="0"/>
              </a:rPr>
              <a:t>A </a:t>
            </a:r>
            <a:r>
              <a:rPr lang="en-US" i="1" dirty="0">
                <a:solidFill>
                  <a:schemeClr val="accent4">
                    <a:lumMod val="75000"/>
                  </a:schemeClr>
                </a:solidFill>
                <a:latin typeface="Segoe UI" panose="020B0502040204020203" pitchFamily="34" charset="0"/>
                <a:ea typeface="Segoe UI" panose="020B0502040204020203" pitchFamily="34" charset="0"/>
                <a:cs typeface="Segoe UI" panose="020B0502040204020203" pitchFamily="34" charset="0"/>
              </a:rPr>
              <a:t>field</a:t>
            </a:r>
            <a:r>
              <a:rPr lang="en-US" dirty="0">
                <a:solidFill>
                  <a:srgbClr val="FFFF00"/>
                </a:solidFill>
                <a:latin typeface="Segoe UI" panose="020B0502040204020203" pitchFamily="34" charset="0"/>
                <a:ea typeface="Segoe UI" panose="020B0502040204020203" pitchFamily="34" charset="0"/>
                <a:cs typeface="Segoe UI" panose="020B0502040204020203" pitchFamily="34" charset="0"/>
              </a:rPr>
              <a:t> </a:t>
            </a:r>
            <a:r>
              <a:rPr lang="en-US" dirty="0">
                <a:latin typeface="Segoe UI" panose="020B0502040204020203" pitchFamily="34" charset="0"/>
                <a:ea typeface="Segoe UI" panose="020B0502040204020203" pitchFamily="34" charset="0"/>
                <a:cs typeface="Segoe UI" panose="020B0502040204020203" pitchFamily="34" charset="0"/>
              </a:rPr>
              <a:t>can be initialized in declaration.</a:t>
            </a:r>
          </a:p>
        </p:txBody>
      </p:sp>
      <p:sp>
        <p:nvSpPr>
          <p:cNvPr id="7" name="Rectangle 8"/>
          <p:cNvSpPr>
            <a:spLocks noChangeArrowheads="1"/>
          </p:cNvSpPr>
          <p:nvPr/>
        </p:nvSpPr>
        <p:spPr bwMode="blackWhite">
          <a:xfrm>
            <a:off x="1161565" y="5788025"/>
            <a:ext cx="4227512" cy="712788"/>
          </a:xfrm>
          <a:prstGeom prst="rect">
            <a:avLst/>
          </a:prstGeom>
          <a:solidFill>
            <a:srgbClr val="FFFFFF"/>
          </a:solidFill>
          <a:ln w="12700">
            <a:solidFill>
              <a:srgbClr val="CC9900"/>
            </a:solidFill>
            <a:miter lim="800000"/>
            <a:headEnd/>
            <a:tailEnd/>
          </a:ln>
        </p:spPr>
        <p:txBody>
          <a:bodyPr lIns="182562" tIns="92075" rIns="182562" bIns="92075">
            <a:spAutoFit/>
          </a:bodyPr>
          <a:lstStyle>
            <a:lvl1pPr marL="9525" indent="-9525" defTabSz="960438">
              <a:tabLst>
                <a:tab pos="1143000" algn="l"/>
                <a:tab pos="1485900" algn="l"/>
                <a:tab pos="1828800" algn="l"/>
                <a:tab pos="2228850" algn="l"/>
              </a:tabLst>
              <a:defRPr>
                <a:solidFill>
                  <a:schemeClr val="tx1"/>
                </a:solidFill>
                <a:latin typeface="Open Sans" panose="020B0606030504020204" pitchFamily="34" charset="0"/>
              </a:defRPr>
            </a:lvl1pPr>
            <a:lvl2pPr marL="742950" indent="-285750" defTabSz="960438">
              <a:tabLst>
                <a:tab pos="1143000" algn="l"/>
                <a:tab pos="1485900" algn="l"/>
                <a:tab pos="1828800" algn="l"/>
                <a:tab pos="2228850" algn="l"/>
              </a:tabLst>
              <a:defRPr>
                <a:solidFill>
                  <a:schemeClr val="tx1"/>
                </a:solidFill>
                <a:latin typeface="Open Sans" panose="020B0606030504020204" pitchFamily="34" charset="0"/>
              </a:defRPr>
            </a:lvl2pPr>
            <a:lvl3pPr marL="1143000" indent="-228600" defTabSz="960438">
              <a:tabLst>
                <a:tab pos="1143000" algn="l"/>
                <a:tab pos="1485900" algn="l"/>
                <a:tab pos="1828800" algn="l"/>
                <a:tab pos="2228850" algn="l"/>
              </a:tabLst>
              <a:defRPr>
                <a:solidFill>
                  <a:schemeClr val="tx1"/>
                </a:solidFill>
                <a:latin typeface="Open Sans" panose="020B0606030504020204" pitchFamily="34" charset="0"/>
              </a:defRPr>
            </a:lvl3pPr>
            <a:lvl4pPr marL="1600200" indent="-228600" defTabSz="960438">
              <a:tabLst>
                <a:tab pos="1143000" algn="l"/>
                <a:tab pos="1485900" algn="l"/>
                <a:tab pos="1828800" algn="l"/>
                <a:tab pos="2228850" algn="l"/>
              </a:tabLst>
              <a:defRPr>
                <a:solidFill>
                  <a:schemeClr val="tx1"/>
                </a:solidFill>
                <a:latin typeface="Open Sans" panose="020B0606030504020204" pitchFamily="34" charset="0"/>
              </a:defRPr>
            </a:lvl4pPr>
            <a:lvl5pPr marL="2057400" indent="-228600" defTabSz="960438">
              <a:tabLst>
                <a:tab pos="1143000" algn="l"/>
                <a:tab pos="1485900" algn="l"/>
                <a:tab pos="1828800" algn="l"/>
                <a:tab pos="2228850" algn="l"/>
              </a:tabLst>
              <a:defRPr>
                <a:solidFill>
                  <a:schemeClr val="tx1"/>
                </a:solidFill>
                <a:latin typeface="Open Sans" panose="020B0606030504020204" pitchFamily="34" charset="0"/>
              </a:defRPr>
            </a:lvl5pPr>
            <a:lvl6pPr marL="25146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6pPr>
            <a:lvl7pPr marL="29718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7pPr>
            <a:lvl8pPr marL="34290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8pPr>
            <a:lvl9pPr marL="38862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9pPr>
          </a:lstStyle>
          <a:p>
            <a:pPr>
              <a:lnSpc>
                <a:spcPct val="95000"/>
              </a:lnSpc>
            </a:pPr>
            <a:r>
              <a:rPr lang="en-US" altLang="uk-UA" b="1" dirty="0">
                <a:solidFill>
                  <a:srgbClr val="000000"/>
                </a:solidFill>
                <a:latin typeface="Courier New" panose="02070309020205020404" pitchFamily="49" charset="0"/>
                <a:ea typeface="MS PGothic" panose="020B0600070205080204" pitchFamily="34" charset="-128"/>
              </a:rPr>
              <a:t>Doctor doc1 = </a:t>
            </a:r>
            <a:r>
              <a:rPr lang="en-US" altLang="uk-UA" b="1" dirty="0">
                <a:solidFill>
                  <a:srgbClr val="333399"/>
                </a:solidFill>
                <a:latin typeface="Courier New" panose="02070309020205020404" pitchFamily="49" charset="0"/>
                <a:ea typeface="MS PGothic" panose="020B0600070205080204" pitchFamily="34" charset="-128"/>
              </a:rPr>
              <a:t>new</a:t>
            </a:r>
            <a:r>
              <a:rPr lang="en-US" altLang="uk-UA" b="1" dirty="0">
                <a:solidFill>
                  <a:srgbClr val="000000"/>
                </a:solidFill>
                <a:latin typeface="Courier New" panose="02070309020205020404" pitchFamily="49" charset="0"/>
                <a:ea typeface="MS PGothic" panose="020B0600070205080204" pitchFamily="34" charset="-128"/>
              </a:rPr>
              <a:t> Doctor();</a:t>
            </a:r>
          </a:p>
          <a:p>
            <a:pPr>
              <a:lnSpc>
                <a:spcPct val="95000"/>
              </a:lnSpc>
            </a:pPr>
            <a:r>
              <a:rPr lang="en-US" altLang="uk-UA" b="1" dirty="0">
                <a:solidFill>
                  <a:srgbClr val="000000"/>
                </a:solidFill>
                <a:latin typeface="Courier New" panose="02070309020205020404" pitchFamily="49" charset="0"/>
                <a:ea typeface="MS PGothic" panose="020B0600070205080204" pitchFamily="34" charset="-128"/>
              </a:rPr>
              <a:t>Doctor doc2 = </a:t>
            </a:r>
            <a:r>
              <a:rPr lang="en-US" altLang="uk-UA" b="1" dirty="0">
                <a:solidFill>
                  <a:srgbClr val="333399"/>
                </a:solidFill>
                <a:latin typeface="Courier New" panose="02070309020205020404" pitchFamily="49" charset="0"/>
                <a:ea typeface="MS PGothic" panose="020B0600070205080204" pitchFamily="34" charset="-128"/>
              </a:rPr>
              <a:t>new</a:t>
            </a:r>
            <a:r>
              <a:rPr lang="en-US" altLang="uk-UA" b="1" dirty="0">
                <a:solidFill>
                  <a:srgbClr val="000000"/>
                </a:solidFill>
                <a:latin typeface="Courier New" panose="02070309020205020404" pitchFamily="49" charset="0"/>
                <a:ea typeface="MS PGothic" panose="020B0600070205080204" pitchFamily="34" charset="-128"/>
              </a:rPr>
              <a:t> Doctor();</a:t>
            </a:r>
          </a:p>
        </p:txBody>
      </p:sp>
      <p:sp>
        <p:nvSpPr>
          <p:cNvPr id="8" name="Rectangle 14"/>
          <p:cNvSpPr>
            <a:spLocks noChangeArrowheads="1"/>
          </p:cNvSpPr>
          <p:nvPr/>
        </p:nvSpPr>
        <p:spPr bwMode="blackWhite">
          <a:xfrm>
            <a:off x="1161565" y="3511699"/>
            <a:ext cx="4227512" cy="2028825"/>
          </a:xfrm>
          <a:prstGeom prst="rect">
            <a:avLst/>
          </a:prstGeom>
          <a:solidFill>
            <a:srgbClr val="FFFFFF"/>
          </a:solidFill>
          <a:ln w="12700">
            <a:solidFill>
              <a:srgbClr val="CC9900"/>
            </a:solidFill>
            <a:miter lim="800000"/>
            <a:headEnd/>
            <a:tailEnd/>
          </a:ln>
        </p:spPr>
        <p:txBody>
          <a:bodyPr wrap="none" lIns="182562" tIns="92075" rIns="182562" bIns="92075">
            <a:spAutoFit/>
          </a:bodyPr>
          <a:lstStyle>
            <a:lvl1pPr marL="9525" indent="-9525" defTabSz="960438">
              <a:tabLst>
                <a:tab pos="1143000" algn="l"/>
                <a:tab pos="1485900" algn="l"/>
                <a:tab pos="1828800" algn="l"/>
                <a:tab pos="2228850" algn="l"/>
              </a:tabLst>
              <a:defRPr>
                <a:solidFill>
                  <a:schemeClr val="tx1"/>
                </a:solidFill>
                <a:latin typeface="Open Sans" panose="020B0606030504020204" pitchFamily="34" charset="0"/>
              </a:defRPr>
            </a:lvl1pPr>
            <a:lvl2pPr marL="742950" indent="-285750" defTabSz="960438">
              <a:tabLst>
                <a:tab pos="1143000" algn="l"/>
                <a:tab pos="1485900" algn="l"/>
                <a:tab pos="1828800" algn="l"/>
                <a:tab pos="2228850" algn="l"/>
              </a:tabLst>
              <a:defRPr>
                <a:solidFill>
                  <a:schemeClr val="tx1"/>
                </a:solidFill>
                <a:latin typeface="Open Sans" panose="020B0606030504020204" pitchFamily="34" charset="0"/>
              </a:defRPr>
            </a:lvl2pPr>
            <a:lvl3pPr marL="1143000" indent="-228600" defTabSz="960438">
              <a:tabLst>
                <a:tab pos="1143000" algn="l"/>
                <a:tab pos="1485900" algn="l"/>
                <a:tab pos="1828800" algn="l"/>
                <a:tab pos="2228850" algn="l"/>
              </a:tabLst>
              <a:defRPr>
                <a:solidFill>
                  <a:schemeClr val="tx1"/>
                </a:solidFill>
                <a:latin typeface="Open Sans" panose="020B0606030504020204" pitchFamily="34" charset="0"/>
              </a:defRPr>
            </a:lvl3pPr>
            <a:lvl4pPr marL="1600200" indent="-228600" defTabSz="960438">
              <a:tabLst>
                <a:tab pos="1143000" algn="l"/>
                <a:tab pos="1485900" algn="l"/>
                <a:tab pos="1828800" algn="l"/>
                <a:tab pos="2228850" algn="l"/>
              </a:tabLst>
              <a:defRPr>
                <a:solidFill>
                  <a:schemeClr val="tx1"/>
                </a:solidFill>
                <a:latin typeface="Open Sans" panose="020B0606030504020204" pitchFamily="34" charset="0"/>
              </a:defRPr>
            </a:lvl4pPr>
            <a:lvl5pPr marL="2057400" indent="-228600" defTabSz="960438">
              <a:tabLst>
                <a:tab pos="1143000" algn="l"/>
                <a:tab pos="1485900" algn="l"/>
                <a:tab pos="1828800" algn="l"/>
                <a:tab pos="2228850" algn="l"/>
              </a:tabLst>
              <a:defRPr>
                <a:solidFill>
                  <a:schemeClr val="tx1"/>
                </a:solidFill>
                <a:latin typeface="Open Sans" panose="020B0606030504020204" pitchFamily="34" charset="0"/>
              </a:defRPr>
            </a:lvl5pPr>
            <a:lvl6pPr marL="25146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6pPr>
            <a:lvl7pPr marL="29718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7pPr>
            <a:lvl8pPr marL="34290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8pPr>
            <a:lvl9pPr marL="38862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9pPr>
          </a:lstStyle>
          <a:p>
            <a:pPr>
              <a:lnSpc>
                <a:spcPct val="95000"/>
              </a:lnSpc>
            </a:pPr>
            <a:r>
              <a:rPr lang="en-US" altLang="uk-UA" b="1" dirty="0">
                <a:solidFill>
                  <a:srgbClr val="0070C0"/>
                </a:solidFill>
                <a:latin typeface="Courier New" panose="02070309020205020404" pitchFamily="49" charset="0"/>
                <a:ea typeface="MS PGothic" panose="020B0600070205080204" pitchFamily="34" charset="-128"/>
              </a:rPr>
              <a:t>public class </a:t>
            </a:r>
            <a:r>
              <a:rPr lang="en-US" altLang="uk-UA" b="1" dirty="0">
                <a:solidFill>
                  <a:srgbClr val="C00000"/>
                </a:solidFill>
                <a:latin typeface="Courier New" panose="02070309020205020404" pitchFamily="49" charset="0"/>
                <a:ea typeface="MS PGothic" panose="020B0600070205080204" pitchFamily="34" charset="-128"/>
              </a:rPr>
              <a:t>Doctor</a:t>
            </a:r>
          </a:p>
          <a:p>
            <a:pPr>
              <a:lnSpc>
                <a:spcPct val="95000"/>
              </a:lnSpc>
            </a:pPr>
            <a:r>
              <a:rPr lang="en-US" altLang="uk-UA" b="1" dirty="0">
                <a:solidFill>
                  <a:srgbClr val="000000"/>
                </a:solidFill>
                <a:latin typeface="Courier New" panose="02070309020205020404" pitchFamily="49" charset="0"/>
                <a:ea typeface="MS PGothic" panose="020B0600070205080204" pitchFamily="34" charset="-128"/>
              </a:rPr>
              <a:t>{</a:t>
            </a:r>
          </a:p>
          <a:p>
            <a:pPr>
              <a:lnSpc>
                <a:spcPct val="95000"/>
              </a:lnSpc>
            </a:pPr>
            <a:r>
              <a:rPr lang="en-US" altLang="uk-UA" b="1" dirty="0">
                <a:solidFill>
                  <a:srgbClr val="000000"/>
                </a:solidFill>
                <a:latin typeface="Courier New" panose="02070309020205020404" pitchFamily="49" charset="0"/>
                <a:ea typeface="MS PGothic" panose="020B0600070205080204" pitchFamily="34" charset="-128"/>
              </a:rPr>
              <a:t> </a:t>
            </a:r>
            <a:r>
              <a:rPr lang="en-US" altLang="uk-UA" b="1" dirty="0">
                <a:solidFill>
                  <a:srgbClr val="0070C0"/>
                </a:solidFill>
                <a:latin typeface="Courier New" panose="02070309020205020404" pitchFamily="49" charset="0"/>
                <a:ea typeface="MS PGothic" panose="020B0600070205080204" pitchFamily="34" charset="-128"/>
              </a:rPr>
              <a:t>private</a:t>
            </a:r>
            <a:r>
              <a:rPr lang="en-US" altLang="uk-UA" b="1" dirty="0">
                <a:solidFill>
                  <a:srgbClr val="000000"/>
                </a:solidFill>
                <a:latin typeface="Courier New" panose="02070309020205020404" pitchFamily="49" charset="0"/>
                <a:ea typeface="MS PGothic" panose="020B0600070205080204" pitchFamily="34" charset="-128"/>
              </a:rPr>
              <a:t> string </a:t>
            </a:r>
            <a:r>
              <a:rPr lang="en-US" altLang="uk-UA" b="1" dirty="0">
                <a:solidFill>
                  <a:srgbClr val="C00000"/>
                </a:solidFill>
                <a:latin typeface="Courier New" panose="02070309020205020404" pitchFamily="49" charset="0"/>
                <a:ea typeface="MS PGothic" panose="020B0600070205080204" pitchFamily="34" charset="-128"/>
              </a:rPr>
              <a:t>name</a:t>
            </a:r>
            <a:r>
              <a:rPr lang="en-US" altLang="uk-UA" b="1" dirty="0">
                <a:solidFill>
                  <a:srgbClr val="000000"/>
                </a:solidFill>
                <a:latin typeface="Courier New" panose="02070309020205020404" pitchFamily="49" charset="0"/>
                <a:ea typeface="MS PGothic" panose="020B0600070205080204" pitchFamily="34" charset="-128"/>
              </a:rPr>
              <a:t>;</a:t>
            </a:r>
          </a:p>
          <a:p>
            <a:pPr>
              <a:lnSpc>
                <a:spcPct val="95000"/>
              </a:lnSpc>
            </a:pPr>
            <a:r>
              <a:rPr lang="en-US" altLang="uk-UA" b="1" dirty="0">
                <a:solidFill>
                  <a:srgbClr val="000000"/>
                </a:solidFill>
                <a:latin typeface="Courier New" panose="02070309020205020404" pitchFamily="49" charset="0"/>
                <a:ea typeface="MS PGothic" panose="020B0600070205080204" pitchFamily="34" charset="-128"/>
              </a:rPr>
              <a:t> </a:t>
            </a:r>
            <a:r>
              <a:rPr lang="en-US" altLang="uk-UA" b="1" dirty="0">
                <a:solidFill>
                  <a:srgbClr val="0070C0"/>
                </a:solidFill>
                <a:latin typeface="Courier New" panose="02070309020205020404" pitchFamily="49" charset="0"/>
                <a:ea typeface="MS PGothic" panose="020B0600070205080204" pitchFamily="34" charset="-128"/>
              </a:rPr>
              <a:t>private</a:t>
            </a:r>
            <a:r>
              <a:rPr lang="en-US" altLang="uk-UA" b="1" dirty="0">
                <a:solidFill>
                  <a:srgbClr val="000000"/>
                </a:solidFill>
                <a:latin typeface="Courier New" panose="02070309020205020404" pitchFamily="49" charset="0"/>
                <a:ea typeface="MS PGothic" panose="020B0600070205080204" pitchFamily="34" charset="-128"/>
              </a:rPr>
              <a:t> double </a:t>
            </a:r>
            <a:r>
              <a:rPr lang="en-US" altLang="uk-UA" b="1" dirty="0">
                <a:solidFill>
                  <a:srgbClr val="C00000"/>
                </a:solidFill>
                <a:latin typeface="Courier New" panose="02070309020205020404" pitchFamily="49" charset="0"/>
                <a:ea typeface="MS PGothic" panose="020B0600070205080204" pitchFamily="34" charset="-128"/>
              </a:rPr>
              <a:t>salary </a:t>
            </a:r>
            <a:r>
              <a:rPr lang="en-US" altLang="uk-UA" b="1" dirty="0">
                <a:solidFill>
                  <a:srgbClr val="6B6BCF"/>
                </a:solidFill>
                <a:latin typeface="Courier New" panose="02070309020205020404" pitchFamily="49" charset="0"/>
                <a:ea typeface="MS PGothic" panose="020B0600070205080204" pitchFamily="34" charset="-128"/>
              </a:rPr>
              <a:t>=100</a:t>
            </a:r>
            <a:r>
              <a:rPr lang="en-US" altLang="uk-UA" b="1" dirty="0">
                <a:solidFill>
                  <a:srgbClr val="000000"/>
                </a:solidFill>
                <a:latin typeface="Courier New" panose="02070309020205020404" pitchFamily="49" charset="0"/>
                <a:ea typeface="MS PGothic" panose="020B0600070205080204" pitchFamily="34" charset="-128"/>
              </a:rPr>
              <a:t>;</a:t>
            </a:r>
          </a:p>
          <a:p>
            <a:pPr>
              <a:lnSpc>
                <a:spcPct val="95000"/>
              </a:lnSpc>
            </a:pPr>
            <a:r>
              <a:rPr lang="en-US" altLang="uk-UA" b="1" dirty="0">
                <a:solidFill>
                  <a:srgbClr val="000000"/>
                </a:solidFill>
                <a:latin typeface="Courier New" panose="02070309020205020404" pitchFamily="49" charset="0"/>
                <a:ea typeface="MS PGothic" panose="020B0600070205080204" pitchFamily="34" charset="-128"/>
              </a:rPr>
              <a:t> </a:t>
            </a:r>
            <a:r>
              <a:rPr lang="en-US" altLang="uk-UA" b="1" dirty="0">
                <a:solidFill>
                  <a:srgbClr val="0070C0"/>
                </a:solidFill>
                <a:latin typeface="Courier New" panose="02070309020205020404" pitchFamily="49" charset="0"/>
                <a:ea typeface="MS PGothic" panose="020B0600070205080204" pitchFamily="34" charset="-128"/>
              </a:rPr>
              <a:t>private</a:t>
            </a:r>
            <a:r>
              <a:rPr lang="en-US" altLang="uk-UA" b="1" dirty="0">
                <a:solidFill>
                  <a:srgbClr val="000000"/>
                </a:solidFill>
                <a:latin typeface="Courier New" panose="02070309020205020404" pitchFamily="49" charset="0"/>
                <a:ea typeface="MS PGothic" panose="020B0600070205080204" pitchFamily="34" charset="-128"/>
              </a:rPr>
              <a:t> </a:t>
            </a:r>
            <a:r>
              <a:rPr lang="en-US" altLang="uk-UA" b="1" dirty="0" err="1">
                <a:solidFill>
                  <a:srgbClr val="000000"/>
                </a:solidFill>
                <a:latin typeface="Courier New" panose="02070309020205020404" pitchFamily="49" charset="0"/>
                <a:ea typeface="MS PGothic" panose="020B0600070205080204" pitchFamily="34" charset="-128"/>
              </a:rPr>
              <a:t>int</a:t>
            </a:r>
            <a:r>
              <a:rPr lang="en-US" altLang="uk-UA" b="1" dirty="0">
                <a:solidFill>
                  <a:srgbClr val="000000"/>
                </a:solidFill>
                <a:latin typeface="Courier New" panose="02070309020205020404" pitchFamily="49" charset="0"/>
                <a:ea typeface="MS PGothic" panose="020B0600070205080204" pitchFamily="34" charset="-128"/>
              </a:rPr>
              <a:t>    </a:t>
            </a:r>
            <a:r>
              <a:rPr lang="en-US" altLang="uk-UA" b="1" dirty="0" err="1">
                <a:solidFill>
                  <a:srgbClr val="C00000"/>
                </a:solidFill>
                <a:latin typeface="Courier New" panose="02070309020205020404" pitchFamily="49" charset="0"/>
                <a:ea typeface="MS PGothic" panose="020B0600070205080204" pitchFamily="34" charset="-128"/>
              </a:rPr>
              <a:t>expYear</a:t>
            </a:r>
            <a:r>
              <a:rPr lang="en-US" altLang="uk-UA" b="1" dirty="0">
                <a:solidFill>
                  <a:srgbClr val="000000"/>
                </a:solidFill>
                <a:latin typeface="Courier New" panose="02070309020205020404" pitchFamily="49" charset="0"/>
                <a:ea typeface="MS PGothic" panose="020B0600070205080204" pitchFamily="34" charset="-128"/>
              </a:rPr>
              <a:t>;</a:t>
            </a:r>
          </a:p>
          <a:p>
            <a:pPr>
              <a:lnSpc>
                <a:spcPct val="95000"/>
              </a:lnSpc>
            </a:pPr>
            <a:r>
              <a:rPr lang="en-US" altLang="uk-UA" b="1" dirty="0">
                <a:solidFill>
                  <a:srgbClr val="000000"/>
                </a:solidFill>
                <a:latin typeface="Courier New" panose="02070309020205020404" pitchFamily="49" charset="0"/>
                <a:ea typeface="MS PGothic" panose="020B0600070205080204" pitchFamily="34" charset="-128"/>
              </a:rPr>
              <a:t>  ...</a:t>
            </a:r>
          </a:p>
          <a:p>
            <a:pPr>
              <a:lnSpc>
                <a:spcPct val="95000"/>
              </a:lnSpc>
            </a:pPr>
            <a:r>
              <a:rPr lang="en-US" altLang="uk-UA" b="1" dirty="0">
                <a:solidFill>
                  <a:srgbClr val="000000"/>
                </a:solidFill>
                <a:latin typeface="Courier New" panose="02070309020205020404" pitchFamily="49" charset="0"/>
                <a:ea typeface="MS PGothic" panose="020B0600070205080204" pitchFamily="34" charset="-128"/>
              </a:rPr>
              <a:t>	}</a:t>
            </a:r>
          </a:p>
        </p:txBody>
      </p:sp>
      <p:sp>
        <p:nvSpPr>
          <p:cNvPr id="10" name="Rectangle 4"/>
          <p:cNvSpPr>
            <a:spLocks noChangeArrowheads="1"/>
          </p:cNvSpPr>
          <p:nvPr/>
        </p:nvSpPr>
        <p:spPr bwMode="blackWhite">
          <a:xfrm>
            <a:off x="8624898" y="3771900"/>
            <a:ext cx="1298597" cy="712461"/>
          </a:xfrm>
          <a:prstGeom prst="rect">
            <a:avLst/>
          </a:prstGeom>
          <a:noFill/>
          <a:ln w="127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182562" tIns="92075" rIns="182562" bIns="92075">
            <a:spAutoFit/>
          </a:bodyPr>
          <a:lstStyle>
            <a:lvl1pPr marL="9525" indent="-9525" defTabSz="960438">
              <a:tabLst>
                <a:tab pos="1143000" algn="l"/>
                <a:tab pos="1485900" algn="l"/>
                <a:tab pos="1828800" algn="l"/>
                <a:tab pos="2228850" algn="l"/>
              </a:tabLst>
              <a:defRPr>
                <a:solidFill>
                  <a:schemeClr val="tx1"/>
                </a:solidFill>
                <a:latin typeface="Open Sans" panose="020B0606030504020204" pitchFamily="34" charset="0"/>
              </a:defRPr>
            </a:lvl1pPr>
            <a:lvl2pPr marL="742950" indent="-285750" defTabSz="960438">
              <a:tabLst>
                <a:tab pos="1143000" algn="l"/>
                <a:tab pos="1485900" algn="l"/>
                <a:tab pos="1828800" algn="l"/>
                <a:tab pos="2228850" algn="l"/>
              </a:tabLst>
              <a:defRPr>
                <a:solidFill>
                  <a:schemeClr val="tx1"/>
                </a:solidFill>
                <a:latin typeface="Open Sans" panose="020B0606030504020204" pitchFamily="34" charset="0"/>
              </a:defRPr>
            </a:lvl2pPr>
            <a:lvl3pPr marL="1143000" indent="-228600" defTabSz="960438">
              <a:tabLst>
                <a:tab pos="1143000" algn="l"/>
                <a:tab pos="1485900" algn="l"/>
                <a:tab pos="1828800" algn="l"/>
                <a:tab pos="2228850" algn="l"/>
              </a:tabLst>
              <a:defRPr>
                <a:solidFill>
                  <a:schemeClr val="tx1"/>
                </a:solidFill>
                <a:latin typeface="Open Sans" panose="020B0606030504020204" pitchFamily="34" charset="0"/>
              </a:defRPr>
            </a:lvl3pPr>
            <a:lvl4pPr marL="1600200" indent="-228600" defTabSz="960438">
              <a:tabLst>
                <a:tab pos="1143000" algn="l"/>
                <a:tab pos="1485900" algn="l"/>
                <a:tab pos="1828800" algn="l"/>
                <a:tab pos="2228850" algn="l"/>
              </a:tabLst>
              <a:defRPr>
                <a:solidFill>
                  <a:schemeClr val="tx1"/>
                </a:solidFill>
                <a:latin typeface="Open Sans" panose="020B0606030504020204" pitchFamily="34" charset="0"/>
              </a:defRPr>
            </a:lvl4pPr>
            <a:lvl5pPr marL="2057400" indent="-228600" defTabSz="960438">
              <a:tabLst>
                <a:tab pos="1143000" algn="l"/>
                <a:tab pos="1485900" algn="l"/>
                <a:tab pos="1828800" algn="l"/>
                <a:tab pos="2228850" algn="l"/>
              </a:tabLst>
              <a:defRPr>
                <a:solidFill>
                  <a:schemeClr val="tx1"/>
                </a:solidFill>
                <a:latin typeface="Open Sans" panose="020B0606030504020204" pitchFamily="34" charset="0"/>
              </a:defRPr>
            </a:lvl5pPr>
            <a:lvl6pPr marL="25146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6pPr>
            <a:lvl7pPr marL="29718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7pPr>
            <a:lvl8pPr marL="34290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8pPr>
            <a:lvl9pPr marL="38862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9pPr>
          </a:lstStyle>
          <a:p>
            <a:pPr>
              <a:lnSpc>
                <a:spcPct val="95000"/>
              </a:lnSpc>
            </a:pPr>
            <a:r>
              <a:rPr lang="en-US" altLang="uk-UA" sz="1200" b="1">
                <a:solidFill>
                  <a:schemeClr val="bg1"/>
                </a:solidFill>
                <a:latin typeface="Courier New" panose="02070309020205020404" pitchFamily="49" charset="0"/>
              </a:rPr>
              <a:t>name “”</a:t>
            </a:r>
          </a:p>
          <a:p>
            <a:pPr>
              <a:lnSpc>
                <a:spcPct val="95000"/>
              </a:lnSpc>
            </a:pPr>
            <a:r>
              <a:rPr lang="en-US" altLang="uk-UA" sz="1200" b="1">
                <a:solidFill>
                  <a:schemeClr val="bg1"/>
                </a:solidFill>
                <a:latin typeface="Courier New" panose="02070309020205020404" pitchFamily="49" charset="0"/>
              </a:rPr>
              <a:t>salary 100</a:t>
            </a:r>
          </a:p>
          <a:p>
            <a:pPr>
              <a:lnSpc>
                <a:spcPct val="95000"/>
              </a:lnSpc>
            </a:pPr>
            <a:r>
              <a:rPr lang="en-US" altLang="uk-UA" sz="1200" b="1">
                <a:solidFill>
                  <a:schemeClr val="bg1"/>
                </a:solidFill>
                <a:latin typeface="Courier New" panose="02070309020205020404" pitchFamily="49" charset="0"/>
              </a:rPr>
              <a:t>expYear 0</a:t>
            </a:r>
          </a:p>
        </p:txBody>
      </p:sp>
      <p:sp>
        <p:nvSpPr>
          <p:cNvPr id="11" name="Rectangle 6"/>
          <p:cNvSpPr>
            <a:spLocks noChangeArrowheads="1"/>
          </p:cNvSpPr>
          <p:nvPr/>
        </p:nvSpPr>
        <p:spPr bwMode="blackWhite">
          <a:xfrm>
            <a:off x="7650049" y="4019228"/>
            <a:ext cx="741458" cy="36364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182562" tIns="92075" rIns="182562" bIns="92075">
            <a:spAutoFit/>
          </a:bodyPr>
          <a:lstStyle>
            <a:lvl1pPr marL="9525" indent="-9525" defTabSz="960438">
              <a:tabLst>
                <a:tab pos="1143000" algn="l"/>
                <a:tab pos="1485900" algn="l"/>
                <a:tab pos="1828800" algn="l"/>
                <a:tab pos="2228850" algn="l"/>
              </a:tabLst>
              <a:defRPr>
                <a:solidFill>
                  <a:schemeClr val="tx1"/>
                </a:solidFill>
                <a:latin typeface="Open Sans" panose="020B0606030504020204" pitchFamily="34" charset="0"/>
              </a:defRPr>
            </a:lvl1pPr>
            <a:lvl2pPr marL="742950" indent="-285750" defTabSz="960438">
              <a:tabLst>
                <a:tab pos="1143000" algn="l"/>
                <a:tab pos="1485900" algn="l"/>
                <a:tab pos="1828800" algn="l"/>
                <a:tab pos="2228850" algn="l"/>
              </a:tabLst>
              <a:defRPr>
                <a:solidFill>
                  <a:schemeClr val="tx1"/>
                </a:solidFill>
                <a:latin typeface="Open Sans" panose="020B0606030504020204" pitchFamily="34" charset="0"/>
              </a:defRPr>
            </a:lvl2pPr>
            <a:lvl3pPr marL="1143000" indent="-228600" defTabSz="960438">
              <a:tabLst>
                <a:tab pos="1143000" algn="l"/>
                <a:tab pos="1485900" algn="l"/>
                <a:tab pos="1828800" algn="l"/>
                <a:tab pos="2228850" algn="l"/>
              </a:tabLst>
              <a:defRPr>
                <a:solidFill>
                  <a:schemeClr val="tx1"/>
                </a:solidFill>
                <a:latin typeface="Open Sans" panose="020B0606030504020204" pitchFamily="34" charset="0"/>
              </a:defRPr>
            </a:lvl3pPr>
            <a:lvl4pPr marL="1600200" indent="-228600" defTabSz="960438">
              <a:tabLst>
                <a:tab pos="1143000" algn="l"/>
                <a:tab pos="1485900" algn="l"/>
                <a:tab pos="1828800" algn="l"/>
                <a:tab pos="2228850" algn="l"/>
              </a:tabLst>
              <a:defRPr>
                <a:solidFill>
                  <a:schemeClr val="tx1"/>
                </a:solidFill>
                <a:latin typeface="Open Sans" panose="020B0606030504020204" pitchFamily="34" charset="0"/>
              </a:defRPr>
            </a:lvl4pPr>
            <a:lvl5pPr marL="2057400" indent="-228600" defTabSz="960438">
              <a:tabLst>
                <a:tab pos="1143000" algn="l"/>
                <a:tab pos="1485900" algn="l"/>
                <a:tab pos="1828800" algn="l"/>
                <a:tab pos="2228850" algn="l"/>
              </a:tabLst>
              <a:defRPr>
                <a:solidFill>
                  <a:schemeClr val="tx1"/>
                </a:solidFill>
                <a:latin typeface="Open Sans" panose="020B0606030504020204" pitchFamily="34" charset="0"/>
              </a:defRPr>
            </a:lvl5pPr>
            <a:lvl6pPr marL="25146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6pPr>
            <a:lvl7pPr marL="29718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7pPr>
            <a:lvl8pPr marL="34290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8pPr>
            <a:lvl9pPr marL="38862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9pPr>
          </a:lstStyle>
          <a:p>
            <a:pPr>
              <a:lnSpc>
                <a:spcPct val="95000"/>
              </a:lnSpc>
            </a:pPr>
            <a:r>
              <a:rPr lang="en-US" altLang="uk-UA" sz="1200" b="1">
                <a:solidFill>
                  <a:schemeClr val="bg1"/>
                </a:solidFill>
                <a:latin typeface="Courier New" panose="02070309020205020404" pitchFamily="49" charset="0"/>
              </a:rPr>
              <a:t>doc1</a:t>
            </a:r>
          </a:p>
        </p:txBody>
      </p:sp>
      <p:sp>
        <p:nvSpPr>
          <p:cNvPr id="12" name="Rectangle 7"/>
          <p:cNvSpPr>
            <a:spLocks noChangeArrowheads="1"/>
          </p:cNvSpPr>
          <p:nvPr/>
        </p:nvSpPr>
        <p:spPr bwMode="blackWhite">
          <a:xfrm>
            <a:off x="7654414" y="4878001"/>
            <a:ext cx="741458" cy="36364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182562" tIns="92075" rIns="182562" bIns="92075">
            <a:spAutoFit/>
          </a:bodyPr>
          <a:lstStyle>
            <a:lvl1pPr marL="9525" indent="-9525" defTabSz="960438">
              <a:tabLst>
                <a:tab pos="1143000" algn="l"/>
                <a:tab pos="1485900" algn="l"/>
                <a:tab pos="1828800" algn="l"/>
                <a:tab pos="2228850" algn="l"/>
              </a:tabLst>
              <a:defRPr>
                <a:solidFill>
                  <a:schemeClr val="tx1"/>
                </a:solidFill>
                <a:latin typeface="Open Sans" panose="020B0606030504020204" pitchFamily="34" charset="0"/>
              </a:defRPr>
            </a:lvl1pPr>
            <a:lvl2pPr marL="742950" indent="-285750" defTabSz="960438">
              <a:tabLst>
                <a:tab pos="1143000" algn="l"/>
                <a:tab pos="1485900" algn="l"/>
                <a:tab pos="1828800" algn="l"/>
                <a:tab pos="2228850" algn="l"/>
              </a:tabLst>
              <a:defRPr>
                <a:solidFill>
                  <a:schemeClr val="tx1"/>
                </a:solidFill>
                <a:latin typeface="Open Sans" panose="020B0606030504020204" pitchFamily="34" charset="0"/>
              </a:defRPr>
            </a:lvl2pPr>
            <a:lvl3pPr marL="1143000" indent="-228600" defTabSz="960438">
              <a:tabLst>
                <a:tab pos="1143000" algn="l"/>
                <a:tab pos="1485900" algn="l"/>
                <a:tab pos="1828800" algn="l"/>
                <a:tab pos="2228850" algn="l"/>
              </a:tabLst>
              <a:defRPr>
                <a:solidFill>
                  <a:schemeClr val="tx1"/>
                </a:solidFill>
                <a:latin typeface="Open Sans" panose="020B0606030504020204" pitchFamily="34" charset="0"/>
              </a:defRPr>
            </a:lvl3pPr>
            <a:lvl4pPr marL="1600200" indent="-228600" defTabSz="960438">
              <a:tabLst>
                <a:tab pos="1143000" algn="l"/>
                <a:tab pos="1485900" algn="l"/>
                <a:tab pos="1828800" algn="l"/>
                <a:tab pos="2228850" algn="l"/>
              </a:tabLst>
              <a:defRPr>
                <a:solidFill>
                  <a:schemeClr val="tx1"/>
                </a:solidFill>
                <a:latin typeface="Open Sans" panose="020B0606030504020204" pitchFamily="34" charset="0"/>
              </a:defRPr>
            </a:lvl4pPr>
            <a:lvl5pPr marL="2057400" indent="-228600" defTabSz="960438">
              <a:tabLst>
                <a:tab pos="1143000" algn="l"/>
                <a:tab pos="1485900" algn="l"/>
                <a:tab pos="1828800" algn="l"/>
                <a:tab pos="2228850" algn="l"/>
              </a:tabLst>
              <a:defRPr>
                <a:solidFill>
                  <a:schemeClr val="tx1"/>
                </a:solidFill>
                <a:latin typeface="Open Sans" panose="020B0606030504020204" pitchFamily="34" charset="0"/>
              </a:defRPr>
            </a:lvl5pPr>
            <a:lvl6pPr marL="25146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6pPr>
            <a:lvl7pPr marL="29718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7pPr>
            <a:lvl8pPr marL="34290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8pPr>
            <a:lvl9pPr marL="38862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9pPr>
          </a:lstStyle>
          <a:p>
            <a:pPr>
              <a:lnSpc>
                <a:spcPct val="95000"/>
              </a:lnSpc>
            </a:pPr>
            <a:r>
              <a:rPr lang="en-US" altLang="uk-UA" sz="1200" b="1">
                <a:solidFill>
                  <a:schemeClr val="bg1"/>
                </a:solidFill>
                <a:latin typeface="Courier New" panose="02070309020205020404" pitchFamily="49" charset="0"/>
              </a:rPr>
              <a:t>doc2</a:t>
            </a:r>
          </a:p>
        </p:txBody>
      </p:sp>
      <p:sp>
        <p:nvSpPr>
          <p:cNvPr id="13" name="Line 11"/>
          <p:cNvSpPr>
            <a:spLocks noChangeShapeType="1"/>
          </p:cNvSpPr>
          <p:nvPr/>
        </p:nvSpPr>
        <p:spPr bwMode="blackWhite">
          <a:xfrm flipV="1">
            <a:off x="8148587" y="4316503"/>
            <a:ext cx="48583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uk-UA">
              <a:solidFill>
                <a:schemeClr val="bg1"/>
              </a:solidFill>
            </a:endParaRPr>
          </a:p>
        </p:txBody>
      </p:sp>
      <p:sp>
        <p:nvSpPr>
          <p:cNvPr id="14" name="AutoShape 12"/>
          <p:cNvSpPr>
            <a:spLocks noChangeArrowheads="1"/>
          </p:cNvSpPr>
          <p:nvPr/>
        </p:nvSpPr>
        <p:spPr bwMode="blackWhite">
          <a:xfrm>
            <a:off x="6462560" y="4382876"/>
            <a:ext cx="1187488" cy="630019"/>
          </a:xfrm>
          <a:prstGeom prst="roundRect">
            <a:avLst>
              <a:gd name="adj" fmla="val 1249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spAutoFit/>
          </a:bodyPr>
          <a:lstStyle>
            <a:lvl1pPr marL="9525" indent="-9525" defTabSz="960438">
              <a:tabLst>
                <a:tab pos="1143000" algn="l"/>
                <a:tab pos="1485900" algn="l"/>
                <a:tab pos="1828800" algn="l"/>
                <a:tab pos="2228850" algn="l"/>
              </a:tabLst>
              <a:defRPr>
                <a:solidFill>
                  <a:schemeClr val="tx1"/>
                </a:solidFill>
                <a:latin typeface="Open Sans" panose="020B0606030504020204" pitchFamily="34" charset="0"/>
              </a:defRPr>
            </a:lvl1pPr>
            <a:lvl2pPr marL="742950" indent="-285750" defTabSz="960438">
              <a:tabLst>
                <a:tab pos="1143000" algn="l"/>
                <a:tab pos="1485900" algn="l"/>
                <a:tab pos="1828800" algn="l"/>
                <a:tab pos="2228850" algn="l"/>
              </a:tabLst>
              <a:defRPr>
                <a:solidFill>
                  <a:schemeClr val="tx1"/>
                </a:solidFill>
                <a:latin typeface="Open Sans" panose="020B0606030504020204" pitchFamily="34" charset="0"/>
              </a:defRPr>
            </a:lvl2pPr>
            <a:lvl3pPr marL="1143000" indent="-228600" defTabSz="960438">
              <a:tabLst>
                <a:tab pos="1143000" algn="l"/>
                <a:tab pos="1485900" algn="l"/>
                <a:tab pos="1828800" algn="l"/>
                <a:tab pos="2228850" algn="l"/>
              </a:tabLst>
              <a:defRPr>
                <a:solidFill>
                  <a:schemeClr val="tx1"/>
                </a:solidFill>
                <a:latin typeface="Open Sans" panose="020B0606030504020204" pitchFamily="34" charset="0"/>
              </a:defRPr>
            </a:lvl3pPr>
            <a:lvl4pPr marL="1600200" indent="-228600" defTabSz="960438">
              <a:tabLst>
                <a:tab pos="1143000" algn="l"/>
                <a:tab pos="1485900" algn="l"/>
                <a:tab pos="1828800" algn="l"/>
                <a:tab pos="2228850" algn="l"/>
              </a:tabLst>
              <a:defRPr>
                <a:solidFill>
                  <a:schemeClr val="tx1"/>
                </a:solidFill>
                <a:latin typeface="Open Sans" panose="020B0606030504020204" pitchFamily="34" charset="0"/>
              </a:defRPr>
            </a:lvl4pPr>
            <a:lvl5pPr marL="2057400" indent="-228600" defTabSz="960438">
              <a:tabLst>
                <a:tab pos="1143000" algn="l"/>
                <a:tab pos="1485900" algn="l"/>
                <a:tab pos="1828800" algn="l"/>
                <a:tab pos="2228850" algn="l"/>
              </a:tabLst>
              <a:defRPr>
                <a:solidFill>
                  <a:schemeClr val="tx1"/>
                </a:solidFill>
                <a:latin typeface="Open Sans" panose="020B0606030504020204" pitchFamily="34" charset="0"/>
              </a:defRPr>
            </a:lvl5pPr>
            <a:lvl6pPr marL="25146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6pPr>
            <a:lvl7pPr marL="29718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7pPr>
            <a:lvl8pPr marL="34290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8pPr>
            <a:lvl9pPr marL="38862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9pPr>
          </a:lstStyle>
          <a:p>
            <a:r>
              <a:rPr lang="en-US" altLang="uk-UA" sz="1600" dirty="0">
                <a:solidFill>
                  <a:schemeClr val="bg1"/>
                </a:solidFill>
              </a:rPr>
              <a:t>Instances </a:t>
            </a:r>
          </a:p>
          <a:p>
            <a:r>
              <a:rPr lang="en-US" altLang="uk-UA" sz="1600" dirty="0">
                <a:solidFill>
                  <a:schemeClr val="bg1"/>
                </a:solidFill>
              </a:rPr>
              <a:t>of class</a:t>
            </a:r>
          </a:p>
        </p:txBody>
      </p:sp>
      <p:sp>
        <p:nvSpPr>
          <p:cNvPr id="15" name="Line 13"/>
          <p:cNvSpPr>
            <a:spLocks noChangeShapeType="1"/>
          </p:cNvSpPr>
          <p:nvPr/>
        </p:nvSpPr>
        <p:spPr bwMode="blackWhite">
          <a:xfrm flipV="1">
            <a:off x="8148588" y="5180860"/>
            <a:ext cx="476311" cy="2401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uk-UA">
              <a:solidFill>
                <a:schemeClr val="bg1"/>
              </a:solidFill>
            </a:endParaRPr>
          </a:p>
        </p:txBody>
      </p:sp>
      <p:sp>
        <p:nvSpPr>
          <p:cNvPr id="16" name="Rectangle 4"/>
          <p:cNvSpPr>
            <a:spLocks noChangeArrowheads="1"/>
          </p:cNvSpPr>
          <p:nvPr/>
        </p:nvSpPr>
        <p:spPr bwMode="blackWhite">
          <a:xfrm>
            <a:off x="8624898" y="4853314"/>
            <a:ext cx="1298597" cy="712461"/>
          </a:xfrm>
          <a:prstGeom prst="rect">
            <a:avLst/>
          </a:prstGeom>
          <a:noFill/>
          <a:ln w="127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182562" tIns="92075" rIns="182562" bIns="92075">
            <a:spAutoFit/>
          </a:bodyPr>
          <a:lstStyle>
            <a:lvl1pPr marL="9525" indent="-9525" defTabSz="960438">
              <a:tabLst>
                <a:tab pos="1143000" algn="l"/>
                <a:tab pos="1485900" algn="l"/>
                <a:tab pos="1828800" algn="l"/>
                <a:tab pos="2228850" algn="l"/>
              </a:tabLst>
              <a:defRPr>
                <a:solidFill>
                  <a:schemeClr val="tx1"/>
                </a:solidFill>
                <a:latin typeface="Open Sans" panose="020B0606030504020204" pitchFamily="34" charset="0"/>
              </a:defRPr>
            </a:lvl1pPr>
            <a:lvl2pPr marL="742950" indent="-285750" defTabSz="960438">
              <a:tabLst>
                <a:tab pos="1143000" algn="l"/>
                <a:tab pos="1485900" algn="l"/>
                <a:tab pos="1828800" algn="l"/>
                <a:tab pos="2228850" algn="l"/>
              </a:tabLst>
              <a:defRPr>
                <a:solidFill>
                  <a:schemeClr val="tx1"/>
                </a:solidFill>
                <a:latin typeface="Open Sans" panose="020B0606030504020204" pitchFamily="34" charset="0"/>
              </a:defRPr>
            </a:lvl2pPr>
            <a:lvl3pPr marL="1143000" indent="-228600" defTabSz="960438">
              <a:tabLst>
                <a:tab pos="1143000" algn="l"/>
                <a:tab pos="1485900" algn="l"/>
                <a:tab pos="1828800" algn="l"/>
                <a:tab pos="2228850" algn="l"/>
              </a:tabLst>
              <a:defRPr>
                <a:solidFill>
                  <a:schemeClr val="tx1"/>
                </a:solidFill>
                <a:latin typeface="Open Sans" panose="020B0606030504020204" pitchFamily="34" charset="0"/>
              </a:defRPr>
            </a:lvl3pPr>
            <a:lvl4pPr marL="1600200" indent="-228600" defTabSz="960438">
              <a:tabLst>
                <a:tab pos="1143000" algn="l"/>
                <a:tab pos="1485900" algn="l"/>
                <a:tab pos="1828800" algn="l"/>
                <a:tab pos="2228850" algn="l"/>
              </a:tabLst>
              <a:defRPr>
                <a:solidFill>
                  <a:schemeClr val="tx1"/>
                </a:solidFill>
                <a:latin typeface="Open Sans" panose="020B0606030504020204" pitchFamily="34" charset="0"/>
              </a:defRPr>
            </a:lvl4pPr>
            <a:lvl5pPr marL="2057400" indent="-228600" defTabSz="960438">
              <a:tabLst>
                <a:tab pos="1143000" algn="l"/>
                <a:tab pos="1485900" algn="l"/>
                <a:tab pos="1828800" algn="l"/>
                <a:tab pos="2228850" algn="l"/>
              </a:tabLst>
              <a:defRPr>
                <a:solidFill>
                  <a:schemeClr val="tx1"/>
                </a:solidFill>
                <a:latin typeface="Open Sans" panose="020B0606030504020204" pitchFamily="34" charset="0"/>
              </a:defRPr>
            </a:lvl5pPr>
            <a:lvl6pPr marL="25146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6pPr>
            <a:lvl7pPr marL="29718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7pPr>
            <a:lvl8pPr marL="34290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8pPr>
            <a:lvl9pPr marL="3886200" indent="-228600" defTabSz="960438" eaLnBrk="0" fontAlgn="base" hangingPunct="0">
              <a:spcBef>
                <a:spcPct val="0"/>
              </a:spcBef>
              <a:spcAft>
                <a:spcPct val="0"/>
              </a:spcAft>
              <a:tabLst>
                <a:tab pos="1143000" algn="l"/>
                <a:tab pos="1485900" algn="l"/>
                <a:tab pos="1828800" algn="l"/>
                <a:tab pos="2228850" algn="l"/>
              </a:tabLst>
              <a:defRPr>
                <a:solidFill>
                  <a:schemeClr val="tx1"/>
                </a:solidFill>
                <a:latin typeface="Open Sans" panose="020B0606030504020204" pitchFamily="34" charset="0"/>
              </a:defRPr>
            </a:lvl9pPr>
          </a:lstStyle>
          <a:p>
            <a:pPr>
              <a:lnSpc>
                <a:spcPct val="95000"/>
              </a:lnSpc>
            </a:pPr>
            <a:r>
              <a:rPr lang="en-US" altLang="uk-UA" sz="1200" b="1">
                <a:solidFill>
                  <a:schemeClr val="bg1"/>
                </a:solidFill>
                <a:latin typeface="Courier New" panose="02070309020205020404" pitchFamily="49" charset="0"/>
              </a:rPr>
              <a:t>name  “”</a:t>
            </a:r>
          </a:p>
          <a:p>
            <a:pPr>
              <a:lnSpc>
                <a:spcPct val="95000"/>
              </a:lnSpc>
            </a:pPr>
            <a:r>
              <a:rPr lang="en-US" altLang="uk-UA" sz="1200" b="1">
                <a:solidFill>
                  <a:schemeClr val="bg1"/>
                </a:solidFill>
                <a:latin typeface="Courier New" panose="02070309020205020404" pitchFamily="49" charset="0"/>
              </a:rPr>
              <a:t>salary 100</a:t>
            </a:r>
          </a:p>
          <a:p>
            <a:pPr>
              <a:lnSpc>
                <a:spcPct val="95000"/>
              </a:lnSpc>
            </a:pPr>
            <a:r>
              <a:rPr lang="en-US" altLang="uk-UA" sz="1200" b="1">
                <a:solidFill>
                  <a:schemeClr val="bg1"/>
                </a:solidFill>
                <a:latin typeface="Courier New" panose="02070309020205020404" pitchFamily="49" charset="0"/>
              </a:rPr>
              <a:t>expYear 0</a:t>
            </a:r>
          </a:p>
        </p:txBody>
      </p:sp>
      <p:cxnSp>
        <p:nvCxnSpPr>
          <p:cNvPr id="18" name="Straight Arrow Connector 17"/>
          <p:cNvCxnSpPr>
            <a:stCxn id="11" idx="3"/>
          </p:cNvCxnSpPr>
          <p:nvPr/>
        </p:nvCxnSpPr>
        <p:spPr>
          <a:xfrm>
            <a:off x="8391507" y="4201052"/>
            <a:ext cx="24291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3"/>
          </p:cNvCxnSpPr>
          <p:nvPr/>
        </p:nvCxnSpPr>
        <p:spPr>
          <a:xfrm>
            <a:off x="8395872" y="5059825"/>
            <a:ext cx="23855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60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t>
            </a:r>
            <a:r>
              <a:rPr lang="en-US" dirty="0" err="1" smtClean="0"/>
              <a:t>readonly</a:t>
            </a:r>
            <a:r>
              <a:rPr lang="en-US" dirty="0" smtClean="0"/>
              <a:t>, </a:t>
            </a:r>
            <a:r>
              <a:rPr lang="en-US" dirty="0" err="1" smtClean="0"/>
              <a:t>const</a:t>
            </a:r>
            <a:endParaRPr lang="uk-UA" dirty="0"/>
          </a:p>
        </p:txBody>
      </p:sp>
      <p:sp>
        <p:nvSpPr>
          <p:cNvPr id="3" name="Text Placeholder 2"/>
          <p:cNvSpPr>
            <a:spLocks noGrp="1"/>
          </p:cNvSpPr>
          <p:nvPr>
            <p:ph type="body" sz="quarter" idx="10"/>
          </p:nvPr>
        </p:nvSpPr>
        <p:spPr>
          <a:xfrm>
            <a:off x="685801" y="2057400"/>
            <a:ext cx="5168244" cy="3429000"/>
          </a:xfrm>
        </p:spPr>
        <p:txBody>
          <a:bodyPr/>
          <a:lstStyle/>
          <a:p>
            <a:pPr marL="285750" indent="-285750">
              <a:buFont typeface="Wingdings" panose="05000000000000000000" pitchFamily="2" charset="2"/>
              <a:buChar char="v"/>
            </a:pPr>
            <a:r>
              <a:rPr lang="en-US" altLang="uk-UA" sz="1800" dirty="0">
                <a:solidFill>
                  <a:srgbClr val="0070C0"/>
                </a:solidFill>
                <a:latin typeface="Segoe UI" panose="020B0502040204020203" pitchFamily="34" charset="0"/>
              </a:rPr>
              <a:t>static field  and </a:t>
            </a:r>
            <a:r>
              <a:rPr lang="en-US" altLang="uk-UA" sz="1800" dirty="0" err="1" smtClean="0">
                <a:solidFill>
                  <a:srgbClr val="0070C0"/>
                </a:solidFill>
                <a:latin typeface="Segoe UI" panose="020B0502040204020203" pitchFamily="34" charset="0"/>
              </a:rPr>
              <a:t>const</a:t>
            </a:r>
            <a:r>
              <a:rPr lang="en-US" altLang="uk-UA" sz="1800" dirty="0" smtClean="0">
                <a:solidFill>
                  <a:srgbClr val="0070C0"/>
                </a:solidFill>
                <a:latin typeface="Segoe UI" panose="020B0502040204020203" pitchFamily="34" charset="0"/>
              </a:rPr>
              <a:t> </a:t>
            </a:r>
            <a:r>
              <a:rPr lang="en-US" altLang="uk-UA" sz="1800" dirty="0">
                <a:latin typeface="Segoe UI" panose="020B0502040204020203" pitchFamily="34" charset="0"/>
              </a:rPr>
              <a:t>belong to the class itself, and are shared among all instances of that class.</a:t>
            </a:r>
          </a:p>
          <a:p>
            <a:pPr marL="285750" indent="-285750">
              <a:buFont typeface="Wingdings" panose="05000000000000000000" pitchFamily="2" charset="2"/>
              <a:buChar char="v"/>
            </a:pPr>
            <a:r>
              <a:rPr lang="en-US" altLang="uk-UA" sz="1800" dirty="0"/>
              <a:t>only C# built-in types (and </a:t>
            </a:r>
            <a:r>
              <a:rPr lang="en-US" altLang="en-US" sz="1800" dirty="0">
                <a:latin typeface="Courier New" panose="02070309020205020404" pitchFamily="49" charset="0"/>
              </a:rPr>
              <a:t>string</a:t>
            </a:r>
            <a:r>
              <a:rPr lang="en-US" altLang="en-US" sz="1800" dirty="0"/>
              <a:t> or</a:t>
            </a:r>
            <a:r>
              <a:rPr lang="uk-UA" altLang="en-US" sz="1800" dirty="0"/>
              <a:t> </a:t>
            </a:r>
            <a:r>
              <a:rPr lang="en-US" altLang="en-US" sz="1800" dirty="0" err="1">
                <a:latin typeface="Courier New" panose="02070309020205020404" pitchFamily="49" charset="0"/>
              </a:rPr>
              <a:t>enum</a:t>
            </a:r>
            <a:r>
              <a:rPr lang="en-US" altLang="en-US" sz="1800" dirty="0">
                <a:latin typeface="Courier New" panose="02070309020205020404" pitchFamily="49" charset="0"/>
              </a:rPr>
              <a:t>)</a:t>
            </a:r>
            <a:r>
              <a:rPr lang="en-US" altLang="uk-UA" sz="1800" dirty="0"/>
              <a:t>may be declared as </a:t>
            </a:r>
            <a:r>
              <a:rPr lang="en-US" altLang="uk-UA" sz="1800" dirty="0">
                <a:solidFill>
                  <a:srgbClr val="0070C0"/>
                </a:solidFill>
                <a:latin typeface="Segoe UI" panose="020B0502040204020203" pitchFamily="34" charset="0"/>
              </a:rPr>
              <a:t>const</a:t>
            </a:r>
            <a:r>
              <a:rPr lang="en-US" altLang="uk-UA" sz="1800" dirty="0"/>
              <a:t>.</a:t>
            </a:r>
          </a:p>
          <a:p>
            <a:pPr marL="285750" indent="-285750">
              <a:buFont typeface="Wingdings" panose="05000000000000000000" pitchFamily="2" charset="2"/>
              <a:buChar char="v"/>
            </a:pPr>
            <a:r>
              <a:rPr lang="en-US" altLang="uk-UA" sz="1800" dirty="0" err="1" smtClean="0">
                <a:solidFill>
                  <a:srgbClr val="0070C0"/>
                </a:solidFill>
                <a:latin typeface="Segoe UI" panose="020B0502040204020203" pitchFamily="34" charset="0"/>
              </a:rPr>
              <a:t>Const</a:t>
            </a:r>
            <a:r>
              <a:rPr lang="en-US" altLang="uk-UA" sz="1800" dirty="0" smtClean="0">
                <a:solidFill>
                  <a:srgbClr val="0070C0"/>
                </a:solidFill>
                <a:latin typeface="Segoe UI" panose="020B0502040204020203" pitchFamily="34" charset="0"/>
              </a:rPr>
              <a:t> </a:t>
            </a:r>
            <a:r>
              <a:rPr lang="en-US" altLang="uk-UA" sz="1800" dirty="0" smtClean="0">
                <a:latin typeface="Segoe UI" panose="020B0502040204020203" pitchFamily="34" charset="0"/>
              </a:rPr>
              <a:t>fields</a:t>
            </a:r>
            <a:r>
              <a:rPr lang="en-US" altLang="uk-UA" sz="1800" dirty="0" smtClean="0">
                <a:solidFill>
                  <a:srgbClr val="FFFF00"/>
                </a:solidFill>
              </a:rPr>
              <a:t> </a:t>
            </a:r>
            <a:r>
              <a:rPr lang="en-US" altLang="uk-UA" sz="1800" dirty="0"/>
              <a:t>must be initialized as they are declared and do not change for the life of the program</a:t>
            </a:r>
          </a:p>
          <a:p>
            <a:pPr marL="285750" indent="-285750">
              <a:buFont typeface="Wingdings" panose="05000000000000000000" pitchFamily="2" charset="2"/>
              <a:buChar char="v"/>
            </a:pPr>
            <a:r>
              <a:rPr lang="en-US" altLang="uk-UA" sz="1800" dirty="0" err="1">
                <a:solidFill>
                  <a:srgbClr val="0070C0"/>
                </a:solidFill>
                <a:latin typeface="Segoe UI" panose="020B0502040204020203" pitchFamily="34" charset="0"/>
              </a:rPr>
              <a:t>readonly</a:t>
            </a:r>
            <a:r>
              <a:rPr lang="en-US" altLang="uk-UA" sz="1800" dirty="0">
                <a:solidFill>
                  <a:srgbClr val="0070C0"/>
                </a:solidFill>
                <a:latin typeface="Segoe UI" panose="020B0502040204020203" pitchFamily="34" charset="0"/>
              </a:rPr>
              <a:t> field </a:t>
            </a:r>
            <a:r>
              <a:rPr lang="en-US" altLang="uk-UA" sz="1800" dirty="0"/>
              <a:t>is </a:t>
            </a:r>
            <a:r>
              <a:rPr lang="en-US" altLang="uk-UA" sz="1800" dirty="0" err="1"/>
              <a:t>const</a:t>
            </a:r>
            <a:r>
              <a:rPr lang="en-US" altLang="uk-UA" sz="1800" dirty="0"/>
              <a:t> for instance of the class, can be initialized in declaration or in constructor only</a:t>
            </a:r>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9781" y="1748818"/>
            <a:ext cx="4232219" cy="181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p:cNvPicPr>
          <p:nvPr/>
        </p:nvPicPr>
        <p:blipFill>
          <a:blip r:embed="rId3">
            <a:extLst>
              <a:ext uri="{28A0092B-C50C-407E-A947-70E740481C1C}">
                <a14:useLocalDpi xmlns:a14="http://schemas.microsoft.com/office/drawing/2010/main" val="0"/>
              </a:ext>
            </a:extLst>
          </a:blip>
          <a:srcRect b="1799"/>
          <a:stretch>
            <a:fillRect/>
          </a:stretch>
        </p:blipFill>
        <p:spPr bwMode="auto">
          <a:xfrm>
            <a:off x="6092889" y="3455156"/>
            <a:ext cx="5624919" cy="341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83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Static, </a:t>
            </a:r>
            <a:r>
              <a:rPr lang="en-US" dirty="0" err="1"/>
              <a:t>readonly</a:t>
            </a:r>
            <a:r>
              <a:rPr lang="en-US" dirty="0"/>
              <a:t>, </a:t>
            </a:r>
            <a:r>
              <a:rPr lang="en-US" dirty="0" err="1" smtClean="0"/>
              <a:t>const</a:t>
            </a:r>
            <a:r>
              <a:rPr lang="en-US" dirty="0" smtClean="0"/>
              <a:t> examples</a:t>
            </a:r>
            <a:endParaRPr lang="uk-UA" dirty="0"/>
          </a:p>
        </p:txBody>
      </p:sp>
      <p:grpSp>
        <p:nvGrpSpPr>
          <p:cNvPr id="9" name="Group 8"/>
          <p:cNvGrpSpPr/>
          <p:nvPr/>
        </p:nvGrpSpPr>
        <p:grpSpPr>
          <a:xfrm>
            <a:off x="161925" y="1760247"/>
            <a:ext cx="11866563" cy="5097753"/>
            <a:chOff x="161925" y="1760247"/>
            <a:chExt cx="11866563" cy="5097753"/>
          </a:xfrm>
        </p:grpSpPr>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760247"/>
              <a:ext cx="5303838"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166" y="4191000"/>
              <a:ext cx="67913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r="4025"/>
            <a:stretch>
              <a:fillRect/>
            </a:stretch>
          </p:blipFill>
          <p:spPr bwMode="auto">
            <a:xfrm>
              <a:off x="5465763" y="2281238"/>
              <a:ext cx="6562725"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36023922"/>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341e6018-ac0a-4dfb-8409-db9e0d25502e"/>
    <ds:schemaRef ds:uri="http://www.w3.org/XML/1998/namespace"/>
    <ds:schemaRef ds:uri="http://purl.org/dc/dcmityp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2221</Words>
  <Application>Microsoft Office PowerPoint</Application>
  <PresentationFormat>Widescreen</PresentationFormat>
  <Paragraphs>308</Paragraphs>
  <Slides>32</Slides>
  <Notes>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32</vt:i4>
      </vt:variant>
    </vt:vector>
  </HeadingPairs>
  <TitlesOfParts>
    <vt:vector size="46" baseType="lpstr">
      <vt:lpstr>MS PGothic</vt:lpstr>
      <vt:lpstr>Arial</vt:lpstr>
      <vt:lpstr>Calibri</vt:lpstr>
      <vt:lpstr>Consolas</vt:lpstr>
      <vt:lpstr>Courier New</vt:lpstr>
      <vt:lpstr>Open Sans</vt:lpstr>
      <vt:lpstr>Open Sans</vt:lpstr>
      <vt:lpstr>Open Sans Regular</vt:lpstr>
      <vt:lpstr>Proxima Nova Black</vt:lpstr>
      <vt:lpstr>Segoe UI</vt:lpstr>
      <vt:lpstr>Wingdings</vt:lpstr>
      <vt:lpstr>1_GRADIENT THEME</vt:lpstr>
      <vt:lpstr>2_GRADIENT THEME</vt:lpstr>
      <vt:lpstr>2_DARK THEME</vt:lpstr>
      <vt:lpstr>Sprint 01. Classes, Access modifiers. Class System.Object</vt:lpstr>
      <vt:lpstr>Agenda</vt:lpstr>
      <vt:lpstr>Class</vt:lpstr>
      <vt:lpstr>Class declaration</vt:lpstr>
      <vt:lpstr>Class Access Modifiers</vt:lpstr>
      <vt:lpstr>Class Member Access Modifiers</vt:lpstr>
      <vt:lpstr>Class declaration. Fields</vt:lpstr>
      <vt:lpstr>Static, readonly, const</vt:lpstr>
      <vt:lpstr>Static, readonly, const examples</vt:lpstr>
      <vt:lpstr>Constructors</vt:lpstr>
      <vt:lpstr>Keyword “this”</vt:lpstr>
      <vt:lpstr>Keyword “base”</vt:lpstr>
      <vt:lpstr>Properties</vt:lpstr>
      <vt:lpstr>Methods</vt:lpstr>
      <vt:lpstr>ref parameter modifier</vt:lpstr>
      <vt:lpstr>out modifier</vt:lpstr>
      <vt:lpstr>ref vs out</vt:lpstr>
      <vt:lpstr>Operator overloading</vt:lpstr>
      <vt:lpstr>Operator overloading. Example</vt:lpstr>
      <vt:lpstr>Type conversion operators</vt:lpstr>
      <vt:lpstr>Type conversion operators. Example</vt:lpstr>
      <vt:lpstr>System.Object class</vt:lpstr>
      <vt:lpstr>System.Object class</vt:lpstr>
      <vt:lpstr>Object lifetime. GC</vt:lpstr>
      <vt:lpstr>Generations</vt:lpstr>
      <vt:lpstr>Work with Garbage Collector</vt:lpstr>
      <vt:lpstr>Work with unmanaged resources</vt:lpstr>
      <vt:lpstr>Disposing with Finalizer</vt:lpstr>
      <vt:lpstr>Disposing with IDisposable</vt:lpstr>
      <vt:lpstr>Dispose pattern</vt:lpstr>
      <vt:lpstr>Thank you!</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Nataliya Revutska</cp:lastModifiedBy>
  <cp:revision>34</cp:revision>
  <dcterms:created xsi:type="dcterms:W3CDTF">2018-11-02T13:55:27Z</dcterms:created>
  <dcterms:modified xsi:type="dcterms:W3CDTF">2020-04-24T20:46:05Z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y fmtid="{D5CDD505-2E9C-101B-9397-08002B2CF9AE}" pid="3" name="_MarkAsFinal">
    <vt:bool>true</vt:bool>
  </property>
</Properties>
</file>