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35"/>
  </p:notesMasterIdLst>
  <p:sldIdLst>
    <p:sldId id="256" r:id="rId4"/>
    <p:sldId id="283" r:id="rId5"/>
    <p:sldId id="284" r:id="rId6"/>
    <p:sldId id="285" r:id="rId7"/>
    <p:sldId id="286" r:id="rId8"/>
    <p:sldId id="287" r:id="rId9"/>
    <p:sldId id="288" r:id="rId10"/>
    <p:sldId id="289" r:id="rId11"/>
    <p:sldId id="290" r:id="rId12"/>
    <p:sldId id="277" r:id="rId13"/>
    <p:sldId id="278" r:id="rId14"/>
    <p:sldId id="279" r:id="rId15"/>
    <p:sldId id="280" r:id="rId16"/>
    <p:sldId id="281" r:id="rId17"/>
    <p:sldId id="298" r:id="rId18"/>
    <p:sldId id="297" r:id="rId19"/>
    <p:sldId id="299" r:id="rId20"/>
    <p:sldId id="300" r:id="rId21"/>
    <p:sldId id="301" r:id="rId22"/>
    <p:sldId id="302" r:id="rId23"/>
    <p:sldId id="303" r:id="rId24"/>
    <p:sldId id="304" r:id="rId25"/>
    <p:sldId id="305" r:id="rId26"/>
    <p:sldId id="306" r:id="rId27"/>
    <p:sldId id="291" r:id="rId28"/>
    <p:sldId id="292" r:id="rId29"/>
    <p:sldId id="293" r:id="rId30"/>
    <p:sldId id="294" r:id="rId31"/>
    <p:sldId id="295" r:id="rId32"/>
    <p:sldId id="296" r:id="rId33"/>
    <p:sldId id="282"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2" autoAdjust="0"/>
  </p:normalViewPr>
  <p:slideViewPr>
    <p:cSldViewPr snapToGrid="0">
      <p:cViewPr varScale="1">
        <p:scale>
          <a:sx n="60" d="100"/>
          <a:sy n="60" d="100"/>
        </p:scale>
        <p:origin x="8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9A7E3-FCB0-4D87-A6CB-DF3546A1C1C0}" type="datetimeFigureOut">
              <a:rPr lang="ru-RU" smtClean="0"/>
              <a:t>11.04.2021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027F5-F82A-43BC-936B-7117ABBD4AA5}" type="slidenum">
              <a:rPr lang="ru-RU" smtClean="0"/>
              <a:t>‹#›</a:t>
            </a:fld>
            <a:endParaRPr lang="ru-RU"/>
          </a:p>
        </p:txBody>
      </p:sp>
    </p:spTree>
    <p:extLst>
      <p:ext uri="{BB962C8B-B14F-4D97-AF65-F5344CB8AC3E}">
        <p14:creationId xmlns:p14="http://schemas.microsoft.com/office/powerpoint/2010/main" val="13929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11</a:t>
            </a:fld>
            <a:endParaRPr lang="ru-RU"/>
          </a:p>
        </p:txBody>
      </p:sp>
    </p:spTree>
    <p:extLst>
      <p:ext uri="{BB962C8B-B14F-4D97-AF65-F5344CB8AC3E}">
        <p14:creationId xmlns:p14="http://schemas.microsoft.com/office/powerpoint/2010/main" val="262283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12</a:t>
            </a:fld>
            <a:endParaRPr lang="ru-RU"/>
          </a:p>
        </p:txBody>
      </p:sp>
    </p:spTree>
    <p:extLst>
      <p:ext uri="{BB962C8B-B14F-4D97-AF65-F5344CB8AC3E}">
        <p14:creationId xmlns:p14="http://schemas.microsoft.com/office/powerpoint/2010/main" val="138594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In the following example, PrintHelperMethod() takes the first parameters of the Print delegate:</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13</a:t>
            </a:fld>
            <a:endParaRPr lang="ru-RU"/>
          </a:p>
        </p:txBody>
      </p:sp>
    </p:spTree>
    <p:extLst>
      <p:ext uri="{BB962C8B-B14F-4D97-AF65-F5344CB8AC3E}">
        <p14:creationId xmlns:p14="http://schemas.microsoft.com/office/powerpoint/2010/main" val="3782653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50050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5907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280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C1A5C-C66C-4C82-B662-37A7E6822E8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784E1C-4FEA-40B6-9998-2152B88C8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B73FB8-5AC1-4D59-8EC3-D57169A8FBF3}"/>
              </a:ext>
            </a:extLst>
          </p:cNvPr>
          <p:cNvSpPr>
            <a:spLocks noGrp="1"/>
          </p:cNvSpPr>
          <p:nvPr>
            <p:ph type="dt" sz="half" idx="10"/>
          </p:nvPr>
        </p:nvSpPr>
        <p:spPr/>
        <p:txBody>
          <a:bodyPr/>
          <a:lstStyle/>
          <a:p>
            <a:fld id="{D32A5E29-6274-474C-A0FB-76C0F93FBFFA}" type="datetimeFigureOut">
              <a:rPr lang="ru-RU" smtClean="0"/>
              <a:t>11.04.2021</a:t>
            </a:fld>
            <a:endParaRPr lang="ru-RU"/>
          </a:p>
        </p:txBody>
      </p:sp>
      <p:sp>
        <p:nvSpPr>
          <p:cNvPr id="5" name="Нижний колонтитул 4">
            <a:extLst>
              <a:ext uri="{FF2B5EF4-FFF2-40B4-BE49-F238E27FC236}">
                <a16:creationId xmlns:a16="http://schemas.microsoft.com/office/drawing/2014/main" id="{E1EF87F8-DAE0-4802-9448-4E914EFFF6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E1CF93-541D-44BC-9DCF-CD036A71D0B0}"/>
              </a:ext>
            </a:extLst>
          </p:cNvPr>
          <p:cNvSpPr>
            <a:spLocks noGrp="1"/>
          </p:cNvSpPr>
          <p:nvPr>
            <p:ph type="sldNum" sz="quarter" idx="12"/>
          </p:nvPr>
        </p:nvSpPr>
        <p:spPr/>
        <p:txBody>
          <a:bodyPr/>
          <a:lstStyle/>
          <a:p>
            <a:fld id="{32EE6C81-0DCF-4EF4-9640-5DC5C87CFC1E}" type="slidenum">
              <a:rPr lang="ru-RU" smtClean="0"/>
              <a:t>‹#›</a:t>
            </a:fld>
            <a:endParaRPr lang="ru-RU"/>
          </a:p>
        </p:txBody>
      </p:sp>
    </p:spTree>
    <p:extLst>
      <p:ext uri="{BB962C8B-B14F-4D97-AF65-F5344CB8AC3E}">
        <p14:creationId xmlns:p14="http://schemas.microsoft.com/office/powerpoint/2010/main" val="9900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8322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580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9381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62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31552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769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2432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2324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318877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24598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048988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31410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8937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155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9599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86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882484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5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05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856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049793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70893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02937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49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4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048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44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9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3931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474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7413826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4917515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700A2A2-E5CF-4093-8E44-C2A5E00BF74F}"/>
              </a:ext>
            </a:extLst>
          </p:cNvPr>
          <p:cNvSpPr>
            <a:spLocks noGrp="1"/>
          </p:cNvSpPr>
          <p:nvPr>
            <p:ph type="title"/>
          </p:nvPr>
        </p:nvSpPr>
        <p:spPr/>
        <p:txBody>
          <a:bodyPr/>
          <a:lstStyle/>
          <a:p>
            <a:r>
              <a:rPr lang="en-US" sz="8000"/>
              <a:t>Anonimous Types Anonymous Methods</a:t>
            </a:r>
            <a:br>
              <a:rPr lang="en-US" sz="8000"/>
            </a:br>
            <a:r>
              <a:rPr lang="en-US" sz="8000"/>
              <a:t>Extention Methods</a:t>
            </a:r>
            <a:br>
              <a:rPr lang="en-US" sz="8000"/>
            </a:br>
            <a:r>
              <a:rPr lang="en-US" sz="8000"/>
              <a:t> </a:t>
            </a:r>
          </a:p>
        </p:txBody>
      </p:sp>
      <p:sp>
        <p:nvSpPr>
          <p:cNvPr id="5" name="Текст 4">
            <a:extLst>
              <a:ext uri="{FF2B5EF4-FFF2-40B4-BE49-F238E27FC236}">
                <a16:creationId xmlns:a16="http://schemas.microsoft.com/office/drawing/2014/main" id="{F9B5B409-203E-4AB3-A3AD-A0774C32A081}"/>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229630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Anonymous Method</a:t>
            </a:r>
            <a:br>
              <a:rPr lang="en-US"/>
            </a:br>
            <a:endParaRPr lang="ru-RU"/>
          </a:p>
        </p:txBody>
      </p:sp>
    </p:spTree>
    <p:extLst>
      <p:ext uri="{BB962C8B-B14F-4D97-AF65-F5344CB8AC3E}">
        <p14:creationId xmlns:p14="http://schemas.microsoft.com/office/powerpoint/2010/main" val="78868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6471F9A4-FA94-4645-909B-B9917C86E46D}"/>
              </a:ext>
            </a:extLst>
          </p:cNvPr>
          <p:cNvPicPr>
            <a:picLocks noChangeAspect="1"/>
          </p:cNvPicPr>
          <p:nvPr/>
        </p:nvPicPr>
        <p:blipFill>
          <a:blip r:embed="rId3"/>
          <a:stretch>
            <a:fillRect/>
          </a:stretch>
        </p:blipFill>
        <p:spPr>
          <a:xfrm>
            <a:off x="311247" y="2592375"/>
            <a:ext cx="7437138" cy="4084469"/>
          </a:xfrm>
          <a:prstGeom prst="rect">
            <a:avLst/>
          </a:prstGeom>
        </p:spPr>
      </p:pic>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575186" y="685801"/>
            <a:ext cx="10931014" cy="685800"/>
          </a:xfrm>
        </p:spPr>
        <p:txBody>
          <a:bodyPr/>
          <a:lstStyle/>
          <a:p>
            <a:r>
              <a:rPr lang="en-US"/>
              <a:t>Anonymous Method</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62444" y="1850505"/>
            <a:ext cx="5743755" cy="4542503"/>
          </a:xfrm>
        </p:spPr>
        <p:txBody>
          <a:bodyPr/>
          <a:lstStyle/>
          <a:p>
            <a:r>
              <a:rPr lang="en-US"/>
              <a:t>As the name suggests, an anonymous method is </a:t>
            </a:r>
            <a:r>
              <a:rPr lang="en-US" i="1"/>
              <a:t>a method without a name</a:t>
            </a:r>
            <a:r>
              <a:rPr lang="en-US"/>
              <a:t>. </a:t>
            </a:r>
          </a:p>
          <a:p>
            <a:r>
              <a:rPr lang="en-US"/>
              <a:t>Anonymous methods in C# can be defined using the </a:t>
            </a:r>
            <a:r>
              <a:rPr lang="en-US">
                <a:latin typeface="Courier New" panose="02070309020205020404" pitchFamily="49" charset="0"/>
                <a:cs typeface="Courier New" panose="02070309020205020404" pitchFamily="49" charset="0"/>
              </a:rPr>
              <a:t>delegate</a:t>
            </a:r>
            <a:r>
              <a:rPr lang="en-US"/>
              <a:t> keyword and can be assigned to a variable of </a:t>
            </a:r>
            <a:r>
              <a:rPr lang="en-US" i="1"/>
              <a:t>delegate</a:t>
            </a:r>
            <a:r>
              <a:rPr lang="en-US"/>
              <a:t> type.</a:t>
            </a:r>
            <a:endParaRPr lang="en-US" sz="2400"/>
          </a:p>
        </p:txBody>
      </p:sp>
      <p:pic>
        <p:nvPicPr>
          <p:cNvPr id="7" name="Рисунок 6">
            <a:extLst>
              <a:ext uri="{FF2B5EF4-FFF2-40B4-BE49-F238E27FC236}">
                <a16:creationId xmlns:a16="http://schemas.microsoft.com/office/drawing/2014/main" id="{094189CD-7ACB-40B8-A0C1-DD67B2848864}"/>
              </a:ext>
            </a:extLst>
          </p:cNvPr>
          <p:cNvPicPr>
            <a:picLocks noChangeAspect="1"/>
          </p:cNvPicPr>
          <p:nvPr/>
        </p:nvPicPr>
        <p:blipFill>
          <a:blip r:embed="rId4"/>
          <a:stretch>
            <a:fillRect/>
          </a:stretch>
        </p:blipFill>
        <p:spPr>
          <a:xfrm>
            <a:off x="3914055" y="5623433"/>
            <a:ext cx="5416851" cy="548766"/>
          </a:xfrm>
          <a:prstGeom prst="rect">
            <a:avLst/>
          </a:prstGeom>
        </p:spPr>
      </p:pic>
    </p:spTree>
    <p:extLst>
      <p:ext uri="{BB962C8B-B14F-4D97-AF65-F5344CB8AC3E}">
        <p14:creationId xmlns:p14="http://schemas.microsoft.com/office/powerpoint/2010/main" val="15024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848A599-B588-4EDF-94B2-BEB95E794498}"/>
              </a:ext>
            </a:extLst>
          </p:cNvPr>
          <p:cNvPicPr>
            <a:picLocks noChangeAspect="1"/>
          </p:cNvPicPr>
          <p:nvPr/>
        </p:nvPicPr>
        <p:blipFill>
          <a:blip r:embed="rId3"/>
          <a:stretch>
            <a:fillRect/>
          </a:stretch>
        </p:blipFill>
        <p:spPr>
          <a:xfrm>
            <a:off x="391693" y="2109787"/>
            <a:ext cx="6578450" cy="4169865"/>
          </a:xfrm>
          <a:prstGeom prst="rect">
            <a:avLst/>
          </a:prstGeom>
        </p:spPr>
      </p:pic>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575186" y="685801"/>
            <a:ext cx="10931014" cy="685800"/>
          </a:xfrm>
        </p:spPr>
        <p:txBody>
          <a:bodyPr/>
          <a:lstStyle/>
          <a:p>
            <a:r>
              <a:rPr lang="en-US"/>
              <a:t>Anonymous Method</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62444" y="2223143"/>
            <a:ext cx="5743755" cy="4169865"/>
          </a:xfrm>
        </p:spPr>
        <p:txBody>
          <a:bodyPr/>
          <a:lstStyle/>
          <a:p>
            <a:r>
              <a:rPr lang="en-US"/>
              <a:t>Anonymous methods can access variables defined in an outer function.</a:t>
            </a:r>
            <a:endParaRPr lang="en-US" sz="2400"/>
          </a:p>
        </p:txBody>
      </p:sp>
      <p:sp>
        <p:nvSpPr>
          <p:cNvPr id="3" name="Прямоугольник 2">
            <a:extLst>
              <a:ext uri="{FF2B5EF4-FFF2-40B4-BE49-F238E27FC236}">
                <a16:creationId xmlns:a16="http://schemas.microsoft.com/office/drawing/2014/main" id="{D5B51B07-7431-4D71-946D-F74D52119383}"/>
              </a:ext>
            </a:extLst>
          </p:cNvPr>
          <p:cNvSpPr/>
          <p:nvPr/>
        </p:nvSpPr>
        <p:spPr>
          <a:xfrm>
            <a:off x="1483743" y="3657600"/>
            <a:ext cx="1121434" cy="362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452177E0-F90F-4D50-9AC6-F59E752BFA5B}"/>
              </a:ext>
            </a:extLst>
          </p:cNvPr>
          <p:cNvSpPr/>
          <p:nvPr/>
        </p:nvSpPr>
        <p:spPr>
          <a:xfrm>
            <a:off x="2044460" y="4395786"/>
            <a:ext cx="733246" cy="362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a16="http://schemas.microsoft.com/office/drawing/2014/main" id="{760A0F34-3383-4F22-AA38-E26E48D5A6C4}"/>
              </a:ext>
            </a:extLst>
          </p:cNvPr>
          <p:cNvPicPr>
            <a:picLocks noChangeAspect="1"/>
          </p:cNvPicPr>
          <p:nvPr/>
        </p:nvPicPr>
        <p:blipFill>
          <a:blip r:embed="rId4"/>
          <a:stretch>
            <a:fillRect/>
          </a:stretch>
        </p:blipFill>
        <p:spPr>
          <a:xfrm>
            <a:off x="3790050" y="5716257"/>
            <a:ext cx="4474056" cy="390354"/>
          </a:xfrm>
          <a:prstGeom prst="rect">
            <a:avLst/>
          </a:prstGeom>
        </p:spPr>
      </p:pic>
    </p:spTree>
    <p:extLst>
      <p:ext uri="{BB962C8B-B14F-4D97-AF65-F5344CB8AC3E}">
        <p14:creationId xmlns:p14="http://schemas.microsoft.com/office/powerpoint/2010/main" val="237428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741872" y="685801"/>
            <a:ext cx="10764328" cy="685800"/>
          </a:xfrm>
        </p:spPr>
        <p:txBody>
          <a:bodyPr/>
          <a:lstStyle/>
          <a:p>
            <a:r>
              <a:rPr lang="en-US"/>
              <a:t>Anonymous Method</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296938" y="1860833"/>
            <a:ext cx="11209262" cy="4169865"/>
          </a:xfrm>
          <a:noFill/>
          <a:ln>
            <a:noFill/>
          </a:ln>
        </p:spPr>
        <p:style>
          <a:lnRef idx="2">
            <a:schemeClr val="accent1"/>
          </a:lnRef>
          <a:fillRef idx="1">
            <a:schemeClr val="lt1"/>
          </a:fillRef>
          <a:effectRef idx="0">
            <a:schemeClr val="accent1"/>
          </a:effectRef>
          <a:fontRef idx="minor">
            <a:schemeClr val="dk1"/>
          </a:fontRef>
        </p:style>
        <p:txBody>
          <a:bodyPr/>
          <a:lstStyle/>
          <a:p>
            <a:r>
              <a:rPr lang="en-US"/>
              <a:t>Anonymous methods can also be passed to a method that accepts the delegate as a parameter.</a:t>
            </a:r>
            <a:endParaRPr lang="en-US" sz="2400"/>
          </a:p>
        </p:txBody>
      </p:sp>
      <p:grpSp>
        <p:nvGrpSpPr>
          <p:cNvPr id="7" name="Группа 6">
            <a:extLst>
              <a:ext uri="{FF2B5EF4-FFF2-40B4-BE49-F238E27FC236}">
                <a16:creationId xmlns:a16="http://schemas.microsoft.com/office/drawing/2014/main" id="{458CBC54-9B05-437F-AB44-B942F6657038}"/>
              </a:ext>
            </a:extLst>
          </p:cNvPr>
          <p:cNvGrpSpPr/>
          <p:nvPr/>
        </p:nvGrpSpPr>
        <p:grpSpPr>
          <a:xfrm>
            <a:off x="296938" y="2320110"/>
            <a:ext cx="9320526" cy="3774049"/>
            <a:chOff x="296938" y="2320110"/>
            <a:chExt cx="9320526" cy="3774049"/>
          </a:xfrm>
        </p:grpSpPr>
        <p:pic>
          <p:nvPicPr>
            <p:cNvPr id="6" name="Рисунок 5">
              <a:extLst>
                <a:ext uri="{FF2B5EF4-FFF2-40B4-BE49-F238E27FC236}">
                  <a16:creationId xmlns:a16="http://schemas.microsoft.com/office/drawing/2014/main" id="{8CE2CE69-DA44-4712-8F10-A4C3EA53DB8A}"/>
                </a:ext>
              </a:extLst>
            </p:cNvPr>
            <p:cNvPicPr>
              <a:picLocks noChangeAspect="1"/>
            </p:cNvPicPr>
            <p:nvPr/>
          </p:nvPicPr>
          <p:blipFill>
            <a:blip r:embed="rId3"/>
            <a:stretch>
              <a:fillRect/>
            </a:stretch>
          </p:blipFill>
          <p:spPr>
            <a:xfrm>
              <a:off x="296938" y="2320110"/>
              <a:ext cx="9320526" cy="3774049"/>
            </a:xfrm>
            <a:prstGeom prst="rect">
              <a:avLst/>
            </a:prstGeom>
          </p:spPr>
        </p:pic>
        <p:sp>
          <p:nvSpPr>
            <p:cNvPr id="3" name="Прямоугольник 2">
              <a:extLst>
                <a:ext uri="{FF2B5EF4-FFF2-40B4-BE49-F238E27FC236}">
                  <a16:creationId xmlns:a16="http://schemas.microsoft.com/office/drawing/2014/main" id="{D5B51B07-7431-4D71-946D-F74D52119383}"/>
                </a:ext>
              </a:extLst>
            </p:cNvPr>
            <p:cNvSpPr/>
            <p:nvPr/>
          </p:nvSpPr>
          <p:spPr>
            <a:xfrm>
              <a:off x="3995468" y="3429000"/>
              <a:ext cx="2100532" cy="418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452177E0-F90F-4D50-9AC6-F59E752BFA5B}"/>
                </a:ext>
              </a:extLst>
            </p:cNvPr>
            <p:cNvSpPr/>
            <p:nvPr/>
          </p:nvSpPr>
          <p:spPr>
            <a:xfrm>
              <a:off x="2574536" y="5260474"/>
              <a:ext cx="1548890" cy="418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1" name="Рисунок 10">
            <a:extLst>
              <a:ext uri="{FF2B5EF4-FFF2-40B4-BE49-F238E27FC236}">
                <a16:creationId xmlns:a16="http://schemas.microsoft.com/office/drawing/2014/main" id="{FCB34AAD-7CEE-4267-B215-94749F35D122}"/>
              </a:ext>
            </a:extLst>
          </p:cNvPr>
          <p:cNvPicPr>
            <a:picLocks noChangeAspect="1"/>
          </p:cNvPicPr>
          <p:nvPr/>
        </p:nvPicPr>
        <p:blipFill>
          <a:blip r:embed="rId4"/>
          <a:stretch>
            <a:fillRect/>
          </a:stretch>
        </p:blipFill>
        <p:spPr>
          <a:xfrm>
            <a:off x="7915418" y="4207134"/>
            <a:ext cx="3404092" cy="418380"/>
          </a:xfrm>
          <a:prstGeom prst="rect">
            <a:avLst/>
          </a:prstGeom>
        </p:spPr>
      </p:pic>
    </p:spTree>
    <p:extLst>
      <p:ext uri="{BB962C8B-B14F-4D97-AF65-F5344CB8AC3E}">
        <p14:creationId xmlns:p14="http://schemas.microsoft.com/office/powerpoint/2010/main" val="87039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dirty="0"/>
              <a:t>Anonymous Method. Summary</a:t>
            </a:r>
            <a:endParaRPr lang="ru-RU" dirty="0"/>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306655" y="1902263"/>
            <a:ext cx="10975259" cy="4542503"/>
          </a:xfrm>
        </p:spPr>
        <p:txBody>
          <a:bodyPr/>
          <a:lstStyle/>
          <a:p>
            <a:pPr marL="342900" indent="-342900">
              <a:buFont typeface="Arial" panose="020B0604020202020204" pitchFamily="34" charset="0"/>
              <a:buChar char="•"/>
            </a:pPr>
            <a:r>
              <a:rPr lang="en-US"/>
              <a:t>Anonymous method can be defined using the </a:t>
            </a:r>
            <a:r>
              <a:rPr lang="en-US">
                <a:latin typeface="Courier New" panose="02070309020205020404" pitchFamily="49" charset="0"/>
                <a:cs typeface="Courier New" panose="02070309020205020404" pitchFamily="49" charset="0"/>
              </a:rPr>
              <a:t>delegate</a:t>
            </a:r>
            <a:r>
              <a:rPr lang="en-US"/>
              <a:t> keyword</a:t>
            </a:r>
          </a:p>
          <a:p>
            <a:pPr marL="342900" indent="-342900">
              <a:buFont typeface="Arial" panose="020B0604020202020204" pitchFamily="34" charset="0"/>
              <a:buChar char="•"/>
            </a:pPr>
            <a:r>
              <a:rPr lang="en-US"/>
              <a:t>Anonymous method </a:t>
            </a:r>
            <a:r>
              <a:rPr lang="en-US" i="1"/>
              <a:t>must be assigned</a:t>
            </a:r>
            <a:r>
              <a:rPr lang="en-US"/>
              <a:t> to a </a:t>
            </a:r>
            <a:r>
              <a:rPr lang="en-US" i="1"/>
              <a:t>delegate</a:t>
            </a:r>
            <a:r>
              <a:rPr lang="en-US"/>
              <a:t>.</a:t>
            </a:r>
          </a:p>
          <a:p>
            <a:pPr marL="342900" indent="-342900">
              <a:buFont typeface="Arial" panose="020B0604020202020204" pitchFamily="34" charset="0"/>
              <a:buChar char="•"/>
            </a:pPr>
            <a:r>
              <a:rPr lang="en-US"/>
              <a:t>Anonymous method can access outer variables or functions.</a:t>
            </a:r>
          </a:p>
          <a:p>
            <a:pPr marL="342900" indent="-342900">
              <a:buFont typeface="Arial" panose="020B0604020202020204" pitchFamily="34" charset="0"/>
              <a:buChar char="•"/>
            </a:pPr>
            <a:r>
              <a:rPr lang="en-US"/>
              <a:t>Anonymous method can be passed as a parameter.</a:t>
            </a:r>
          </a:p>
          <a:p>
            <a:pPr marL="342900" indent="-342900">
              <a:buFont typeface="Arial" panose="020B0604020202020204" pitchFamily="34" charset="0"/>
              <a:buChar char="•"/>
            </a:pPr>
            <a:r>
              <a:rPr lang="en-US"/>
              <a:t>Anonymous method can be used as event handlers.</a:t>
            </a:r>
          </a:p>
          <a:p>
            <a:pPr marL="342900" indent="-342900">
              <a:buFont typeface="Arial" panose="020B0604020202020204" pitchFamily="34" charset="0"/>
              <a:buChar char="•"/>
            </a:pPr>
            <a:r>
              <a:rPr lang="en-US"/>
              <a:t>Anonymous Method Limitations</a:t>
            </a:r>
          </a:p>
          <a:p>
            <a:pPr marL="800100" lvl="1" indent="-342900">
              <a:buFont typeface="Arial" panose="020B0604020202020204" pitchFamily="34" charset="0"/>
              <a:buChar char="•"/>
            </a:pPr>
            <a:r>
              <a:rPr lang="en-US"/>
              <a:t>It cannot contain jump statement like goto, break or continue.</a:t>
            </a:r>
          </a:p>
          <a:p>
            <a:pPr marL="800100" lvl="1" indent="-342900">
              <a:buFont typeface="Arial" panose="020B0604020202020204" pitchFamily="34" charset="0"/>
              <a:buChar char="•"/>
            </a:pPr>
            <a:r>
              <a:rPr lang="en-US"/>
              <a:t>It cannot access ref or out parameter of an outer method.</a:t>
            </a:r>
          </a:p>
          <a:p>
            <a:pPr marL="800100" lvl="1" indent="-342900">
              <a:buFont typeface="Arial" panose="020B0604020202020204" pitchFamily="34" charset="0"/>
              <a:buChar char="•"/>
            </a:pPr>
            <a:r>
              <a:rPr lang="en-US"/>
              <a:t>It cannot have or access unsafe code.</a:t>
            </a:r>
          </a:p>
          <a:p>
            <a:pPr marL="800100" lvl="1" indent="-342900">
              <a:buFont typeface="Arial" panose="020B0604020202020204" pitchFamily="34" charset="0"/>
              <a:buChar char="•"/>
            </a:pPr>
            <a:r>
              <a:rPr lang="en-US"/>
              <a:t>It cannot be used on the left side of the is operator.</a:t>
            </a:r>
            <a:endParaRPr lang="ru-RU"/>
          </a:p>
        </p:txBody>
      </p:sp>
    </p:spTree>
    <p:extLst>
      <p:ext uri="{BB962C8B-B14F-4D97-AF65-F5344CB8AC3E}">
        <p14:creationId xmlns:p14="http://schemas.microsoft.com/office/powerpoint/2010/main" val="63473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B012-2888-41F1-918B-687CA21B7099}"/>
              </a:ext>
            </a:extLst>
          </p:cNvPr>
          <p:cNvSpPr>
            <a:spLocks noGrp="1"/>
          </p:cNvSpPr>
          <p:nvPr>
            <p:ph type="title"/>
          </p:nvPr>
        </p:nvSpPr>
        <p:spPr>
          <a:xfrm>
            <a:off x="536945" y="2589028"/>
            <a:ext cx="10820400" cy="685800"/>
          </a:xfrm>
        </p:spPr>
        <p:txBody>
          <a:bodyPr/>
          <a:lstStyle/>
          <a:p>
            <a:pPr algn="ctr"/>
            <a:r>
              <a:rPr lang="en-US" dirty="0"/>
              <a:t>Lambda Expression</a:t>
            </a:r>
            <a:br>
              <a:rPr lang="en-US" dirty="0"/>
            </a:br>
            <a:endParaRPr lang="uk-UA" dirty="0"/>
          </a:p>
        </p:txBody>
      </p:sp>
    </p:spTree>
    <p:extLst>
      <p:ext uri="{BB962C8B-B14F-4D97-AF65-F5344CB8AC3E}">
        <p14:creationId xmlns:p14="http://schemas.microsoft.com/office/powerpoint/2010/main" val="68663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EDDA-A277-474F-A1E2-8FDBECEEF5FC}"/>
              </a:ext>
            </a:extLst>
          </p:cNvPr>
          <p:cNvSpPr>
            <a:spLocks noGrp="1"/>
          </p:cNvSpPr>
          <p:nvPr>
            <p:ph type="title"/>
          </p:nvPr>
        </p:nvSpPr>
        <p:spPr/>
        <p:txBody>
          <a:bodyPr/>
          <a:lstStyle/>
          <a:p>
            <a:r>
              <a:rPr lang="en-US" dirty="0"/>
              <a:t>Anatomy of the Lambda Expression</a:t>
            </a:r>
            <a:endParaRPr lang="uk-UA" dirty="0"/>
          </a:p>
        </p:txBody>
      </p:sp>
      <p:sp>
        <p:nvSpPr>
          <p:cNvPr id="3" name="Text Placeholder 2">
            <a:extLst>
              <a:ext uri="{FF2B5EF4-FFF2-40B4-BE49-F238E27FC236}">
                <a16:creationId xmlns:a16="http://schemas.microsoft.com/office/drawing/2014/main" id="{0F08DA89-BE3A-475A-9172-E52EA3A51371}"/>
              </a:ext>
            </a:extLst>
          </p:cNvPr>
          <p:cNvSpPr>
            <a:spLocks noGrp="1"/>
          </p:cNvSpPr>
          <p:nvPr>
            <p:ph type="body" sz="quarter" idx="10"/>
          </p:nvPr>
        </p:nvSpPr>
        <p:spPr/>
        <p:txBody>
          <a:bodyPr/>
          <a:lstStyle/>
          <a:p>
            <a:r>
              <a:rPr lang="en-US" sz="2400" dirty="0"/>
              <a:t>The </a:t>
            </a:r>
            <a:r>
              <a:rPr lang="en-US" sz="2400" b="1" dirty="0"/>
              <a:t>lambda expression</a:t>
            </a:r>
            <a:r>
              <a:rPr lang="en-US" sz="2400" dirty="0"/>
              <a:t> is a shorter way of representing anonymous method using some special syntax.</a:t>
            </a:r>
          </a:p>
          <a:p>
            <a:r>
              <a:rPr lang="en-US" sz="2400" dirty="0"/>
              <a:t>For example, following anonymous method checks if student is teenager or not:</a:t>
            </a:r>
          </a:p>
          <a:p>
            <a:endParaRPr lang="en-US" sz="2400" dirty="0"/>
          </a:p>
          <a:p>
            <a:endParaRPr lang="en-US" sz="2400" dirty="0"/>
          </a:p>
          <a:p>
            <a:r>
              <a:rPr lang="en-US" sz="2400" dirty="0"/>
              <a:t>The above anonymous method can be represented using a Lambda Expression in C# as below:</a:t>
            </a:r>
          </a:p>
          <a:p>
            <a:endParaRPr lang="uk-UA" sz="2400" dirty="0"/>
          </a:p>
        </p:txBody>
      </p:sp>
      <p:pic>
        <p:nvPicPr>
          <p:cNvPr id="4" name="Picture 3">
            <a:extLst>
              <a:ext uri="{FF2B5EF4-FFF2-40B4-BE49-F238E27FC236}">
                <a16:creationId xmlns:a16="http://schemas.microsoft.com/office/drawing/2014/main" id="{CA9D0949-61F2-47D8-9F84-1987AE24D350}"/>
              </a:ext>
            </a:extLst>
          </p:cNvPr>
          <p:cNvPicPr>
            <a:picLocks noChangeAspect="1"/>
          </p:cNvPicPr>
          <p:nvPr/>
        </p:nvPicPr>
        <p:blipFill>
          <a:blip r:embed="rId2"/>
          <a:stretch>
            <a:fillRect/>
          </a:stretch>
        </p:blipFill>
        <p:spPr>
          <a:xfrm>
            <a:off x="685800" y="3531726"/>
            <a:ext cx="9359924" cy="480348"/>
          </a:xfrm>
          <a:prstGeom prst="rect">
            <a:avLst/>
          </a:prstGeom>
          <a:ln>
            <a:solidFill>
              <a:schemeClr val="accent1"/>
            </a:solidFill>
          </a:ln>
        </p:spPr>
      </p:pic>
      <p:pic>
        <p:nvPicPr>
          <p:cNvPr id="5" name="Picture 4">
            <a:extLst>
              <a:ext uri="{FF2B5EF4-FFF2-40B4-BE49-F238E27FC236}">
                <a16:creationId xmlns:a16="http://schemas.microsoft.com/office/drawing/2014/main" id="{14105F36-4DA0-4679-82DF-E44D7DFDCE6C}"/>
              </a:ext>
            </a:extLst>
          </p:cNvPr>
          <p:cNvPicPr>
            <a:picLocks noChangeAspect="1"/>
          </p:cNvPicPr>
          <p:nvPr/>
        </p:nvPicPr>
        <p:blipFill>
          <a:blip r:embed="rId3"/>
          <a:stretch>
            <a:fillRect/>
          </a:stretch>
        </p:blipFill>
        <p:spPr>
          <a:xfrm>
            <a:off x="685800" y="5503041"/>
            <a:ext cx="5700972" cy="480348"/>
          </a:xfrm>
          <a:prstGeom prst="rect">
            <a:avLst/>
          </a:prstGeom>
          <a:ln>
            <a:solidFill>
              <a:schemeClr val="accent1"/>
            </a:solidFill>
          </a:ln>
        </p:spPr>
      </p:pic>
    </p:spTree>
    <p:extLst>
      <p:ext uri="{BB962C8B-B14F-4D97-AF65-F5344CB8AC3E}">
        <p14:creationId xmlns:p14="http://schemas.microsoft.com/office/powerpoint/2010/main" val="416645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2E40-6D4C-4202-B99A-FF72F31073E2}"/>
              </a:ext>
            </a:extLst>
          </p:cNvPr>
          <p:cNvSpPr>
            <a:spLocks noGrp="1"/>
          </p:cNvSpPr>
          <p:nvPr>
            <p:ph type="title"/>
          </p:nvPr>
        </p:nvSpPr>
        <p:spPr/>
        <p:txBody>
          <a:bodyPr/>
          <a:lstStyle/>
          <a:p>
            <a:r>
              <a:rPr lang="en-US" dirty="0"/>
              <a:t>Anatomy of the Lambda Expression</a:t>
            </a:r>
            <a:endParaRPr lang="uk-UA" dirty="0"/>
          </a:p>
        </p:txBody>
      </p:sp>
      <p:sp>
        <p:nvSpPr>
          <p:cNvPr id="3" name="Text Placeholder 2">
            <a:extLst>
              <a:ext uri="{FF2B5EF4-FFF2-40B4-BE49-F238E27FC236}">
                <a16:creationId xmlns:a16="http://schemas.microsoft.com/office/drawing/2014/main" id="{A959930C-FC27-4A7F-BDE7-83D4C57521FC}"/>
              </a:ext>
            </a:extLst>
          </p:cNvPr>
          <p:cNvSpPr>
            <a:spLocks noGrp="1"/>
          </p:cNvSpPr>
          <p:nvPr>
            <p:ph type="body" sz="quarter" idx="10"/>
          </p:nvPr>
        </p:nvSpPr>
        <p:spPr>
          <a:xfrm>
            <a:off x="531628" y="1867248"/>
            <a:ext cx="5564371" cy="3429000"/>
          </a:xfrm>
        </p:spPr>
        <p:txBody>
          <a:bodyPr/>
          <a:lstStyle/>
          <a:p>
            <a:r>
              <a:rPr lang="en-US" sz="1800" dirty="0"/>
              <a:t>The Lambda expression evolves from anonymous method by first removing the </a:t>
            </a:r>
            <a:r>
              <a:rPr lang="en-US" sz="1800" i="1" dirty="0"/>
              <a:t>delegate</a:t>
            </a:r>
            <a:r>
              <a:rPr lang="en-US" sz="1800" dirty="0"/>
              <a:t> keyword and parameter type and adding a lambda operator </a:t>
            </a:r>
            <a:r>
              <a:rPr lang="en-US" sz="1800" i="1" dirty="0"/>
              <a:t>=&gt;</a:t>
            </a:r>
            <a:r>
              <a:rPr lang="en-US" sz="1800" dirty="0"/>
              <a:t>.</a:t>
            </a:r>
            <a:endParaRPr lang="uk-UA" sz="1800" dirty="0"/>
          </a:p>
        </p:txBody>
      </p:sp>
      <p:pic>
        <p:nvPicPr>
          <p:cNvPr id="4" name="Picture 3">
            <a:extLst>
              <a:ext uri="{FF2B5EF4-FFF2-40B4-BE49-F238E27FC236}">
                <a16:creationId xmlns:a16="http://schemas.microsoft.com/office/drawing/2014/main" id="{2B957404-8377-4393-8D18-5F0C45B569BC}"/>
              </a:ext>
            </a:extLst>
          </p:cNvPr>
          <p:cNvPicPr>
            <a:picLocks noChangeAspect="1"/>
          </p:cNvPicPr>
          <p:nvPr/>
        </p:nvPicPr>
        <p:blipFill>
          <a:blip r:embed="rId2"/>
          <a:stretch>
            <a:fillRect/>
          </a:stretch>
        </p:blipFill>
        <p:spPr>
          <a:xfrm>
            <a:off x="6398806" y="1867248"/>
            <a:ext cx="5261566" cy="1622443"/>
          </a:xfrm>
          <a:prstGeom prst="rect">
            <a:avLst/>
          </a:prstGeom>
          <a:ln>
            <a:solidFill>
              <a:schemeClr val="accent1"/>
            </a:solidFill>
          </a:ln>
        </p:spPr>
      </p:pic>
      <p:pic>
        <p:nvPicPr>
          <p:cNvPr id="5" name="Picture 4">
            <a:extLst>
              <a:ext uri="{FF2B5EF4-FFF2-40B4-BE49-F238E27FC236}">
                <a16:creationId xmlns:a16="http://schemas.microsoft.com/office/drawing/2014/main" id="{990BE619-6956-47DB-94AE-57CC5244DBFF}"/>
              </a:ext>
            </a:extLst>
          </p:cNvPr>
          <p:cNvPicPr>
            <a:picLocks noChangeAspect="1"/>
          </p:cNvPicPr>
          <p:nvPr/>
        </p:nvPicPr>
        <p:blipFill>
          <a:blip r:embed="rId3"/>
          <a:stretch>
            <a:fillRect/>
          </a:stretch>
        </p:blipFill>
        <p:spPr>
          <a:xfrm>
            <a:off x="531628" y="3260520"/>
            <a:ext cx="4328004" cy="1757565"/>
          </a:xfrm>
          <a:prstGeom prst="rect">
            <a:avLst/>
          </a:prstGeom>
          <a:ln>
            <a:solidFill>
              <a:schemeClr val="accent1"/>
            </a:solidFill>
          </a:ln>
        </p:spPr>
      </p:pic>
      <p:sp>
        <p:nvSpPr>
          <p:cNvPr id="6" name="Text Placeholder 2">
            <a:extLst>
              <a:ext uri="{FF2B5EF4-FFF2-40B4-BE49-F238E27FC236}">
                <a16:creationId xmlns:a16="http://schemas.microsoft.com/office/drawing/2014/main" id="{EE424B4C-C1EF-4A14-9887-24BC5CF5CE05}"/>
              </a:ext>
            </a:extLst>
          </p:cNvPr>
          <p:cNvSpPr txBox="1">
            <a:spLocks/>
          </p:cNvSpPr>
          <p:nvPr/>
        </p:nvSpPr>
        <p:spPr>
          <a:xfrm>
            <a:off x="5234762" y="3709742"/>
            <a:ext cx="6555195" cy="1308343"/>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above lambda expression is absolutely valid, but we don't need the curly braces, return and semicolon if we have only one statement that returns a value. So we can eliminate it. Also, we can remove parenthesis (), if we have only one parameter.</a:t>
            </a:r>
          </a:p>
        </p:txBody>
      </p:sp>
      <p:pic>
        <p:nvPicPr>
          <p:cNvPr id="1026" name="Picture 2" descr="https://www.tutorialsteacher.com/Content/images/linq/lambda-expression-structure.png">
            <a:extLst>
              <a:ext uri="{FF2B5EF4-FFF2-40B4-BE49-F238E27FC236}">
                <a16:creationId xmlns:a16="http://schemas.microsoft.com/office/drawing/2014/main" id="{BCD24C7A-25DF-4710-8527-192A4B57F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684" y="5209035"/>
            <a:ext cx="4154954" cy="130834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60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D3-9771-445C-9854-E0C88CAF7D83}"/>
              </a:ext>
            </a:extLst>
          </p:cNvPr>
          <p:cNvSpPr>
            <a:spLocks noGrp="1"/>
          </p:cNvSpPr>
          <p:nvPr>
            <p:ph type="title"/>
          </p:nvPr>
        </p:nvSpPr>
        <p:spPr>
          <a:xfrm>
            <a:off x="324292" y="473150"/>
            <a:ext cx="11382153" cy="685800"/>
          </a:xfrm>
        </p:spPr>
        <p:txBody>
          <a:bodyPr/>
          <a:lstStyle/>
          <a:p>
            <a:r>
              <a:rPr lang="en-US" dirty="0"/>
              <a:t>Lambda Expression with Multiple Parameters</a:t>
            </a:r>
            <a:endParaRPr lang="uk-UA" dirty="0"/>
          </a:p>
        </p:txBody>
      </p:sp>
      <p:sp>
        <p:nvSpPr>
          <p:cNvPr id="3" name="Text Placeholder 2">
            <a:extLst>
              <a:ext uri="{FF2B5EF4-FFF2-40B4-BE49-F238E27FC236}">
                <a16:creationId xmlns:a16="http://schemas.microsoft.com/office/drawing/2014/main" id="{1FB3F571-767B-40C6-AE5F-B16449319C80}"/>
              </a:ext>
            </a:extLst>
          </p:cNvPr>
          <p:cNvSpPr>
            <a:spLocks noGrp="1"/>
          </p:cNvSpPr>
          <p:nvPr>
            <p:ph type="body" sz="quarter" idx="10"/>
          </p:nvPr>
        </p:nvSpPr>
        <p:spPr>
          <a:xfrm>
            <a:off x="435935" y="2057400"/>
            <a:ext cx="11382153" cy="3429000"/>
          </a:xfrm>
        </p:spPr>
        <p:txBody>
          <a:bodyPr/>
          <a:lstStyle/>
          <a:p>
            <a:r>
              <a:rPr lang="en-US" dirty="0"/>
              <a:t>You can wrap the parameters in parenthesis if you need to pass more than one parameter, as below:</a:t>
            </a:r>
          </a:p>
          <a:p>
            <a:endParaRPr lang="en-US" dirty="0"/>
          </a:p>
          <a:p>
            <a:endParaRPr lang="en-US" dirty="0"/>
          </a:p>
          <a:p>
            <a:endParaRPr lang="en-US" dirty="0"/>
          </a:p>
          <a:p>
            <a:r>
              <a:rPr lang="en-US" dirty="0"/>
              <a:t>You can also give type of each parameters if parameters are confusing:</a:t>
            </a:r>
            <a:endParaRPr lang="uk-UA" dirty="0"/>
          </a:p>
        </p:txBody>
      </p:sp>
      <p:pic>
        <p:nvPicPr>
          <p:cNvPr id="4" name="Picture 3">
            <a:extLst>
              <a:ext uri="{FF2B5EF4-FFF2-40B4-BE49-F238E27FC236}">
                <a16:creationId xmlns:a16="http://schemas.microsoft.com/office/drawing/2014/main" id="{C395C9D1-E0B3-47DB-BB37-7E643AAFE525}"/>
              </a:ext>
            </a:extLst>
          </p:cNvPr>
          <p:cNvPicPr>
            <a:picLocks noChangeAspect="1"/>
          </p:cNvPicPr>
          <p:nvPr/>
        </p:nvPicPr>
        <p:blipFill>
          <a:blip r:embed="rId2"/>
          <a:stretch>
            <a:fillRect/>
          </a:stretch>
        </p:blipFill>
        <p:spPr>
          <a:xfrm>
            <a:off x="435935" y="2729576"/>
            <a:ext cx="8307001" cy="513354"/>
          </a:xfrm>
          <a:prstGeom prst="rect">
            <a:avLst/>
          </a:prstGeom>
          <a:ln>
            <a:solidFill>
              <a:schemeClr val="accent1"/>
            </a:solidFill>
          </a:ln>
        </p:spPr>
      </p:pic>
      <p:pic>
        <p:nvPicPr>
          <p:cNvPr id="5" name="Picture 4">
            <a:extLst>
              <a:ext uri="{FF2B5EF4-FFF2-40B4-BE49-F238E27FC236}">
                <a16:creationId xmlns:a16="http://schemas.microsoft.com/office/drawing/2014/main" id="{46C43993-9662-4FF9-92EF-7957AD5A4D71}"/>
              </a:ext>
            </a:extLst>
          </p:cNvPr>
          <p:cNvPicPr>
            <a:picLocks noChangeAspect="1"/>
          </p:cNvPicPr>
          <p:nvPr/>
        </p:nvPicPr>
        <p:blipFill>
          <a:blip r:embed="rId3"/>
          <a:stretch>
            <a:fillRect/>
          </a:stretch>
        </p:blipFill>
        <p:spPr>
          <a:xfrm>
            <a:off x="435935" y="4573439"/>
            <a:ext cx="9647742" cy="625882"/>
          </a:xfrm>
          <a:prstGeom prst="rect">
            <a:avLst/>
          </a:prstGeom>
          <a:ln>
            <a:solidFill>
              <a:schemeClr val="accent1"/>
            </a:solidFill>
          </a:ln>
        </p:spPr>
      </p:pic>
    </p:spTree>
    <p:extLst>
      <p:ext uri="{BB962C8B-B14F-4D97-AF65-F5344CB8AC3E}">
        <p14:creationId xmlns:p14="http://schemas.microsoft.com/office/powerpoint/2010/main" val="125590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8D3C-5BA4-4C07-AA6F-E5E5C3D71F02}"/>
              </a:ext>
            </a:extLst>
          </p:cNvPr>
          <p:cNvSpPr>
            <a:spLocks noGrp="1"/>
          </p:cNvSpPr>
          <p:nvPr>
            <p:ph type="title"/>
          </p:nvPr>
        </p:nvSpPr>
        <p:spPr/>
        <p:txBody>
          <a:bodyPr/>
          <a:lstStyle/>
          <a:p>
            <a:r>
              <a:rPr lang="en-US" dirty="0"/>
              <a:t>Lambda Expression without Parameter</a:t>
            </a:r>
            <a:br>
              <a:rPr lang="en-US" dirty="0"/>
            </a:br>
            <a:endParaRPr lang="uk-UA" dirty="0"/>
          </a:p>
        </p:txBody>
      </p:sp>
      <p:sp>
        <p:nvSpPr>
          <p:cNvPr id="3" name="Text Placeholder 2">
            <a:extLst>
              <a:ext uri="{FF2B5EF4-FFF2-40B4-BE49-F238E27FC236}">
                <a16:creationId xmlns:a16="http://schemas.microsoft.com/office/drawing/2014/main" id="{899A2782-CA9E-45AD-BFB1-63C702F79F75}"/>
              </a:ext>
            </a:extLst>
          </p:cNvPr>
          <p:cNvSpPr>
            <a:spLocks noGrp="1"/>
          </p:cNvSpPr>
          <p:nvPr>
            <p:ph type="body" sz="quarter" idx="10"/>
          </p:nvPr>
        </p:nvSpPr>
        <p:spPr/>
        <p:txBody>
          <a:bodyPr/>
          <a:lstStyle/>
          <a:p>
            <a:r>
              <a:rPr lang="en-US" sz="2400" dirty="0"/>
              <a:t>It is not necessary to have at least one parameter in a lambda expression. The lambda expression can be specify without any parameter also.</a:t>
            </a:r>
            <a:endParaRPr lang="uk-UA" sz="2400" dirty="0"/>
          </a:p>
        </p:txBody>
      </p:sp>
      <p:pic>
        <p:nvPicPr>
          <p:cNvPr id="4" name="Picture 3">
            <a:extLst>
              <a:ext uri="{FF2B5EF4-FFF2-40B4-BE49-F238E27FC236}">
                <a16:creationId xmlns:a16="http://schemas.microsoft.com/office/drawing/2014/main" id="{3A69BABD-9016-4A35-A251-0AB7B45693E1}"/>
              </a:ext>
            </a:extLst>
          </p:cNvPr>
          <p:cNvPicPr>
            <a:picLocks noChangeAspect="1"/>
          </p:cNvPicPr>
          <p:nvPr/>
        </p:nvPicPr>
        <p:blipFill>
          <a:blip r:embed="rId2"/>
          <a:stretch>
            <a:fillRect/>
          </a:stretch>
        </p:blipFill>
        <p:spPr>
          <a:xfrm>
            <a:off x="685800" y="3071702"/>
            <a:ext cx="8273990" cy="2712410"/>
          </a:xfrm>
          <a:prstGeom prst="rect">
            <a:avLst/>
          </a:prstGeom>
          <a:ln>
            <a:solidFill>
              <a:schemeClr val="accent1"/>
            </a:solidFill>
          </a:ln>
        </p:spPr>
      </p:pic>
    </p:spTree>
    <p:extLst>
      <p:ext uri="{BB962C8B-B14F-4D97-AF65-F5344CB8AC3E}">
        <p14:creationId xmlns:p14="http://schemas.microsoft.com/office/powerpoint/2010/main" val="293427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1A11684-48CD-49FD-93D3-44668413C091}"/>
              </a:ext>
            </a:extLst>
          </p:cNvPr>
          <p:cNvSpPr>
            <a:spLocks noGrp="1"/>
          </p:cNvSpPr>
          <p:nvPr>
            <p:ph type="title"/>
          </p:nvPr>
        </p:nvSpPr>
        <p:spPr>
          <a:xfrm>
            <a:off x="685800" y="2290315"/>
            <a:ext cx="10820400" cy="685800"/>
          </a:xfrm>
        </p:spPr>
        <p:txBody>
          <a:bodyPr/>
          <a:lstStyle/>
          <a:p>
            <a:pPr algn="ctr"/>
            <a:r>
              <a:rPr lang="en-US"/>
              <a:t>Anonymous Type</a:t>
            </a:r>
            <a:br>
              <a:rPr lang="en-US"/>
            </a:br>
            <a:endParaRPr lang="ru-RU"/>
          </a:p>
        </p:txBody>
      </p:sp>
    </p:spTree>
    <p:extLst>
      <p:ext uri="{BB962C8B-B14F-4D97-AF65-F5344CB8AC3E}">
        <p14:creationId xmlns:p14="http://schemas.microsoft.com/office/powerpoint/2010/main" val="3866002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9FA9-B63E-4A6A-B40B-DD5ACDD31A01}"/>
              </a:ext>
            </a:extLst>
          </p:cNvPr>
          <p:cNvSpPr>
            <a:spLocks noGrp="1"/>
          </p:cNvSpPr>
          <p:nvPr>
            <p:ph type="title"/>
          </p:nvPr>
        </p:nvSpPr>
        <p:spPr>
          <a:xfrm>
            <a:off x="685800" y="228601"/>
            <a:ext cx="10820400" cy="685800"/>
          </a:xfrm>
        </p:spPr>
        <p:txBody>
          <a:bodyPr/>
          <a:lstStyle/>
          <a:p>
            <a:r>
              <a:rPr lang="en-US" sz="4000" dirty="0"/>
              <a:t>Declare Local Variable in Lambda Expression Body</a:t>
            </a:r>
          </a:p>
        </p:txBody>
      </p:sp>
      <p:sp>
        <p:nvSpPr>
          <p:cNvPr id="3" name="Text Placeholder 2">
            <a:extLst>
              <a:ext uri="{FF2B5EF4-FFF2-40B4-BE49-F238E27FC236}">
                <a16:creationId xmlns:a16="http://schemas.microsoft.com/office/drawing/2014/main" id="{B7553A8B-76D1-4556-BDE8-12B2ADCA6D09}"/>
              </a:ext>
            </a:extLst>
          </p:cNvPr>
          <p:cNvSpPr>
            <a:spLocks noGrp="1"/>
          </p:cNvSpPr>
          <p:nvPr>
            <p:ph type="body" sz="quarter" idx="10"/>
          </p:nvPr>
        </p:nvSpPr>
        <p:spPr>
          <a:xfrm>
            <a:off x="8059478" y="2966484"/>
            <a:ext cx="3446721" cy="2519916"/>
          </a:xfrm>
        </p:spPr>
        <p:txBody>
          <a:bodyPr/>
          <a:lstStyle/>
          <a:p>
            <a:r>
              <a:rPr lang="en-US" dirty="0"/>
              <a:t>You can declare a variable in the expression body to use it anywhere in the expression body.</a:t>
            </a:r>
            <a:endParaRPr lang="uk-UA" dirty="0"/>
          </a:p>
        </p:txBody>
      </p:sp>
      <p:pic>
        <p:nvPicPr>
          <p:cNvPr id="5" name="Picture 4">
            <a:extLst>
              <a:ext uri="{FF2B5EF4-FFF2-40B4-BE49-F238E27FC236}">
                <a16:creationId xmlns:a16="http://schemas.microsoft.com/office/drawing/2014/main" id="{6D51C86E-334C-4F3A-AF8A-812855C59028}"/>
              </a:ext>
            </a:extLst>
          </p:cNvPr>
          <p:cNvPicPr>
            <a:picLocks noChangeAspect="1"/>
          </p:cNvPicPr>
          <p:nvPr/>
        </p:nvPicPr>
        <p:blipFill>
          <a:blip r:embed="rId2"/>
          <a:stretch>
            <a:fillRect/>
          </a:stretch>
        </p:blipFill>
        <p:spPr>
          <a:xfrm>
            <a:off x="516897" y="2441057"/>
            <a:ext cx="7380657" cy="3523807"/>
          </a:xfrm>
          <a:prstGeom prst="rect">
            <a:avLst/>
          </a:prstGeom>
          <a:ln>
            <a:solidFill>
              <a:schemeClr val="accent1"/>
            </a:solidFill>
          </a:ln>
        </p:spPr>
      </p:pic>
    </p:spTree>
    <p:extLst>
      <p:ext uri="{BB962C8B-B14F-4D97-AF65-F5344CB8AC3E}">
        <p14:creationId xmlns:p14="http://schemas.microsoft.com/office/powerpoint/2010/main" val="107257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C90E-DD5B-47E9-9B9D-11B21F5D0EE4}"/>
              </a:ext>
            </a:extLst>
          </p:cNvPr>
          <p:cNvSpPr>
            <a:spLocks noGrp="1"/>
          </p:cNvSpPr>
          <p:nvPr>
            <p:ph type="title"/>
          </p:nvPr>
        </p:nvSpPr>
        <p:spPr/>
        <p:txBody>
          <a:bodyPr/>
          <a:lstStyle/>
          <a:p>
            <a:r>
              <a:rPr lang="en-US" dirty="0"/>
              <a:t>Assign Lambda Expression to Delegate</a:t>
            </a:r>
            <a:br>
              <a:rPr lang="en-US" dirty="0"/>
            </a:br>
            <a:endParaRPr lang="uk-UA" dirty="0"/>
          </a:p>
        </p:txBody>
      </p:sp>
      <p:sp>
        <p:nvSpPr>
          <p:cNvPr id="3" name="Text Placeholder 2">
            <a:extLst>
              <a:ext uri="{FF2B5EF4-FFF2-40B4-BE49-F238E27FC236}">
                <a16:creationId xmlns:a16="http://schemas.microsoft.com/office/drawing/2014/main" id="{6E6953B3-F9D6-414D-9D71-AEFFA4DD39E7}"/>
              </a:ext>
            </a:extLst>
          </p:cNvPr>
          <p:cNvSpPr>
            <a:spLocks noGrp="1"/>
          </p:cNvSpPr>
          <p:nvPr>
            <p:ph type="body" sz="quarter" idx="10"/>
          </p:nvPr>
        </p:nvSpPr>
        <p:spPr>
          <a:xfrm>
            <a:off x="563525" y="2311919"/>
            <a:ext cx="10347252" cy="3429000"/>
          </a:xfrm>
        </p:spPr>
        <p:txBody>
          <a:bodyPr/>
          <a:lstStyle/>
          <a:p>
            <a:r>
              <a:rPr lang="en-US" dirty="0"/>
              <a:t>The lambda expression can be assigned to </a:t>
            </a:r>
            <a:r>
              <a:rPr lang="en-US" b="1" dirty="0" err="1"/>
              <a:t>Func</a:t>
            </a:r>
            <a:r>
              <a:rPr lang="en-US" b="1" dirty="0"/>
              <a:t>&lt;in T, out </a:t>
            </a:r>
            <a:r>
              <a:rPr lang="en-US" b="1" dirty="0" err="1"/>
              <a:t>TResult</a:t>
            </a:r>
            <a:r>
              <a:rPr lang="en-US" b="1" dirty="0"/>
              <a:t>&gt; </a:t>
            </a:r>
            <a:r>
              <a:rPr lang="en-US" dirty="0"/>
              <a:t>type delegate. The last parameter type in a </a:t>
            </a:r>
            <a:r>
              <a:rPr lang="en-US" b="1" dirty="0" err="1"/>
              <a:t>Func</a:t>
            </a:r>
            <a:r>
              <a:rPr lang="en-US" dirty="0"/>
              <a:t> delegate is the return type and rest are input parameters. </a:t>
            </a:r>
          </a:p>
          <a:p>
            <a:r>
              <a:rPr lang="en-US" dirty="0"/>
              <a:t>Consider the following lambda expression to find out whether a student is a teenager or not.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CEC5F86-6965-4429-9F17-673CAE4F8D7F}"/>
              </a:ext>
            </a:extLst>
          </p:cNvPr>
          <p:cNvPicPr>
            <a:picLocks noChangeAspect="1"/>
          </p:cNvPicPr>
          <p:nvPr/>
        </p:nvPicPr>
        <p:blipFill>
          <a:blip r:embed="rId2"/>
          <a:stretch>
            <a:fillRect/>
          </a:stretch>
        </p:blipFill>
        <p:spPr>
          <a:xfrm>
            <a:off x="685800" y="4217805"/>
            <a:ext cx="6693417" cy="1299914"/>
          </a:xfrm>
          <a:prstGeom prst="rect">
            <a:avLst/>
          </a:prstGeom>
          <a:ln>
            <a:solidFill>
              <a:schemeClr val="accent1"/>
            </a:solidFill>
          </a:ln>
        </p:spPr>
      </p:pic>
    </p:spTree>
    <p:extLst>
      <p:ext uri="{BB962C8B-B14F-4D97-AF65-F5344CB8AC3E}">
        <p14:creationId xmlns:p14="http://schemas.microsoft.com/office/powerpoint/2010/main" val="350850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C90E-DD5B-47E9-9B9D-11B21F5D0EE4}"/>
              </a:ext>
            </a:extLst>
          </p:cNvPr>
          <p:cNvSpPr>
            <a:spLocks noGrp="1"/>
          </p:cNvSpPr>
          <p:nvPr>
            <p:ph type="title"/>
          </p:nvPr>
        </p:nvSpPr>
        <p:spPr/>
        <p:txBody>
          <a:bodyPr/>
          <a:lstStyle/>
          <a:p>
            <a:r>
              <a:rPr lang="en-US" dirty="0"/>
              <a:t>Assign Lambda Expression to Delegate</a:t>
            </a:r>
            <a:br>
              <a:rPr lang="en-US" dirty="0"/>
            </a:br>
            <a:endParaRPr lang="uk-UA" dirty="0"/>
          </a:p>
        </p:txBody>
      </p:sp>
      <p:sp>
        <p:nvSpPr>
          <p:cNvPr id="3" name="Text Placeholder 2">
            <a:extLst>
              <a:ext uri="{FF2B5EF4-FFF2-40B4-BE49-F238E27FC236}">
                <a16:creationId xmlns:a16="http://schemas.microsoft.com/office/drawing/2014/main" id="{6E6953B3-F9D6-414D-9D71-AEFFA4DD39E7}"/>
              </a:ext>
            </a:extLst>
          </p:cNvPr>
          <p:cNvSpPr>
            <a:spLocks noGrp="1"/>
          </p:cNvSpPr>
          <p:nvPr>
            <p:ph type="body" sz="quarter" idx="10"/>
          </p:nvPr>
        </p:nvSpPr>
        <p:spPr>
          <a:xfrm>
            <a:off x="425302" y="1818167"/>
            <a:ext cx="10930270" cy="3656938"/>
          </a:xfrm>
        </p:spPr>
        <p:txBody>
          <a:bodyPr/>
          <a:lstStyle/>
          <a:p>
            <a:r>
              <a:rPr lang="en-US" sz="1800" dirty="0"/>
              <a:t>In the example, the </a:t>
            </a:r>
            <a:r>
              <a:rPr lang="en-US" sz="1800" b="1" dirty="0" err="1"/>
              <a:t>Func</a:t>
            </a:r>
            <a:r>
              <a:rPr lang="en-US" sz="1800" dirty="0"/>
              <a:t> delegate expects the first input parameter to be of </a:t>
            </a:r>
            <a:r>
              <a:rPr lang="en-US" sz="1800" i="1" dirty="0"/>
              <a:t>Student</a:t>
            </a:r>
            <a:r>
              <a:rPr lang="en-US" sz="1800" dirty="0"/>
              <a:t> type and the return type to be </a:t>
            </a:r>
            <a:r>
              <a:rPr lang="en-US" sz="1800" i="1" dirty="0" err="1"/>
              <a:t>boolean</a:t>
            </a:r>
            <a:r>
              <a:rPr lang="en-US" sz="1800" dirty="0"/>
              <a:t>. The lambda expression </a:t>
            </a:r>
            <a:r>
              <a:rPr lang="en-US" sz="1800" i="1" dirty="0"/>
              <a:t>s =&gt; </a:t>
            </a:r>
            <a:r>
              <a:rPr lang="en-US" sz="1800" i="1" dirty="0" err="1"/>
              <a:t>s.age</a:t>
            </a:r>
            <a:r>
              <a:rPr lang="en-US" sz="1800" i="1" dirty="0"/>
              <a:t> &gt; 12 &amp;&amp; </a:t>
            </a:r>
            <a:r>
              <a:rPr lang="en-US" sz="1800" i="1" dirty="0" err="1"/>
              <a:t>s.age</a:t>
            </a:r>
            <a:r>
              <a:rPr lang="en-US" sz="1800" i="1" dirty="0"/>
              <a:t> &lt; 20 </a:t>
            </a:r>
            <a:r>
              <a:rPr lang="en-US" sz="1800" dirty="0"/>
              <a:t>satisfies the </a:t>
            </a:r>
            <a:r>
              <a:rPr lang="en-US" sz="1800" b="1" dirty="0" err="1"/>
              <a:t>Func</a:t>
            </a:r>
            <a:r>
              <a:rPr lang="en-US" sz="1800" b="1" dirty="0"/>
              <a:t>&lt;Student, bool&gt; </a:t>
            </a:r>
            <a:r>
              <a:rPr lang="en-US" sz="1800" dirty="0"/>
              <a:t>delegate requirement, as shown below:</a:t>
            </a:r>
          </a:p>
          <a:p>
            <a:endParaRPr lang="en-US" sz="1800" dirty="0"/>
          </a:p>
          <a:p>
            <a:endParaRPr lang="en-US" sz="1800" dirty="0"/>
          </a:p>
          <a:p>
            <a:endParaRPr lang="en-US" sz="1800" dirty="0"/>
          </a:p>
          <a:p>
            <a:endParaRPr lang="en-US" sz="1800" dirty="0"/>
          </a:p>
          <a:p>
            <a:endParaRPr lang="en-US" sz="1800" dirty="0"/>
          </a:p>
          <a:p>
            <a:r>
              <a:rPr lang="en-US" sz="1800" dirty="0"/>
              <a:t>The </a:t>
            </a:r>
            <a:r>
              <a:rPr lang="en-US" sz="1800" b="1" dirty="0" err="1"/>
              <a:t>Func</a:t>
            </a:r>
            <a:r>
              <a:rPr lang="en-US" sz="1800" b="1" dirty="0"/>
              <a:t>&lt;&gt; </a:t>
            </a:r>
            <a:r>
              <a:rPr lang="en-US" sz="1800" dirty="0"/>
              <a:t>delegate shown above, would turn out to be a function as shown below.</a:t>
            </a:r>
          </a:p>
          <a:p>
            <a:endParaRPr lang="en-US" sz="1800" dirty="0"/>
          </a:p>
          <a:p>
            <a:endParaRPr lang="en-US" sz="1800" dirty="0"/>
          </a:p>
          <a:p>
            <a:endParaRPr lang="en-US" sz="1800" dirty="0"/>
          </a:p>
        </p:txBody>
      </p:sp>
      <p:pic>
        <p:nvPicPr>
          <p:cNvPr id="6" name="Picture 5">
            <a:extLst>
              <a:ext uri="{FF2B5EF4-FFF2-40B4-BE49-F238E27FC236}">
                <a16:creationId xmlns:a16="http://schemas.microsoft.com/office/drawing/2014/main" id="{81E775E7-B2D5-42FD-AB3A-5F8FFF612701}"/>
              </a:ext>
            </a:extLst>
          </p:cNvPr>
          <p:cNvPicPr>
            <a:picLocks noChangeAspect="1"/>
          </p:cNvPicPr>
          <p:nvPr/>
        </p:nvPicPr>
        <p:blipFill>
          <a:blip r:embed="rId2"/>
          <a:stretch>
            <a:fillRect/>
          </a:stretch>
        </p:blipFill>
        <p:spPr>
          <a:xfrm>
            <a:off x="2341758" y="2750432"/>
            <a:ext cx="6791610" cy="2119280"/>
          </a:xfrm>
          <a:prstGeom prst="rect">
            <a:avLst/>
          </a:prstGeom>
        </p:spPr>
      </p:pic>
      <p:pic>
        <p:nvPicPr>
          <p:cNvPr id="7" name="Picture 6">
            <a:extLst>
              <a:ext uri="{FF2B5EF4-FFF2-40B4-BE49-F238E27FC236}">
                <a16:creationId xmlns:a16="http://schemas.microsoft.com/office/drawing/2014/main" id="{E4EA493F-BAE0-4771-A977-3A3A0D902790}"/>
              </a:ext>
            </a:extLst>
          </p:cNvPr>
          <p:cNvPicPr>
            <a:picLocks noChangeAspect="1"/>
          </p:cNvPicPr>
          <p:nvPr/>
        </p:nvPicPr>
        <p:blipFill>
          <a:blip r:embed="rId3"/>
          <a:stretch>
            <a:fillRect/>
          </a:stretch>
        </p:blipFill>
        <p:spPr>
          <a:xfrm>
            <a:off x="425302" y="5200675"/>
            <a:ext cx="7386527" cy="1441991"/>
          </a:xfrm>
          <a:prstGeom prst="rect">
            <a:avLst/>
          </a:prstGeom>
        </p:spPr>
      </p:pic>
    </p:spTree>
    <p:extLst>
      <p:ext uri="{BB962C8B-B14F-4D97-AF65-F5344CB8AC3E}">
        <p14:creationId xmlns:p14="http://schemas.microsoft.com/office/powerpoint/2010/main" val="68545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F7E4-C698-474D-9756-F696F245CA3F}"/>
              </a:ext>
            </a:extLst>
          </p:cNvPr>
          <p:cNvSpPr>
            <a:spLocks noGrp="1"/>
          </p:cNvSpPr>
          <p:nvPr>
            <p:ph type="title"/>
          </p:nvPr>
        </p:nvSpPr>
        <p:spPr/>
        <p:txBody>
          <a:bodyPr/>
          <a:lstStyle/>
          <a:p>
            <a:r>
              <a:rPr lang="en-US" dirty="0"/>
              <a:t>Action Delegate</a:t>
            </a:r>
            <a:br>
              <a:rPr lang="en-US" dirty="0"/>
            </a:br>
            <a:endParaRPr lang="uk-UA" dirty="0"/>
          </a:p>
        </p:txBody>
      </p:sp>
      <p:sp>
        <p:nvSpPr>
          <p:cNvPr id="3" name="Text Placeholder 2">
            <a:extLst>
              <a:ext uri="{FF2B5EF4-FFF2-40B4-BE49-F238E27FC236}">
                <a16:creationId xmlns:a16="http://schemas.microsoft.com/office/drawing/2014/main" id="{2EE1ABCD-6182-401A-9436-B10F9491B4C3}"/>
              </a:ext>
            </a:extLst>
          </p:cNvPr>
          <p:cNvSpPr>
            <a:spLocks noGrp="1"/>
          </p:cNvSpPr>
          <p:nvPr>
            <p:ph type="body" sz="quarter" idx="10"/>
          </p:nvPr>
        </p:nvSpPr>
        <p:spPr>
          <a:xfrm>
            <a:off x="483781" y="2068032"/>
            <a:ext cx="10820400" cy="3429000"/>
          </a:xfrm>
        </p:spPr>
        <p:txBody>
          <a:bodyPr/>
          <a:lstStyle/>
          <a:p>
            <a:r>
              <a:rPr lang="en-US" sz="2400" dirty="0"/>
              <a:t>Unlike the </a:t>
            </a:r>
            <a:r>
              <a:rPr lang="en-US" sz="2400" b="1" dirty="0" err="1"/>
              <a:t>Func</a:t>
            </a:r>
            <a:r>
              <a:rPr lang="en-US" sz="2400" dirty="0"/>
              <a:t> delegate, an </a:t>
            </a:r>
            <a:r>
              <a:rPr lang="en-US" sz="2400" b="1" dirty="0"/>
              <a:t>Action</a:t>
            </a:r>
            <a:r>
              <a:rPr lang="en-US" sz="2400" dirty="0"/>
              <a:t> delegate can only have input parameters. Use the </a:t>
            </a:r>
            <a:r>
              <a:rPr lang="en-US" sz="2400" b="1" dirty="0"/>
              <a:t>Action</a:t>
            </a:r>
            <a:r>
              <a:rPr lang="en-US" sz="2400" dirty="0"/>
              <a:t> delegate type when you don't need to return any value from lambda expression.</a:t>
            </a:r>
            <a:endParaRPr lang="uk-UA" sz="2400" dirty="0"/>
          </a:p>
        </p:txBody>
      </p:sp>
      <p:pic>
        <p:nvPicPr>
          <p:cNvPr id="4" name="Picture 3">
            <a:extLst>
              <a:ext uri="{FF2B5EF4-FFF2-40B4-BE49-F238E27FC236}">
                <a16:creationId xmlns:a16="http://schemas.microsoft.com/office/drawing/2014/main" id="{E425E00C-FAA3-442B-8133-B0AB8F09AEE9}"/>
              </a:ext>
            </a:extLst>
          </p:cNvPr>
          <p:cNvPicPr>
            <a:picLocks noChangeAspect="1"/>
          </p:cNvPicPr>
          <p:nvPr/>
        </p:nvPicPr>
        <p:blipFill>
          <a:blip r:embed="rId2"/>
          <a:stretch>
            <a:fillRect/>
          </a:stretch>
        </p:blipFill>
        <p:spPr>
          <a:xfrm>
            <a:off x="483781" y="3514835"/>
            <a:ext cx="10646669" cy="1418672"/>
          </a:xfrm>
          <a:prstGeom prst="rect">
            <a:avLst/>
          </a:prstGeom>
          <a:ln>
            <a:solidFill>
              <a:schemeClr val="accent1"/>
            </a:solidFill>
          </a:ln>
        </p:spPr>
      </p:pic>
    </p:spTree>
    <p:extLst>
      <p:ext uri="{BB962C8B-B14F-4D97-AF65-F5344CB8AC3E}">
        <p14:creationId xmlns:p14="http://schemas.microsoft.com/office/powerpoint/2010/main" val="426607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08AA-BEC3-492A-B4C7-E9844E21C5F1}"/>
              </a:ext>
            </a:extLst>
          </p:cNvPr>
          <p:cNvSpPr>
            <a:spLocks noGrp="1"/>
          </p:cNvSpPr>
          <p:nvPr>
            <p:ph type="title"/>
          </p:nvPr>
        </p:nvSpPr>
        <p:spPr/>
        <p:txBody>
          <a:bodyPr/>
          <a:lstStyle/>
          <a:p>
            <a:r>
              <a:rPr lang="en-US" dirty="0"/>
              <a:t>Lambda Expression. Summary</a:t>
            </a:r>
            <a:endParaRPr lang="uk-UA" dirty="0"/>
          </a:p>
        </p:txBody>
      </p:sp>
      <p:sp>
        <p:nvSpPr>
          <p:cNvPr id="3" name="Text Placeholder 2">
            <a:extLst>
              <a:ext uri="{FF2B5EF4-FFF2-40B4-BE49-F238E27FC236}">
                <a16:creationId xmlns:a16="http://schemas.microsoft.com/office/drawing/2014/main" id="{952A3D8C-E3EE-498B-8C1C-78C80BFB0B11}"/>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Lambda Expression is a shorter way of representing anonymous method.</a:t>
            </a:r>
          </a:p>
          <a:p>
            <a:pPr marL="342900" indent="-342900">
              <a:buFont typeface="Arial" panose="020B0604020202020204" pitchFamily="34" charset="0"/>
              <a:buChar char="•"/>
            </a:pPr>
            <a:r>
              <a:rPr lang="en-US" dirty="0"/>
              <a:t>Lambda Expression syntax: </a:t>
            </a:r>
            <a:r>
              <a:rPr lang="en-US" i="1" dirty="0"/>
              <a:t>parameters =&gt; body expression</a:t>
            </a:r>
          </a:p>
          <a:p>
            <a:pPr marL="342900" indent="-342900">
              <a:buFont typeface="Arial" panose="020B0604020202020204" pitchFamily="34" charset="0"/>
              <a:buChar char="•"/>
            </a:pPr>
            <a:r>
              <a:rPr lang="en-US" dirty="0"/>
              <a:t>Lambda Expression can have </a:t>
            </a:r>
            <a:r>
              <a:rPr lang="en-US" i="1" dirty="0"/>
              <a:t>zero</a:t>
            </a:r>
            <a:r>
              <a:rPr lang="en-US" dirty="0"/>
              <a:t> parameter.</a:t>
            </a:r>
          </a:p>
          <a:p>
            <a:pPr marL="342900" indent="-342900">
              <a:buFont typeface="Arial" panose="020B0604020202020204" pitchFamily="34" charset="0"/>
              <a:buChar char="•"/>
            </a:pPr>
            <a:r>
              <a:rPr lang="en-US" dirty="0"/>
              <a:t>Lambda Expression can have multiple parameters in parenthesis ().</a:t>
            </a:r>
          </a:p>
          <a:p>
            <a:pPr marL="342900" indent="-342900">
              <a:buFont typeface="Arial" panose="020B0604020202020204" pitchFamily="34" charset="0"/>
              <a:buChar char="•"/>
            </a:pPr>
            <a:r>
              <a:rPr lang="en-US" dirty="0"/>
              <a:t>Lambda Expression can have multiple statements in body expression in curly brackets {}.</a:t>
            </a:r>
          </a:p>
          <a:p>
            <a:pPr marL="342900" indent="-342900">
              <a:buFont typeface="Arial" panose="020B0604020202020204" pitchFamily="34" charset="0"/>
              <a:buChar char="•"/>
            </a:pPr>
            <a:r>
              <a:rPr lang="en-US" dirty="0"/>
              <a:t>Lambda Expression can be assigned to </a:t>
            </a:r>
            <a:r>
              <a:rPr lang="en-US" i="1" dirty="0" err="1"/>
              <a:t>Func</a:t>
            </a:r>
            <a:r>
              <a:rPr lang="en-US" dirty="0"/>
              <a:t>, </a:t>
            </a:r>
            <a:r>
              <a:rPr lang="en-US" i="1" dirty="0"/>
              <a:t>Action</a:t>
            </a:r>
            <a:r>
              <a:rPr lang="en-US" dirty="0"/>
              <a:t> or </a:t>
            </a:r>
            <a:r>
              <a:rPr lang="en-US" i="1" dirty="0"/>
              <a:t>Predicate</a:t>
            </a:r>
            <a:r>
              <a:rPr lang="en-US" dirty="0"/>
              <a:t> delegate.</a:t>
            </a:r>
          </a:p>
          <a:p>
            <a:pPr marL="342900" indent="-342900">
              <a:buFont typeface="Arial" panose="020B0604020202020204" pitchFamily="34" charset="0"/>
              <a:buChar char="•"/>
            </a:pPr>
            <a:r>
              <a:rPr lang="en-US" dirty="0"/>
              <a:t>Lambda Expression can be invoked in a similar way to delegate.</a:t>
            </a:r>
            <a:endParaRPr lang="uk-UA" dirty="0"/>
          </a:p>
        </p:txBody>
      </p:sp>
    </p:spTree>
    <p:extLst>
      <p:ext uri="{BB962C8B-B14F-4D97-AF65-F5344CB8AC3E}">
        <p14:creationId xmlns:p14="http://schemas.microsoft.com/office/powerpoint/2010/main" val="109901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727BE65-F411-4B61-A92D-C207375FEE6B}"/>
              </a:ext>
            </a:extLst>
          </p:cNvPr>
          <p:cNvSpPr>
            <a:spLocks noGrp="1"/>
          </p:cNvSpPr>
          <p:nvPr>
            <p:ph type="title"/>
          </p:nvPr>
        </p:nvSpPr>
        <p:spPr>
          <a:xfrm>
            <a:off x="685800" y="2454640"/>
            <a:ext cx="10820400" cy="685800"/>
          </a:xfrm>
        </p:spPr>
        <p:txBody>
          <a:bodyPr/>
          <a:lstStyle/>
          <a:p>
            <a:pPr algn="ctr"/>
            <a:r>
              <a:rPr lang="en-US"/>
              <a:t>Extension Method</a:t>
            </a:r>
            <a:br>
              <a:rPr lang="en-US"/>
            </a:br>
            <a:endParaRPr lang="ru-RU"/>
          </a:p>
        </p:txBody>
      </p:sp>
    </p:spTree>
    <p:extLst>
      <p:ext uri="{BB962C8B-B14F-4D97-AF65-F5344CB8AC3E}">
        <p14:creationId xmlns:p14="http://schemas.microsoft.com/office/powerpoint/2010/main" val="1669778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2BDE2B7-7414-4184-834D-48C9D87FAEDD}"/>
              </a:ext>
            </a:extLst>
          </p:cNvPr>
          <p:cNvSpPr>
            <a:spLocks noGrp="1"/>
          </p:cNvSpPr>
          <p:nvPr>
            <p:ph type="title"/>
          </p:nvPr>
        </p:nvSpPr>
        <p:spPr/>
        <p:txBody>
          <a:bodyPr/>
          <a:lstStyle/>
          <a:p>
            <a:r>
              <a:rPr lang="en-US"/>
              <a:t>Extension Method</a:t>
            </a:r>
            <a:endParaRPr lang="ru-RU"/>
          </a:p>
        </p:txBody>
      </p:sp>
      <p:sp>
        <p:nvSpPr>
          <p:cNvPr id="5" name="Текст 4">
            <a:extLst>
              <a:ext uri="{FF2B5EF4-FFF2-40B4-BE49-F238E27FC236}">
                <a16:creationId xmlns:a16="http://schemas.microsoft.com/office/drawing/2014/main" id="{5CA0B264-262E-46E6-AC7E-0ADE8435DEAA}"/>
              </a:ext>
            </a:extLst>
          </p:cNvPr>
          <p:cNvSpPr>
            <a:spLocks noGrp="1"/>
          </p:cNvSpPr>
          <p:nvPr>
            <p:ph type="body" sz="quarter" idx="10"/>
          </p:nvPr>
        </p:nvSpPr>
        <p:spPr>
          <a:xfrm>
            <a:off x="583135" y="1900941"/>
            <a:ext cx="10820400" cy="3429000"/>
          </a:xfrm>
        </p:spPr>
        <p:txBody>
          <a:bodyPr/>
          <a:lstStyle/>
          <a:p>
            <a:r>
              <a:rPr lang="en-US"/>
              <a:t>Extension methods, as the name suggests, are additional methods. Extension methods allow you to inject additional methods without modifying, deriving or recompiling the original class, struct or interface. Extension methods can be added to your own custom class, .NET framework classes, or third party classes or interfaces.</a:t>
            </a:r>
          </a:p>
          <a:p>
            <a:r>
              <a:rPr lang="en-US"/>
              <a:t>In the following example, </a:t>
            </a:r>
            <a:r>
              <a:rPr lang="en-US">
                <a:latin typeface="Courier New" panose="02070309020205020404" pitchFamily="49" charset="0"/>
                <a:cs typeface="Courier New" panose="02070309020205020404" pitchFamily="49" charset="0"/>
              </a:rPr>
              <a:t>IsGreaterThan()</a:t>
            </a:r>
            <a:r>
              <a:rPr lang="en-US"/>
              <a:t> is an extension method for </a:t>
            </a:r>
            <a:r>
              <a:rPr lang="en-US" i="1"/>
              <a:t>int</a:t>
            </a:r>
            <a:r>
              <a:rPr lang="en-US"/>
              <a:t> type, which returns </a:t>
            </a:r>
            <a:r>
              <a:rPr lang="en-US" i="1"/>
              <a:t>true</a:t>
            </a:r>
            <a:r>
              <a:rPr lang="en-US"/>
              <a:t> if the value of the int variable is greater than the supplied integer parameter.</a:t>
            </a:r>
            <a:endParaRPr lang="ru-RU"/>
          </a:p>
        </p:txBody>
      </p:sp>
      <p:pic>
        <p:nvPicPr>
          <p:cNvPr id="7" name="Рисунок 6">
            <a:extLst>
              <a:ext uri="{FF2B5EF4-FFF2-40B4-BE49-F238E27FC236}">
                <a16:creationId xmlns:a16="http://schemas.microsoft.com/office/drawing/2014/main" id="{B7A1E45A-A630-4FE7-88D8-C7C272F09676}"/>
              </a:ext>
            </a:extLst>
          </p:cNvPr>
          <p:cNvPicPr>
            <a:picLocks noChangeAspect="1"/>
          </p:cNvPicPr>
          <p:nvPr/>
        </p:nvPicPr>
        <p:blipFill>
          <a:blip r:embed="rId2"/>
          <a:stretch>
            <a:fillRect/>
          </a:stretch>
        </p:blipFill>
        <p:spPr>
          <a:xfrm>
            <a:off x="583135" y="4078960"/>
            <a:ext cx="6277916" cy="1051186"/>
          </a:xfrm>
          <a:prstGeom prst="rect">
            <a:avLst/>
          </a:prstGeom>
        </p:spPr>
      </p:pic>
      <p:sp>
        <p:nvSpPr>
          <p:cNvPr id="8" name="Прямоугольник 7">
            <a:extLst>
              <a:ext uri="{FF2B5EF4-FFF2-40B4-BE49-F238E27FC236}">
                <a16:creationId xmlns:a16="http://schemas.microsoft.com/office/drawing/2014/main" id="{D2E14D19-4ECA-4AE6-A83F-F0226940D957}"/>
              </a:ext>
            </a:extLst>
          </p:cNvPr>
          <p:cNvSpPr/>
          <p:nvPr/>
        </p:nvSpPr>
        <p:spPr>
          <a:xfrm>
            <a:off x="434713" y="5329941"/>
            <a:ext cx="11081480" cy="923330"/>
          </a:xfrm>
          <a:prstGeom prst="rect">
            <a:avLst/>
          </a:prstGeom>
          <a:ln>
            <a:solidFill>
              <a:srgbClr val="FFFF00"/>
            </a:solidFill>
          </a:ln>
        </p:spPr>
        <p:txBody>
          <a:bodyPr wrap="square">
            <a:spAutoFit/>
          </a:bodyPr>
          <a:lstStyle/>
          <a:p>
            <a:r>
              <a:rPr lang="en-US">
                <a:solidFill>
                  <a:srgbClr val="0070C0"/>
                </a:solidFill>
              </a:rPr>
              <a:t>The IsGreaterThan() method is not a method of int data type (Int32 struct). It is an extension method written by the programmer for the int data type. The IsGreaterThan() extension method will be available throughout the application by including the namespace in which it has been defined.</a:t>
            </a:r>
            <a:endParaRPr lang="ru-RU">
              <a:solidFill>
                <a:srgbClr val="0070C0"/>
              </a:solidFill>
            </a:endParaRPr>
          </a:p>
        </p:txBody>
      </p:sp>
    </p:spTree>
    <p:extLst>
      <p:ext uri="{BB962C8B-B14F-4D97-AF65-F5344CB8AC3E}">
        <p14:creationId xmlns:p14="http://schemas.microsoft.com/office/powerpoint/2010/main" val="298804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AED133-BB08-4C52-A697-5660DD5CF6AD}"/>
              </a:ext>
            </a:extLst>
          </p:cNvPr>
          <p:cNvSpPr>
            <a:spLocks noGrp="1"/>
          </p:cNvSpPr>
          <p:nvPr>
            <p:ph type="title"/>
          </p:nvPr>
        </p:nvSpPr>
        <p:spPr/>
        <p:txBody>
          <a:bodyPr/>
          <a:lstStyle/>
          <a:p>
            <a:r>
              <a:rPr lang="en-US"/>
              <a:t>Extension Method</a:t>
            </a:r>
            <a:endParaRPr lang="ru-RU"/>
          </a:p>
        </p:txBody>
      </p:sp>
      <p:sp>
        <p:nvSpPr>
          <p:cNvPr id="3" name="Текст 2">
            <a:extLst>
              <a:ext uri="{FF2B5EF4-FFF2-40B4-BE49-F238E27FC236}">
                <a16:creationId xmlns:a16="http://schemas.microsoft.com/office/drawing/2014/main" id="{AED74B46-8A30-4F23-973C-5D9776AB2F7B}"/>
              </a:ext>
            </a:extLst>
          </p:cNvPr>
          <p:cNvSpPr>
            <a:spLocks noGrp="1"/>
          </p:cNvSpPr>
          <p:nvPr>
            <p:ph type="body" sz="quarter" idx="10"/>
          </p:nvPr>
        </p:nvSpPr>
        <p:spPr>
          <a:xfrm>
            <a:off x="430967" y="1922489"/>
            <a:ext cx="10820400" cy="3429000"/>
          </a:xfrm>
        </p:spPr>
        <p:txBody>
          <a:bodyPr/>
          <a:lstStyle/>
          <a:p>
            <a:r>
              <a:rPr lang="en-US"/>
              <a:t>An extension method is actually a special kind of static method defined in a static class. To define an extension method, first of all, define a static class.</a:t>
            </a:r>
          </a:p>
          <a:p>
            <a:r>
              <a:rPr lang="en-US"/>
              <a:t>For example, we have created an </a:t>
            </a:r>
            <a:r>
              <a:rPr lang="en-US">
                <a:latin typeface="Courier New" panose="02070309020205020404" pitchFamily="49" charset="0"/>
                <a:cs typeface="Courier New" panose="02070309020205020404" pitchFamily="49" charset="0"/>
              </a:rPr>
              <a:t>IntExtensions</a:t>
            </a:r>
            <a:r>
              <a:rPr lang="en-US"/>
              <a:t> class under the </a:t>
            </a:r>
            <a:r>
              <a:rPr lang="en-US">
                <a:latin typeface="Courier New" panose="02070309020205020404" pitchFamily="49" charset="0"/>
                <a:cs typeface="Courier New" panose="02070309020205020404" pitchFamily="49" charset="0"/>
              </a:rPr>
              <a:t>ExtensionMethods</a:t>
            </a:r>
            <a:r>
              <a:rPr lang="en-US"/>
              <a:t> namespace in the following example. The </a:t>
            </a:r>
            <a:r>
              <a:rPr lang="en-US">
                <a:latin typeface="Courier New" panose="02070309020205020404" pitchFamily="49" charset="0"/>
                <a:cs typeface="Courier New" panose="02070309020205020404" pitchFamily="49" charset="0"/>
              </a:rPr>
              <a:t>IntExtensions</a:t>
            </a:r>
            <a:r>
              <a:rPr lang="en-US"/>
              <a:t> class will contain all the extension methods applicable to int data type. (You may use any name for namespace and class.)</a:t>
            </a:r>
          </a:p>
          <a:p>
            <a:r>
              <a:rPr lang="en-US" b="1"/>
              <a:t>1. Create a Class for Extension Methods</a:t>
            </a:r>
            <a:endParaRPr lang="ru-RU" b="1"/>
          </a:p>
        </p:txBody>
      </p:sp>
      <p:pic>
        <p:nvPicPr>
          <p:cNvPr id="5" name="Рисунок 4">
            <a:extLst>
              <a:ext uri="{FF2B5EF4-FFF2-40B4-BE49-F238E27FC236}">
                <a16:creationId xmlns:a16="http://schemas.microsoft.com/office/drawing/2014/main" id="{361DCE13-83A6-4A5B-BB33-191FBDE40F25}"/>
              </a:ext>
            </a:extLst>
          </p:cNvPr>
          <p:cNvPicPr>
            <a:picLocks noChangeAspect="1"/>
          </p:cNvPicPr>
          <p:nvPr/>
        </p:nvPicPr>
        <p:blipFill>
          <a:blip r:embed="rId2"/>
          <a:stretch>
            <a:fillRect/>
          </a:stretch>
        </p:blipFill>
        <p:spPr>
          <a:xfrm>
            <a:off x="430966" y="4265014"/>
            <a:ext cx="4344553" cy="2090816"/>
          </a:xfrm>
          <a:prstGeom prst="rect">
            <a:avLst/>
          </a:prstGeom>
        </p:spPr>
      </p:pic>
    </p:spTree>
    <p:extLst>
      <p:ext uri="{BB962C8B-B14F-4D97-AF65-F5344CB8AC3E}">
        <p14:creationId xmlns:p14="http://schemas.microsoft.com/office/powerpoint/2010/main" val="2232980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6AC007-C62E-45FB-B94B-80B4B2D8ACDD}"/>
              </a:ext>
            </a:extLst>
          </p:cNvPr>
          <p:cNvSpPr>
            <a:spLocks noGrp="1"/>
          </p:cNvSpPr>
          <p:nvPr>
            <p:ph type="title"/>
          </p:nvPr>
        </p:nvSpPr>
        <p:spPr/>
        <p:txBody>
          <a:bodyPr/>
          <a:lstStyle/>
          <a:p>
            <a:r>
              <a:rPr lang="en-US"/>
              <a:t>Extension Method</a:t>
            </a:r>
            <a:endParaRPr lang="ru-RU"/>
          </a:p>
        </p:txBody>
      </p:sp>
      <p:sp>
        <p:nvSpPr>
          <p:cNvPr id="3" name="Текст 2">
            <a:extLst>
              <a:ext uri="{FF2B5EF4-FFF2-40B4-BE49-F238E27FC236}">
                <a16:creationId xmlns:a16="http://schemas.microsoft.com/office/drawing/2014/main" id="{69775B11-9E62-46CE-ADB6-7A7AB25DEBF9}"/>
              </a:ext>
            </a:extLst>
          </p:cNvPr>
          <p:cNvSpPr>
            <a:spLocks noGrp="1"/>
          </p:cNvSpPr>
          <p:nvPr>
            <p:ph type="body" sz="quarter" idx="10"/>
          </p:nvPr>
        </p:nvSpPr>
        <p:spPr>
          <a:xfrm>
            <a:off x="685800" y="1714500"/>
            <a:ext cx="10820400" cy="3429000"/>
          </a:xfrm>
        </p:spPr>
        <p:txBody>
          <a:bodyPr/>
          <a:lstStyle/>
          <a:p>
            <a:r>
              <a:rPr lang="en-US" dirty="0"/>
              <a:t>Now, define a static method as an extension method where the first parameter of the extension method specifies the type on which the extension method is applicable. We are going to use this extension method on int type. So the first parameter must be int preceded with the </a:t>
            </a:r>
            <a:r>
              <a:rPr lang="en-US" b="1" i="1" dirty="0"/>
              <a:t>this</a:t>
            </a:r>
            <a:r>
              <a:rPr lang="en-US" dirty="0"/>
              <a:t> modifier.</a:t>
            </a:r>
          </a:p>
          <a:p>
            <a:r>
              <a:rPr lang="en-US" dirty="0"/>
              <a:t>For example, the </a:t>
            </a:r>
            <a:r>
              <a:rPr lang="en-US" dirty="0" err="1">
                <a:latin typeface="Courier New" panose="02070309020205020404" pitchFamily="49" charset="0"/>
                <a:cs typeface="Courier New" panose="02070309020205020404" pitchFamily="49" charset="0"/>
              </a:rPr>
              <a:t>IsGreaterThan</a:t>
            </a:r>
            <a:r>
              <a:rPr lang="en-US" dirty="0">
                <a:latin typeface="Courier New" panose="02070309020205020404" pitchFamily="49" charset="0"/>
                <a:cs typeface="Courier New" panose="02070309020205020404" pitchFamily="49" charset="0"/>
              </a:rPr>
              <a:t>()</a:t>
            </a:r>
            <a:r>
              <a:rPr lang="en-US" dirty="0"/>
              <a:t> method operates on int, so the first parameter would be, this int </a:t>
            </a:r>
            <a:r>
              <a:rPr lang="en-US" dirty="0" err="1"/>
              <a:t>i</a:t>
            </a:r>
            <a:r>
              <a:rPr lang="en-US" dirty="0"/>
              <a:t>.</a:t>
            </a:r>
          </a:p>
          <a:p>
            <a:r>
              <a:rPr lang="en-US" b="1" dirty="0"/>
              <a:t>2. Define an Extension Method</a:t>
            </a:r>
            <a:endParaRPr lang="ru-RU" b="1" dirty="0"/>
          </a:p>
        </p:txBody>
      </p:sp>
      <p:pic>
        <p:nvPicPr>
          <p:cNvPr id="4" name="Рисунок 3">
            <a:extLst>
              <a:ext uri="{FF2B5EF4-FFF2-40B4-BE49-F238E27FC236}">
                <a16:creationId xmlns:a16="http://schemas.microsoft.com/office/drawing/2014/main" id="{06B1C031-983A-4011-8944-00B7636EFEE9}"/>
              </a:ext>
            </a:extLst>
          </p:cNvPr>
          <p:cNvPicPr>
            <a:picLocks noChangeAspect="1"/>
          </p:cNvPicPr>
          <p:nvPr/>
        </p:nvPicPr>
        <p:blipFill>
          <a:blip r:embed="rId2"/>
          <a:stretch>
            <a:fillRect/>
          </a:stretch>
        </p:blipFill>
        <p:spPr>
          <a:xfrm>
            <a:off x="640829" y="4174760"/>
            <a:ext cx="6394242" cy="2630774"/>
          </a:xfrm>
          <a:prstGeom prst="rect">
            <a:avLst/>
          </a:prstGeom>
        </p:spPr>
      </p:pic>
    </p:spTree>
    <p:extLst>
      <p:ext uri="{BB962C8B-B14F-4D97-AF65-F5344CB8AC3E}">
        <p14:creationId xmlns:p14="http://schemas.microsoft.com/office/powerpoint/2010/main" val="3164674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CB9F4-54E3-42E8-A147-1A468AB5A8B7}"/>
              </a:ext>
            </a:extLst>
          </p:cNvPr>
          <p:cNvSpPr>
            <a:spLocks noGrp="1"/>
          </p:cNvSpPr>
          <p:nvPr>
            <p:ph type="title"/>
          </p:nvPr>
        </p:nvSpPr>
        <p:spPr/>
        <p:txBody>
          <a:bodyPr/>
          <a:lstStyle/>
          <a:p>
            <a:r>
              <a:rPr lang="en-US"/>
              <a:t>Extension Method</a:t>
            </a:r>
            <a:endParaRPr lang="ru-RU"/>
          </a:p>
        </p:txBody>
      </p:sp>
      <p:sp>
        <p:nvSpPr>
          <p:cNvPr id="3" name="Текст 2">
            <a:extLst>
              <a:ext uri="{FF2B5EF4-FFF2-40B4-BE49-F238E27FC236}">
                <a16:creationId xmlns:a16="http://schemas.microsoft.com/office/drawing/2014/main" id="{2FD121C0-C79E-4841-B3C8-CA5C45A40026}"/>
              </a:ext>
            </a:extLst>
          </p:cNvPr>
          <p:cNvSpPr>
            <a:spLocks noGrp="1"/>
          </p:cNvSpPr>
          <p:nvPr>
            <p:ph type="body" sz="quarter" idx="10"/>
          </p:nvPr>
        </p:nvSpPr>
        <p:spPr/>
        <p:txBody>
          <a:bodyPr/>
          <a:lstStyle/>
          <a:p>
            <a:r>
              <a:rPr lang="en-US"/>
              <a:t>Now, you can include the ExtensionMethods namespace wherever you want to use this extension method.</a:t>
            </a:r>
          </a:p>
          <a:p>
            <a:r>
              <a:rPr lang="en-US" b="1"/>
              <a:t>3. Extension method</a:t>
            </a:r>
            <a:endParaRPr lang="ru-RU" b="1"/>
          </a:p>
        </p:txBody>
      </p:sp>
      <p:pic>
        <p:nvPicPr>
          <p:cNvPr id="4" name="Рисунок 3">
            <a:extLst>
              <a:ext uri="{FF2B5EF4-FFF2-40B4-BE49-F238E27FC236}">
                <a16:creationId xmlns:a16="http://schemas.microsoft.com/office/drawing/2014/main" id="{DDBDA6B0-82D2-40D5-A341-4007440DE35C}"/>
              </a:ext>
            </a:extLst>
          </p:cNvPr>
          <p:cNvPicPr>
            <a:picLocks noChangeAspect="1"/>
          </p:cNvPicPr>
          <p:nvPr/>
        </p:nvPicPr>
        <p:blipFill>
          <a:blip r:embed="rId2"/>
          <a:stretch>
            <a:fillRect/>
          </a:stretch>
        </p:blipFill>
        <p:spPr>
          <a:xfrm>
            <a:off x="685800" y="3210237"/>
            <a:ext cx="4590738" cy="3546817"/>
          </a:xfrm>
          <a:prstGeom prst="rect">
            <a:avLst/>
          </a:prstGeom>
        </p:spPr>
      </p:pic>
      <p:sp>
        <p:nvSpPr>
          <p:cNvPr id="5" name="Прямоугольник 4">
            <a:extLst>
              <a:ext uri="{FF2B5EF4-FFF2-40B4-BE49-F238E27FC236}">
                <a16:creationId xmlns:a16="http://schemas.microsoft.com/office/drawing/2014/main" id="{93D772BF-C53E-4735-A694-489E77A2CC04}"/>
              </a:ext>
            </a:extLst>
          </p:cNvPr>
          <p:cNvSpPr/>
          <p:nvPr/>
        </p:nvSpPr>
        <p:spPr>
          <a:xfrm>
            <a:off x="6915464" y="3210237"/>
            <a:ext cx="4956746"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solidFill>
                  <a:srgbClr val="C00000"/>
                </a:solidFill>
              </a:rPr>
              <a:t>The only difference between a regular static method and an extension method is that the first parameter of the extension method specifies the type that it is going to operator on, preceeded by the </a:t>
            </a:r>
            <a:r>
              <a:rPr lang="en-US" b="1">
                <a:solidFill>
                  <a:srgbClr val="C00000"/>
                </a:solidFill>
              </a:rPr>
              <a:t>this</a:t>
            </a:r>
            <a:r>
              <a:rPr lang="en-US">
                <a:solidFill>
                  <a:srgbClr val="C00000"/>
                </a:solidFill>
              </a:rPr>
              <a:t> keyword.</a:t>
            </a:r>
            <a:endParaRPr lang="ru-RU">
              <a:solidFill>
                <a:srgbClr val="C00000"/>
              </a:solidFill>
            </a:endParaRPr>
          </a:p>
        </p:txBody>
      </p:sp>
    </p:spTree>
    <p:extLst>
      <p:ext uri="{BB962C8B-B14F-4D97-AF65-F5344CB8AC3E}">
        <p14:creationId xmlns:p14="http://schemas.microsoft.com/office/powerpoint/2010/main" val="263479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5A0179-C4FC-4DEA-B4A8-B21D768BC5C4}"/>
              </a:ext>
            </a:extLst>
          </p:cNvPr>
          <p:cNvSpPr>
            <a:spLocks noGrp="1"/>
          </p:cNvSpPr>
          <p:nvPr>
            <p:ph type="title"/>
          </p:nvPr>
        </p:nvSpPr>
        <p:spPr/>
        <p:txBody>
          <a:bodyPr/>
          <a:lstStyle/>
          <a:p>
            <a:r>
              <a:rPr lang="en-US"/>
              <a:t>Anonymous Type</a:t>
            </a:r>
            <a:endParaRPr lang="ru-RU"/>
          </a:p>
        </p:txBody>
      </p:sp>
      <p:sp>
        <p:nvSpPr>
          <p:cNvPr id="5" name="Текст 4">
            <a:extLst>
              <a:ext uri="{FF2B5EF4-FFF2-40B4-BE49-F238E27FC236}">
                <a16:creationId xmlns:a16="http://schemas.microsoft.com/office/drawing/2014/main" id="{0F11F18C-2816-409E-A070-05A79CCBECDC}"/>
              </a:ext>
            </a:extLst>
          </p:cNvPr>
          <p:cNvSpPr>
            <a:spLocks noGrp="1"/>
          </p:cNvSpPr>
          <p:nvPr>
            <p:ph type="body" sz="quarter" idx="10"/>
          </p:nvPr>
        </p:nvSpPr>
        <p:spPr>
          <a:xfrm>
            <a:off x="685800" y="2057400"/>
            <a:ext cx="10820400" cy="2497347"/>
          </a:xfrm>
        </p:spPr>
        <p:txBody>
          <a:bodyPr/>
          <a:lstStyle/>
          <a:p>
            <a:r>
              <a:rPr lang="en-US"/>
              <a:t>In C#, an anonymous type is a type (class) without any name that can contain public read-only properties only. It cannot contain other members, such as fields, methods, events, etc.</a:t>
            </a:r>
          </a:p>
          <a:p>
            <a:r>
              <a:rPr lang="en-US"/>
              <a:t>You create an anonymous type using the </a:t>
            </a:r>
            <a:r>
              <a:rPr lang="en-US" b="1" i="1"/>
              <a:t>new</a:t>
            </a:r>
            <a:r>
              <a:rPr lang="en-US"/>
              <a:t> operator with an object initializer syntax. The implicitly typed variable- </a:t>
            </a:r>
            <a:r>
              <a:rPr lang="en-US" b="1" i="1"/>
              <a:t>var</a:t>
            </a:r>
            <a:r>
              <a:rPr lang="en-US"/>
              <a:t> is used to hold the reference of anonymous types.</a:t>
            </a:r>
          </a:p>
          <a:p>
            <a:r>
              <a:rPr lang="en-US"/>
              <a:t>The following example demonstrates creating an anonymous type student with three properties named </a:t>
            </a:r>
            <a:r>
              <a:rPr lang="en-US">
                <a:latin typeface="Courier New" panose="02070309020205020404" pitchFamily="49" charset="0"/>
                <a:cs typeface="Courier New" panose="02070309020205020404" pitchFamily="49" charset="0"/>
              </a:rPr>
              <a:t>Id</a:t>
            </a:r>
            <a:r>
              <a:rPr lang="en-US"/>
              <a:t>, </a:t>
            </a:r>
            <a:r>
              <a:rPr lang="en-US">
                <a:latin typeface="Courier New" panose="02070309020205020404" pitchFamily="49" charset="0"/>
                <a:cs typeface="Courier New" panose="02070309020205020404" pitchFamily="49" charset="0"/>
              </a:rPr>
              <a:t>FirstName</a:t>
            </a:r>
            <a:r>
              <a:rPr lang="en-US"/>
              <a:t>, and </a:t>
            </a:r>
            <a:r>
              <a:rPr lang="en-US">
                <a:latin typeface="Courier New" panose="02070309020205020404" pitchFamily="49" charset="0"/>
                <a:cs typeface="Courier New" panose="02070309020205020404" pitchFamily="49" charset="0"/>
              </a:rPr>
              <a:t>LastName</a:t>
            </a:r>
            <a:r>
              <a:rPr lang="en-US"/>
              <a:t>.</a:t>
            </a:r>
            <a:endParaRPr lang="ru-RU"/>
          </a:p>
        </p:txBody>
      </p:sp>
      <p:pic>
        <p:nvPicPr>
          <p:cNvPr id="7" name="Рисунок 6">
            <a:extLst>
              <a:ext uri="{FF2B5EF4-FFF2-40B4-BE49-F238E27FC236}">
                <a16:creationId xmlns:a16="http://schemas.microsoft.com/office/drawing/2014/main" id="{3457E3C7-63A5-4A03-8568-DD2F1E93A3F9}"/>
              </a:ext>
            </a:extLst>
          </p:cNvPr>
          <p:cNvPicPr>
            <a:picLocks noChangeAspect="1"/>
          </p:cNvPicPr>
          <p:nvPr/>
        </p:nvPicPr>
        <p:blipFill>
          <a:blip r:embed="rId2"/>
          <a:stretch>
            <a:fillRect/>
          </a:stretch>
        </p:blipFill>
        <p:spPr>
          <a:xfrm>
            <a:off x="685800" y="4722872"/>
            <a:ext cx="10353480" cy="517674"/>
          </a:xfrm>
          <a:prstGeom prst="rect">
            <a:avLst/>
          </a:prstGeom>
        </p:spPr>
      </p:pic>
    </p:spTree>
    <p:extLst>
      <p:ext uri="{BB962C8B-B14F-4D97-AF65-F5344CB8AC3E}">
        <p14:creationId xmlns:p14="http://schemas.microsoft.com/office/powerpoint/2010/main" val="2064442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BAC85-AF3F-41C5-8F46-84EEB919250E}"/>
              </a:ext>
            </a:extLst>
          </p:cNvPr>
          <p:cNvSpPr>
            <a:spLocks noGrp="1"/>
          </p:cNvSpPr>
          <p:nvPr>
            <p:ph type="title"/>
          </p:nvPr>
        </p:nvSpPr>
        <p:spPr/>
        <p:txBody>
          <a:bodyPr/>
          <a:lstStyle/>
          <a:p>
            <a:r>
              <a:rPr lang="en-US"/>
              <a:t>Extension Method. Summary</a:t>
            </a:r>
            <a:endParaRPr lang="ru-RU"/>
          </a:p>
        </p:txBody>
      </p:sp>
      <p:sp>
        <p:nvSpPr>
          <p:cNvPr id="3" name="Текст 2">
            <a:extLst>
              <a:ext uri="{FF2B5EF4-FFF2-40B4-BE49-F238E27FC236}">
                <a16:creationId xmlns:a16="http://schemas.microsoft.com/office/drawing/2014/main" id="{4744E201-2CAB-4195-8857-CECFC6AAD76C}"/>
              </a:ext>
            </a:extLst>
          </p:cNvPr>
          <p:cNvSpPr>
            <a:spLocks noGrp="1"/>
          </p:cNvSpPr>
          <p:nvPr>
            <p:ph type="body" sz="quarter" idx="10"/>
          </p:nvPr>
        </p:nvSpPr>
        <p:spPr/>
        <p:txBody>
          <a:bodyPr/>
          <a:lstStyle/>
          <a:p>
            <a:pPr marL="457200" indent="-457200">
              <a:buFont typeface="+mj-lt"/>
              <a:buAutoNum type="arabicPeriod"/>
            </a:pPr>
            <a:r>
              <a:rPr lang="en-US"/>
              <a:t>Extension methods are additional custom methods which were originally not included with the class.</a:t>
            </a:r>
          </a:p>
          <a:p>
            <a:pPr marL="457200" indent="-457200">
              <a:buFont typeface="+mj-lt"/>
              <a:buAutoNum type="arabicPeriod"/>
            </a:pPr>
            <a:r>
              <a:rPr lang="en-US"/>
              <a:t>Extension methods can be added to custom, .NET Framework or third party classes, structs or interfaces.</a:t>
            </a:r>
          </a:p>
          <a:p>
            <a:pPr marL="457200" indent="-457200">
              <a:buFont typeface="+mj-lt"/>
              <a:buAutoNum type="arabicPeriod"/>
            </a:pPr>
            <a:r>
              <a:rPr lang="en-US"/>
              <a:t>The first parameter of the extension method must be of the type for which the extension method is applicable, preceded by the </a:t>
            </a:r>
            <a:r>
              <a:rPr lang="en-US" b="1"/>
              <a:t>this</a:t>
            </a:r>
            <a:r>
              <a:rPr lang="en-US"/>
              <a:t> keyword.</a:t>
            </a:r>
          </a:p>
          <a:p>
            <a:pPr marL="457200" indent="-457200">
              <a:buFont typeface="+mj-lt"/>
              <a:buAutoNum type="arabicPeriod"/>
            </a:pPr>
            <a:r>
              <a:rPr lang="en-US"/>
              <a:t>Extension methods can be used anywhere in the application by including the namespace of the extension method.</a:t>
            </a:r>
            <a:endParaRPr lang="ru-RU"/>
          </a:p>
        </p:txBody>
      </p:sp>
    </p:spTree>
    <p:extLst>
      <p:ext uri="{BB962C8B-B14F-4D97-AF65-F5344CB8AC3E}">
        <p14:creationId xmlns:p14="http://schemas.microsoft.com/office/powerpoint/2010/main" val="214138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Thank You</a:t>
            </a:r>
            <a:endParaRPr lang="ru-RU"/>
          </a:p>
        </p:txBody>
      </p:sp>
    </p:spTree>
    <p:extLst>
      <p:ext uri="{BB962C8B-B14F-4D97-AF65-F5344CB8AC3E}">
        <p14:creationId xmlns:p14="http://schemas.microsoft.com/office/powerpoint/2010/main" val="366605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365B2E-E170-4359-80C6-B2CD9953DB0F}"/>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39D78C6B-F530-498E-81A5-947F3C119C58}"/>
              </a:ext>
            </a:extLst>
          </p:cNvPr>
          <p:cNvSpPr>
            <a:spLocks noGrp="1"/>
          </p:cNvSpPr>
          <p:nvPr>
            <p:ph type="body" sz="quarter" idx="10"/>
          </p:nvPr>
        </p:nvSpPr>
        <p:spPr/>
        <p:txBody>
          <a:bodyPr/>
          <a:lstStyle/>
          <a:p>
            <a:r>
              <a:rPr lang="en-US"/>
              <a:t>The properties of anonymous types are </a:t>
            </a:r>
            <a:r>
              <a:rPr lang="en-US" b="1"/>
              <a:t>read-only</a:t>
            </a:r>
            <a:r>
              <a:rPr lang="en-US"/>
              <a:t> and cannot be initialized with a null, anonymous function, or a pointer type. The properties can be accessed using dot (</a:t>
            </a:r>
            <a:r>
              <a:rPr lang="en-US" b="1"/>
              <a:t>.</a:t>
            </a:r>
            <a:r>
              <a:rPr lang="en-US"/>
              <a:t>) notation, same as object properties. However, you cannot change the values of properties as they are read-only.</a:t>
            </a:r>
            <a:endParaRPr lang="ru-RU"/>
          </a:p>
        </p:txBody>
      </p:sp>
      <p:pic>
        <p:nvPicPr>
          <p:cNvPr id="5" name="Рисунок 4">
            <a:extLst>
              <a:ext uri="{FF2B5EF4-FFF2-40B4-BE49-F238E27FC236}">
                <a16:creationId xmlns:a16="http://schemas.microsoft.com/office/drawing/2014/main" id="{E9AFD746-6601-4BE0-94F1-46CEA23C9FBB}"/>
              </a:ext>
            </a:extLst>
          </p:cNvPr>
          <p:cNvPicPr>
            <a:picLocks noChangeAspect="1"/>
          </p:cNvPicPr>
          <p:nvPr/>
        </p:nvPicPr>
        <p:blipFill>
          <a:blip r:embed="rId2"/>
          <a:stretch>
            <a:fillRect/>
          </a:stretch>
        </p:blipFill>
        <p:spPr>
          <a:xfrm>
            <a:off x="685800" y="3771900"/>
            <a:ext cx="7791450" cy="2124075"/>
          </a:xfrm>
          <a:prstGeom prst="rect">
            <a:avLst/>
          </a:prstGeom>
        </p:spPr>
      </p:pic>
    </p:spTree>
    <p:extLst>
      <p:ext uri="{BB962C8B-B14F-4D97-AF65-F5344CB8AC3E}">
        <p14:creationId xmlns:p14="http://schemas.microsoft.com/office/powerpoint/2010/main" val="104436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F2C2AD-5747-4A45-A499-4AA778C501C9}"/>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5B9C51EE-2FBF-4BCE-BE26-541539D7F2B2}"/>
              </a:ext>
            </a:extLst>
          </p:cNvPr>
          <p:cNvSpPr>
            <a:spLocks noGrp="1"/>
          </p:cNvSpPr>
          <p:nvPr>
            <p:ph type="body" sz="quarter" idx="10"/>
          </p:nvPr>
        </p:nvSpPr>
        <p:spPr>
          <a:xfrm>
            <a:off x="357996" y="1845153"/>
            <a:ext cx="10820400" cy="3429000"/>
          </a:xfrm>
        </p:spPr>
        <p:txBody>
          <a:bodyPr/>
          <a:lstStyle/>
          <a:p>
            <a:r>
              <a:rPr lang="en-US" dirty="0"/>
              <a:t>An anonymous type's property can include another anonymous type.</a:t>
            </a:r>
          </a:p>
          <a:p>
            <a:endParaRPr lang="en-US" dirty="0"/>
          </a:p>
          <a:p>
            <a:endParaRPr lang="en-US" dirty="0"/>
          </a:p>
          <a:p>
            <a:endParaRPr lang="en-US" dirty="0"/>
          </a:p>
          <a:p>
            <a:endParaRPr lang="en-US" dirty="0"/>
          </a:p>
          <a:p>
            <a:endParaRPr lang="en-US" dirty="0"/>
          </a:p>
          <a:p>
            <a:r>
              <a:rPr lang="en-US" dirty="0"/>
              <a:t>You can create an array of anonymous types also.</a:t>
            </a:r>
          </a:p>
          <a:p>
            <a:endParaRPr lang="ru-RU" dirty="0"/>
          </a:p>
        </p:txBody>
      </p:sp>
      <p:pic>
        <p:nvPicPr>
          <p:cNvPr id="5" name="Рисунок 4">
            <a:extLst>
              <a:ext uri="{FF2B5EF4-FFF2-40B4-BE49-F238E27FC236}">
                <a16:creationId xmlns:a16="http://schemas.microsoft.com/office/drawing/2014/main" id="{6B069AF5-3211-4721-AD2F-7F405F3E5196}"/>
              </a:ext>
            </a:extLst>
          </p:cNvPr>
          <p:cNvPicPr>
            <a:picLocks noChangeAspect="1"/>
          </p:cNvPicPr>
          <p:nvPr/>
        </p:nvPicPr>
        <p:blipFill>
          <a:blip r:embed="rId2"/>
          <a:stretch>
            <a:fillRect/>
          </a:stretch>
        </p:blipFill>
        <p:spPr>
          <a:xfrm>
            <a:off x="357996" y="4963110"/>
            <a:ext cx="7620707" cy="1545837"/>
          </a:xfrm>
          <a:prstGeom prst="rect">
            <a:avLst/>
          </a:prstGeom>
        </p:spPr>
      </p:pic>
      <p:pic>
        <p:nvPicPr>
          <p:cNvPr id="6" name="Picture 5">
            <a:extLst>
              <a:ext uri="{FF2B5EF4-FFF2-40B4-BE49-F238E27FC236}">
                <a16:creationId xmlns:a16="http://schemas.microsoft.com/office/drawing/2014/main" id="{572DC81E-4416-42BC-ADF1-DBC055A7CC1A}"/>
              </a:ext>
            </a:extLst>
          </p:cNvPr>
          <p:cNvPicPr>
            <a:picLocks noChangeAspect="1"/>
          </p:cNvPicPr>
          <p:nvPr/>
        </p:nvPicPr>
        <p:blipFill>
          <a:blip r:embed="rId3"/>
          <a:stretch>
            <a:fillRect/>
          </a:stretch>
        </p:blipFill>
        <p:spPr>
          <a:xfrm>
            <a:off x="357996" y="2307028"/>
            <a:ext cx="6954093" cy="1914097"/>
          </a:xfrm>
          <a:prstGeom prst="rect">
            <a:avLst/>
          </a:prstGeom>
        </p:spPr>
      </p:pic>
    </p:spTree>
    <p:extLst>
      <p:ext uri="{BB962C8B-B14F-4D97-AF65-F5344CB8AC3E}">
        <p14:creationId xmlns:p14="http://schemas.microsoft.com/office/powerpoint/2010/main" val="28338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FF7204-3496-443F-8A19-550897DF902F}"/>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9DD8DC0B-7CAA-4157-843D-B035FE5B65DE}"/>
              </a:ext>
            </a:extLst>
          </p:cNvPr>
          <p:cNvSpPr>
            <a:spLocks noGrp="1"/>
          </p:cNvSpPr>
          <p:nvPr>
            <p:ph type="body" sz="quarter" idx="10"/>
          </p:nvPr>
        </p:nvSpPr>
        <p:spPr/>
        <p:txBody>
          <a:bodyPr/>
          <a:lstStyle/>
          <a:p>
            <a:r>
              <a:rPr lang="en-US" sz="2800"/>
              <a:t>An anonymous type will always be local to the method where it is defined. It cannot be returned from the method. </a:t>
            </a:r>
          </a:p>
          <a:p>
            <a:r>
              <a:rPr lang="en-US" sz="2800"/>
              <a:t>However, an anonymous type can be passed to the method as object type parameter, but it is not recommended. </a:t>
            </a:r>
          </a:p>
          <a:p>
            <a:r>
              <a:rPr lang="en-US" sz="2800"/>
              <a:t>If you need to pass it to another method, then use </a:t>
            </a:r>
            <a:r>
              <a:rPr lang="en-US" sz="2800" i="1"/>
              <a:t>struct</a:t>
            </a:r>
            <a:r>
              <a:rPr lang="en-US" sz="2800"/>
              <a:t> or </a:t>
            </a:r>
            <a:r>
              <a:rPr lang="en-US" sz="2800" i="1"/>
              <a:t>class</a:t>
            </a:r>
            <a:r>
              <a:rPr lang="en-US" sz="2800"/>
              <a:t> instead of an anonymous type.</a:t>
            </a:r>
            <a:endParaRPr lang="ru-RU" sz="2800"/>
          </a:p>
        </p:txBody>
      </p:sp>
    </p:spTree>
    <p:extLst>
      <p:ext uri="{BB962C8B-B14F-4D97-AF65-F5344CB8AC3E}">
        <p14:creationId xmlns:p14="http://schemas.microsoft.com/office/powerpoint/2010/main" val="161631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C603C-30A5-45E3-840E-209E6F6D5218}"/>
              </a:ext>
            </a:extLst>
          </p:cNvPr>
          <p:cNvSpPr>
            <a:spLocks noGrp="1"/>
          </p:cNvSpPr>
          <p:nvPr>
            <p:ph type="title"/>
          </p:nvPr>
        </p:nvSpPr>
        <p:spPr>
          <a:xfrm>
            <a:off x="6760564" y="252959"/>
            <a:ext cx="4745636" cy="1335998"/>
          </a:xfrm>
        </p:spPr>
        <p:txBody>
          <a:bodyPr/>
          <a:lstStyle/>
          <a:p>
            <a:r>
              <a:rPr lang="en-US"/>
              <a:t>Anonymous Type</a:t>
            </a:r>
            <a:endParaRPr lang="ru-RU"/>
          </a:p>
        </p:txBody>
      </p:sp>
      <p:sp>
        <p:nvSpPr>
          <p:cNvPr id="3" name="Текст 2">
            <a:extLst>
              <a:ext uri="{FF2B5EF4-FFF2-40B4-BE49-F238E27FC236}">
                <a16:creationId xmlns:a16="http://schemas.microsoft.com/office/drawing/2014/main" id="{B1650D78-A3C6-4A7A-9B5F-4F0224D534BE}"/>
              </a:ext>
            </a:extLst>
          </p:cNvPr>
          <p:cNvSpPr>
            <a:spLocks noGrp="1"/>
          </p:cNvSpPr>
          <p:nvPr>
            <p:ph type="body" sz="quarter" idx="10"/>
          </p:nvPr>
        </p:nvSpPr>
        <p:spPr>
          <a:xfrm>
            <a:off x="6760563" y="1509765"/>
            <a:ext cx="4745637" cy="3429000"/>
          </a:xfrm>
        </p:spPr>
        <p:txBody>
          <a:bodyPr/>
          <a:lstStyle/>
          <a:p>
            <a:r>
              <a:rPr lang="en-US"/>
              <a:t>Mostly, anonymous types are created using the Select clause of a LINQ queries to return a subset of the properties from each object in the collection.</a:t>
            </a:r>
            <a:endParaRPr lang="ru-RU"/>
          </a:p>
        </p:txBody>
      </p:sp>
      <p:pic>
        <p:nvPicPr>
          <p:cNvPr id="4" name="Рисунок 3">
            <a:extLst>
              <a:ext uri="{FF2B5EF4-FFF2-40B4-BE49-F238E27FC236}">
                <a16:creationId xmlns:a16="http://schemas.microsoft.com/office/drawing/2014/main" id="{C57A9478-FA63-4F83-B8C1-45EC447A2D72}"/>
              </a:ext>
            </a:extLst>
          </p:cNvPr>
          <p:cNvPicPr>
            <a:picLocks noChangeAspect="1"/>
          </p:cNvPicPr>
          <p:nvPr/>
        </p:nvPicPr>
        <p:blipFill>
          <a:blip r:embed="rId2"/>
          <a:stretch>
            <a:fillRect/>
          </a:stretch>
        </p:blipFill>
        <p:spPr>
          <a:xfrm>
            <a:off x="184878" y="156904"/>
            <a:ext cx="6260892" cy="6544190"/>
          </a:xfrm>
          <a:prstGeom prst="rect">
            <a:avLst/>
          </a:prstGeom>
        </p:spPr>
      </p:pic>
      <p:pic>
        <p:nvPicPr>
          <p:cNvPr id="5" name="Рисунок 4">
            <a:extLst>
              <a:ext uri="{FF2B5EF4-FFF2-40B4-BE49-F238E27FC236}">
                <a16:creationId xmlns:a16="http://schemas.microsoft.com/office/drawing/2014/main" id="{E299F5F5-0A55-49C4-B672-50704DBB1A04}"/>
              </a:ext>
            </a:extLst>
          </p:cNvPr>
          <p:cNvPicPr>
            <a:picLocks noChangeAspect="1"/>
          </p:cNvPicPr>
          <p:nvPr/>
        </p:nvPicPr>
        <p:blipFill>
          <a:blip r:embed="rId3"/>
          <a:stretch>
            <a:fillRect/>
          </a:stretch>
        </p:blipFill>
        <p:spPr>
          <a:xfrm>
            <a:off x="4961742" y="387324"/>
            <a:ext cx="1253947" cy="1501437"/>
          </a:xfrm>
          <a:prstGeom prst="rect">
            <a:avLst/>
          </a:prstGeom>
        </p:spPr>
      </p:pic>
      <p:sp>
        <p:nvSpPr>
          <p:cNvPr id="6" name="Прямоугольник 5">
            <a:extLst>
              <a:ext uri="{FF2B5EF4-FFF2-40B4-BE49-F238E27FC236}">
                <a16:creationId xmlns:a16="http://schemas.microsoft.com/office/drawing/2014/main" id="{602336AD-19B7-4991-9282-CF0E71A6070F}"/>
              </a:ext>
            </a:extLst>
          </p:cNvPr>
          <p:cNvSpPr/>
          <p:nvPr/>
        </p:nvSpPr>
        <p:spPr>
          <a:xfrm>
            <a:off x="6760562" y="3224265"/>
            <a:ext cx="4846196" cy="2308324"/>
          </a:xfrm>
          <a:prstGeom prst="rect">
            <a:avLst/>
          </a:prstGeom>
          <a:ln w="38100">
            <a:solidFill>
              <a:srgbClr val="FFFF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t>In the example, a select clause in the LINQ query selects only </a:t>
            </a:r>
            <a:r>
              <a:rPr lang="en-US">
                <a:latin typeface="Courier New" panose="02070309020205020404" pitchFamily="49" charset="0"/>
                <a:cs typeface="Courier New" panose="02070309020205020404" pitchFamily="49" charset="0"/>
              </a:rPr>
              <a:t>StudentID</a:t>
            </a:r>
            <a:r>
              <a:rPr lang="en-US"/>
              <a:t> and </a:t>
            </a:r>
            <a:r>
              <a:rPr lang="en-US">
                <a:latin typeface="Courier New" panose="02070309020205020404" pitchFamily="49" charset="0"/>
                <a:cs typeface="Courier New" panose="02070309020205020404" pitchFamily="49" charset="0"/>
              </a:rPr>
              <a:t>StudentName</a:t>
            </a:r>
            <a:r>
              <a:rPr lang="en-US"/>
              <a:t> properties and renames it to </a:t>
            </a:r>
            <a:r>
              <a:rPr lang="en-US">
                <a:latin typeface="Courier New" panose="02070309020205020404" pitchFamily="49" charset="0"/>
                <a:cs typeface="Courier New" panose="02070309020205020404" pitchFamily="49" charset="0"/>
              </a:rPr>
              <a:t>Id</a:t>
            </a:r>
            <a:r>
              <a:rPr lang="en-US"/>
              <a:t> and </a:t>
            </a:r>
            <a:r>
              <a:rPr lang="en-US">
                <a:latin typeface="Courier New" panose="02070309020205020404" pitchFamily="49" charset="0"/>
                <a:cs typeface="Courier New" panose="02070309020205020404" pitchFamily="49" charset="0"/>
              </a:rPr>
              <a:t>Name</a:t>
            </a:r>
            <a:r>
              <a:rPr lang="en-US"/>
              <a:t>, respectively. Thus, it is useful in saving memory and unnecessary code. The query result collection includes only </a:t>
            </a:r>
            <a:r>
              <a:rPr lang="en-US">
                <a:latin typeface="Courier New" panose="02070309020205020404" pitchFamily="49" charset="0"/>
                <a:cs typeface="Courier New" panose="02070309020205020404" pitchFamily="49" charset="0"/>
              </a:rPr>
              <a:t>StudentID</a:t>
            </a:r>
            <a:r>
              <a:rPr lang="en-US"/>
              <a:t> and </a:t>
            </a:r>
            <a:r>
              <a:rPr lang="en-US">
                <a:latin typeface="Courier New" panose="02070309020205020404" pitchFamily="49" charset="0"/>
                <a:cs typeface="Courier New" panose="02070309020205020404" pitchFamily="49" charset="0"/>
              </a:rPr>
              <a:t>StudentName</a:t>
            </a:r>
            <a:r>
              <a:rPr lang="en-US"/>
              <a:t> properties, as shown in the following debug view.</a:t>
            </a:r>
            <a:endParaRPr lang="ru-RU"/>
          </a:p>
        </p:txBody>
      </p:sp>
    </p:spTree>
    <p:extLst>
      <p:ext uri="{BB962C8B-B14F-4D97-AF65-F5344CB8AC3E}">
        <p14:creationId xmlns:p14="http://schemas.microsoft.com/office/powerpoint/2010/main" val="316677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DC6AA3-3135-46C8-B610-496644D54A72}"/>
              </a:ext>
            </a:extLst>
          </p:cNvPr>
          <p:cNvSpPr>
            <a:spLocks noGrp="1"/>
          </p:cNvSpPr>
          <p:nvPr>
            <p:ph type="title"/>
          </p:nvPr>
        </p:nvSpPr>
        <p:spPr/>
        <p:txBody>
          <a:bodyPr/>
          <a:lstStyle/>
          <a:p>
            <a:r>
              <a:rPr lang="en-US"/>
              <a:t>Anonymous Type</a:t>
            </a:r>
            <a:endParaRPr lang="ru-RU"/>
          </a:p>
        </p:txBody>
      </p:sp>
      <p:sp>
        <p:nvSpPr>
          <p:cNvPr id="3" name="Текст 2">
            <a:extLst>
              <a:ext uri="{FF2B5EF4-FFF2-40B4-BE49-F238E27FC236}">
                <a16:creationId xmlns:a16="http://schemas.microsoft.com/office/drawing/2014/main" id="{8D000626-D464-4717-A72D-F96E13D6411E}"/>
              </a:ext>
            </a:extLst>
          </p:cNvPr>
          <p:cNvSpPr>
            <a:spLocks noGrp="1"/>
          </p:cNvSpPr>
          <p:nvPr>
            <p:ph type="body" sz="quarter" idx="10"/>
          </p:nvPr>
        </p:nvSpPr>
        <p:spPr/>
        <p:txBody>
          <a:bodyPr/>
          <a:lstStyle/>
          <a:p>
            <a:r>
              <a:rPr lang="en-US"/>
              <a:t>Internally, all the anonymous types are directly derived from the </a:t>
            </a:r>
            <a:r>
              <a:rPr lang="en-US" i="1"/>
              <a:t>Object class</a:t>
            </a:r>
            <a:r>
              <a:rPr lang="en-US"/>
              <a:t>. The compiler generates a class with some auto-generated name and applies the appropriate type to each property based on the value expression. Although your code cannot access it. </a:t>
            </a:r>
          </a:p>
          <a:p>
            <a:r>
              <a:rPr lang="en-US"/>
              <a:t>Use </a:t>
            </a:r>
            <a:r>
              <a:rPr lang="en-US">
                <a:latin typeface="Courier New" panose="02070309020205020404" pitchFamily="49" charset="0"/>
                <a:cs typeface="Courier New" panose="02070309020205020404" pitchFamily="49" charset="0"/>
              </a:rPr>
              <a:t>GetType()</a:t>
            </a:r>
            <a:r>
              <a:rPr lang="en-US"/>
              <a:t> method to see the name.</a:t>
            </a:r>
            <a:endParaRPr lang="ru-RU"/>
          </a:p>
        </p:txBody>
      </p:sp>
      <p:pic>
        <p:nvPicPr>
          <p:cNvPr id="5" name="Рисунок 4">
            <a:extLst>
              <a:ext uri="{FF2B5EF4-FFF2-40B4-BE49-F238E27FC236}">
                <a16:creationId xmlns:a16="http://schemas.microsoft.com/office/drawing/2014/main" id="{0F6377C6-F234-4CE9-BCC0-DEE0ED68EE5E}"/>
              </a:ext>
            </a:extLst>
          </p:cNvPr>
          <p:cNvPicPr>
            <a:picLocks noChangeAspect="1"/>
          </p:cNvPicPr>
          <p:nvPr/>
        </p:nvPicPr>
        <p:blipFill>
          <a:blip r:embed="rId2"/>
          <a:stretch>
            <a:fillRect/>
          </a:stretch>
        </p:blipFill>
        <p:spPr>
          <a:xfrm>
            <a:off x="685800" y="3771900"/>
            <a:ext cx="10381951" cy="1643297"/>
          </a:xfrm>
          <a:prstGeom prst="rect">
            <a:avLst/>
          </a:prstGeom>
        </p:spPr>
      </p:pic>
    </p:spTree>
    <p:extLst>
      <p:ext uri="{BB962C8B-B14F-4D97-AF65-F5344CB8AC3E}">
        <p14:creationId xmlns:p14="http://schemas.microsoft.com/office/powerpoint/2010/main" val="211396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D94BAA-A4C6-4F19-9036-921F75B743F7}"/>
              </a:ext>
            </a:extLst>
          </p:cNvPr>
          <p:cNvSpPr>
            <a:spLocks noGrp="1"/>
          </p:cNvSpPr>
          <p:nvPr>
            <p:ph type="title"/>
          </p:nvPr>
        </p:nvSpPr>
        <p:spPr/>
        <p:txBody>
          <a:bodyPr/>
          <a:lstStyle/>
          <a:p>
            <a:r>
              <a:rPr lang="en-US"/>
              <a:t>Anonymous Type.</a:t>
            </a:r>
            <a:r>
              <a:rPr lang="uk-UA"/>
              <a:t> </a:t>
            </a:r>
            <a:r>
              <a:rPr lang="en-US"/>
              <a:t>Summary</a:t>
            </a:r>
            <a:endParaRPr lang="ru-RU"/>
          </a:p>
        </p:txBody>
      </p:sp>
      <p:sp>
        <p:nvSpPr>
          <p:cNvPr id="3" name="Текст 2">
            <a:extLst>
              <a:ext uri="{FF2B5EF4-FFF2-40B4-BE49-F238E27FC236}">
                <a16:creationId xmlns:a16="http://schemas.microsoft.com/office/drawing/2014/main" id="{919C6BA5-D01B-4C3E-8970-DD72A352A7B8}"/>
              </a:ext>
            </a:extLst>
          </p:cNvPr>
          <p:cNvSpPr>
            <a:spLocks noGrp="1"/>
          </p:cNvSpPr>
          <p:nvPr>
            <p:ph type="body" sz="quarter" idx="10"/>
          </p:nvPr>
        </p:nvSpPr>
        <p:spPr/>
        <p:txBody>
          <a:bodyPr/>
          <a:lstStyle/>
          <a:p>
            <a:pPr marL="457200" indent="-457200">
              <a:buFont typeface="+mj-lt"/>
              <a:buAutoNum type="arabicPeriod"/>
            </a:pPr>
            <a:r>
              <a:rPr lang="en-US"/>
              <a:t>Anonymous type is created using the </a:t>
            </a:r>
            <a:r>
              <a:rPr lang="en-US" b="1" i="1"/>
              <a:t>new</a:t>
            </a:r>
            <a:r>
              <a:rPr lang="en-US"/>
              <a:t> keyword and object initializer syntax.</a:t>
            </a:r>
          </a:p>
          <a:p>
            <a:pPr marL="457200" indent="-457200">
              <a:buFont typeface="+mj-lt"/>
              <a:buAutoNum type="arabicPeriod"/>
            </a:pPr>
            <a:r>
              <a:rPr lang="en-US"/>
              <a:t>The implicitly typed variable - </a:t>
            </a:r>
            <a:r>
              <a:rPr lang="en-US" b="1" i="1"/>
              <a:t>var</a:t>
            </a:r>
            <a:r>
              <a:rPr lang="en-US"/>
              <a:t>, is used to hold the reference of an anonymous type.</a:t>
            </a:r>
          </a:p>
          <a:p>
            <a:pPr marL="457200" indent="-457200">
              <a:buFont typeface="+mj-lt"/>
              <a:buAutoNum type="arabicPeriod"/>
            </a:pPr>
            <a:r>
              <a:rPr lang="en-US"/>
              <a:t>Anonymous type is a </a:t>
            </a:r>
            <a:r>
              <a:rPr lang="en-US" b="1"/>
              <a:t>reference</a:t>
            </a:r>
            <a:r>
              <a:rPr lang="en-US"/>
              <a:t> type data type and all the properties are </a:t>
            </a:r>
            <a:r>
              <a:rPr lang="en-US" b="1"/>
              <a:t>read-only</a:t>
            </a:r>
            <a:r>
              <a:rPr lang="en-US"/>
              <a:t>. It cannot contain methods, events, indexer or any other members.</a:t>
            </a:r>
          </a:p>
          <a:p>
            <a:pPr marL="457200" indent="-457200">
              <a:buFont typeface="+mj-lt"/>
              <a:buAutoNum type="arabicPeriod"/>
            </a:pPr>
            <a:r>
              <a:rPr lang="en-US"/>
              <a:t>A field, property, event, indexer, or return type of a method cannot be anonymous types.</a:t>
            </a:r>
          </a:p>
          <a:p>
            <a:pPr marL="457200" indent="-457200">
              <a:buFont typeface="+mj-lt"/>
              <a:buAutoNum type="arabicPeriod"/>
            </a:pPr>
            <a:r>
              <a:rPr lang="en-US"/>
              <a:t>The scope of an anonymous type is local to the method where it is defined. Mostly used in LINQ queries for temporary use.</a:t>
            </a:r>
          </a:p>
          <a:p>
            <a:endParaRPr lang="ru-RU"/>
          </a:p>
        </p:txBody>
      </p:sp>
    </p:spTree>
    <p:extLst>
      <p:ext uri="{BB962C8B-B14F-4D97-AF65-F5344CB8AC3E}">
        <p14:creationId xmlns:p14="http://schemas.microsoft.com/office/powerpoint/2010/main" val="188076855"/>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765</TotalTime>
  <Words>1631</Words>
  <Application>Microsoft Office PowerPoint</Application>
  <PresentationFormat>Widescreen</PresentationFormat>
  <Paragraphs>122</Paragraphs>
  <Slides>31</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31</vt:i4>
      </vt:variant>
    </vt:vector>
  </HeadingPairs>
  <TitlesOfParts>
    <vt:vector size="40" baseType="lpstr">
      <vt:lpstr>Arial</vt:lpstr>
      <vt:lpstr>Calibri</vt:lpstr>
      <vt:lpstr>Courier New</vt:lpstr>
      <vt:lpstr>Open Sans</vt:lpstr>
      <vt:lpstr>Open Sans Regular</vt:lpstr>
      <vt:lpstr>Proxima Nova Black</vt:lpstr>
      <vt:lpstr>2_GRADIENT THEME</vt:lpstr>
      <vt:lpstr>1_GRADIENT THEME</vt:lpstr>
      <vt:lpstr>2_DARK THEME</vt:lpstr>
      <vt:lpstr>Anonimous Types Anonymous Methods Extention Methods  </vt:lpstr>
      <vt:lpstr>Anonymous Type </vt:lpstr>
      <vt:lpstr>Anonymous Type</vt:lpstr>
      <vt:lpstr>Anonymous Type</vt:lpstr>
      <vt:lpstr>Anonymous Type</vt:lpstr>
      <vt:lpstr>Anonymous Type</vt:lpstr>
      <vt:lpstr>Anonymous Type</vt:lpstr>
      <vt:lpstr>Anonymous Type</vt:lpstr>
      <vt:lpstr>Anonymous Type. Summary</vt:lpstr>
      <vt:lpstr>Anonymous Method </vt:lpstr>
      <vt:lpstr>Anonymous Method</vt:lpstr>
      <vt:lpstr>Anonymous Method</vt:lpstr>
      <vt:lpstr>Anonymous Method</vt:lpstr>
      <vt:lpstr>Anonymous Method. Summary</vt:lpstr>
      <vt:lpstr>Lambda Expression </vt:lpstr>
      <vt:lpstr>Anatomy of the Lambda Expression</vt:lpstr>
      <vt:lpstr>Anatomy of the Lambda Expression</vt:lpstr>
      <vt:lpstr>Lambda Expression with Multiple Parameters</vt:lpstr>
      <vt:lpstr>Lambda Expression without Parameter </vt:lpstr>
      <vt:lpstr>Declare Local Variable in Lambda Expression Body</vt:lpstr>
      <vt:lpstr>Assign Lambda Expression to Delegate </vt:lpstr>
      <vt:lpstr>Assign Lambda Expression to Delegate </vt:lpstr>
      <vt:lpstr>Action Delegate </vt:lpstr>
      <vt:lpstr>Lambda Expression. Summary</vt:lpstr>
      <vt:lpstr>Extension Method </vt:lpstr>
      <vt:lpstr>Extension Method</vt:lpstr>
      <vt:lpstr>Extension Method</vt:lpstr>
      <vt:lpstr>Extension Method</vt:lpstr>
      <vt:lpstr>Extension Method</vt:lpstr>
      <vt:lpstr>Extension Method.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and Events</dc:title>
  <dc:creator>Василь Мельник</dc:creator>
  <cp:lastModifiedBy>Halyna Melnyk</cp:lastModifiedBy>
  <cp:revision>93</cp:revision>
  <dcterms:created xsi:type="dcterms:W3CDTF">2020-04-26T10:42:19Z</dcterms:created>
  <dcterms:modified xsi:type="dcterms:W3CDTF">2021-04-11T15:20:03Z</dcterms:modified>
</cp:coreProperties>
</file>