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Lst>
  <p:notesMasterIdLst>
    <p:notesMasterId r:id="rId26"/>
  </p:notesMasterIdLst>
  <p:sldIdLst>
    <p:sldId id="256" r:id="rId4"/>
    <p:sldId id="257" r:id="rId5"/>
    <p:sldId id="267" r:id="rId6"/>
    <p:sldId id="258" r:id="rId7"/>
    <p:sldId id="259" r:id="rId8"/>
    <p:sldId id="260" r:id="rId9"/>
    <p:sldId id="261" r:id="rId10"/>
    <p:sldId id="262" r:id="rId11"/>
    <p:sldId id="263" r:id="rId12"/>
    <p:sldId id="264" r:id="rId13"/>
    <p:sldId id="265" r:id="rId14"/>
    <p:sldId id="266" r:id="rId15"/>
    <p:sldId id="268" r:id="rId16"/>
    <p:sldId id="269" r:id="rId17"/>
    <p:sldId id="270" r:id="rId18"/>
    <p:sldId id="271" r:id="rId19"/>
    <p:sldId id="272" r:id="rId20"/>
    <p:sldId id="273" r:id="rId21"/>
    <p:sldId id="274" r:id="rId22"/>
    <p:sldId id="275" r:id="rId23"/>
    <p:sldId id="276" r:id="rId24"/>
    <p:sldId id="282" r:id="rId2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20" autoAdjust="0"/>
  </p:normalViewPr>
  <p:slideViewPr>
    <p:cSldViewPr snapToGrid="0">
      <p:cViewPr varScale="1">
        <p:scale>
          <a:sx n="52" d="100"/>
          <a:sy n="52" d="100"/>
        </p:scale>
        <p:origin x="11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A9A7E3-FCB0-4D87-A6CB-DF3546A1C1C0}" type="datetimeFigureOut">
              <a:rPr lang="ru-RU" smtClean="0"/>
              <a:t>11.04.2021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5027F5-F82A-43BC-936B-7117ABBD4AA5}" type="slidenum">
              <a:rPr lang="ru-RU" smtClean="0"/>
              <a:t>‹#›</a:t>
            </a:fld>
            <a:endParaRPr lang="ru-RU"/>
          </a:p>
        </p:txBody>
      </p:sp>
    </p:spTree>
    <p:extLst>
      <p:ext uri="{BB962C8B-B14F-4D97-AF65-F5344CB8AC3E}">
        <p14:creationId xmlns:p14="http://schemas.microsoft.com/office/powerpoint/2010/main" val="1392998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 general terms, an event is something special that is going to happen. For example, Microsoft launches events for developers, to make them aware about the features of new or existing products. Microsoft notifies the developers about the event by email or other advertisement options. So in this case, Microsoft is a publisher who launches (raises) an </a:t>
            </a:r>
            <a:r>
              <a:rPr lang="en-US" b="1"/>
              <a:t>event</a:t>
            </a:r>
            <a:r>
              <a:rPr lang="en-US"/>
              <a:t> and </a:t>
            </a:r>
            <a:r>
              <a:rPr lang="en-US" b="1"/>
              <a:t>notifies</a:t>
            </a:r>
            <a:r>
              <a:rPr lang="en-US"/>
              <a:t> the developers about it and developers are the </a:t>
            </a:r>
            <a:r>
              <a:rPr lang="en-US" b="1"/>
              <a:t>subscribers</a:t>
            </a:r>
            <a:r>
              <a:rPr lang="en-US"/>
              <a:t> of the event and attend (</a:t>
            </a:r>
            <a:r>
              <a:rPr lang="en-US" b="1"/>
              <a:t>handle</a:t>
            </a:r>
            <a:r>
              <a:rPr lang="en-US"/>
              <a:t>) the event.</a:t>
            </a:r>
          </a:p>
          <a:p>
            <a:endParaRPr lang="ru-RU"/>
          </a:p>
        </p:txBody>
      </p:sp>
      <p:sp>
        <p:nvSpPr>
          <p:cNvPr id="4" name="Номер слайда 3"/>
          <p:cNvSpPr>
            <a:spLocks noGrp="1"/>
          </p:cNvSpPr>
          <p:nvPr>
            <p:ph type="sldNum" sz="quarter" idx="5"/>
          </p:nvPr>
        </p:nvSpPr>
        <p:spPr/>
        <p:txBody>
          <a:bodyPr/>
          <a:lstStyle/>
          <a:p>
            <a:fld id="{485027F5-F82A-43BC-936B-7117ABBD4AA5}" type="slidenum">
              <a:rPr lang="ru-RU" smtClean="0"/>
              <a:t>14</a:t>
            </a:fld>
            <a:endParaRPr lang="ru-RU"/>
          </a:p>
        </p:txBody>
      </p:sp>
    </p:spTree>
    <p:extLst>
      <p:ext uri="{BB962C8B-B14F-4D97-AF65-F5344CB8AC3E}">
        <p14:creationId xmlns:p14="http://schemas.microsoft.com/office/powerpoint/2010/main" val="3972163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As we have learned in the previous section, a delegate is a reference type data type.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Thus, a delegate becomes an event using the </a:t>
            </a:r>
            <a:r>
              <a:rPr lang="en-US" sz="1200" b="1" i="0" kern="1200">
                <a:solidFill>
                  <a:schemeClr val="tx1"/>
                </a:solidFill>
                <a:effectLst/>
                <a:latin typeface="+mn-lt"/>
                <a:ea typeface="+mn-ea"/>
                <a:cs typeface="+mn-cs"/>
              </a:rPr>
              <a:t>event</a:t>
            </a:r>
            <a:r>
              <a:rPr lang="en-US" sz="1200" b="0" i="0" kern="1200">
                <a:solidFill>
                  <a:schemeClr val="tx1"/>
                </a:solidFill>
                <a:effectLst/>
                <a:latin typeface="+mn-lt"/>
                <a:ea typeface="+mn-ea"/>
                <a:cs typeface="+mn-cs"/>
              </a:rPr>
              <a:t> keyword.</a:t>
            </a:r>
            <a:endParaRPr lang="ru-RU"/>
          </a:p>
        </p:txBody>
      </p:sp>
      <p:sp>
        <p:nvSpPr>
          <p:cNvPr id="4" name="Номер слайда 3"/>
          <p:cNvSpPr>
            <a:spLocks noGrp="1"/>
          </p:cNvSpPr>
          <p:nvPr>
            <p:ph type="sldNum" sz="quarter" idx="5"/>
          </p:nvPr>
        </p:nvSpPr>
        <p:spPr/>
        <p:txBody>
          <a:bodyPr/>
          <a:lstStyle/>
          <a:p>
            <a:fld id="{485027F5-F82A-43BC-936B-7117ABBD4AA5}" type="slidenum">
              <a:rPr lang="ru-RU" smtClean="0"/>
              <a:t>15</a:t>
            </a:fld>
            <a:endParaRPr lang="ru-RU"/>
          </a:p>
        </p:txBody>
      </p:sp>
    </p:spTree>
    <p:extLst>
      <p:ext uri="{BB962C8B-B14F-4D97-AF65-F5344CB8AC3E}">
        <p14:creationId xmlns:p14="http://schemas.microsoft.com/office/powerpoint/2010/main" val="172584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a:solidFill>
                  <a:schemeClr val="tx1"/>
                </a:solidFill>
                <a:effectLst/>
                <a:latin typeface="+mn-lt"/>
                <a:ea typeface="+mn-ea"/>
                <a:cs typeface="+mn-cs"/>
              </a:rPr>
              <a:t>PrintHelper is a publisher class that publishes the beforePrint event. </a:t>
            </a:r>
          </a:p>
          <a:p>
            <a:r>
              <a:rPr lang="en-US" sz="1200" b="0" i="0" kern="1200">
                <a:solidFill>
                  <a:schemeClr val="tx1"/>
                </a:solidFill>
                <a:effectLst/>
                <a:latin typeface="+mn-lt"/>
                <a:ea typeface="+mn-ea"/>
                <a:cs typeface="+mn-cs"/>
              </a:rPr>
              <a:t>Notice that in each print method, it first checks to see if beforePrintEvent is not null and then it calls </a:t>
            </a:r>
            <a:r>
              <a:rPr lang="en-US" sz="1200" b="0" i="1" kern="1200">
                <a:solidFill>
                  <a:schemeClr val="tx1"/>
                </a:solidFill>
                <a:effectLst/>
                <a:latin typeface="+mn-lt"/>
                <a:ea typeface="+mn-ea"/>
                <a:cs typeface="+mn-cs"/>
              </a:rPr>
              <a:t>beforePrintEvent()</a:t>
            </a:r>
            <a:r>
              <a:rPr lang="en-US" sz="1200" b="0" i="0" kern="1200">
                <a:solidFill>
                  <a:schemeClr val="tx1"/>
                </a:solidFill>
                <a:effectLst/>
                <a:latin typeface="+mn-lt"/>
                <a:ea typeface="+mn-ea"/>
                <a:cs typeface="+mn-cs"/>
              </a:rPr>
              <a:t>. </a:t>
            </a:r>
          </a:p>
          <a:p>
            <a:r>
              <a:rPr lang="en-US" sz="1200" b="0" i="0" kern="1200">
                <a:solidFill>
                  <a:schemeClr val="tx1"/>
                </a:solidFill>
                <a:effectLst/>
                <a:latin typeface="+mn-lt"/>
                <a:ea typeface="+mn-ea"/>
                <a:cs typeface="+mn-cs"/>
              </a:rPr>
              <a:t>beforePrintEvent is an object of type BeforPrint delegate, so it would be null if no class is subscribed to the event and that is why it is necessary to check for null before calling a delegate.</a:t>
            </a:r>
            <a:endParaRPr lang="ru-RU"/>
          </a:p>
        </p:txBody>
      </p:sp>
      <p:sp>
        <p:nvSpPr>
          <p:cNvPr id="4" name="Номер слайда 3"/>
          <p:cNvSpPr>
            <a:spLocks noGrp="1"/>
          </p:cNvSpPr>
          <p:nvPr>
            <p:ph type="sldNum" sz="quarter" idx="5"/>
          </p:nvPr>
        </p:nvSpPr>
        <p:spPr/>
        <p:txBody>
          <a:bodyPr/>
          <a:lstStyle/>
          <a:p>
            <a:fld id="{485027F5-F82A-43BC-936B-7117ABBD4AA5}" type="slidenum">
              <a:rPr lang="ru-RU" smtClean="0"/>
              <a:t>16</a:t>
            </a:fld>
            <a:endParaRPr lang="ru-RU"/>
          </a:p>
        </p:txBody>
      </p:sp>
    </p:spTree>
    <p:extLst>
      <p:ext uri="{BB962C8B-B14F-4D97-AF65-F5344CB8AC3E}">
        <p14:creationId xmlns:p14="http://schemas.microsoft.com/office/powerpoint/2010/main" val="690571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a:t>All the subscribers must provided a handler function, which is going to be called when a publisher raises an event. </a:t>
            </a:r>
            <a:endParaRPr lang="ru-RU"/>
          </a:p>
        </p:txBody>
      </p:sp>
      <p:sp>
        <p:nvSpPr>
          <p:cNvPr id="4" name="Номер слайда 3"/>
          <p:cNvSpPr>
            <a:spLocks noGrp="1"/>
          </p:cNvSpPr>
          <p:nvPr>
            <p:ph type="sldNum" sz="quarter" idx="5"/>
          </p:nvPr>
        </p:nvSpPr>
        <p:spPr/>
        <p:txBody>
          <a:bodyPr/>
          <a:lstStyle/>
          <a:p>
            <a:fld id="{485027F5-F82A-43BC-936B-7117ABBD4AA5}" type="slidenum">
              <a:rPr lang="ru-RU" smtClean="0"/>
              <a:t>17</a:t>
            </a:fld>
            <a:endParaRPr lang="ru-RU"/>
          </a:p>
        </p:txBody>
      </p:sp>
    </p:spTree>
    <p:extLst>
      <p:ext uri="{BB962C8B-B14F-4D97-AF65-F5344CB8AC3E}">
        <p14:creationId xmlns:p14="http://schemas.microsoft.com/office/powerpoint/2010/main" val="2890215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485027F5-F82A-43BC-936B-7117ABBD4AA5}" type="slidenum">
              <a:rPr lang="ru-RU" smtClean="0"/>
              <a:t>18</a:t>
            </a:fld>
            <a:endParaRPr lang="ru-RU"/>
          </a:p>
        </p:txBody>
      </p:sp>
    </p:spTree>
    <p:extLst>
      <p:ext uri="{BB962C8B-B14F-4D97-AF65-F5344CB8AC3E}">
        <p14:creationId xmlns:p14="http://schemas.microsoft.com/office/powerpoint/2010/main" val="3019271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In the example, PrintHelper declares the BeforePrint delegate that accepts a string argument. So now, you can pass a string when you raise an event from PrintNumber or any other Print method.</a:t>
            </a:r>
            <a:endParaRPr lang="ru-RU" sz="2000"/>
          </a:p>
          <a:p>
            <a:pPr marL="0" marR="0" lvl="0" indent="0" algn="l" defTabSz="914400" rtl="0" eaLnBrk="1" fontAlgn="auto" latinLnBrk="0" hangingPunct="1">
              <a:lnSpc>
                <a:spcPct val="100000"/>
              </a:lnSpc>
              <a:spcBef>
                <a:spcPts val="0"/>
              </a:spcBef>
              <a:spcAft>
                <a:spcPts val="0"/>
              </a:spcAft>
              <a:buClrTx/>
              <a:buSzTx/>
              <a:buFontTx/>
              <a:buNone/>
              <a:tabLst/>
              <a:defRPr/>
            </a:pPr>
            <a:endParaRPr lang="ru-RU"/>
          </a:p>
        </p:txBody>
      </p:sp>
      <p:sp>
        <p:nvSpPr>
          <p:cNvPr id="4" name="Номер слайда 3"/>
          <p:cNvSpPr>
            <a:spLocks noGrp="1"/>
          </p:cNvSpPr>
          <p:nvPr>
            <p:ph type="sldNum" sz="quarter" idx="5"/>
          </p:nvPr>
        </p:nvSpPr>
        <p:spPr/>
        <p:txBody>
          <a:bodyPr/>
          <a:lstStyle/>
          <a:p>
            <a:fld id="{485027F5-F82A-43BC-936B-7117ABBD4AA5}" type="slidenum">
              <a:rPr lang="ru-RU" smtClean="0"/>
              <a:t>19</a:t>
            </a:fld>
            <a:endParaRPr lang="ru-RU"/>
          </a:p>
        </p:txBody>
      </p:sp>
    </p:spTree>
    <p:extLst>
      <p:ext uri="{BB962C8B-B14F-4D97-AF65-F5344CB8AC3E}">
        <p14:creationId xmlns:p14="http://schemas.microsoft.com/office/powerpoint/2010/main" val="3548797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a:solidFill>
                  <a:schemeClr val="tx1"/>
                </a:solidFill>
                <a:effectLst/>
                <a:latin typeface="+mn-lt"/>
                <a:ea typeface="+mn-ea"/>
                <a:cs typeface="+mn-cs"/>
              </a:rPr>
              <a:t>Now, the subscriber class should have an event handler that has a string parameter.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a:p>
        </p:txBody>
      </p:sp>
      <p:sp>
        <p:nvSpPr>
          <p:cNvPr id="4" name="Номер слайда 3"/>
          <p:cNvSpPr>
            <a:spLocks noGrp="1"/>
          </p:cNvSpPr>
          <p:nvPr>
            <p:ph type="sldNum" sz="quarter" idx="5"/>
          </p:nvPr>
        </p:nvSpPr>
        <p:spPr/>
        <p:txBody>
          <a:bodyPr/>
          <a:lstStyle/>
          <a:p>
            <a:fld id="{485027F5-F82A-43BC-936B-7117ABBD4AA5}" type="slidenum">
              <a:rPr lang="ru-RU" smtClean="0"/>
              <a:t>20</a:t>
            </a:fld>
            <a:endParaRPr lang="ru-RU"/>
          </a:p>
        </p:txBody>
      </p:sp>
    </p:spTree>
    <p:extLst>
      <p:ext uri="{BB962C8B-B14F-4D97-AF65-F5344CB8AC3E}">
        <p14:creationId xmlns:p14="http://schemas.microsoft.com/office/powerpoint/2010/main" val="2540738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500500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ru-RU"/>
              <a:t>Вставка рисунка</a:t>
            </a:r>
            <a:endParaRPr lang="en-US"/>
          </a:p>
        </p:txBody>
      </p:sp>
    </p:spTree>
    <p:extLst>
      <p:ext uri="{BB962C8B-B14F-4D97-AF65-F5344CB8AC3E}">
        <p14:creationId xmlns:p14="http://schemas.microsoft.com/office/powerpoint/2010/main" val="1590719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1528085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9C1A5C-C66C-4C82-B662-37A7E6822E8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77784E1C-4FEA-40B6-9998-2152B88C8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90B73FB8-5AC1-4D59-8EC3-D57169A8FBF3}"/>
              </a:ext>
            </a:extLst>
          </p:cNvPr>
          <p:cNvSpPr>
            <a:spLocks noGrp="1"/>
          </p:cNvSpPr>
          <p:nvPr>
            <p:ph type="dt" sz="half" idx="10"/>
          </p:nvPr>
        </p:nvSpPr>
        <p:spPr/>
        <p:txBody>
          <a:bodyPr/>
          <a:lstStyle/>
          <a:p>
            <a:fld id="{D32A5E29-6274-474C-A0FB-76C0F93FBFFA}" type="datetimeFigureOut">
              <a:rPr lang="ru-RU" smtClean="0"/>
              <a:t>11.04.2021</a:t>
            </a:fld>
            <a:endParaRPr lang="ru-RU"/>
          </a:p>
        </p:txBody>
      </p:sp>
      <p:sp>
        <p:nvSpPr>
          <p:cNvPr id="5" name="Нижний колонтитул 4">
            <a:extLst>
              <a:ext uri="{FF2B5EF4-FFF2-40B4-BE49-F238E27FC236}">
                <a16:creationId xmlns:a16="http://schemas.microsoft.com/office/drawing/2014/main" id="{E1EF87F8-DAE0-4802-9448-4E914EFFF6A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7E1CF93-541D-44BC-9DCF-CD036A71D0B0}"/>
              </a:ext>
            </a:extLst>
          </p:cNvPr>
          <p:cNvSpPr>
            <a:spLocks noGrp="1"/>
          </p:cNvSpPr>
          <p:nvPr>
            <p:ph type="sldNum" sz="quarter" idx="12"/>
          </p:nvPr>
        </p:nvSpPr>
        <p:spPr/>
        <p:txBody>
          <a:bodyPr/>
          <a:lstStyle/>
          <a:p>
            <a:fld id="{32EE6C81-0DCF-4EF4-9640-5DC5C87CFC1E}" type="slidenum">
              <a:rPr lang="ru-RU" smtClean="0"/>
              <a:t>‹#›</a:t>
            </a:fld>
            <a:endParaRPr lang="ru-RU"/>
          </a:p>
        </p:txBody>
      </p:sp>
    </p:spTree>
    <p:extLst>
      <p:ext uri="{BB962C8B-B14F-4D97-AF65-F5344CB8AC3E}">
        <p14:creationId xmlns:p14="http://schemas.microsoft.com/office/powerpoint/2010/main" val="99006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83223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58096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593817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5438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6267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1315523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7696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243233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454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232435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ru-RU"/>
              <a:t>Вставка рисунка</a:t>
            </a:r>
            <a:endParaRPr lang="en-US"/>
          </a:p>
        </p:txBody>
      </p:sp>
    </p:spTree>
    <p:extLst>
      <p:ext uri="{BB962C8B-B14F-4D97-AF65-F5344CB8AC3E}">
        <p14:creationId xmlns:p14="http://schemas.microsoft.com/office/powerpoint/2010/main" val="13188778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2459898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3048988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7314108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8893743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81552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595993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3864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882484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15593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65051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78561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0497934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ru-RU"/>
              <a:t>Вставка рисунка</a:t>
            </a:r>
            <a:endParaRPr lang="en-US"/>
          </a:p>
        </p:txBody>
      </p:sp>
    </p:spTree>
    <p:extLst>
      <p:ext uri="{BB962C8B-B14F-4D97-AF65-F5344CB8AC3E}">
        <p14:creationId xmlns:p14="http://schemas.microsoft.com/office/powerpoint/2010/main" val="2708930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029373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1492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144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604826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7443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8953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393154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emf"/><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247443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7413826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449175155"/>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hyperlink" Target="https://docs.microsoft.com/ru-ru/dotnet/csharp/event-pattern" TargetMode="Externa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700A2A2-E5CF-4093-8E44-C2A5E00BF74F}"/>
              </a:ext>
            </a:extLst>
          </p:cNvPr>
          <p:cNvSpPr>
            <a:spLocks noGrp="1"/>
          </p:cNvSpPr>
          <p:nvPr>
            <p:ph type="title"/>
          </p:nvPr>
        </p:nvSpPr>
        <p:spPr/>
        <p:txBody>
          <a:bodyPr/>
          <a:lstStyle/>
          <a:p>
            <a:r>
              <a:rPr lang="en-US"/>
              <a:t>Delegates and Events</a:t>
            </a:r>
            <a:endParaRPr lang="ru-RU"/>
          </a:p>
        </p:txBody>
      </p:sp>
      <p:sp>
        <p:nvSpPr>
          <p:cNvPr id="5" name="Текст 4">
            <a:extLst>
              <a:ext uri="{FF2B5EF4-FFF2-40B4-BE49-F238E27FC236}">
                <a16:creationId xmlns:a16="http://schemas.microsoft.com/office/drawing/2014/main" id="{F9B5B409-203E-4AB3-A3AD-A0774C32A081}"/>
              </a:ext>
            </a:extLst>
          </p:cNvPr>
          <p:cNvSpPr>
            <a:spLocks noGrp="1"/>
          </p:cNvSpPr>
          <p:nvPr>
            <p:ph type="body" sz="quarter" idx="10"/>
          </p:nvPr>
        </p:nvSpPr>
        <p:spPr/>
        <p:txBody>
          <a:bodyPr/>
          <a:lstStyle/>
          <a:p>
            <a:endParaRPr lang="ru-RU"/>
          </a:p>
        </p:txBody>
      </p:sp>
    </p:spTree>
    <p:extLst>
      <p:ext uri="{BB962C8B-B14F-4D97-AF65-F5344CB8AC3E}">
        <p14:creationId xmlns:p14="http://schemas.microsoft.com/office/powerpoint/2010/main" val="2296304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5361ED-22C3-4FC8-BE10-16CFAAB3E9C8}"/>
              </a:ext>
            </a:extLst>
          </p:cNvPr>
          <p:cNvSpPr>
            <a:spLocks noGrp="1"/>
          </p:cNvSpPr>
          <p:nvPr>
            <p:ph type="title"/>
          </p:nvPr>
        </p:nvSpPr>
        <p:spPr>
          <a:xfrm>
            <a:off x="431236" y="199104"/>
            <a:ext cx="10820400" cy="685800"/>
          </a:xfrm>
        </p:spPr>
        <p:txBody>
          <a:bodyPr/>
          <a:lstStyle/>
          <a:p>
            <a:r>
              <a:rPr lang="pt-BR"/>
              <a:t>Pass Delegate as a Parameter</a:t>
            </a:r>
            <a:endParaRPr lang="ru-RU"/>
          </a:p>
        </p:txBody>
      </p:sp>
      <p:sp>
        <p:nvSpPr>
          <p:cNvPr id="4" name="Текст 3">
            <a:extLst>
              <a:ext uri="{FF2B5EF4-FFF2-40B4-BE49-F238E27FC236}">
                <a16:creationId xmlns:a16="http://schemas.microsoft.com/office/drawing/2014/main" id="{2B14D934-F036-4296-907E-ADA06D446FD5}"/>
              </a:ext>
            </a:extLst>
          </p:cNvPr>
          <p:cNvSpPr>
            <a:spLocks noGrp="1"/>
          </p:cNvSpPr>
          <p:nvPr>
            <p:ph type="body" sz="quarter" idx="10"/>
          </p:nvPr>
        </p:nvSpPr>
        <p:spPr/>
        <p:txBody>
          <a:bodyPr/>
          <a:lstStyle/>
          <a:p>
            <a:endParaRPr lang="ru-RU"/>
          </a:p>
        </p:txBody>
      </p:sp>
      <p:pic>
        <p:nvPicPr>
          <p:cNvPr id="5" name="Рисунок 4">
            <a:extLst>
              <a:ext uri="{FF2B5EF4-FFF2-40B4-BE49-F238E27FC236}">
                <a16:creationId xmlns:a16="http://schemas.microsoft.com/office/drawing/2014/main" id="{9DCEBAF2-189E-4C0B-B0F8-2523F24E323A}"/>
              </a:ext>
            </a:extLst>
          </p:cNvPr>
          <p:cNvPicPr>
            <a:picLocks noChangeAspect="1"/>
          </p:cNvPicPr>
          <p:nvPr/>
        </p:nvPicPr>
        <p:blipFill>
          <a:blip r:embed="rId2"/>
          <a:stretch>
            <a:fillRect/>
          </a:stretch>
        </p:blipFill>
        <p:spPr>
          <a:xfrm>
            <a:off x="431237" y="884904"/>
            <a:ext cx="6729413" cy="5843588"/>
          </a:xfrm>
          <a:prstGeom prst="rect">
            <a:avLst/>
          </a:prstGeom>
        </p:spPr>
      </p:pic>
      <p:pic>
        <p:nvPicPr>
          <p:cNvPr id="6" name="Рисунок 5">
            <a:extLst>
              <a:ext uri="{FF2B5EF4-FFF2-40B4-BE49-F238E27FC236}">
                <a16:creationId xmlns:a16="http://schemas.microsoft.com/office/drawing/2014/main" id="{6A489878-E125-4584-9949-B67FD2FDEEA3}"/>
              </a:ext>
            </a:extLst>
          </p:cNvPr>
          <p:cNvPicPr>
            <a:picLocks noChangeAspect="1"/>
          </p:cNvPicPr>
          <p:nvPr/>
        </p:nvPicPr>
        <p:blipFill>
          <a:blip r:embed="rId3"/>
          <a:stretch>
            <a:fillRect/>
          </a:stretch>
        </p:blipFill>
        <p:spPr>
          <a:xfrm>
            <a:off x="6241639" y="4840850"/>
            <a:ext cx="2514243" cy="645549"/>
          </a:xfrm>
          <a:prstGeom prst="rect">
            <a:avLst/>
          </a:prstGeom>
        </p:spPr>
      </p:pic>
      <p:sp>
        <p:nvSpPr>
          <p:cNvPr id="7" name="Прямоугольник: скругленные углы 6">
            <a:extLst>
              <a:ext uri="{FF2B5EF4-FFF2-40B4-BE49-F238E27FC236}">
                <a16:creationId xmlns:a16="http://schemas.microsoft.com/office/drawing/2014/main" id="{9DDF7EEB-3AD6-4361-9E42-73C5D7F5AD7A}"/>
              </a:ext>
            </a:extLst>
          </p:cNvPr>
          <p:cNvSpPr/>
          <p:nvPr/>
        </p:nvSpPr>
        <p:spPr>
          <a:xfrm>
            <a:off x="8168957" y="1001276"/>
            <a:ext cx="3337243" cy="18984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Example shows how to use </a:t>
            </a:r>
            <a:r>
              <a:rPr lang="en-US" sz="2000">
                <a:solidFill>
                  <a:srgbClr val="0070C0"/>
                </a:solidFill>
                <a:latin typeface="Courier New" panose="02070309020205020404" pitchFamily="49" charset="0"/>
                <a:cs typeface="Courier New" panose="02070309020205020404" pitchFamily="49" charset="0"/>
              </a:rPr>
              <a:t>PrintHelper</a:t>
            </a:r>
            <a:r>
              <a:rPr lang="en-US"/>
              <a:t> method that includes delegate type parameter.</a:t>
            </a:r>
            <a:endParaRPr lang="ru-RU"/>
          </a:p>
        </p:txBody>
      </p:sp>
    </p:spTree>
    <p:extLst>
      <p:ext uri="{BB962C8B-B14F-4D97-AF65-F5344CB8AC3E}">
        <p14:creationId xmlns:p14="http://schemas.microsoft.com/office/powerpoint/2010/main" val="493145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6AB02D7-5555-4CD9-8C7B-B5AFC27B74AC}"/>
              </a:ext>
            </a:extLst>
          </p:cNvPr>
          <p:cNvSpPr>
            <a:spLocks noGrp="1"/>
          </p:cNvSpPr>
          <p:nvPr>
            <p:ph type="title"/>
          </p:nvPr>
        </p:nvSpPr>
        <p:spPr>
          <a:xfrm>
            <a:off x="685800" y="287595"/>
            <a:ext cx="10820400" cy="685800"/>
          </a:xfrm>
        </p:spPr>
        <p:txBody>
          <a:bodyPr/>
          <a:lstStyle/>
          <a:p>
            <a:r>
              <a:rPr lang="en-US"/>
              <a:t>Multicast Delegate</a:t>
            </a:r>
            <a:endParaRPr lang="ru-RU"/>
          </a:p>
        </p:txBody>
      </p:sp>
      <p:sp>
        <p:nvSpPr>
          <p:cNvPr id="6" name="Текст 5">
            <a:extLst>
              <a:ext uri="{FF2B5EF4-FFF2-40B4-BE49-F238E27FC236}">
                <a16:creationId xmlns:a16="http://schemas.microsoft.com/office/drawing/2014/main" id="{B733CA7A-269E-4244-A578-6502438641EF}"/>
              </a:ext>
            </a:extLst>
          </p:cNvPr>
          <p:cNvSpPr>
            <a:spLocks noGrp="1"/>
          </p:cNvSpPr>
          <p:nvPr>
            <p:ph type="body" sz="quarter" idx="10"/>
          </p:nvPr>
        </p:nvSpPr>
        <p:spPr>
          <a:xfrm>
            <a:off x="4786313" y="988676"/>
            <a:ext cx="6719887" cy="2668924"/>
          </a:xfrm>
        </p:spPr>
        <p:txBody>
          <a:bodyPr/>
          <a:lstStyle/>
          <a:p>
            <a:r>
              <a:rPr lang="en-US" sz="2400">
                <a:solidFill>
                  <a:schemeClr val="bg1"/>
                </a:solidFill>
              </a:rPr>
              <a:t>The delegate can points to multiple methods. </a:t>
            </a:r>
          </a:p>
          <a:p>
            <a:r>
              <a:rPr lang="en-US" sz="2400">
                <a:solidFill>
                  <a:schemeClr val="bg1"/>
                </a:solidFill>
              </a:rPr>
              <a:t>A delegate that points multiple methods is called a </a:t>
            </a:r>
            <a:r>
              <a:rPr lang="en-US" sz="2400" b="1">
                <a:solidFill>
                  <a:schemeClr val="bg1"/>
                </a:solidFill>
              </a:rPr>
              <a:t>multicast delegate</a:t>
            </a:r>
            <a:r>
              <a:rPr lang="en-US" sz="2400">
                <a:solidFill>
                  <a:schemeClr val="bg1"/>
                </a:solidFill>
              </a:rPr>
              <a:t>. </a:t>
            </a:r>
          </a:p>
          <a:p>
            <a:r>
              <a:rPr lang="en-US" sz="2400">
                <a:solidFill>
                  <a:schemeClr val="bg1"/>
                </a:solidFill>
              </a:rPr>
              <a:t>The "</a:t>
            </a:r>
            <a:r>
              <a:rPr lang="en-US" sz="2800" b="1">
                <a:solidFill>
                  <a:schemeClr val="bg1"/>
                </a:solidFill>
              </a:rPr>
              <a:t>+</a:t>
            </a:r>
            <a:r>
              <a:rPr lang="en-US" sz="2400">
                <a:solidFill>
                  <a:schemeClr val="bg1"/>
                </a:solidFill>
              </a:rPr>
              <a:t>" operator adds a function to the delegate object and the "</a:t>
            </a:r>
            <a:r>
              <a:rPr lang="en-US" sz="2800" b="1">
                <a:solidFill>
                  <a:schemeClr val="bg1"/>
                </a:solidFill>
              </a:rPr>
              <a:t>-</a:t>
            </a:r>
            <a:r>
              <a:rPr lang="en-US" sz="2400">
                <a:solidFill>
                  <a:schemeClr val="bg1"/>
                </a:solidFill>
              </a:rPr>
              <a:t>" operator removes an existing function from a delegate object.</a:t>
            </a:r>
            <a:endParaRPr lang="ru-RU" sz="2400">
              <a:solidFill>
                <a:schemeClr val="bg1"/>
              </a:solidFill>
            </a:endParaRPr>
          </a:p>
          <a:p>
            <a:endParaRPr lang="ru-RU"/>
          </a:p>
        </p:txBody>
      </p:sp>
      <p:pic>
        <p:nvPicPr>
          <p:cNvPr id="7" name="Рисунок 6">
            <a:extLst>
              <a:ext uri="{FF2B5EF4-FFF2-40B4-BE49-F238E27FC236}">
                <a16:creationId xmlns:a16="http://schemas.microsoft.com/office/drawing/2014/main" id="{0168D5D6-BBC0-48F4-8DF4-1F24D3316A60}"/>
              </a:ext>
            </a:extLst>
          </p:cNvPr>
          <p:cNvPicPr>
            <a:picLocks noChangeAspect="1"/>
          </p:cNvPicPr>
          <p:nvPr/>
        </p:nvPicPr>
        <p:blipFill>
          <a:blip r:embed="rId2"/>
          <a:stretch>
            <a:fillRect/>
          </a:stretch>
        </p:blipFill>
        <p:spPr>
          <a:xfrm>
            <a:off x="685800" y="973395"/>
            <a:ext cx="3915697" cy="5774664"/>
          </a:xfrm>
          <a:prstGeom prst="rect">
            <a:avLst/>
          </a:prstGeom>
        </p:spPr>
      </p:pic>
      <p:sp>
        <p:nvSpPr>
          <p:cNvPr id="8" name="Прямоугольник: скругленные углы 7">
            <a:extLst>
              <a:ext uri="{FF2B5EF4-FFF2-40B4-BE49-F238E27FC236}">
                <a16:creationId xmlns:a16="http://schemas.microsoft.com/office/drawing/2014/main" id="{BDAE1001-2D7E-434F-B0E8-6D8C08EBC34A}"/>
              </a:ext>
            </a:extLst>
          </p:cNvPr>
          <p:cNvSpPr/>
          <p:nvPr/>
        </p:nvSpPr>
        <p:spPr>
          <a:xfrm>
            <a:off x="4786313" y="3672881"/>
            <a:ext cx="6719887" cy="15627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In the example, </a:t>
            </a:r>
            <a:r>
              <a:rPr lang="en-US">
                <a:solidFill>
                  <a:srgbClr val="0070C0"/>
                </a:solidFill>
                <a:latin typeface="Courier New" panose="02070309020205020404" pitchFamily="49" charset="0"/>
                <a:cs typeface="Courier New" panose="02070309020205020404" pitchFamily="49" charset="0"/>
              </a:rPr>
              <a:t>PrintSomething</a:t>
            </a:r>
            <a:r>
              <a:rPr lang="en-US"/>
              <a:t> delegates becomes a multicast delegate because it points to three methods - </a:t>
            </a:r>
            <a:r>
              <a:rPr lang="en-US">
                <a:solidFill>
                  <a:srgbClr val="0070C0"/>
                </a:solidFill>
                <a:latin typeface="Courier New" panose="02070309020205020404" pitchFamily="49" charset="0"/>
                <a:cs typeface="Courier New" panose="02070309020205020404" pitchFamily="49" charset="0"/>
              </a:rPr>
              <a:t>PrintNumber</a:t>
            </a:r>
            <a:r>
              <a:rPr lang="en-US"/>
              <a:t>, </a:t>
            </a:r>
            <a:r>
              <a:rPr lang="en-US">
                <a:solidFill>
                  <a:srgbClr val="0070C0"/>
                </a:solidFill>
                <a:latin typeface="Courier New" panose="02070309020205020404" pitchFamily="49" charset="0"/>
                <a:cs typeface="Courier New" panose="02070309020205020404" pitchFamily="49" charset="0"/>
              </a:rPr>
              <a:t>PrintMoney</a:t>
            </a:r>
            <a:r>
              <a:rPr lang="en-US"/>
              <a:t> &amp; </a:t>
            </a:r>
            <a:r>
              <a:rPr lang="en-US">
                <a:solidFill>
                  <a:srgbClr val="0070C0"/>
                </a:solidFill>
                <a:latin typeface="Courier New" panose="02070309020205020404" pitchFamily="49" charset="0"/>
                <a:cs typeface="Courier New" panose="02070309020205020404" pitchFamily="49" charset="0"/>
              </a:rPr>
              <a:t>PrintHexadecimal</a:t>
            </a:r>
            <a:r>
              <a:rPr lang="en-US"/>
              <a:t>. So invoking </a:t>
            </a:r>
            <a:r>
              <a:rPr lang="en-US">
                <a:solidFill>
                  <a:srgbClr val="0070C0"/>
                </a:solidFill>
                <a:latin typeface="Courier New" panose="02070309020205020404" pitchFamily="49" charset="0"/>
                <a:cs typeface="Courier New" panose="02070309020205020404" pitchFamily="49" charset="0"/>
              </a:rPr>
              <a:t>printDel</a:t>
            </a:r>
            <a:r>
              <a:rPr lang="en-US"/>
              <a:t> will invoke all the methods sequentially.</a:t>
            </a:r>
            <a:endParaRPr lang="ru-RU"/>
          </a:p>
        </p:txBody>
      </p:sp>
      <p:pic>
        <p:nvPicPr>
          <p:cNvPr id="9" name="Рисунок 8">
            <a:extLst>
              <a:ext uri="{FF2B5EF4-FFF2-40B4-BE49-F238E27FC236}">
                <a16:creationId xmlns:a16="http://schemas.microsoft.com/office/drawing/2014/main" id="{B6B0FFD3-9623-4CCD-9FAB-5C9651227668}"/>
              </a:ext>
            </a:extLst>
          </p:cNvPr>
          <p:cNvPicPr>
            <a:picLocks noChangeAspect="1"/>
          </p:cNvPicPr>
          <p:nvPr/>
        </p:nvPicPr>
        <p:blipFill>
          <a:blip r:embed="rId3"/>
          <a:stretch>
            <a:fillRect/>
          </a:stretch>
        </p:blipFill>
        <p:spPr>
          <a:xfrm>
            <a:off x="4728393" y="5368216"/>
            <a:ext cx="2249744" cy="1379843"/>
          </a:xfrm>
          <a:prstGeom prst="rect">
            <a:avLst/>
          </a:prstGeom>
        </p:spPr>
      </p:pic>
    </p:spTree>
    <p:extLst>
      <p:ext uri="{BB962C8B-B14F-4D97-AF65-F5344CB8AC3E}">
        <p14:creationId xmlns:p14="http://schemas.microsoft.com/office/powerpoint/2010/main" val="2389737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0C04755-4A8C-4E33-9EBE-98B33B9014A7}"/>
              </a:ext>
            </a:extLst>
          </p:cNvPr>
          <p:cNvSpPr>
            <a:spLocks noGrp="1"/>
          </p:cNvSpPr>
          <p:nvPr>
            <p:ph type="title"/>
          </p:nvPr>
        </p:nvSpPr>
        <p:spPr/>
        <p:txBody>
          <a:bodyPr/>
          <a:lstStyle/>
          <a:p>
            <a:r>
              <a:rPr lang="en-US"/>
              <a:t>Delegates. Summary</a:t>
            </a:r>
            <a:endParaRPr lang="ru-RU"/>
          </a:p>
        </p:txBody>
      </p:sp>
      <p:sp>
        <p:nvSpPr>
          <p:cNvPr id="5" name="Текст 4">
            <a:extLst>
              <a:ext uri="{FF2B5EF4-FFF2-40B4-BE49-F238E27FC236}">
                <a16:creationId xmlns:a16="http://schemas.microsoft.com/office/drawing/2014/main" id="{98AA40BE-27AB-427C-BADD-834CDE1CC8D7}"/>
              </a:ext>
            </a:extLst>
          </p:cNvPr>
          <p:cNvSpPr>
            <a:spLocks noGrp="1"/>
          </p:cNvSpPr>
          <p:nvPr>
            <p:ph type="body" sz="quarter" idx="10"/>
          </p:nvPr>
        </p:nvSpPr>
        <p:spPr>
          <a:xfrm>
            <a:off x="530941" y="2005780"/>
            <a:ext cx="10621297" cy="4542503"/>
          </a:xfrm>
        </p:spPr>
        <p:txBody>
          <a:bodyPr/>
          <a:lstStyle/>
          <a:p>
            <a:pPr marL="342900" indent="-342900">
              <a:buFont typeface="Arial" panose="020B0604020202020204" pitchFamily="34" charset="0"/>
              <a:buChar char="•"/>
            </a:pPr>
            <a:r>
              <a:rPr lang="en-US" sz="2400"/>
              <a:t>Delegate is a function pointer. It is </a:t>
            </a:r>
            <a:r>
              <a:rPr lang="en-US" sz="2400" i="1"/>
              <a:t>reference</a:t>
            </a:r>
            <a:r>
              <a:rPr lang="en-US" sz="2400"/>
              <a:t> </a:t>
            </a:r>
            <a:r>
              <a:rPr lang="en-US" sz="2400" i="1"/>
              <a:t>type</a:t>
            </a:r>
            <a:r>
              <a:rPr lang="en-US" sz="2400"/>
              <a:t> data type.</a:t>
            </a:r>
          </a:p>
          <a:p>
            <a:pPr marL="342900" indent="-342900">
              <a:buFont typeface="Arial" panose="020B0604020202020204" pitchFamily="34" charset="0"/>
              <a:buChar char="•"/>
            </a:pPr>
            <a:r>
              <a:rPr lang="en-US" sz="2400"/>
              <a:t>Syntax: </a:t>
            </a:r>
          </a:p>
          <a:p>
            <a:r>
              <a:rPr lang="en-US" sz="2400">
                <a:latin typeface="Courier New" panose="02070309020205020404" pitchFamily="49" charset="0"/>
                <a:cs typeface="Courier New" panose="02070309020205020404" pitchFamily="49" charset="0"/>
              </a:rPr>
              <a:t>public delegate void &lt;function name&gt;(&lt;parameters&gt;)</a:t>
            </a:r>
          </a:p>
          <a:p>
            <a:pPr marL="342900" indent="-342900">
              <a:buFont typeface="Arial" panose="020B0604020202020204" pitchFamily="34" charset="0"/>
              <a:buChar char="•"/>
            </a:pPr>
            <a:r>
              <a:rPr lang="en-US" sz="2400"/>
              <a:t>A method that is going to assign to delegate must have </a:t>
            </a:r>
            <a:r>
              <a:rPr lang="en-US" sz="2400" u="sng"/>
              <a:t>same</a:t>
            </a:r>
            <a:r>
              <a:rPr lang="en-US" sz="2400"/>
              <a:t> </a:t>
            </a:r>
            <a:r>
              <a:rPr lang="en-US" sz="2400" u="sng"/>
              <a:t>signature</a:t>
            </a:r>
            <a:r>
              <a:rPr lang="en-US" sz="2400"/>
              <a:t> as delegate.</a:t>
            </a:r>
          </a:p>
          <a:p>
            <a:pPr marL="342900" indent="-342900">
              <a:buFont typeface="Arial" panose="020B0604020202020204" pitchFamily="34" charset="0"/>
              <a:buChar char="•"/>
            </a:pPr>
            <a:r>
              <a:rPr lang="en-US" sz="2400"/>
              <a:t>Delegates can be invoke like a normal function or </a:t>
            </a:r>
            <a:r>
              <a:rPr lang="en-US" sz="2400">
                <a:latin typeface="Courier New" panose="02070309020205020404" pitchFamily="49" charset="0"/>
                <a:cs typeface="Courier New" panose="02070309020205020404" pitchFamily="49" charset="0"/>
              </a:rPr>
              <a:t>Invoke()</a:t>
            </a:r>
            <a:r>
              <a:rPr lang="en-US" sz="2400"/>
              <a:t> method.</a:t>
            </a:r>
          </a:p>
          <a:p>
            <a:pPr marL="342900" indent="-342900">
              <a:buFont typeface="Arial" panose="020B0604020202020204" pitchFamily="34" charset="0"/>
              <a:buChar char="•"/>
            </a:pPr>
            <a:r>
              <a:rPr lang="en-US" sz="2400"/>
              <a:t>Multiple methods can be assigned to the delegate using </a:t>
            </a:r>
            <a:r>
              <a:rPr lang="en-US" sz="2400" b="1"/>
              <a:t>"+"</a:t>
            </a:r>
            <a:r>
              <a:rPr lang="en-US" sz="2400"/>
              <a:t> operator. It is called </a:t>
            </a:r>
            <a:r>
              <a:rPr lang="en-US" sz="2400" i="1"/>
              <a:t>multicast</a:t>
            </a:r>
            <a:r>
              <a:rPr lang="en-US" sz="2400"/>
              <a:t> delegate.</a:t>
            </a:r>
          </a:p>
          <a:p>
            <a:endParaRPr lang="ru-RU"/>
          </a:p>
        </p:txBody>
      </p:sp>
    </p:spTree>
    <p:extLst>
      <p:ext uri="{BB962C8B-B14F-4D97-AF65-F5344CB8AC3E}">
        <p14:creationId xmlns:p14="http://schemas.microsoft.com/office/powerpoint/2010/main" val="1818750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6AEB10F4-42D1-4E78-8665-3F0ACB79B3FD}"/>
              </a:ext>
            </a:extLst>
          </p:cNvPr>
          <p:cNvSpPr>
            <a:spLocks noGrp="1"/>
          </p:cNvSpPr>
          <p:nvPr>
            <p:ph type="title"/>
          </p:nvPr>
        </p:nvSpPr>
        <p:spPr>
          <a:xfrm>
            <a:off x="907026" y="2499853"/>
            <a:ext cx="10820400" cy="685800"/>
          </a:xfrm>
        </p:spPr>
        <p:txBody>
          <a:bodyPr/>
          <a:lstStyle/>
          <a:p>
            <a:pPr algn="ctr"/>
            <a:r>
              <a:rPr lang="en-US"/>
              <a:t>C# - Event</a:t>
            </a:r>
            <a:br>
              <a:rPr lang="en-US"/>
            </a:br>
            <a:endParaRPr lang="ru-RU"/>
          </a:p>
        </p:txBody>
      </p:sp>
    </p:spTree>
    <p:extLst>
      <p:ext uri="{BB962C8B-B14F-4D97-AF65-F5344CB8AC3E}">
        <p14:creationId xmlns:p14="http://schemas.microsoft.com/office/powerpoint/2010/main" val="785943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0C04755-4A8C-4E33-9EBE-98B33B9014A7}"/>
              </a:ext>
            </a:extLst>
          </p:cNvPr>
          <p:cNvSpPr>
            <a:spLocks noGrp="1"/>
          </p:cNvSpPr>
          <p:nvPr>
            <p:ph type="title"/>
          </p:nvPr>
        </p:nvSpPr>
        <p:spPr>
          <a:xfrm>
            <a:off x="265471" y="685801"/>
            <a:ext cx="11240729" cy="685800"/>
          </a:xfrm>
        </p:spPr>
        <p:txBody>
          <a:bodyPr/>
          <a:lstStyle/>
          <a:p>
            <a:r>
              <a:rPr lang="en-US"/>
              <a:t>C# - Event</a:t>
            </a:r>
            <a:endParaRPr lang="ru-RU"/>
          </a:p>
        </p:txBody>
      </p:sp>
      <p:sp>
        <p:nvSpPr>
          <p:cNvPr id="5" name="Текст 4">
            <a:extLst>
              <a:ext uri="{FF2B5EF4-FFF2-40B4-BE49-F238E27FC236}">
                <a16:creationId xmlns:a16="http://schemas.microsoft.com/office/drawing/2014/main" id="{98AA40BE-27AB-427C-BADD-834CDE1CC8D7}"/>
              </a:ext>
            </a:extLst>
          </p:cNvPr>
          <p:cNvSpPr>
            <a:spLocks noGrp="1"/>
          </p:cNvSpPr>
          <p:nvPr>
            <p:ph type="body" sz="quarter" idx="10"/>
          </p:nvPr>
        </p:nvSpPr>
        <p:spPr>
          <a:xfrm>
            <a:off x="575186" y="1850505"/>
            <a:ext cx="10621297" cy="4542503"/>
          </a:xfrm>
        </p:spPr>
        <p:txBody>
          <a:bodyPr/>
          <a:lstStyle/>
          <a:p>
            <a:r>
              <a:rPr lang="en-US" sz="2800"/>
              <a:t>Events in C# follow a similar concept. </a:t>
            </a:r>
          </a:p>
          <a:p>
            <a:r>
              <a:rPr lang="en-US" sz="2800"/>
              <a:t>An event has a </a:t>
            </a:r>
            <a:r>
              <a:rPr lang="en-US" sz="2800" i="1"/>
              <a:t>publisher</a:t>
            </a:r>
            <a:r>
              <a:rPr lang="en-US" sz="2800"/>
              <a:t>, </a:t>
            </a:r>
            <a:r>
              <a:rPr lang="en-US" sz="2800" i="1"/>
              <a:t>subscriber</a:t>
            </a:r>
            <a:r>
              <a:rPr lang="en-US" sz="2800"/>
              <a:t>, </a:t>
            </a:r>
            <a:r>
              <a:rPr lang="en-US" sz="2800" i="1"/>
              <a:t>notification</a:t>
            </a:r>
            <a:r>
              <a:rPr lang="en-US" sz="2800"/>
              <a:t> and a </a:t>
            </a:r>
            <a:r>
              <a:rPr lang="en-US" sz="2800" i="1"/>
              <a:t>handler</a:t>
            </a:r>
            <a:r>
              <a:rPr lang="en-US" sz="2800"/>
              <a:t>.</a:t>
            </a:r>
          </a:p>
          <a:p>
            <a:r>
              <a:rPr lang="en-US" sz="2800"/>
              <a:t>Generally, UI controls use events extensively. For example, the button control in a Windows form has multiple events such as click, mouseover, etc. </a:t>
            </a:r>
          </a:p>
          <a:p>
            <a:r>
              <a:rPr lang="en-US" sz="2800"/>
              <a:t>A custom class can also have an event to notify other subscriber classes about something that has happened or is going to happen. </a:t>
            </a:r>
            <a:endParaRPr lang="ru-RU" sz="2800"/>
          </a:p>
        </p:txBody>
      </p:sp>
    </p:spTree>
    <p:extLst>
      <p:ext uri="{BB962C8B-B14F-4D97-AF65-F5344CB8AC3E}">
        <p14:creationId xmlns:p14="http://schemas.microsoft.com/office/powerpoint/2010/main" val="2822705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0C04755-4A8C-4E33-9EBE-98B33B9014A7}"/>
              </a:ext>
            </a:extLst>
          </p:cNvPr>
          <p:cNvSpPr>
            <a:spLocks noGrp="1"/>
          </p:cNvSpPr>
          <p:nvPr>
            <p:ph type="title"/>
          </p:nvPr>
        </p:nvSpPr>
        <p:spPr>
          <a:xfrm>
            <a:off x="265471" y="685801"/>
            <a:ext cx="11240729" cy="685800"/>
          </a:xfrm>
        </p:spPr>
        <p:txBody>
          <a:bodyPr/>
          <a:lstStyle/>
          <a:p>
            <a:r>
              <a:rPr lang="en-US"/>
              <a:t>C# - Event</a:t>
            </a:r>
            <a:endParaRPr lang="ru-RU"/>
          </a:p>
        </p:txBody>
      </p:sp>
      <p:sp>
        <p:nvSpPr>
          <p:cNvPr id="5" name="Текст 4">
            <a:extLst>
              <a:ext uri="{FF2B5EF4-FFF2-40B4-BE49-F238E27FC236}">
                <a16:creationId xmlns:a16="http://schemas.microsoft.com/office/drawing/2014/main" id="{98AA40BE-27AB-427C-BADD-834CDE1CC8D7}"/>
              </a:ext>
            </a:extLst>
          </p:cNvPr>
          <p:cNvSpPr>
            <a:spLocks noGrp="1"/>
          </p:cNvSpPr>
          <p:nvPr>
            <p:ph type="body" sz="quarter" idx="10"/>
          </p:nvPr>
        </p:nvSpPr>
        <p:spPr>
          <a:xfrm>
            <a:off x="575186" y="1850505"/>
            <a:ext cx="10621297" cy="4542503"/>
          </a:xfrm>
        </p:spPr>
        <p:txBody>
          <a:bodyPr/>
          <a:lstStyle/>
          <a:p>
            <a:r>
              <a:rPr lang="en-US" sz="2400"/>
              <a:t>An event is nothing but an encapsulated delegate. You can declare the delegate as shown below:</a:t>
            </a:r>
          </a:p>
          <a:p>
            <a:endParaRPr lang="en-US" sz="2400"/>
          </a:p>
          <a:p>
            <a:endParaRPr lang="en-US" sz="2400"/>
          </a:p>
          <a:p>
            <a:endParaRPr lang="en-US"/>
          </a:p>
          <a:p>
            <a:r>
              <a:rPr lang="en-US" sz="2400"/>
              <a:t>Now, to declare an event, use the </a:t>
            </a:r>
            <a:r>
              <a:rPr lang="en-US" sz="2800" b="1">
                <a:solidFill>
                  <a:srgbClr val="0070C0"/>
                </a:solidFill>
                <a:latin typeface="Courier New" panose="02070309020205020404" pitchFamily="49" charset="0"/>
                <a:cs typeface="Courier New" panose="02070309020205020404" pitchFamily="49" charset="0"/>
              </a:rPr>
              <a:t>event</a:t>
            </a:r>
            <a:r>
              <a:rPr lang="en-US" sz="2800">
                <a:solidFill>
                  <a:srgbClr val="0070C0"/>
                </a:solidFill>
                <a:latin typeface="Courier New" panose="02070309020205020404" pitchFamily="49" charset="0"/>
                <a:cs typeface="Courier New" panose="02070309020205020404" pitchFamily="49" charset="0"/>
              </a:rPr>
              <a:t> </a:t>
            </a:r>
            <a:r>
              <a:rPr lang="en-US" sz="2400"/>
              <a:t>keyword before declaring a variable of delegate type, as below:</a:t>
            </a:r>
            <a:endParaRPr lang="ru-RU" sz="3600"/>
          </a:p>
        </p:txBody>
      </p:sp>
      <p:pic>
        <p:nvPicPr>
          <p:cNvPr id="2" name="Рисунок 1">
            <a:extLst>
              <a:ext uri="{FF2B5EF4-FFF2-40B4-BE49-F238E27FC236}">
                <a16:creationId xmlns:a16="http://schemas.microsoft.com/office/drawing/2014/main" id="{A69ACEA5-B9CD-4B83-AC31-2D8BC81F4AC9}"/>
              </a:ext>
            </a:extLst>
          </p:cNvPr>
          <p:cNvPicPr>
            <a:picLocks noChangeAspect="1"/>
          </p:cNvPicPr>
          <p:nvPr/>
        </p:nvPicPr>
        <p:blipFill>
          <a:blip r:embed="rId3"/>
          <a:stretch>
            <a:fillRect/>
          </a:stretch>
        </p:blipFill>
        <p:spPr>
          <a:xfrm>
            <a:off x="575186" y="2935047"/>
            <a:ext cx="3542834" cy="987905"/>
          </a:xfrm>
          <a:prstGeom prst="rect">
            <a:avLst/>
          </a:prstGeom>
        </p:spPr>
      </p:pic>
      <p:pic>
        <p:nvPicPr>
          <p:cNvPr id="3" name="Рисунок 2">
            <a:extLst>
              <a:ext uri="{FF2B5EF4-FFF2-40B4-BE49-F238E27FC236}">
                <a16:creationId xmlns:a16="http://schemas.microsoft.com/office/drawing/2014/main" id="{C758EC65-7162-4E37-BAE0-70F730D35960}"/>
              </a:ext>
            </a:extLst>
          </p:cNvPr>
          <p:cNvPicPr>
            <a:picLocks noChangeAspect="1"/>
          </p:cNvPicPr>
          <p:nvPr/>
        </p:nvPicPr>
        <p:blipFill>
          <a:blip r:embed="rId4"/>
          <a:stretch>
            <a:fillRect/>
          </a:stretch>
        </p:blipFill>
        <p:spPr>
          <a:xfrm>
            <a:off x="597023" y="5184294"/>
            <a:ext cx="3775208" cy="987905"/>
          </a:xfrm>
          <a:prstGeom prst="rect">
            <a:avLst/>
          </a:prstGeom>
        </p:spPr>
      </p:pic>
    </p:spTree>
    <p:extLst>
      <p:ext uri="{BB962C8B-B14F-4D97-AF65-F5344CB8AC3E}">
        <p14:creationId xmlns:p14="http://schemas.microsoft.com/office/powerpoint/2010/main" val="2954101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323AEC99-8B38-4B23-B195-5A14E9A9214F}"/>
              </a:ext>
            </a:extLst>
          </p:cNvPr>
          <p:cNvPicPr>
            <a:picLocks noChangeAspect="1"/>
          </p:cNvPicPr>
          <p:nvPr/>
        </p:nvPicPr>
        <p:blipFill>
          <a:blip r:embed="rId3"/>
          <a:stretch>
            <a:fillRect/>
          </a:stretch>
        </p:blipFill>
        <p:spPr>
          <a:xfrm>
            <a:off x="368351" y="1039314"/>
            <a:ext cx="4340561" cy="5475785"/>
          </a:xfrm>
          <a:prstGeom prst="rect">
            <a:avLst/>
          </a:prstGeom>
        </p:spPr>
      </p:pic>
      <p:sp>
        <p:nvSpPr>
          <p:cNvPr id="2" name="Заголовок 1">
            <a:extLst>
              <a:ext uri="{FF2B5EF4-FFF2-40B4-BE49-F238E27FC236}">
                <a16:creationId xmlns:a16="http://schemas.microsoft.com/office/drawing/2014/main" id="{B83664C2-10B5-435F-972B-159CE04FE57E}"/>
              </a:ext>
            </a:extLst>
          </p:cNvPr>
          <p:cNvSpPr>
            <a:spLocks noGrp="1"/>
          </p:cNvSpPr>
          <p:nvPr>
            <p:ph type="title"/>
          </p:nvPr>
        </p:nvSpPr>
        <p:spPr>
          <a:xfrm>
            <a:off x="516501" y="342900"/>
            <a:ext cx="10820400" cy="600997"/>
          </a:xfrm>
        </p:spPr>
        <p:txBody>
          <a:bodyPr/>
          <a:lstStyle/>
          <a:p>
            <a:r>
              <a:rPr lang="en-US" sz="3600"/>
              <a:t>C# - Event. Example</a:t>
            </a:r>
            <a:endParaRPr lang="ru-RU" sz="3600"/>
          </a:p>
        </p:txBody>
      </p:sp>
      <p:sp>
        <p:nvSpPr>
          <p:cNvPr id="4" name="Текст 3">
            <a:extLst>
              <a:ext uri="{FF2B5EF4-FFF2-40B4-BE49-F238E27FC236}">
                <a16:creationId xmlns:a16="http://schemas.microsoft.com/office/drawing/2014/main" id="{9250EEDC-3BED-4FDA-A316-9A6192F19D00}"/>
              </a:ext>
            </a:extLst>
          </p:cNvPr>
          <p:cNvSpPr>
            <a:spLocks noGrp="1"/>
          </p:cNvSpPr>
          <p:nvPr>
            <p:ph type="body" sz="quarter" idx="10"/>
          </p:nvPr>
        </p:nvSpPr>
        <p:spPr/>
        <p:txBody>
          <a:bodyPr/>
          <a:lstStyle/>
          <a:p>
            <a:endParaRPr lang="ru-RU"/>
          </a:p>
        </p:txBody>
      </p:sp>
      <p:sp>
        <p:nvSpPr>
          <p:cNvPr id="7" name="Прямоугольник: скругленные углы 6">
            <a:extLst>
              <a:ext uri="{FF2B5EF4-FFF2-40B4-BE49-F238E27FC236}">
                <a16:creationId xmlns:a16="http://schemas.microsoft.com/office/drawing/2014/main" id="{2F71ED36-4C95-4153-AAFF-620E5E4FC67F}"/>
              </a:ext>
            </a:extLst>
          </p:cNvPr>
          <p:cNvSpPr/>
          <p:nvPr/>
        </p:nvSpPr>
        <p:spPr>
          <a:xfrm>
            <a:off x="4467433" y="5025794"/>
            <a:ext cx="5435692" cy="16901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Consider the following </a:t>
            </a:r>
            <a:r>
              <a:rPr lang="en-US" sz="1600">
                <a:solidFill>
                  <a:srgbClr val="0070C0"/>
                </a:solidFill>
                <a:latin typeface="Courier New" panose="02070309020205020404" pitchFamily="49" charset="0"/>
                <a:cs typeface="Courier New" panose="02070309020205020404" pitchFamily="49" charset="0"/>
              </a:rPr>
              <a:t>PrintHelper</a:t>
            </a:r>
            <a:r>
              <a:rPr lang="en-US" sz="1600"/>
              <a:t> class that prints integers in different formats like number, money, decimal, temperature and hexadecimal. It includes a </a:t>
            </a:r>
            <a:r>
              <a:rPr lang="en-US" sz="1600">
                <a:solidFill>
                  <a:srgbClr val="0070C0"/>
                </a:solidFill>
                <a:latin typeface="Courier New" panose="02070309020205020404" pitchFamily="49" charset="0"/>
                <a:cs typeface="Courier New" panose="02070309020205020404" pitchFamily="49" charset="0"/>
              </a:rPr>
              <a:t>beforePrintEvent</a:t>
            </a:r>
            <a:r>
              <a:rPr lang="en-US" sz="1600"/>
              <a:t> to notify the subscriber of the </a:t>
            </a:r>
            <a:r>
              <a:rPr lang="en-US" sz="1600">
                <a:solidFill>
                  <a:srgbClr val="0070C0"/>
                </a:solidFill>
                <a:latin typeface="Courier New" panose="02070309020205020404" pitchFamily="49" charset="0"/>
                <a:cs typeface="Courier New" panose="02070309020205020404" pitchFamily="49" charset="0"/>
              </a:rPr>
              <a:t>BeforePrint</a:t>
            </a:r>
            <a:r>
              <a:rPr lang="en-US" sz="1600"/>
              <a:t> event before it going to print the number.</a:t>
            </a:r>
            <a:endParaRPr lang="ru-RU" sz="1600"/>
          </a:p>
        </p:txBody>
      </p:sp>
      <p:sp>
        <p:nvSpPr>
          <p:cNvPr id="8" name="Выноска: изогнутая линия без границы 7">
            <a:extLst>
              <a:ext uri="{FF2B5EF4-FFF2-40B4-BE49-F238E27FC236}">
                <a16:creationId xmlns:a16="http://schemas.microsoft.com/office/drawing/2014/main" id="{F2EA00E5-A130-4649-B015-301A40BAE3C4}"/>
              </a:ext>
            </a:extLst>
          </p:cNvPr>
          <p:cNvSpPr/>
          <p:nvPr/>
        </p:nvSpPr>
        <p:spPr>
          <a:xfrm>
            <a:off x="4804257" y="1722322"/>
            <a:ext cx="3425733" cy="479322"/>
          </a:xfrm>
          <a:prstGeom prst="callout2">
            <a:avLst>
              <a:gd name="adj1" fmla="val 18750"/>
              <a:gd name="adj2" fmla="val -8333"/>
              <a:gd name="adj3" fmla="val 18750"/>
              <a:gd name="adj4" fmla="val -16667"/>
              <a:gd name="adj5" fmla="val 23269"/>
              <a:gd name="adj6" fmla="val -120235"/>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solidFill>
                  <a:schemeClr val="bg1"/>
                </a:solidFill>
              </a:rPr>
              <a:t>declare delegate</a:t>
            </a:r>
            <a:endParaRPr lang="ru-RU">
              <a:solidFill>
                <a:schemeClr val="bg1"/>
              </a:solidFill>
            </a:endParaRPr>
          </a:p>
        </p:txBody>
      </p:sp>
      <p:sp>
        <p:nvSpPr>
          <p:cNvPr id="11" name="Выноска: изогнутая линия без границы 10">
            <a:extLst>
              <a:ext uri="{FF2B5EF4-FFF2-40B4-BE49-F238E27FC236}">
                <a16:creationId xmlns:a16="http://schemas.microsoft.com/office/drawing/2014/main" id="{1035C811-520E-44EA-8F4D-86F82C0FF34F}"/>
              </a:ext>
            </a:extLst>
          </p:cNvPr>
          <p:cNvSpPr/>
          <p:nvPr/>
        </p:nvSpPr>
        <p:spPr>
          <a:xfrm>
            <a:off x="3885099" y="2128689"/>
            <a:ext cx="4421801" cy="438201"/>
          </a:xfrm>
          <a:prstGeom prst="callout2">
            <a:avLst>
              <a:gd name="adj1" fmla="val 18750"/>
              <a:gd name="adj2" fmla="val -8333"/>
              <a:gd name="adj3" fmla="val 18750"/>
              <a:gd name="adj4" fmla="val -16667"/>
              <a:gd name="adj5" fmla="val 18512"/>
              <a:gd name="adj6" fmla="val -72310"/>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solidFill>
                  <a:schemeClr val="bg1"/>
                </a:solidFill>
              </a:rPr>
              <a:t>declare event of type delegate</a:t>
            </a:r>
            <a:endParaRPr lang="ru-RU">
              <a:solidFill>
                <a:schemeClr val="bg1"/>
              </a:solidFill>
            </a:endParaRPr>
          </a:p>
        </p:txBody>
      </p:sp>
      <p:sp>
        <p:nvSpPr>
          <p:cNvPr id="15" name="Выноска: изогнутая линия без границы 14">
            <a:extLst>
              <a:ext uri="{FF2B5EF4-FFF2-40B4-BE49-F238E27FC236}">
                <a16:creationId xmlns:a16="http://schemas.microsoft.com/office/drawing/2014/main" id="{473E8E18-2A5E-4A18-BE48-71E05527B66D}"/>
              </a:ext>
            </a:extLst>
          </p:cNvPr>
          <p:cNvSpPr/>
          <p:nvPr/>
        </p:nvSpPr>
        <p:spPr>
          <a:xfrm>
            <a:off x="4708911" y="4200691"/>
            <a:ext cx="3296401" cy="519656"/>
          </a:xfrm>
          <a:prstGeom prst="callout2">
            <a:avLst>
              <a:gd name="adj1" fmla="val 18750"/>
              <a:gd name="adj2" fmla="val -8333"/>
              <a:gd name="adj3" fmla="val 18750"/>
              <a:gd name="adj4" fmla="val -16667"/>
              <a:gd name="adj5" fmla="val 20192"/>
              <a:gd name="adj6" fmla="val -102501"/>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solidFill>
                  <a:schemeClr val="bg1"/>
                </a:solidFill>
              </a:rPr>
              <a:t>call delegate method before going to print</a:t>
            </a:r>
            <a:endParaRPr lang="ru-RU">
              <a:solidFill>
                <a:schemeClr val="bg1"/>
              </a:solidFill>
            </a:endParaRPr>
          </a:p>
        </p:txBody>
      </p:sp>
      <p:pic>
        <p:nvPicPr>
          <p:cNvPr id="9" name="Рисунок 8">
            <a:extLst>
              <a:ext uri="{FF2B5EF4-FFF2-40B4-BE49-F238E27FC236}">
                <a16:creationId xmlns:a16="http://schemas.microsoft.com/office/drawing/2014/main" id="{7651452D-6D85-40E5-8552-256200720457}"/>
              </a:ext>
            </a:extLst>
          </p:cNvPr>
          <p:cNvPicPr>
            <a:picLocks noChangeAspect="1"/>
          </p:cNvPicPr>
          <p:nvPr/>
        </p:nvPicPr>
        <p:blipFill>
          <a:blip r:embed="rId4"/>
          <a:stretch>
            <a:fillRect/>
          </a:stretch>
        </p:blipFill>
        <p:spPr>
          <a:xfrm>
            <a:off x="8005313" y="882744"/>
            <a:ext cx="3852442" cy="4102137"/>
          </a:xfrm>
          <a:prstGeom prst="rect">
            <a:avLst/>
          </a:prstGeom>
        </p:spPr>
      </p:pic>
    </p:spTree>
    <p:extLst>
      <p:ext uri="{BB962C8B-B14F-4D97-AF65-F5344CB8AC3E}">
        <p14:creationId xmlns:p14="http://schemas.microsoft.com/office/powerpoint/2010/main" val="975721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2894FE6E-F5B0-48F8-95AF-886CC18B0960}"/>
              </a:ext>
            </a:extLst>
          </p:cNvPr>
          <p:cNvPicPr>
            <a:picLocks noChangeAspect="1"/>
          </p:cNvPicPr>
          <p:nvPr/>
        </p:nvPicPr>
        <p:blipFill>
          <a:blip r:embed="rId3"/>
          <a:stretch>
            <a:fillRect/>
          </a:stretch>
        </p:blipFill>
        <p:spPr>
          <a:xfrm>
            <a:off x="283083" y="882744"/>
            <a:ext cx="6783860" cy="5632356"/>
          </a:xfrm>
          <a:prstGeom prst="rect">
            <a:avLst/>
          </a:prstGeom>
        </p:spPr>
      </p:pic>
      <p:sp>
        <p:nvSpPr>
          <p:cNvPr id="2" name="Заголовок 1">
            <a:extLst>
              <a:ext uri="{FF2B5EF4-FFF2-40B4-BE49-F238E27FC236}">
                <a16:creationId xmlns:a16="http://schemas.microsoft.com/office/drawing/2014/main" id="{B83664C2-10B5-435F-972B-159CE04FE57E}"/>
              </a:ext>
            </a:extLst>
          </p:cNvPr>
          <p:cNvSpPr>
            <a:spLocks noGrp="1"/>
          </p:cNvSpPr>
          <p:nvPr>
            <p:ph type="title"/>
          </p:nvPr>
        </p:nvSpPr>
        <p:spPr>
          <a:xfrm>
            <a:off x="516501" y="342900"/>
            <a:ext cx="10820400" cy="600997"/>
          </a:xfrm>
        </p:spPr>
        <p:txBody>
          <a:bodyPr/>
          <a:lstStyle/>
          <a:p>
            <a:r>
              <a:rPr lang="en-US" sz="3600"/>
              <a:t>C# - Event. Event Subscriber</a:t>
            </a:r>
            <a:endParaRPr lang="ru-RU" sz="3600"/>
          </a:p>
        </p:txBody>
      </p:sp>
      <p:sp>
        <p:nvSpPr>
          <p:cNvPr id="4" name="Текст 3">
            <a:extLst>
              <a:ext uri="{FF2B5EF4-FFF2-40B4-BE49-F238E27FC236}">
                <a16:creationId xmlns:a16="http://schemas.microsoft.com/office/drawing/2014/main" id="{9250EEDC-3BED-4FDA-A316-9A6192F19D00}"/>
              </a:ext>
            </a:extLst>
          </p:cNvPr>
          <p:cNvSpPr>
            <a:spLocks noGrp="1"/>
          </p:cNvSpPr>
          <p:nvPr>
            <p:ph type="body" sz="quarter" idx="10"/>
          </p:nvPr>
        </p:nvSpPr>
        <p:spPr/>
        <p:txBody>
          <a:bodyPr/>
          <a:lstStyle/>
          <a:p>
            <a:endParaRPr lang="ru-RU"/>
          </a:p>
        </p:txBody>
      </p:sp>
      <p:sp>
        <p:nvSpPr>
          <p:cNvPr id="7" name="Прямоугольник: скругленные углы 6">
            <a:extLst>
              <a:ext uri="{FF2B5EF4-FFF2-40B4-BE49-F238E27FC236}">
                <a16:creationId xmlns:a16="http://schemas.microsoft.com/office/drawing/2014/main" id="{2F71ED36-4C95-4153-AAFF-620E5E4FC67F}"/>
              </a:ext>
            </a:extLst>
          </p:cNvPr>
          <p:cNvSpPr/>
          <p:nvPr/>
        </p:nvSpPr>
        <p:spPr>
          <a:xfrm>
            <a:off x="3772703" y="4113992"/>
            <a:ext cx="8060485" cy="17174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The </a:t>
            </a:r>
            <a:r>
              <a:rPr lang="en-US">
                <a:solidFill>
                  <a:srgbClr val="0070C0"/>
                </a:solidFill>
                <a:latin typeface="Courier New" panose="02070309020205020404" pitchFamily="49" charset="0"/>
                <a:cs typeface="Courier New" panose="02070309020205020404" pitchFamily="49" charset="0"/>
              </a:rPr>
              <a:t>Number class </a:t>
            </a:r>
            <a:r>
              <a:rPr lang="en-US"/>
              <a:t>creates an instance of </a:t>
            </a:r>
            <a:r>
              <a:rPr lang="en-US">
                <a:solidFill>
                  <a:srgbClr val="0070C0"/>
                </a:solidFill>
                <a:latin typeface="Courier New" panose="02070309020205020404" pitchFamily="49" charset="0"/>
                <a:cs typeface="Courier New" panose="02070309020205020404" pitchFamily="49" charset="0"/>
              </a:rPr>
              <a:t>PrintHelper</a:t>
            </a:r>
            <a:r>
              <a:rPr lang="en-US"/>
              <a:t> and subscribes to the </a:t>
            </a:r>
            <a:r>
              <a:rPr lang="en-US">
                <a:solidFill>
                  <a:srgbClr val="0070C0"/>
                </a:solidFill>
                <a:latin typeface="Courier New" panose="02070309020205020404" pitchFamily="49" charset="0"/>
                <a:cs typeface="Courier New" panose="02070309020205020404" pitchFamily="49" charset="0"/>
              </a:rPr>
              <a:t>beforePrintEvent</a:t>
            </a:r>
            <a:r>
              <a:rPr lang="en-US"/>
              <a:t> with the "+=" operator and gives the name of the function which will handle the event (it will be get called when publish fires an event). </a:t>
            </a:r>
            <a:r>
              <a:rPr lang="en-US">
                <a:solidFill>
                  <a:srgbClr val="0070C0"/>
                </a:solidFill>
                <a:latin typeface="Courier New" panose="02070309020205020404" pitchFamily="49" charset="0"/>
                <a:cs typeface="Courier New" panose="02070309020205020404" pitchFamily="49" charset="0"/>
              </a:rPr>
              <a:t>printHelper_beforePrintEvent </a:t>
            </a:r>
            <a:r>
              <a:rPr lang="en-US"/>
              <a:t>is the event handler that has the same signature as the </a:t>
            </a:r>
            <a:r>
              <a:rPr lang="en-US">
                <a:solidFill>
                  <a:srgbClr val="0070C0"/>
                </a:solidFill>
                <a:latin typeface="Courier New" panose="02070309020205020404" pitchFamily="49" charset="0"/>
                <a:cs typeface="Courier New" panose="02070309020205020404" pitchFamily="49" charset="0"/>
              </a:rPr>
              <a:t>BeforePrint</a:t>
            </a:r>
            <a:r>
              <a:rPr lang="en-US"/>
              <a:t> delegate in the </a:t>
            </a:r>
            <a:r>
              <a:rPr lang="en-US">
                <a:solidFill>
                  <a:srgbClr val="0070C0"/>
                </a:solidFill>
                <a:latin typeface="Courier New" panose="02070309020205020404" pitchFamily="49" charset="0"/>
                <a:cs typeface="Courier New" panose="02070309020205020404" pitchFamily="49" charset="0"/>
              </a:rPr>
              <a:t>PrintHelper class</a:t>
            </a:r>
            <a:r>
              <a:rPr lang="en-US"/>
              <a:t>.</a:t>
            </a:r>
            <a:endParaRPr lang="ru-RU"/>
          </a:p>
        </p:txBody>
      </p:sp>
      <p:sp>
        <p:nvSpPr>
          <p:cNvPr id="8" name="Выноска: изогнутая линия без границы 7">
            <a:extLst>
              <a:ext uri="{FF2B5EF4-FFF2-40B4-BE49-F238E27FC236}">
                <a16:creationId xmlns:a16="http://schemas.microsoft.com/office/drawing/2014/main" id="{F2EA00E5-A130-4649-B015-301A40BAE3C4}"/>
              </a:ext>
            </a:extLst>
          </p:cNvPr>
          <p:cNvSpPr/>
          <p:nvPr/>
        </p:nvSpPr>
        <p:spPr>
          <a:xfrm>
            <a:off x="5658927" y="2736434"/>
            <a:ext cx="3950899" cy="479322"/>
          </a:xfrm>
          <a:prstGeom prst="callout2">
            <a:avLst>
              <a:gd name="adj1" fmla="val 18750"/>
              <a:gd name="adj2" fmla="val -8333"/>
              <a:gd name="adj3" fmla="val 18750"/>
              <a:gd name="adj4" fmla="val -16667"/>
              <a:gd name="adj5" fmla="val 16329"/>
              <a:gd name="adj6" fmla="val -115438"/>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solidFill>
                  <a:schemeClr val="bg1"/>
                </a:solidFill>
              </a:rPr>
              <a:t>subscribe to beforePrintEvent event</a:t>
            </a:r>
            <a:endParaRPr lang="ru-RU">
              <a:solidFill>
                <a:schemeClr val="bg1"/>
              </a:solidFill>
            </a:endParaRPr>
          </a:p>
        </p:txBody>
      </p:sp>
      <p:sp>
        <p:nvSpPr>
          <p:cNvPr id="11" name="Выноска: изогнутая линия без границы 10">
            <a:extLst>
              <a:ext uri="{FF2B5EF4-FFF2-40B4-BE49-F238E27FC236}">
                <a16:creationId xmlns:a16="http://schemas.microsoft.com/office/drawing/2014/main" id="{1035C811-520E-44EA-8F4D-86F82C0FF34F}"/>
              </a:ext>
            </a:extLst>
          </p:cNvPr>
          <p:cNvSpPr/>
          <p:nvPr/>
        </p:nvSpPr>
        <p:spPr>
          <a:xfrm>
            <a:off x="7398925" y="3400018"/>
            <a:ext cx="4421801" cy="438201"/>
          </a:xfrm>
          <a:prstGeom prst="callout2">
            <a:avLst>
              <a:gd name="adj1" fmla="val 18750"/>
              <a:gd name="adj2" fmla="val -8333"/>
              <a:gd name="adj3" fmla="val 18750"/>
              <a:gd name="adj4" fmla="val -16667"/>
              <a:gd name="adj5" fmla="val 22450"/>
              <a:gd name="adj6" fmla="val -151516"/>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solidFill>
                  <a:schemeClr val="bg1"/>
                </a:solidFill>
              </a:rPr>
              <a:t>beforePrintevent handler</a:t>
            </a:r>
            <a:endParaRPr lang="ru-RU">
              <a:solidFill>
                <a:schemeClr val="bg1"/>
              </a:solidFill>
            </a:endParaRPr>
          </a:p>
        </p:txBody>
      </p:sp>
      <p:pic>
        <p:nvPicPr>
          <p:cNvPr id="6" name="Рисунок 5">
            <a:extLst>
              <a:ext uri="{FF2B5EF4-FFF2-40B4-BE49-F238E27FC236}">
                <a16:creationId xmlns:a16="http://schemas.microsoft.com/office/drawing/2014/main" id="{F352D5FE-6D12-4D26-892D-EFE31A4CDCDD}"/>
              </a:ext>
            </a:extLst>
          </p:cNvPr>
          <p:cNvPicPr>
            <a:picLocks noChangeAspect="1"/>
          </p:cNvPicPr>
          <p:nvPr/>
        </p:nvPicPr>
        <p:blipFill>
          <a:blip r:embed="rId4"/>
          <a:stretch>
            <a:fillRect/>
          </a:stretch>
        </p:blipFill>
        <p:spPr>
          <a:xfrm>
            <a:off x="6656057" y="1271078"/>
            <a:ext cx="3338271" cy="1134239"/>
          </a:xfrm>
          <a:prstGeom prst="rect">
            <a:avLst/>
          </a:prstGeom>
          <a:ln>
            <a:solidFill>
              <a:srgbClr val="0070C0"/>
            </a:solidFill>
          </a:ln>
        </p:spPr>
      </p:pic>
    </p:spTree>
    <p:extLst>
      <p:ext uri="{BB962C8B-B14F-4D97-AF65-F5344CB8AC3E}">
        <p14:creationId xmlns:p14="http://schemas.microsoft.com/office/powerpoint/2010/main" val="3862511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3664C2-10B5-435F-972B-159CE04FE57E}"/>
              </a:ext>
            </a:extLst>
          </p:cNvPr>
          <p:cNvSpPr>
            <a:spLocks noGrp="1"/>
          </p:cNvSpPr>
          <p:nvPr>
            <p:ph type="title"/>
          </p:nvPr>
        </p:nvSpPr>
        <p:spPr>
          <a:xfrm>
            <a:off x="516501" y="342900"/>
            <a:ext cx="10820400" cy="600997"/>
          </a:xfrm>
        </p:spPr>
        <p:txBody>
          <a:bodyPr/>
          <a:lstStyle/>
          <a:p>
            <a:r>
              <a:rPr lang="en-US" sz="3600"/>
              <a:t>C# - Event. Example</a:t>
            </a:r>
            <a:endParaRPr lang="ru-RU" sz="3600"/>
          </a:p>
        </p:txBody>
      </p:sp>
      <p:sp>
        <p:nvSpPr>
          <p:cNvPr id="4" name="Текст 3">
            <a:extLst>
              <a:ext uri="{FF2B5EF4-FFF2-40B4-BE49-F238E27FC236}">
                <a16:creationId xmlns:a16="http://schemas.microsoft.com/office/drawing/2014/main" id="{9250EEDC-3BED-4FDA-A316-9A6192F19D00}"/>
              </a:ext>
            </a:extLst>
          </p:cNvPr>
          <p:cNvSpPr>
            <a:spLocks noGrp="1"/>
          </p:cNvSpPr>
          <p:nvPr>
            <p:ph type="body" sz="quarter" idx="10"/>
          </p:nvPr>
        </p:nvSpPr>
        <p:spPr>
          <a:xfrm>
            <a:off x="516500" y="1173192"/>
            <a:ext cx="10662711" cy="5505810"/>
          </a:xfrm>
        </p:spPr>
        <p:txBody>
          <a:bodyPr/>
          <a:lstStyle/>
          <a:p>
            <a:r>
              <a:rPr lang="en-US">
                <a:solidFill>
                  <a:schemeClr val="bg1"/>
                </a:solidFill>
              </a:rPr>
              <a:t>So now, create an instance of </a:t>
            </a:r>
            <a:r>
              <a:rPr lang="en-US">
                <a:solidFill>
                  <a:schemeClr val="bg1"/>
                </a:solidFill>
                <a:latin typeface="Courier New" panose="02070309020205020404" pitchFamily="49" charset="0"/>
                <a:cs typeface="Courier New" panose="02070309020205020404" pitchFamily="49" charset="0"/>
              </a:rPr>
              <a:t>Number class </a:t>
            </a:r>
            <a:r>
              <a:rPr lang="en-US">
                <a:solidFill>
                  <a:schemeClr val="bg1"/>
                </a:solidFill>
              </a:rPr>
              <a:t>and call print methods:</a:t>
            </a:r>
          </a:p>
          <a:p>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a:p>
            <a:r>
              <a:rPr lang="en-US"/>
              <a:t>The following </a:t>
            </a:r>
          </a:p>
          <a:p>
            <a:r>
              <a:rPr lang="en-US"/>
              <a:t>image illustrates </a:t>
            </a:r>
          </a:p>
          <a:p>
            <a:r>
              <a:rPr lang="en-US"/>
              <a:t>an event model:</a:t>
            </a:r>
            <a:endParaRPr lang="en-US">
              <a:solidFill>
                <a:schemeClr val="bg1"/>
              </a:solidFill>
            </a:endParaRPr>
          </a:p>
          <a:p>
            <a:endParaRPr lang="ru-RU">
              <a:solidFill>
                <a:schemeClr val="bg1"/>
              </a:solidFill>
            </a:endParaRPr>
          </a:p>
        </p:txBody>
      </p:sp>
      <p:pic>
        <p:nvPicPr>
          <p:cNvPr id="3" name="Рисунок 2">
            <a:extLst>
              <a:ext uri="{FF2B5EF4-FFF2-40B4-BE49-F238E27FC236}">
                <a16:creationId xmlns:a16="http://schemas.microsoft.com/office/drawing/2014/main" id="{EEBAA95B-7500-48CE-B815-9CD2BDE8DCE1}"/>
              </a:ext>
            </a:extLst>
          </p:cNvPr>
          <p:cNvPicPr>
            <a:picLocks noChangeAspect="1"/>
          </p:cNvPicPr>
          <p:nvPr/>
        </p:nvPicPr>
        <p:blipFill>
          <a:blip r:embed="rId3"/>
          <a:stretch>
            <a:fillRect/>
          </a:stretch>
        </p:blipFill>
        <p:spPr>
          <a:xfrm>
            <a:off x="516500" y="1607022"/>
            <a:ext cx="4159018" cy="973738"/>
          </a:xfrm>
          <a:prstGeom prst="rect">
            <a:avLst/>
          </a:prstGeom>
        </p:spPr>
      </p:pic>
      <p:pic>
        <p:nvPicPr>
          <p:cNvPr id="9" name="Рисунок 8">
            <a:extLst>
              <a:ext uri="{FF2B5EF4-FFF2-40B4-BE49-F238E27FC236}">
                <a16:creationId xmlns:a16="http://schemas.microsoft.com/office/drawing/2014/main" id="{E6B791E0-CD54-40CA-94AA-BE25F7D61356}"/>
              </a:ext>
            </a:extLst>
          </p:cNvPr>
          <p:cNvPicPr>
            <a:picLocks noChangeAspect="1"/>
          </p:cNvPicPr>
          <p:nvPr/>
        </p:nvPicPr>
        <p:blipFill>
          <a:blip r:embed="rId4"/>
          <a:stretch>
            <a:fillRect/>
          </a:stretch>
        </p:blipFill>
        <p:spPr>
          <a:xfrm>
            <a:off x="5047133" y="1648851"/>
            <a:ext cx="6628367" cy="931909"/>
          </a:xfrm>
          <a:prstGeom prst="rect">
            <a:avLst/>
          </a:prstGeom>
        </p:spPr>
      </p:pic>
      <p:pic>
        <p:nvPicPr>
          <p:cNvPr id="10" name="Рисунок 9">
            <a:extLst>
              <a:ext uri="{FF2B5EF4-FFF2-40B4-BE49-F238E27FC236}">
                <a16:creationId xmlns:a16="http://schemas.microsoft.com/office/drawing/2014/main" id="{925AC262-1486-46DC-9BF6-E27FFE28894B}"/>
              </a:ext>
            </a:extLst>
          </p:cNvPr>
          <p:cNvPicPr>
            <a:picLocks noChangeAspect="1"/>
          </p:cNvPicPr>
          <p:nvPr/>
        </p:nvPicPr>
        <p:blipFill>
          <a:blip r:embed="rId5"/>
          <a:stretch>
            <a:fillRect/>
          </a:stretch>
        </p:blipFill>
        <p:spPr>
          <a:xfrm>
            <a:off x="2550543" y="2810055"/>
            <a:ext cx="7090913" cy="3868947"/>
          </a:xfrm>
          <a:prstGeom prst="rect">
            <a:avLst/>
          </a:prstGeom>
        </p:spPr>
      </p:pic>
    </p:spTree>
    <p:extLst>
      <p:ext uri="{BB962C8B-B14F-4D97-AF65-F5344CB8AC3E}">
        <p14:creationId xmlns:p14="http://schemas.microsoft.com/office/powerpoint/2010/main" val="2371119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0C04755-4A8C-4E33-9EBE-98B33B9014A7}"/>
              </a:ext>
            </a:extLst>
          </p:cNvPr>
          <p:cNvSpPr>
            <a:spLocks noGrp="1"/>
          </p:cNvSpPr>
          <p:nvPr>
            <p:ph type="title"/>
          </p:nvPr>
        </p:nvSpPr>
        <p:spPr>
          <a:xfrm>
            <a:off x="386751" y="306238"/>
            <a:ext cx="10820400" cy="685800"/>
          </a:xfrm>
        </p:spPr>
        <p:txBody>
          <a:bodyPr/>
          <a:lstStyle/>
          <a:p>
            <a:r>
              <a:rPr lang="en-US"/>
              <a:t>Event Arguments</a:t>
            </a:r>
          </a:p>
        </p:txBody>
      </p:sp>
      <p:sp>
        <p:nvSpPr>
          <p:cNvPr id="5" name="Текст 4">
            <a:extLst>
              <a:ext uri="{FF2B5EF4-FFF2-40B4-BE49-F238E27FC236}">
                <a16:creationId xmlns:a16="http://schemas.microsoft.com/office/drawing/2014/main" id="{98AA40BE-27AB-427C-BADD-834CDE1CC8D7}"/>
              </a:ext>
            </a:extLst>
          </p:cNvPr>
          <p:cNvSpPr>
            <a:spLocks noGrp="1"/>
          </p:cNvSpPr>
          <p:nvPr>
            <p:ph type="body" sz="quarter" idx="10"/>
          </p:nvPr>
        </p:nvSpPr>
        <p:spPr>
          <a:xfrm>
            <a:off x="4903399" y="992038"/>
            <a:ext cx="6901849" cy="1733908"/>
          </a:xfrm>
        </p:spPr>
        <p:txBody>
          <a:bodyPr/>
          <a:lstStyle/>
          <a:p>
            <a:r>
              <a:rPr lang="en-US" sz="2400">
                <a:solidFill>
                  <a:schemeClr val="bg1"/>
                </a:solidFill>
              </a:rPr>
              <a:t>Events can also pass data as an argument to their subscribed handler. An event passes arguments to the handler as the delegate signature. </a:t>
            </a:r>
          </a:p>
        </p:txBody>
      </p:sp>
      <p:grpSp>
        <p:nvGrpSpPr>
          <p:cNvPr id="14" name="Группа 13">
            <a:extLst>
              <a:ext uri="{FF2B5EF4-FFF2-40B4-BE49-F238E27FC236}">
                <a16:creationId xmlns:a16="http://schemas.microsoft.com/office/drawing/2014/main" id="{56F0EFF1-99AA-4CF8-8519-AE13E1C45C56}"/>
              </a:ext>
            </a:extLst>
          </p:cNvPr>
          <p:cNvGrpSpPr/>
          <p:nvPr/>
        </p:nvGrpSpPr>
        <p:grpSpPr>
          <a:xfrm>
            <a:off x="334991" y="992038"/>
            <a:ext cx="4116238" cy="5669535"/>
            <a:chOff x="334991" y="992038"/>
            <a:chExt cx="4116238" cy="5669535"/>
          </a:xfrm>
        </p:grpSpPr>
        <p:pic>
          <p:nvPicPr>
            <p:cNvPr id="6" name="Рисунок 5">
              <a:extLst>
                <a:ext uri="{FF2B5EF4-FFF2-40B4-BE49-F238E27FC236}">
                  <a16:creationId xmlns:a16="http://schemas.microsoft.com/office/drawing/2014/main" id="{54177610-4E04-493F-A8B9-990EE1E4A18C}"/>
                </a:ext>
              </a:extLst>
            </p:cNvPr>
            <p:cNvPicPr>
              <a:picLocks noChangeAspect="1"/>
            </p:cNvPicPr>
            <p:nvPr/>
          </p:nvPicPr>
          <p:blipFill>
            <a:blip r:embed="rId3"/>
            <a:stretch>
              <a:fillRect/>
            </a:stretch>
          </p:blipFill>
          <p:spPr>
            <a:xfrm>
              <a:off x="334991" y="992038"/>
              <a:ext cx="4116238" cy="5669535"/>
            </a:xfrm>
            <a:prstGeom prst="rect">
              <a:avLst/>
            </a:prstGeom>
          </p:spPr>
        </p:pic>
        <p:sp>
          <p:nvSpPr>
            <p:cNvPr id="8" name="Овал 7">
              <a:extLst>
                <a:ext uri="{FF2B5EF4-FFF2-40B4-BE49-F238E27FC236}">
                  <a16:creationId xmlns:a16="http://schemas.microsoft.com/office/drawing/2014/main" id="{5F76014D-00D0-4A6B-ACF5-837DFEFC5A33}"/>
                </a:ext>
              </a:extLst>
            </p:cNvPr>
            <p:cNvSpPr/>
            <p:nvPr/>
          </p:nvSpPr>
          <p:spPr>
            <a:xfrm>
              <a:off x="3071002" y="1293962"/>
              <a:ext cx="1380227" cy="327804"/>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a:extLst>
                <a:ext uri="{FF2B5EF4-FFF2-40B4-BE49-F238E27FC236}">
                  <a16:creationId xmlns:a16="http://schemas.microsoft.com/office/drawing/2014/main" id="{2C316451-4F34-4352-835B-D4D43DAD350E}"/>
                </a:ext>
              </a:extLst>
            </p:cNvPr>
            <p:cNvSpPr/>
            <p:nvPr/>
          </p:nvSpPr>
          <p:spPr>
            <a:xfrm>
              <a:off x="2947356" y="2691440"/>
              <a:ext cx="1380227" cy="327804"/>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a:extLst>
                <a:ext uri="{FF2B5EF4-FFF2-40B4-BE49-F238E27FC236}">
                  <a16:creationId xmlns:a16="http://schemas.microsoft.com/office/drawing/2014/main" id="{515EB3C9-CEDC-4E8D-8EC1-5A50E0A1730F}"/>
                </a:ext>
              </a:extLst>
            </p:cNvPr>
            <p:cNvSpPr/>
            <p:nvPr/>
          </p:nvSpPr>
          <p:spPr>
            <a:xfrm>
              <a:off x="2395263" y="4266750"/>
              <a:ext cx="1380227" cy="327804"/>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a:extLst>
                <a:ext uri="{FF2B5EF4-FFF2-40B4-BE49-F238E27FC236}">
                  <a16:creationId xmlns:a16="http://schemas.microsoft.com/office/drawing/2014/main" id="{C692744F-5842-4C50-B730-C9723F09B67A}"/>
                </a:ext>
              </a:extLst>
            </p:cNvPr>
            <p:cNvSpPr/>
            <p:nvPr/>
          </p:nvSpPr>
          <p:spPr>
            <a:xfrm>
              <a:off x="2393110" y="5842060"/>
              <a:ext cx="1380227" cy="327804"/>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5" name="Группа 14">
            <a:extLst>
              <a:ext uri="{FF2B5EF4-FFF2-40B4-BE49-F238E27FC236}">
                <a16:creationId xmlns:a16="http://schemas.microsoft.com/office/drawing/2014/main" id="{88608BB9-A0C5-46A1-A2A9-67E1FC28B2A7}"/>
              </a:ext>
            </a:extLst>
          </p:cNvPr>
          <p:cNvGrpSpPr/>
          <p:nvPr/>
        </p:nvGrpSpPr>
        <p:grpSpPr>
          <a:xfrm>
            <a:off x="4903399" y="3826805"/>
            <a:ext cx="4370367" cy="2831889"/>
            <a:chOff x="4834388" y="3834986"/>
            <a:chExt cx="4370367" cy="2831889"/>
          </a:xfrm>
        </p:grpSpPr>
        <p:pic>
          <p:nvPicPr>
            <p:cNvPr id="7" name="Рисунок 6">
              <a:extLst>
                <a:ext uri="{FF2B5EF4-FFF2-40B4-BE49-F238E27FC236}">
                  <a16:creationId xmlns:a16="http://schemas.microsoft.com/office/drawing/2014/main" id="{29DB3223-B7E8-4AEC-A2A2-C8B028DA9DB9}"/>
                </a:ext>
              </a:extLst>
            </p:cNvPr>
            <p:cNvPicPr>
              <a:picLocks noChangeAspect="1"/>
            </p:cNvPicPr>
            <p:nvPr/>
          </p:nvPicPr>
          <p:blipFill>
            <a:blip r:embed="rId4"/>
            <a:stretch>
              <a:fillRect/>
            </a:stretch>
          </p:blipFill>
          <p:spPr>
            <a:xfrm>
              <a:off x="4834388" y="3834986"/>
              <a:ext cx="4370367" cy="2831889"/>
            </a:xfrm>
            <a:prstGeom prst="rect">
              <a:avLst/>
            </a:prstGeom>
          </p:spPr>
        </p:pic>
        <p:sp>
          <p:nvSpPr>
            <p:cNvPr id="12" name="Овал 11">
              <a:extLst>
                <a:ext uri="{FF2B5EF4-FFF2-40B4-BE49-F238E27FC236}">
                  <a16:creationId xmlns:a16="http://schemas.microsoft.com/office/drawing/2014/main" id="{CD2F6AF2-4E68-4203-A0C8-BDD35FE8AE1B}"/>
                </a:ext>
              </a:extLst>
            </p:cNvPr>
            <p:cNvSpPr/>
            <p:nvPr/>
          </p:nvSpPr>
          <p:spPr>
            <a:xfrm>
              <a:off x="6648083" y="4315182"/>
              <a:ext cx="1719540" cy="313878"/>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Овал 12">
              <a:extLst>
                <a:ext uri="{FF2B5EF4-FFF2-40B4-BE49-F238E27FC236}">
                  <a16:creationId xmlns:a16="http://schemas.microsoft.com/office/drawing/2014/main" id="{66CFCF35-E2D4-466E-ADDC-D6CE7DBBFCD6}"/>
                </a:ext>
              </a:extLst>
            </p:cNvPr>
            <p:cNvSpPr/>
            <p:nvPr/>
          </p:nvSpPr>
          <p:spPr>
            <a:xfrm>
              <a:off x="6834989" y="5750494"/>
              <a:ext cx="1719540" cy="313878"/>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150017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CDF3E157-9FD8-4754-8EEA-D1081147701E}"/>
              </a:ext>
            </a:extLst>
          </p:cNvPr>
          <p:cNvSpPr>
            <a:spLocks noGrp="1"/>
          </p:cNvSpPr>
          <p:nvPr>
            <p:ph type="title"/>
          </p:nvPr>
        </p:nvSpPr>
        <p:spPr/>
        <p:txBody>
          <a:bodyPr/>
          <a:lstStyle/>
          <a:p>
            <a:r>
              <a:rPr lang="en-US"/>
              <a:t>Delegates and Events</a:t>
            </a:r>
            <a:endParaRPr lang="ru-RU"/>
          </a:p>
        </p:txBody>
      </p:sp>
      <p:sp>
        <p:nvSpPr>
          <p:cNvPr id="5" name="Текст 4">
            <a:extLst>
              <a:ext uri="{FF2B5EF4-FFF2-40B4-BE49-F238E27FC236}">
                <a16:creationId xmlns:a16="http://schemas.microsoft.com/office/drawing/2014/main" id="{417E671E-C3AB-4C92-B503-C31B612FF630}"/>
              </a:ext>
            </a:extLst>
          </p:cNvPr>
          <p:cNvSpPr>
            <a:spLocks noGrp="1"/>
          </p:cNvSpPr>
          <p:nvPr>
            <p:ph type="body" sz="quarter" idx="10"/>
          </p:nvPr>
        </p:nvSpPr>
        <p:spPr/>
        <p:txBody>
          <a:bodyPr/>
          <a:lstStyle/>
          <a:p>
            <a:pPr marL="457200" indent="-457200">
              <a:buFont typeface="+mj-lt"/>
              <a:buAutoNum type="arabicPeriod"/>
            </a:pPr>
            <a:r>
              <a:rPr lang="en-US"/>
              <a:t>C# - Delegate</a:t>
            </a:r>
          </a:p>
          <a:p>
            <a:pPr marL="457200" indent="-457200">
              <a:buFont typeface="+mj-lt"/>
              <a:buAutoNum type="arabicPeriod"/>
            </a:pPr>
            <a:r>
              <a:rPr lang="en-US"/>
              <a:t>C# - Event</a:t>
            </a:r>
          </a:p>
          <a:p>
            <a:pPr marL="457200" indent="-457200">
              <a:buFont typeface="+mj-lt"/>
              <a:buAutoNum type="arabicPeriod"/>
            </a:pPr>
            <a:endParaRPr lang="en-US"/>
          </a:p>
          <a:p>
            <a:pPr marL="457200" indent="-457200">
              <a:buFont typeface="+mj-lt"/>
              <a:buAutoNum type="arabicPeriod"/>
            </a:pPr>
            <a:endParaRPr lang="en-US"/>
          </a:p>
          <a:p>
            <a:endParaRPr lang="ru-RU"/>
          </a:p>
        </p:txBody>
      </p:sp>
    </p:spTree>
    <p:extLst>
      <p:ext uri="{BB962C8B-B14F-4D97-AF65-F5344CB8AC3E}">
        <p14:creationId xmlns:p14="http://schemas.microsoft.com/office/powerpoint/2010/main" val="2689691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0C04755-4A8C-4E33-9EBE-98B33B9014A7}"/>
              </a:ext>
            </a:extLst>
          </p:cNvPr>
          <p:cNvSpPr>
            <a:spLocks noGrp="1"/>
          </p:cNvSpPr>
          <p:nvPr>
            <p:ph type="title"/>
          </p:nvPr>
        </p:nvSpPr>
        <p:spPr>
          <a:xfrm>
            <a:off x="386751" y="306238"/>
            <a:ext cx="10820400" cy="685800"/>
          </a:xfrm>
        </p:spPr>
        <p:txBody>
          <a:bodyPr/>
          <a:lstStyle/>
          <a:p>
            <a:r>
              <a:rPr lang="en-US"/>
              <a:t>Event Arguments</a:t>
            </a:r>
          </a:p>
        </p:txBody>
      </p:sp>
      <p:sp>
        <p:nvSpPr>
          <p:cNvPr id="16" name="Прямоугольник: скругленные углы 15">
            <a:extLst>
              <a:ext uri="{FF2B5EF4-FFF2-40B4-BE49-F238E27FC236}">
                <a16:creationId xmlns:a16="http://schemas.microsoft.com/office/drawing/2014/main" id="{0964140B-C1D7-4189-A4DA-F2FE3B9BEC6C}"/>
              </a:ext>
            </a:extLst>
          </p:cNvPr>
          <p:cNvSpPr/>
          <p:nvPr/>
        </p:nvSpPr>
        <p:spPr>
          <a:xfrm>
            <a:off x="6593843" y="2694958"/>
            <a:ext cx="5435692" cy="12853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a:solidFill>
                  <a:schemeClr val="bg1"/>
                </a:solidFill>
              </a:rPr>
              <a:t>In the example, </a:t>
            </a:r>
            <a:r>
              <a:rPr lang="en-US" sz="2000">
                <a:solidFill>
                  <a:srgbClr val="0070C0"/>
                </a:solidFill>
                <a:latin typeface="Courier New" panose="02070309020205020404" pitchFamily="49" charset="0"/>
                <a:cs typeface="Courier New" panose="02070309020205020404" pitchFamily="49" charset="0"/>
              </a:rPr>
              <a:t>Number class </a:t>
            </a:r>
            <a:r>
              <a:rPr lang="en-US" sz="2000">
                <a:solidFill>
                  <a:schemeClr val="bg1"/>
                </a:solidFill>
              </a:rPr>
              <a:t>has a </a:t>
            </a:r>
            <a:r>
              <a:rPr lang="en-US" sz="2000">
                <a:solidFill>
                  <a:srgbClr val="0070C0"/>
                </a:solidFill>
                <a:latin typeface="Courier New" panose="02070309020205020404" pitchFamily="49" charset="0"/>
                <a:cs typeface="Courier New" panose="02070309020205020404" pitchFamily="49" charset="0"/>
              </a:rPr>
              <a:t>printHelper_beforePrintEvent </a:t>
            </a:r>
            <a:r>
              <a:rPr lang="en-US" sz="2000">
                <a:solidFill>
                  <a:schemeClr val="bg1"/>
                </a:solidFill>
              </a:rPr>
              <a:t>function with string parameter.</a:t>
            </a:r>
          </a:p>
        </p:txBody>
      </p:sp>
      <p:grpSp>
        <p:nvGrpSpPr>
          <p:cNvPr id="18" name="Группа 17">
            <a:extLst>
              <a:ext uri="{FF2B5EF4-FFF2-40B4-BE49-F238E27FC236}">
                <a16:creationId xmlns:a16="http://schemas.microsoft.com/office/drawing/2014/main" id="{D5D4B524-F662-418B-A8D2-B655E0D84F70}"/>
              </a:ext>
            </a:extLst>
          </p:cNvPr>
          <p:cNvGrpSpPr/>
          <p:nvPr/>
        </p:nvGrpSpPr>
        <p:grpSpPr>
          <a:xfrm>
            <a:off x="386751" y="1382666"/>
            <a:ext cx="7756585" cy="1126901"/>
            <a:chOff x="386751" y="1382666"/>
            <a:chExt cx="7756585" cy="1126901"/>
          </a:xfrm>
        </p:grpSpPr>
        <p:pic>
          <p:nvPicPr>
            <p:cNvPr id="17" name="Рисунок 16">
              <a:extLst>
                <a:ext uri="{FF2B5EF4-FFF2-40B4-BE49-F238E27FC236}">
                  <a16:creationId xmlns:a16="http://schemas.microsoft.com/office/drawing/2014/main" id="{4F0CBC18-F8B7-4DFE-8989-34BB92A17053}"/>
                </a:ext>
              </a:extLst>
            </p:cNvPr>
            <p:cNvPicPr>
              <a:picLocks noChangeAspect="1"/>
            </p:cNvPicPr>
            <p:nvPr/>
          </p:nvPicPr>
          <p:blipFill>
            <a:blip r:embed="rId3"/>
            <a:stretch>
              <a:fillRect/>
            </a:stretch>
          </p:blipFill>
          <p:spPr>
            <a:xfrm>
              <a:off x="386751" y="1382666"/>
              <a:ext cx="7756585" cy="1126901"/>
            </a:xfrm>
            <a:prstGeom prst="rect">
              <a:avLst/>
            </a:prstGeom>
          </p:spPr>
        </p:pic>
        <p:sp>
          <p:nvSpPr>
            <p:cNvPr id="8" name="Овал 7">
              <a:extLst>
                <a:ext uri="{FF2B5EF4-FFF2-40B4-BE49-F238E27FC236}">
                  <a16:creationId xmlns:a16="http://schemas.microsoft.com/office/drawing/2014/main" id="{5F76014D-00D0-4A6B-ACF5-837DFEFC5A33}"/>
                </a:ext>
              </a:extLst>
            </p:cNvPr>
            <p:cNvSpPr/>
            <p:nvPr/>
          </p:nvSpPr>
          <p:spPr>
            <a:xfrm>
              <a:off x="3138575" y="1506169"/>
              <a:ext cx="1812987" cy="327804"/>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19" name="Рисунок 18">
            <a:extLst>
              <a:ext uri="{FF2B5EF4-FFF2-40B4-BE49-F238E27FC236}">
                <a16:creationId xmlns:a16="http://schemas.microsoft.com/office/drawing/2014/main" id="{F3CC6397-C3F8-4064-81F0-BF4678759DAC}"/>
              </a:ext>
            </a:extLst>
          </p:cNvPr>
          <p:cNvPicPr>
            <a:picLocks noChangeAspect="1"/>
          </p:cNvPicPr>
          <p:nvPr/>
        </p:nvPicPr>
        <p:blipFill>
          <a:blip r:embed="rId4"/>
          <a:stretch>
            <a:fillRect/>
          </a:stretch>
        </p:blipFill>
        <p:spPr>
          <a:xfrm>
            <a:off x="386750" y="2792441"/>
            <a:ext cx="5959561" cy="847905"/>
          </a:xfrm>
          <a:prstGeom prst="rect">
            <a:avLst/>
          </a:prstGeom>
        </p:spPr>
      </p:pic>
    </p:spTree>
    <p:extLst>
      <p:ext uri="{BB962C8B-B14F-4D97-AF65-F5344CB8AC3E}">
        <p14:creationId xmlns:p14="http://schemas.microsoft.com/office/powerpoint/2010/main" val="2024487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0C04755-4A8C-4E33-9EBE-98B33B9014A7}"/>
              </a:ext>
            </a:extLst>
          </p:cNvPr>
          <p:cNvSpPr>
            <a:spLocks noGrp="1"/>
          </p:cNvSpPr>
          <p:nvPr>
            <p:ph type="title"/>
          </p:nvPr>
        </p:nvSpPr>
        <p:spPr/>
        <p:txBody>
          <a:bodyPr/>
          <a:lstStyle/>
          <a:p>
            <a:r>
              <a:rPr lang="en-US"/>
              <a:t>Events. Summary</a:t>
            </a:r>
            <a:endParaRPr lang="ru-RU"/>
          </a:p>
        </p:txBody>
      </p:sp>
      <p:sp>
        <p:nvSpPr>
          <p:cNvPr id="5" name="Текст 4">
            <a:extLst>
              <a:ext uri="{FF2B5EF4-FFF2-40B4-BE49-F238E27FC236}">
                <a16:creationId xmlns:a16="http://schemas.microsoft.com/office/drawing/2014/main" id="{98AA40BE-27AB-427C-BADD-834CDE1CC8D7}"/>
              </a:ext>
            </a:extLst>
          </p:cNvPr>
          <p:cNvSpPr>
            <a:spLocks noGrp="1"/>
          </p:cNvSpPr>
          <p:nvPr>
            <p:ph type="body" sz="quarter" idx="10"/>
          </p:nvPr>
        </p:nvSpPr>
        <p:spPr>
          <a:xfrm>
            <a:off x="306655" y="1902263"/>
            <a:ext cx="10975259" cy="4542503"/>
          </a:xfrm>
        </p:spPr>
        <p:txBody>
          <a:bodyPr/>
          <a:lstStyle/>
          <a:p>
            <a:pPr marL="342900" indent="-342900">
              <a:buFont typeface="Arial" panose="020B0604020202020204" pitchFamily="34" charset="0"/>
              <a:buChar char="•"/>
            </a:pPr>
            <a:r>
              <a:rPr lang="en-US" dirty="0"/>
              <a:t>Use event keyword with </a:t>
            </a:r>
            <a:r>
              <a:rPr lang="en-US" i="1" dirty="0"/>
              <a:t>delegate</a:t>
            </a:r>
            <a:r>
              <a:rPr lang="en-US" dirty="0"/>
              <a:t> type to declare an event.</a:t>
            </a:r>
          </a:p>
          <a:p>
            <a:pPr marL="342900" indent="-342900">
              <a:buFont typeface="Arial" panose="020B0604020202020204" pitchFamily="34" charset="0"/>
              <a:buChar char="•"/>
            </a:pPr>
            <a:r>
              <a:rPr lang="en-US" dirty="0"/>
              <a:t>Check event is null or not before raising an event.</a:t>
            </a:r>
          </a:p>
          <a:p>
            <a:pPr marL="342900" indent="-342900">
              <a:buFont typeface="Arial" panose="020B0604020202020204" pitchFamily="34" charset="0"/>
              <a:buChar char="•"/>
            </a:pPr>
            <a:r>
              <a:rPr lang="en-US" dirty="0"/>
              <a:t>Subscribe to events using "</a:t>
            </a:r>
            <a:r>
              <a:rPr lang="en-US" b="1" dirty="0"/>
              <a:t>+=</a:t>
            </a:r>
            <a:r>
              <a:rPr lang="en-US" dirty="0"/>
              <a:t>" operator. Unsubscribe it using "</a:t>
            </a:r>
            <a:r>
              <a:rPr lang="en-US" b="1" dirty="0"/>
              <a:t>-=</a:t>
            </a:r>
            <a:r>
              <a:rPr lang="en-US" dirty="0"/>
              <a:t>" operator.</a:t>
            </a:r>
          </a:p>
          <a:p>
            <a:pPr marL="342900" indent="-342900">
              <a:buFont typeface="Arial" panose="020B0604020202020204" pitchFamily="34" charset="0"/>
              <a:buChar char="•"/>
            </a:pPr>
            <a:r>
              <a:rPr lang="en-US" dirty="0"/>
              <a:t>Function that handles the event is called </a:t>
            </a:r>
            <a:r>
              <a:rPr lang="en-US" i="1" dirty="0"/>
              <a:t>event handler</a:t>
            </a:r>
            <a:r>
              <a:rPr lang="en-US" dirty="0"/>
              <a:t>. Event handler must have same signature as declared by event delegate.</a:t>
            </a:r>
          </a:p>
          <a:p>
            <a:pPr marL="342900" indent="-342900">
              <a:buFont typeface="Arial" panose="020B0604020202020204" pitchFamily="34" charset="0"/>
              <a:buChar char="•"/>
            </a:pPr>
            <a:r>
              <a:rPr lang="en-US" dirty="0"/>
              <a:t>Events </a:t>
            </a:r>
            <a:r>
              <a:rPr lang="en-US" i="1" dirty="0"/>
              <a:t>can have arguments </a:t>
            </a:r>
            <a:r>
              <a:rPr lang="en-US" dirty="0"/>
              <a:t>which will be passed to handler function.</a:t>
            </a:r>
          </a:p>
          <a:p>
            <a:pPr marL="342900" indent="-342900">
              <a:buFont typeface="Arial" panose="020B0604020202020204" pitchFamily="34" charset="0"/>
              <a:buChar char="•"/>
            </a:pPr>
            <a:r>
              <a:rPr lang="en-US" dirty="0"/>
              <a:t>Events can also be declared </a:t>
            </a:r>
            <a:r>
              <a:rPr lang="en-US" i="1" dirty="0"/>
              <a:t>static, virtual, sealed </a:t>
            </a:r>
            <a:r>
              <a:rPr lang="en-US" dirty="0"/>
              <a:t>and </a:t>
            </a:r>
            <a:r>
              <a:rPr lang="en-US" i="1" dirty="0"/>
              <a:t>abstract</a:t>
            </a:r>
            <a:r>
              <a:rPr lang="en-US" dirty="0"/>
              <a:t>.</a:t>
            </a:r>
          </a:p>
          <a:p>
            <a:pPr marL="342900" indent="-342900">
              <a:buFont typeface="Arial" panose="020B0604020202020204" pitchFamily="34" charset="0"/>
              <a:buChar char="•"/>
            </a:pPr>
            <a:r>
              <a:rPr lang="en-US" dirty="0"/>
              <a:t>Events will not be raised if there is no subscriber</a:t>
            </a:r>
          </a:p>
          <a:p>
            <a:pPr marL="342900" indent="-342900">
              <a:buFont typeface="Arial" panose="020B0604020202020204" pitchFamily="34" charset="0"/>
              <a:buChar char="•"/>
            </a:pPr>
            <a:r>
              <a:rPr lang="en-US" dirty="0"/>
              <a:t>Event handlers are invoked synchronously if there are multiple subscribers</a:t>
            </a:r>
          </a:p>
          <a:p>
            <a:pPr marL="342900" indent="-342900">
              <a:buFont typeface="Arial" panose="020B0604020202020204" pitchFamily="34" charset="0"/>
              <a:buChar char="•"/>
            </a:pPr>
            <a:r>
              <a:rPr lang="en-US" dirty="0"/>
              <a:t>More about standard </a:t>
            </a:r>
            <a:r>
              <a:rPr lang="en-US" dirty="0" err="1"/>
              <a:t>.Net</a:t>
            </a:r>
            <a:r>
              <a:rPr lang="en-US" dirty="0"/>
              <a:t> event patterns</a:t>
            </a:r>
            <a:br>
              <a:rPr lang="en-US" dirty="0"/>
            </a:br>
            <a:r>
              <a:rPr lang="en-US" dirty="0">
                <a:hlinkClick r:id="rId2"/>
              </a:rPr>
              <a:t>https://docs.microsoft.com/ru-ru/dotnet/csharp/event-pattern</a:t>
            </a:r>
            <a:endParaRPr lang="en-US" dirty="0"/>
          </a:p>
          <a:p>
            <a:endParaRPr lang="ru-RU" sz="1800" dirty="0"/>
          </a:p>
        </p:txBody>
      </p:sp>
    </p:spTree>
    <p:extLst>
      <p:ext uri="{BB962C8B-B14F-4D97-AF65-F5344CB8AC3E}">
        <p14:creationId xmlns:p14="http://schemas.microsoft.com/office/powerpoint/2010/main" val="648973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6AEB10F4-42D1-4E78-8665-3F0ACB79B3FD}"/>
              </a:ext>
            </a:extLst>
          </p:cNvPr>
          <p:cNvSpPr>
            <a:spLocks noGrp="1"/>
          </p:cNvSpPr>
          <p:nvPr>
            <p:ph type="title"/>
          </p:nvPr>
        </p:nvSpPr>
        <p:spPr>
          <a:xfrm>
            <a:off x="907026" y="2499853"/>
            <a:ext cx="10820400" cy="685800"/>
          </a:xfrm>
        </p:spPr>
        <p:txBody>
          <a:bodyPr/>
          <a:lstStyle/>
          <a:p>
            <a:pPr algn="ctr"/>
            <a:r>
              <a:rPr lang="en-US"/>
              <a:t>Thank You</a:t>
            </a:r>
            <a:endParaRPr lang="ru-RU"/>
          </a:p>
        </p:txBody>
      </p:sp>
    </p:spTree>
    <p:extLst>
      <p:ext uri="{BB962C8B-B14F-4D97-AF65-F5344CB8AC3E}">
        <p14:creationId xmlns:p14="http://schemas.microsoft.com/office/powerpoint/2010/main" val="3666050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6AEB10F4-42D1-4E78-8665-3F0ACB79B3FD}"/>
              </a:ext>
            </a:extLst>
          </p:cNvPr>
          <p:cNvSpPr>
            <a:spLocks noGrp="1"/>
          </p:cNvSpPr>
          <p:nvPr>
            <p:ph type="title"/>
          </p:nvPr>
        </p:nvSpPr>
        <p:spPr>
          <a:xfrm>
            <a:off x="907026" y="2499853"/>
            <a:ext cx="10820400" cy="685800"/>
          </a:xfrm>
        </p:spPr>
        <p:txBody>
          <a:bodyPr/>
          <a:lstStyle/>
          <a:p>
            <a:pPr algn="ctr"/>
            <a:r>
              <a:rPr lang="en-US"/>
              <a:t>C# - Delegate</a:t>
            </a:r>
            <a:br>
              <a:rPr lang="en-US"/>
            </a:br>
            <a:endParaRPr lang="ru-RU"/>
          </a:p>
        </p:txBody>
      </p:sp>
    </p:spTree>
    <p:extLst>
      <p:ext uri="{BB962C8B-B14F-4D97-AF65-F5344CB8AC3E}">
        <p14:creationId xmlns:p14="http://schemas.microsoft.com/office/powerpoint/2010/main" val="1887751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719825-7031-4D11-881D-06EB35F54B11}"/>
              </a:ext>
            </a:extLst>
          </p:cNvPr>
          <p:cNvSpPr>
            <a:spLocks noGrp="1"/>
          </p:cNvSpPr>
          <p:nvPr>
            <p:ph type="title"/>
          </p:nvPr>
        </p:nvSpPr>
        <p:spPr/>
        <p:txBody>
          <a:bodyPr/>
          <a:lstStyle/>
          <a:p>
            <a:r>
              <a:rPr lang="en-US"/>
              <a:t>C# - Delegate</a:t>
            </a:r>
            <a:endParaRPr lang="ru-RU"/>
          </a:p>
        </p:txBody>
      </p:sp>
      <p:sp>
        <p:nvSpPr>
          <p:cNvPr id="3" name="Текст 2">
            <a:extLst>
              <a:ext uri="{FF2B5EF4-FFF2-40B4-BE49-F238E27FC236}">
                <a16:creationId xmlns:a16="http://schemas.microsoft.com/office/drawing/2014/main" id="{B0242109-B677-40EF-80AD-3F1871715D4D}"/>
              </a:ext>
            </a:extLst>
          </p:cNvPr>
          <p:cNvSpPr>
            <a:spLocks noGrp="1"/>
          </p:cNvSpPr>
          <p:nvPr>
            <p:ph type="body" sz="quarter" idx="10"/>
          </p:nvPr>
        </p:nvSpPr>
        <p:spPr>
          <a:xfrm>
            <a:off x="685800" y="2057400"/>
            <a:ext cx="10820400" cy="3974690"/>
          </a:xfrm>
        </p:spPr>
        <p:txBody>
          <a:bodyPr/>
          <a:lstStyle/>
          <a:p>
            <a:r>
              <a:rPr lang="en-US" sz="2400"/>
              <a:t>A function can have one or more parameters of different data types, but what if you want to pass a function itself as a parameter? </a:t>
            </a:r>
          </a:p>
          <a:p>
            <a:r>
              <a:rPr lang="en-US" sz="2400"/>
              <a:t>How does C# handle the callback functions or event handler? </a:t>
            </a:r>
          </a:p>
          <a:p>
            <a:r>
              <a:rPr lang="en-US" sz="2400"/>
              <a:t>The answer is - </a:t>
            </a:r>
            <a:r>
              <a:rPr lang="en-US" sz="2400" b="1"/>
              <a:t>delegate.</a:t>
            </a:r>
          </a:p>
          <a:p>
            <a:endParaRPr lang="en-US" sz="2400" b="1"/>
          </a:p>
          <a:p>
            <a:r>
              <a:rPr lang="en-US" sz="2400"/>
              <a:t>A delegate is like a </a:t>
            </a:r>
            <a:r>
              <a:rPr lang="en-US" sz="2400" i="1"/>
              <a:t>pointer</a:t>
            </a:r>
            <a:r>
              <a:rPr lang="en-US" sz="2400"/>
              <a:t> to a function. It is a </a:t>
            </a:r>
            <a:r>
              <a:rPr lang="en-US" sz="2400" i="1"/>
              <a:t>reference type</a:t>
            </a:r>
            <a:r>
              <a:rPr lang="en-US" sz="2400"/>
              <a:t> data type and it holds the reference of a method. All the delegates are implicitly derived from </a:t>
            </a:r>
            <a:r>
              <a:rPr lang="en-US" sz="2400">
                <a:latin typeface="Courier New" panose="02070309020205020404" pitchFamily="49" charset="0"/>
                <a:cs typeface="Courier New" panose="02070309020205020404" pitchFamily="49" charset="0"/>
              </a:rPr>
              <a:t>System.Delegate class</a:t>
            </a:r>
            <a:r>
              <a:rPr lang="en-US" sz="2400"/>
              <a:t>.</a:t>
            </a:r>
            <a:endParaRPr lang="ru-RU" sz="2400"/>
          </a:p>
        </p:txBody>
      </p:sp>
    </p:spTree>
    <p:extLst>
      <p:ext uri="{BB962C8B-B14F-4D97-AF65-F5344CB8AC3E}">
        <p14:creationId xmlns:p14="http://schemas.microsoft.com/office/powerpoint/2010/main" val="1698977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57E49F-D101-40A3-9971-CD90BB2DBBB2}"/>
              </a:ext>
            </a:extLst>
          </p:cNvPr>
          <p:cNvSpPr>
            <a:spLocks noGrp="1"/>
          </p:cNvSpPr>
          <p:nvPr>
            <p:ph type="title"/>
          </p:nvPr>
        </p:nvSpPr>
        <p:spPr/>
        <p:txBody>
          <a:bodyPr/>
          <a:lstStyle/>
          <a:p>
            <a:r>
              <a:rPr lang="en-US"/>
              <a:t>C# - Delegate</a:t>
            </a:r>
            <a:endParaRPr lang="ru-RU"/>
          </a:p>
        </p:txBody>
      </p:sp>
      <p:sp>
        <p:nvSpPr>
          <p:cNvPr id="3" name="Текст 2">
            <a:extLst>
              <a:ext uri="{FF2B5EF4-FFF2-40B4-BE49-F238E27FC236}">
                <a16:creationId xmlns:a16="http://schemas.microsoft.com/office/drawing/2014/main" id="{1F903621-1CAE-4975-BE8F-F4CCC10C51F4}"/>
              </a:ext>
            </a:extLst>
          </p:cNvPr>
          <p:cNvSpPr>
            <a:spLocks noGrp="1"/>
          </p:cNvSpPr>
          <p:nvPr>
            <p:ph type="body" sz="quarter" idx="10"/>
          </p:nvPr>
        </p:nvSpPr>
        <p:spPr>
          <a:xfrm>
            <a:off x="685800" y="1873045"/>
            <a:ext cx="10820400" cy="4409767"/>
          </a:xfrm>
        </p:spPr>
        <p:txBody>
          <a:bodyPr/>
          <a:lstStyle/>
          <a:p>
            <a:r>
              <a:rPr lang="en-US" sz="2400"/>
              <a:t>A delegate can be declared using </a:t>
            </a:r>
            <a:r>
              <a:rPr lang="en-US" sz="3200" b="1">
                <a:latin typeface="Courier New" panose="02070309020205020404" pitchFamily="49" charset="0"/>
                <a:cs typeface="Courier New" panose="02070309020205020404" pitchFamily="49" charset="0"/>
              </a:rPr>
              <a:t>delegate</a:t>
            </a:r>
            <a:r>
              <a:rPr lang="en-US" sz="2400"/>
              <a:t> keyword followed by a function signature as shown below.</a:t>
            </a:r>
          </a:p>
          <a:p>
            <a:endParaRPr lang="en-US" sz="2400"/>
          </a:p>
          <a:p>
            <a:endParaRPr lang="en-US" sz="2400"/>
          </a:p>
          <a:p>
            <a:r>
              <a:rPr lang="en-US" sz="2400" i="1"/>
              <a:t>Example: Declare delegate</a:t>
            </a:r>
            <a:endParaRPr lang="ru-RU" sz="2400" i="1"/>
          </a:p>
        </p:txBody>
      </p:sp>
      <p:sp>
        <p:nvSpPr>
          <p:cNvPr id="6" name="Прямоугольник 5">
            <a:extLst>
              <a:ext uri="{FF2B5EF4-FFF2-40B4-BE49-F238E27FC236}">
                <a16:creationId xmlns:a16="http://schemas.microsoft.com/office/drawing/2014/main" id="{CF036C60-54D3-4AF5-AD9B-A8C94724283B}"/>
              </a:ext>
            </a:extLst>
          </p:cNvPr>
          <p:cNvSpPr/>
          <p:nvPr/>
        </p:nvSpPr>
        <p:spPr>
          <a:xfrm>
            <a:off x="685800" y="2927555"/>
            <a:ext cx="10611465" cy="70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&lt;access modifier&gt; delegate &lt;return type&gt; &lt;delegate_name&gt;(&lt;parameters&gt;)</a:t>
            </a:r>
            <a:endParaRPr lang="ru-RU" sz="2000" b="1"/>
          </a:p>
        </p:txBody>
      </p:sp>
      <p:pic>
        <p:nvPicPr>
          <p:cNvPr id="7" name="Рисунок 6">
            <a:extLst>
              <a:ext uri="{FF2B5EF4-FFF2-40B4-BE49-F238E27FC236}">
                <a16:creationId xmlns:a16="http://schemas.microsoft.com/office/drawing/2014/main" id="{A369988E-EF20-4565-8886-B2ABA194EC55}"/>
              </a:ext>
            </a:extLst>
          </p:cNvPr>
          <p:cNvPicPr>
            <a:picLocks noChangeAspect="1"/>
          </p:cNvPicPr>
          <p:nvPr/>
        </p:nvPicPr>
        <p:blipFill>
          <a:blip r:embed="rId2"/>
          <a:stretch>
            <a:fillRect/>
          </a:stretch>
        </p:blipFill>
        <p:spPr>
          <a:xfrm>
            <a:off x="685800" y="4374075"/>
            <a:ext cx="8989142" cy="631825"/>
          </a:xfrm>
          <a:prstGeom prst="rect">
            <a:avLst/>
          </a:prstGeom>
        </p:spPr>
      </p:pic>
      <p:sp>
        <p:nvSpPr>
          <p:cNvPr id="8" name="Прямоугольник: скругленные углы 7">
            <a:extLst>
              <a:ext uri="{FF2B5EF4-FFF2-40B4-BE49-F238E27FC236}">
                <a16:creationId xmlns:a16="http://schemas.microsoft.com/office/drawing/2014/main" id="{263C6365-961E-4209-ACCC-FA28A7E039A9}"/>
              </a:ext>
            </a:extLst>
          </p:cNvPr>
          <p:cNvSpPr/>
          <p:nvPr/>
        </p:nvSpPr>
        <p:spPr>
          <a:xfrm>
            <a:off x="685800" y="5005900"/>
            <a:ext cx="10611465" cy="7385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The </a:t>
            </a:r>
            <a:r>
              <a:rPr lang="en-US" sz="2000">
                <a:solidFill>
                  <a:srgbClr val="0070C0"/>
                </a:solidFill>
                <a:latin typeface="Courier New" panose="02070309020205020404" pitchFamily="49" charset="0"/>
                <a:cs typeface="Courier New" panose="02070309020205020404" pitchFamily="49" charset="0"/>
              </a:rPr>
              <a:t>PrintSomething</a:t>
            </a:r>
            <a:r>
              <a:rPr lang="en-US"/>
              <a:t> delegate shown above, can be used to point to any method that has same return type &amp; parameters declared with </a:t>
            </a:r>
            <a:r>
              <a:rPr lang="en-US">
                <a:solidFill>
                  <a:srgbClr val="0070C0"/>
                </a:solidFill>
                <a:latin typeface="Courier New" panose="02070309020205020404" pitchFamily="49" charset="0"/>
                <a:cs typeface="Courier New" panose="02070309020205020404" pitchFamily="49" charset="0"/>
              </a:rPr>
              <a:t>PrintSomething</a:t>
            </a:r>
            <a:r>
              <a:rPr lang="en-US"/>
              <a:t>.</a:t>
            </a:r>
            <a:endParaRPr lang="ru-RU"/>
          </a:p>
        </p:txBody>
      </p:sp>
    </p:spTree>
    <p:extLst>
      <p:ext uri="{BB962C8B-B14F-4D97-AF65-F5344CB8AC3E}">
        <p14:creationId xmlns:p14="http://schemas.microsoft.com/office/powerpoint/2010/main" val="1864725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3664C2-10B5-435F-972B-159CE04FE57E}"/>
              </a:ext>
            </a:extLst>
          </p:cNvPr>
          <p:cNvSpPr>
            <a:spLocks noGrp="1"/>
          </p:cNvSpPr>
          <p:nvPr>
            <p:ph type="title"/>
          </p:nvPr>
        </p:nvSpPr>
        <p:spPr>
          <a:xfrm>
            <a:off x="516501" y="342900"/>
            <a:ext cx="10820400" cy="600997"/>
          </a:xfrm>
        </p:spPr>
        <p:txBody>
          <a:bodyPr/>
          <a:lstStyle/>
          <a:p>
            <a:r>
              <a:rPr lang="en-US" sz="3600"/>
              <a:t>C# - Delegate. Example</a:t>
            </a:r>
            <a:endParaRPr lang="ru-RU" sz="3600"/>
          </a:p>
        </p:txBody>
      </p:sp>
      <p:sp>
        <p:nvSpPr>
          <p:cNvPr id="4" name="Текст 3">
            <a:extLst>
              <a:ext uri="{FF2B5EF4-FFF2-40B4-BE49-F238E27FC236}">
                <a16:creationId xmlns:a16="http://schemas.microsoft.com/office/drawing/2014/main" id="{9250EEDC-3BED-4FDA-A316-9A6192F19D00}"/>
              </a:ext>
            </a:extLst>
          </p:cNvPr>
          <p:cNvSpPr>
            <a:spLocks noGrp="1"/>
          </p:cNvSpPr>
          <p:nvPr>
            <p:ph type="body" sz="quarter" idx="10"/>
          </p:nvPr>
        </p:nvSpPr>
        <p:spPr/>
        <p:txBody>
          <a:bodyPr/>
          <a:lstStyle/>
          <a:p>
            <a:endParaRPr lang="ru-RU"/>
          </a:p>
        </p:txBody>
      </p:sp>
      <p:pic>
        <p:nvPicPr>
          <p:cNvPr id="5" name="Рисунок 4">
            <a:extLst>
              <a:ext uri="{FF2B5EF4-FFF2-40B4-BE49-F238E27FC236}">
                <a16:creationId xmlns:a16="http://schemas.microsoft.com/office/drawing/2014/main" id="{F5C2D1E6-C5DF-461A-838C-806C9A777880}"/>
              </a:ext>
            </a:extLst>
          </p:cNvPr>
          <p:cNvPicPr>
            <a:picLocks noChangeAspect="1"/>
          </p:cNvPicPr>
          <p:nvPr/>
        </p:nvPicPr>
        <p:blipFill>
          <a:blip r:embed="rId2"/>
          <a:stretch>
            <a:fillRect/>
          </a:stretch>
        </p:blipFill>
        <p:spPr>
          <a:xfrm>
            <a:off x="374434" y="943897"/>
            <a:ext cx="4507281" cy="5615002"/>
          </a:xfrm>
          <a:prstGeom prst="rect">
            <a:avLst/>
          </a:prstGeom>
        </p:spPr>
      </p:pic>
      <p:pic>
        <p:nvPicPr>
          <p:cNvPr id="6" name="Рисунок 5">
            <a:extLst>
              <a:ext uri="{FF2B5EF4-FFF2-40B4-BE49-F238E27FC236}">
                <a16:creationId xmlns:a16="http://schemas.microsoft.com/office/drawing/2014/main" id="{990F5E0B-19A4-43B4-8EB7-CE02886C2C7F}"/>
              </a:ext>
            </a:extLst>
          </p:cNvPr>
          <p:cNvPicPr>
            <a:picLocks noChangeAspect="1"/>
          </p:cNvPicPr>
          <p:nvPr/>
        </p:nvPicPr>
        <p:blipFill>
          <a:blip r:embed="rId3"/>
          <a:stretch>
            <a:fillRect/>
          </a:stretch>
        </p:blipFill>
        <p:spPr>
          <a:xfrm>
            <a:off x="4647893" y="5561677"/>
            <a:ext cx="2034870" cy="997221"/>
          </a:xfrm>
          <a:prstGeom prst="rect">
            <a:avLst/>
          </a:prstGeom>
        </p:spPr>
      </p:pic>
      <p:sp>
        <p:nvSpPr>
          <p:cNvPr id="7" name="Прямоугольник: скругленные углы 6">
            <a:extLst>
              <a:ext uri="{FF2B5EF4-FFF2-40B4-BE49-F238E27FC236}">
                <a16:creationId xmlns:a16="http://schemas.microsoft.com/office/drawing/2014/main" id="{2F71ED36-4C95-4153-AAFF-620E5E4FC67F}"/>
              </a:ext>
            </a:extLst>
          </p:cNvPr>
          <p:cNvSpPr/>
          <p:nvPr/>
        </p:nvSpPr>
        <p:spPr>
          <a:xfrm>
            <a:off x="8480323" y="206477"/>
            <a:ext cx="3337243" cy="561500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We have declared </a:t>
            </a:r>
            <a:r>
              <a:rPr lang="en-US">
                <a:solidFill>
                  <a:srgbClr val="0070C0"/>
                </a:solidFill>
                <a:latin typeface="Courier New" panose="02070309020205020404" pitchFamily="49" charset="0"/>
                <a:cs typeface="Courier New" panose="02070309020205020404" pitchFamily="49" charset="0"/>
              </a:rPr>
              <a:t>PrintSomething</a:t>
            </a:r>
            <a:r>
              <a:rPr lang="en-US"/>
              <a:t> delegate that accepts </a:t>
            </a:r>
            <a:r>
              <a:rPr lang="en-US">
                <a:solidFill>
                  <a:srgbClr val="0070C0"/>
                </a:solidFill>
              </a:rPr>
              <a:t>int</a:t>
            </a:r>
            <a:r>
              <a:rPr lang="en-US"/>
              <a:t> type parameter and returns </a:t>
            </a:r>
            <a:r>
              <a:rPr lang="en-US">
                <a:solidFill>
                  <a:srgbClr val="0070C0"/>
                </a:solidFill>
              </a:rPr>
              <a:t>void</a:t>
            </a:r>
            <a:r>
              <a:rPr lang="en-US"/>
              <a:t>. In the </a:t>
            </a:r>
            <a:r>
              <a:rPr lang="en-US">
                <a:solidFill>
                  <a:srgbClr val="0070C0"/>
                </a:solidFill>
                <a:latin typeface="Courier New" panose="02070309020205020404" pitchFamily="49" charset="0"/>
                <a:cs typeface="Courier New" panose="02070309020205020404" pitchFamily="49" charset="0"/>
              </a:rPr>
              <a:t>Main()</a:t>
            </a:r>
            <a:r>
              <a:rPr lang="en-US"/>
              <a:t> method, a variable of </a:t>
            </a:r>
            <a:r>
              <a:rPr lang="en-US">
                <a:solidFill>
                  <a:srgbClr val="0070C0"/>
                </a:solidFill>
                <a:latin typeface="Courier New" panose="02070309020205020404" pitchFamily="49" charset="0"/>
                <a:cs typeface="Courier New" panose="02070309020205020404" pitchFamily="49" charset="0"/>
              </a:rPr>
              <a:t>PrintSomething</a:t>
            </a:r>
            <a:r>
              <a:rPr lang="en-US"/>
              <a:t> type is declared and assigned a </a:t>
            </a:r>
            <a:r>
              <a:rPr lang="en-US">
                <a:solidFill>
                  <a:srgbClr val="0070C0"/>
                </a:solidFill>
                <a:latin typeface="Courier New" panose="02070309020205020404" pitchFamily="49" charset="0"/>
                <a:cs typeface="Courier New" panose="02070309020205020404" pitchFamily="49" charset="0"/>
              </a:rPr>
              <a:t>PrintNumber</a:t>
            </a:r>
            <a:r>
              <a:rPr lang="en-US"/>
              <a:t> method name. Now, invoking </a:t>
            </a:r>
            <a:r>
              <a:rPr lang="en-US">
                <a:solidFill>
                  <a:srgbClr val="0070C0"/>
                </a:solidFill>
                <a:latin typeface="Courier New" panose="02070309020205020404" pitchFamily="49" charset="0"/>
                <a:cs typeface="Courier New" panose="02070309020205020404" pitchFamily="49" charset="0"/>
              </a:rPr>
              <a:t>PrintSomething</a:t>
            </a:r>
            <a:r>
              <a:rPr lang="en-US"/>
              <a:t> delegate will in-turn invoke </a:t>
            </a:r>
            <a:r>
              <a:rPr lang="en-US">
                <a:solidFill>
                  <a:srgbClr val="0070C0"/>
                </a:solidFill>
                <a:latin typeface="Courier New" panose="02070309020205020404" pitchFamily="49" charset="0"/>
                <a:cs typeface="Courier New" panose="02070309020205020404" pitchFamily="49" charset="0"/>
              </a:rPr>
              <a:t>PrintNumber</a:t>
            </a:r>
            <a:r>
              <a:rPr lang="en-US"/>
              <a:t> method. In the same way, if the </a:t>
            </a:r>
            <a:r>
              <a:rPr lang="en-US">
                <a:solidFill>
                  <a:srgbClr val="0070C0"/>
                </a:solidFill>
                <a:latin typeface="Courier New" panose="02070309020205020404" pitchFamily="49" charset="0"/>
                <a:cs typeface="Courier New" panose="02070309020205020404" pitchFamily="49" charset="0"/>
              </a:rPr>
              <a:t>PrintSomething</a:t>
            </a:r>
            <a:r>
              <a:rPr lang="en-US"/>
              <a:t> delegate variable is assigned to the </a:t>
            </a:r>
            <a:r>
              <a:rPr lang="en-US">
                <a:solidFill>
                  <a:srgbClr val="0070C0"/>
                </a:solidFill>
                <a:latin typeface="Courier New" panose="02070309020205020404" pitchFamily="49" charset="0"/>
                <a:cs typeface="Courier New" panose="02070309020205020404" pitchFamily="49" charset="0"/>
              </a:rPr>
              <a:t>PrintMoney</a:t>
            </a:r>
            <a:r>
              <a:rPr lang="en-US"/>
              <a:t> method, then it will invoke the </a:t>
            </a:r>
            <a:r>
              <a:rPr lang="en-US">
                <a:solidFill>
                  <a:srgbClr val="0070C0"/>
                </a:solidFill>
                <a:latin typeface="Courier New" panose="02070309020205020404" pitchFamily="49" charset="0"/>
                <a:cs typeface="Courier New" panose="02070309020205020404" pitchFamily="49" charset="0"/>
              </a:rPr>
              <a:t>PrintMoney</a:t>
            </a:r>
            <a:r>
              <a:rPr lang="en-US"/>
              <a:t> method.</a:t>
            </a:r>
            <a:endParaRPr lang="ru-RU"/>
          </a:p>
        </p:txBody>
      </p:sp>
      <p:sp>
        <p:nvSpPr>
          <p:cNvPr id="8" name="Выноска: изогнутая линия без границы 7">
            <a:extLst>
              <a:ext uri="{FF2B5EF4-FFF2-40B4-BE49-F238E27FC236}">
                <a16:creationId xmlns:a16="http://schemas.microsoft.com/office/drawing/2014/main" id="{F2EA00E5-A130-4649-B015-301A40BAE3C4}"/>
              </a:ext>
            </a:extLst>
          </p:cNvPr>
          <p:cNvSpPr/>
          <p:nvPr/>
        </p:nvSpPr>
        <p:spPr>
          <a:xfrm>
            <a:off x="4871883" y="1482660"/>
            <a:ext cx="3425733" cy="479322"/>
          </a:xfrm>
          <a:prstGeom prst="callout2">
            <a:avLst>
              <a:gd name="adj1" fmla="val 18750"/>
              <a:gd name="adj2" fmla="val -8333"/>
              <a:gd name="adj3" fmla="val 18750"/>
              <a:gd name="adj4" fmla="val -16667"/>
              <a:gd name="adj5" fmla="val 23269"/>
              <a:gd name="adj6" fmla="val -120235"/>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solidFill>
                  <a:schemeClr val="bg1"/>
                </a:solidFill>
              </a:rPr>
              <a:t>declare delegate</a:t>
            </a:r>
            <a:endParaRPr lang="ru-RU">
              <a:solidFill>
                <a:schemeClr val="bg1"/>
              </a:solidFill>
            </a:endParaRPr>
          </a:p>
        </p:txBody>
      </p:sp>
      <p:grpSp>
        <p:nvGrpSpPr>
          <p:cNvPr id="14" name="Группа 13">
            <a:extLst>
              <a:ext uri="{FF2B5EF4-FFF2-40B4-BE49-F238E27FC236}">
                <a16:creationId xmlns:a16="http://schemas.microsoft.com/office/drawing/2014/main" id="{129D5914-B5FE-4BAA-87D1-030969EA7076}"/>
              </a:ext>
            </a:extLst>
          </p:cNvPr>
          <p:cNvGrpSpPr/>
          <p:nvPr/>
        </p:nvGrpSpPr>
        <p:grpSpPr>
          <a:xfrm>
            <a:off x="4275527" y="2300750"/>
            <a:ext cx="4452498" cy="877972"/>
            <a:chOff x="4275527" y="2300750"/>
            <a:chExt cx="4452498" cy="877972"/>
          </a:xfrm>
        </p:grpSpPr>
        <p:sp>
          <p:nvSpPr>
            <p:cNvPr id="11" name="Выноска: изогнутая линия без границы 10">
              <a:extLst>
                <a:ext uri="{FF2B5EF4-FFF2-40B4-BE49-F238E27FC236}">
                  <a16:creationId xmlns:a16="http://schemas.microsoft.com/office/drawing/2014/main" id="{1035C811-520E-44EA-8F4D-86F82C0FF34F}"/>
                </a:ext>
              </a:extLst>
            </p:cNvPr>
            <p:cNvSpPr/>
            <p:nvPr/>
          </p:nvSpPr>
          <p:spPr>
            <a:xfrm>
              <a:off x="4306224" y="2300750"/>
              <a:ext cx="4421801" cy="877972"/>
            </a:xfrm>
            <a:prstGeom prst="callout2">
              <a:avLst>
                <a:gd name="adj1" fmla="val 18750"/>
                <a:gd name="adj2" fmla="val -8333"/>
                <a:gd name="adj3" fmla="val 18750"/>
                <a:gd name="adj4" fmla="val -16667"/>
                <a:gd name="adj5" fmla="val 18512"/>
                <a:gd name="adj6" fmla="val -72310"/>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solidFill>
                    <a:schemeClr val="bg1"/>
                  </a:solidFill>
                </a:rPr>
                <a:t>PrintSomething delegate points to PrintNumber or</a:t>
              </a:r>
            </a:p>
            <a:p>
              <a:endParaRPr lang="ru-RU">
                <a:solidFill>
                  <a:schemeClr val="bg1"/>
                </a:solidFill>
              </a:endParaRPr>
            </a:p>
          </p:txBody>
        </p:sp>
        <p:pic>
          <p:nvPicPr>
            <p:cNvPr id="13" name="Рисунок 12">
              <a:extLst>
                <a:ext uri="{FF2B5EF4-FFF2-40B4-BE49-F238E27FC236}">
                  <a16:creationId xmlns:a16="http://schemas.microsoft.com/office/drawing/2014/main" id="{B23BE81D-F455-4949-8C13-5B90073825A2}"/>
                </a:ext>
              </a:extLst>
            </p:cNvPr>
            <p:cNvPicPr>
              <a:picLocks noChangeAspect="1"/>
            </p:cNvPicPr>
            <p:nvPr/>
          </p:nvPicPr>
          <p:blipFill>
            <a:blip r:embed="rId4"/>
            <a:stretch>
              <a:fillRect/>
            </a:stretch>
          </p:blipFill>
          <p:spPr>
            <a:xfrm>
              <a:off x="4275527" y="2886314"/>
              <a:ext cx="4421801" cy="255327"/>
            </a:xfrm>
            <a:prstGeom prst="rect">
              <a:avLst/>
            </a:prstGeom>
          </p:spPr>
        </p:pic>
      </p:grpSp>
      <p:sp>
        <p:nvSpPr>
          <p:cNvPr id="15" name="Выноска: изогнутая линия без границы 14">
            <a:extLst>
              <a:ext uri="{FF2B5EF4-FFF2-40B4-BE49-F238E27FC236}">
                <a16:creationId xmlns:a16="http://schemas.microsoft.com/office/drawing/2014/main" id="{473E8E18-2A5E-4A18-BE48-71E05527B66D}"/>
              </a:ext>
            </a:extLst>
          </p:cNvPr>
          <p:cNvSpPr/>
          <p:nvPr/>
        </p:nvSpPr>
        <p:spPr>
          <a:xfrm>
            <a:off x="3053377" y="3272076"/>
            <a:ext cx="5115580" cy="407203"/>
          </a:xfrm>
          <a:prstGeom prst="callout2">
            <a:avLst>
              <a:gd name="adj1" fmla="val 18750"/>
              <a:gd name="adj2" fmla="val -8333"/>
              <a:gd name="adj3" fmla="val 18750"/>
              <a:gd name="adj4" fmla="val -16667"/>
              <a:gd name="adj5" fmla="val 20192"/>
              <a:gd name="adj6" fmla="val -39172"/>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solidFill>
                  <a:schemeClr val="bg1"/>
                </a:solidFill>
              </a:rPr>
              <a:t>PrintSomething delegate points to PrintMoney</a:t>
            </a:r>
            <a:endParaRPr lang="ru-RU">
              <a:solidFill>
                <a:schemeClr val="bg1"/>
              </a:solidFill>
            </a:endParaRPr>
          </a:p>
        </p:txBody>
      </p:sp>
    </p:spTree>
    <p:extLst>
      <p:ext uri="{BB962C8B-B14F-4D97-AF65-F5344CB8AC3E}">
        <p14:creationId xmlns:p14="http://schemas.microsoft.com/office/powerpoint/2010/main" val="76470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167B12E8-A1D0-4014-89EF-887ACAF48B36}"/>
              </a:ext>
            </a:extLst>
          </p:cNvPr>
          <p:cNvSpPr>
            <a:spLocks noGrp="1"/>
          </p:cNvSpPr>
          <p:nvPr>
            <p:ph type="title"/>
          </p:nvPr>
        </p:nvSpPr>
        <p:spPr/>
        <p:txBody>
          <a:bodyPr/>
          <a:lstStyle/>
          <a:p>
            <a:r>
              <a:rPr lang="en-US"/>
              <a:t>C# - Delegate</a:t>
            </a:r>
            <a:endParaRPr lang="ru-RU"/>
          </a:p>
        </p:txBody>
      </p:sp>
      <p:sp>
        <p:nvSpPr>
          <p:cNvPr id="5" name="Текст 4">
            <a:extLst>
              <a:ext uri="{FF2B5EF4-FFF2-40B4-BE49-F238E27FC236}">
                <a16:creationId xmlns:a16="http://schemas.microsoft.com/office/drawing/2014/main" id="{4B2867D4-B248-4B62-9802-2BD96D84BB2E}"/>
              </a:ext>
            </a:extLst>
          </p:cNvPr>
          <p:cNvSpPr>
            <a:spLocks noGrp="1"/>
          </p:cNvSpPr>
          <p:nvPr>
            <p:ph type="body" sz="quarter" idx="10"/>
          </p:nvPr>
        </p:nvSpPr>
        <p:spPr>
          <a:xfrm>
            <a:off x="9778181" y="4387645"/>
            <a:ext cx="1728019" cy="420329"/>
          </a:xfrm>
        </p:spPr>
        <p:txBody>
          <a:bodyPr/>
          <a:lstStyle/>
          <a:p>
            <a:r>
              <a:rPr lang="en-US"/>
              <a:t>delegate in C#</a:t>
            </a:r>
            <a:endParaRPr lang="ru-RU"/>
          </a:p>
        </p:txBody>
      </p:sp>
      <p:pic>
        <p:nvPicPr>
          <p:cNvPr id="6" name="Рисунок 5">
            <a:extLst>
              <a:ext uri="{FF2B5EF4-FFF2-40B4-BE49-F238E27FC236}">
                <a16:creationId xmlns:a16="http://schemas.microsoft.com/office/drawing/2014/main" id="{2C55CFB0-2E97-4E0B-B1E2-81A2702A5E41}"/>
              </a:ext>
            </a:extLst>
          </p:cNvPr>
          <p:cNvPicPr>
            <a:picLocks noChangeAspect="1"/>
          </p:cNvPicPr>
          <p:nvPr/>
        </p:nvPicPr>
        <p:blipFill>
          <a:blip r:embed="rId2"/>
          <a:stretch>
            <a:fillRect/>
          </a:stretch>
        </p:blipFill>
        <p:spPr>
          <a:xfrm>
            <a:off x="1696066" y="1761279"/>
            <a:ext cx="7890386" cy="4810889"/>
          </a:xfrm>
          <a:prstGeom prst="rect">
            <a:avLst/>
          </a:prstGeom>
        </p:spPr>
      </p:pic>
    </p:spTree>
    <p:extLst>
      <p:ext uri="{BB962C8B-B14F-4D97-AF65-F5344CB8AC3E}">
        <p14:creationId xmlns:p14="http://schemas.microsoft.com/office/powerpoint/2010/main" val="531583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735D85-9A7E-4892-A154-2A4A6712CEFC}"/>
              </a:ext>
            </a:extLst>
          </p:cNvPr>
          <p:cNvSpPr>
            <a:spLocks noGrp="1"/>
          </p:cNvSpPr>
          <p:nvPr>
            <p:ph type="title"/>
          </p:nvPr>
        </p:nvSpPr>
        <p:spPr/>
        <p:txBody>
          <a:bodyPr/>
          <a:lstStyle/>
          <a:p>
            <a:r>
              <a:rPr lang="en-US"/>
              <a:t>Invoking Delegate</a:t>
            </a:r>
            <a:endParaRPr lang="ru-RU"/>
          </a:p>
        </p:txBody>
      </p:sp>
      <p:sp>
        <p:nvSpPr>
          <p:cNvPr id="3" name="Текст 2">
            <a:extLst>
              <a:ext uri="{FF2B5EF4-FFF2-40B4-BE49-F238E27FC236}">
                <a16:creationId xmlns:a16="http://schemas.microsoft.com/office/drawing/2014/main" id="{0C58D32B-2EDD-478D-8BC8-618AD7AAA896}"/>
              </a:ext>
            </a:extLst>
          </p:cNvPr>
          <p:cNvSpPr>
            <a:spLocks noGrp="1"/>
          </p:cNvSpPr>
          <p:nvPr>
            <p:ph type="body" sz="quarter" idx="10"/>
          </p:nvPr>
        </p:nvSpPr>
        <p:spPr/>
        <p:txBody>
          <a:bodyPr/>
          <a:lstStyle/>
          <a:p>
            <a:r>
              <a:rPr lang="en-US"/>
              <a:t>The delegate can be invoked like a method because it is a </a:t>
            </a:r>
            <a:r>
              <a:rPr lang="en-US" i="1"/>
              <a:t>reference</a:t>
            </a:r>
            <a:r>
              <a:rPr lang="en-US"/>
              <a:t> to a method. Invoking a delegate will in-turn invoke a method which it refered to. </a:t>
            </a:r>
          </a:p>
          <a:p>
            <a:r>
              <a:rPr lang="en-US"/>
              <a:t>The delegate can be invoked by two ways: </a:t>
            </a:r>
          </a:p>
          <a:p>
            <a:pPr marL="342900" indent="-342900">
              <a:buFont typeface="Arial" panose="020B0604020202020204" pitchFamily="34" charset="0"/>
              <a:buChar char="•"/>
            </a:pPr>
            <a:r>
              <a:rPr lang="en-US"/>
              <a:t>using </a:t>
            </a:r>
            <a:r>
              <a:rPr lang="en-US" sz="2800" b="1">
                <a:solidFill>
                  <a:srgbClr val="0070C0"/>
                </a:solidFill>
              </a:rPr>
              <a:t>()</a:t>
            </a:r>
            <a:r>
              <a:rPr lang="en-US"/>
              <a:t> operator;</a:t>
            </a:r>
          </a:p>
          <a:p>
            <a:pPr marL="342900" indent="-342900">
              <a:buFont typeface="Arial" panose="020B0604020202020204" pitchFamily="34" charset="0"/>
              <a:buChar char="•"/>
            </a:pPr>
            <a:r>
              <a:rPr lang="en-US"/>
              <a:t>using the </a:t>
            </a:r>
            <a:r>
              <a:rPr lang="en-US" sz="2800" b="1">
                <a:solidFill>
                  <a:srgbClr val="0070C0"/>
                </a:solidFill>
                <a:latin typeface="Courier New" panose="02070309020205020404" pitchFamily="49" charset="0"/>
                <a:cs typeface="Courier New" panose="02070309020205020404" pitchFamily="49" charset="0"/>
              </a:rPr>
              <a:t>Invoke()</a:t>
            </a:r>
            <a:r>
              <a:rPr lang="en-US"/>
              <a:t> method of delegate.</a:t>
            </a:r>
            <a:endParaRPr lang="ru-RU"/>
          </a:p>
        </p:txBody>
      </p:sp>
      <p:pic>
        <p:nvPicPr>
          <p:cNvPr id="4" name="Рисунок 3">
            <a:extLst>
              <a:ext uri="{FF2B5EF4-FFF2-40B4-BE49-F238E27FC236}">
                <a16:creationId xmlns:a16="http://schemas.microsoft.com/office/drawing/2014/main" id="{D12943EC-6F32-4FA7-9E8A-AC0FEDA14F50}"/>
              </a:ext>
            </a:extLst>
          </p:cNvPr>
          <p:cNvPicPr>
            <a:picLocks noChangeAspect="1"/>
          </p:cNvPicPr>
          <p:nvPr/>
        </p:nvPicPr>
        <p:blipFill>
          <a:blip r:embed="rId2"/>
          <a:stretch>
            <a:fillRect/>
          </a:stretch>
        </p:blipFill>
        <p:spPr>
          <a:xfrm>
            <a:off x="685800" y="4438649"/>
            <a:ext cx="5570182" cy="1608189"/>
          </a:xfrm>
          <a:prstGeom prst="rect">
            <a:avLst/>
          </a:prstGeom>
        </p:spPr>
      </p:pic>
    </p:spTree>
    <p:extLst>
      <p:ext uri="{BB962C8B-B14F-4D97-AF65-F5344CB8AC3E}">
        <p14:creationId xmlns:p14="http://schemas.microsoft.com/office/powerpoint/2010/main" val="2431747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EAF314-67F9-4596-94CE-04625A41D794}"/>
              </a:ext>
            </a:extLst>
          </p:cNvPr>
          <p:cNvSpPr>
            <a:spLocks noGrp="1"/>
          </p:cNvSpPr>
          <p:nvPr>
            <p:ph type="title"/>
          </p:nvPr>
        </p:nvSpPr>
        <p:spPr/>
        <p:txBody>
          <a:bodyPr/>
          <a:lstStyle/>
          <a:p>
            <a:r>
              <a:rPr lang="pt-BR"/>
              <a:t>Pass Delegate as a Parameter</a:t>
            </a:r>
            <a:endParaRPr lang="ru-RU"/>
          </a:p>
        </p:txBody>
      </p:sp>
      <p:sp>
        <p:nvSpPr>
          <p:cNvPr id="3" name="Текст 2">
            <a:extLst>
              <a:ext uri="{FF2B5EF4-FFF2-40B4-BE49-F238E27FC236}">
                <a16:creationId xmlns:a16="http://schemas.microsoft.com/office/drawing/2014/main" id="{90F6FF8A-387D-4AEE-960C-17A8813BB983}"/>
              </a:ext>
            </a:extLst>
          </p:cNvPr>
          <p:cNvSpPr>
            <a:spLocks noGrp="1"/>
          </p:cNvSpPr>
          <p:nvPr>
            <p:ph type="body" sz="quarter" idx="10"/>
          </p:nvPr>
        </p:nvSpPr>
        <p:spPr/>
        <p:txBody>
          <a:bodyPr/>
          <a:lstStyle/>
          <a:p>
            <a:r>
              <a:rPr lang="en-US" sz="2400"/>
              <a:t>A method can have a parameter of a </a:t>
            </a:r>
            <a:r>
              <a:rPr lang="en-US" sz="2400" i="1"/>
              <a:t>delegate</a:t>
            </a:r>
            <a:r>
              <a:rPr lang="en-US" sz="2400"/>
              <a:t> type and can invoke the </a:t>
            </a:r>
            <a:r>
              <a:rPr lang="en-US" sz="2400" i="1"/>
              <a:t>delegate parameter</a:t>
            </a:r>
            <a:r>
              <a:rPr lang="en-US" sz="2400"/>
              <a:t>.</a:t>
            </a:r>
          </a:p>
          <a:p>
            <a:endParaRPr lang="en-US" sz="2400"/>
          </a:p>
          <a:p>
            <a:endParaRPr lang="en-US" sz="2400"/>
          </a:p>
          <a:p>
            <a:r>
              <a:rPr lang="en-US" sz="2400">
                <a:latin typeface="Courier New" panose="02070309020205020404" pitchFamily="49" charset="0"/>
                <a:cs typeface="Courier New" panose="02070309020205020404" pitchFamily="49" charset="0"/>
              </a:rPr>
              <a:t>PrintHelper</a:t>
            </a:r>
            <a:r>
              <a:rPr lang="en-US" sz="2400"/>
              <a:t> method has a delegate parameter of </a:t>
            </a:r>
            <a:r>
              <a:rPr lang="en-US" sz="2400">
                <a:latin typeface="Courier New" panose="02070309020205020404" pitchFamily="49" charset="0"/>
                <a:cs typeface="Courier New" panose="02070309020205020404" pitchFamily="49" charset="0"/>
              </a:rPr>
              <a:t>PrintSomething</a:t>
            </a:r>
            <a:r>
              <a:rPr lang="en-US" sz="2400"/>
              <a:t> type and invokes it like a function:</a:t>
            </a:r>
          </a:p>
          <a:p>
            <a:pPr algn="ctr"/>
            <a:r>
              <a:rPr lang="en-US" sz="2800" b="1">
                <a:solidFill>
                  <a:srgbClr val="0070C0"/>
                </a:solidFill>
                <a:latin typeface="Courier New" panose="02070309020205020404" pitchFamily="49" charset="0"/>
                <a:cs typeface="Courier New" panose="02070309020205020404" pitchFamily="49" charset="0"/>
              </a:rPr>
              <a:t>delegateFunc(numToPrint)</a:t>
            </a:r>
          </a:p>
          <a:p>
            <a:endParaRPr lang="ru-RU" sz="2400"/>
          </a:p>
        </p:txBody>
      </p:sp>
      <p:pic>
        <p:nvPicPr>
          <p:cNvPr id="4" name="Рисунок 3">
            <a:extLst>
              <a:ext uri="{FF2B5EF4-FFF2-40B4-BE49-F238E27FC236}">
                <a16:creationId xmlns:a16="http://schemas.microsoft.com/office/drawing/2014/main" id="{F1DC15D4-3C88-4026-BBD6-76221CD2B724}"/>
              </a:ext>
            </a:extLst>
          </p:cNvPr>
          <p:cNvPicPr>
            <a:picLocks noChangeAspect="1"/>
          </p:cNvPicPr>
          <p:nvPr/>
        </p:nvPicPr>
        <p:blipFill>
          <a:blip r:embed="rId2"/>
          <a:stretch>
            <a:fillRect/>
          </a:stretch>
        </p:blipFill>
        <p:spPr>
          <a:xfrm>
            <a:off x="199094" y="3010667"/>
            <a:ext cx="11764489" cy="528946"/>
          </a:xfrm>
          <a:prstGeom prst="rect">
            <a:avLst/>
          </a:prstGeom>
        </p:spPr>
      </p:pic>
    </p:spTree>
    <p:extLst>
      <p:ext uri="{BB962C8B-B14F-4D97-AF65-F5344CB8AC3E}">
        <p14:creationId xmlns:p14="http://schemas.microsoft.com/office/powerpoint/2010/main" val="1600161018"/>
      </p:ext>
    </p:extLst>
  </p:cSld>
  <p:clrMapOvr>
    <a:masterClrMapping/>
  </p:clrMapOvr>
</p:sld>
</file>

<file path=ppt/theme/theme1.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SoftServe_PPT_Master_Slides_2020</Template>
  <TotalTime>295</TotalTime>
  <Words>1292</Words>
  <Application>Microsoft Office PowerPoint</Application>
  <PresentationFormat>Widescreen</PresentationFormat>
  <Paragraphs>115</Paragraphs>
  <Slides>22</Slides>
  <Notes>7</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22</vt:i4>
      </vt:variant>
    </vt:vector>
  </HeadingPairs>
  <TitlesOfParts>
    <vt:vector size="31" baseType="lpstr">
      <vt:lpstr>Arial</vt:lpstr>
      <vt:lpstr>Calibri</vt:lpstr>
      <vt:lpstr>Courier New</vt:lpstr>
      <vt:lpstr>Open Sans</vt:lpstr>
      <vt:lpstr>Open Sans Regular</vt:lpstr>
      <vt:lpstr>Proxima Nova Black</vt:lpstr>
      <vt:lpstr>2_GRADIENT THEME</vt:lpstr>
      <vt:lpstr>1_GRADIENT THEME</vt:lpstr>
      <vt:lpstr>2_DARK THEME</vt:lpstr>
      <vt:lpstr>Delegates and Events</vt:lpstr>
      <vt:lpstr>Delegates and Events</vt:lpstr>
      <vt:lpstr>C# - Delegate </vt:lpstr>
      <vt:lpstr>C# - Delegate</vt:lpstr>
      <vt:lpstr>C# - Delegate</vt:lpstr>
      <vt:lpstr>C# - Delegate. Example</vt:lpstr>
      <vt:lpstr>C# - Delegate</vt:lpstr>
      <vt:lpstr>Invoking Delegate</vt:lpstr>
      <vt:lpstr>Pass Delegate as a Parameter</vt:lpstr>
      <vt:lpstr>Pass Delegate as a Parameter</vt:lpstr>
      <vt:lpstr>Multicast Delegate</vt:lpstr>
      <vt:lpstr>Delegates. Summary</vt:lpstr>
      <vt:lpstr>C# - Event </vt:lpstr>
      <vt:lpstr>C# - Event</vt:lpstr>
      <vt:lpstr>C# - Event</vt:lpstr>
      <vt:lpstr>C# - Event. Example</vt:lpstr>
      <vt:lpstr>C# - Event. Event Subscriber</vt:lpstr>
      <vt:lpstr>C# - Event. Example</vt:lpstr>
      <vt:lpstr>Event Arguments</vt:lpstr>
      <vt:lpstr>Event Arguments</vt:lpstr>
      <vt:lpstr>Events.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Delegates and Events</dc:title>
  <dc:creator>Василь Мельник</dc:creator>
  <cp:lastModifiedBy>Halyna Melnyk</cp:lastModifiedBy>
  <cp:revision>50</cp:revision>
  <dcterms:created xsi:type="dcterms:W3CDTF">2020-04-26T10:42:19Z</dcterms:created>
  <dcterms:modified xsi:type="dcterms:W3CDTF">2021-04-11T14:23:48Z</dcterms:modified>
</cp:coreProperties>
</file>