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61"/>
  </p:notesMasterIdLst>
  <p:sldIdLst>
    <p:sldId id="256" r:id="rId4"/>
    <p:sldId id="409" r:id="rId5"/>
    <p:sldId id="386" r:id="rId6"/>
    <p:sldId id="384" r:id="rId7"/>
    <p:sldId id="387" r:id="rId8"/>
    <p:sldId id="257" r:id="rId9"/>
    <p:sldId id="259" r:id="rId10"/>
    <p:sldId id="261" r:id="rId11"/>
    <p:sldId id="262" r:id="rId12"/>
    <p:sldId id="266" r:id="rId13"/>
    <p:sldId id="388" r:id="rId14"/>
    <p:sldId id="410" r:id="rId15"/>
    <p:sldId id="267" r:id="rId16"/>
    <p:sldId id="270" r:id="rId17"/>
    <p:sldId id="272" r:id="rId18"/>
    <p:sldId id="274" r:id="rId19"/>
    <p:sldId id="275" r:id="rId20"/>
    <p:sldId id="277" r:id="rId21"/>
    <p:sldId id="278" r:id="rId22"/>
    <p:sldId id="280" r:id="rId23"/>
    <p:sldId id="411" r:id="rId24"/>
    <p:sldId id="412" r:id="rId25"/>
    <p:sldId id="281" r:id="rId26"/>
    <p:sldId id="283" r:id="rId27"/>
    <p:sldId id="285" r:id="rId28"/>
    <p:sldId id="287" r:id="rId29"/>
    <p:sldId id="391" r:id="rId30"/>
    <p:sldId id="291" r:id="rId31"/>
    <p:sldId id="296" r:id="rId32"/>
    <p:sldId id="413" r:id="rId33"/>
    <p:sldId id="414" r:id="rId34"/>
    <p:sldId id="297" r:id="rId35"/>
    <p:sldId id="299" r:id="rId36"/>
    <p:sldId id="301" r:id="rId37"/>
    <p:sldId id="393" r:id="rId38"/>
    <p:sldId id="394" r:id="rId39"/>
    <p:sldId id="306" r:id="rId40"/>
    <p:sldId id="311" r:id="rId41"/>
    <p:sldId id="415" r:id="rId42"/>
    <p:sldId id="312" r:id="rId43"/>
    <p:sldId id="314" r:id="rId44"/>
    <p:sldId id="395" r:id="rId45"/>
    <p:sldId id="398" r:id="rId46"/>
    <p:sldId id="401" r:id="rId47"/>
    <p:sldId id="319" r:id="rId48"/>
    <p:sldId id="417" r:id="rId49"/>
    <p:sldId id="324" r:id="rId50"/>
    <p:sldId id="325" r:id="rId51"/>
    <p:sldId id="418" r:id="rId52"/>
    <p:sldId id="326" r:id="rId53"/>
    <p:sldId id="327" r:id="rId54"/>
    <p:sldId id="334" r:id="rId55"/>
    <p:sldId id="343" r:id="rId56"/>
    <p:sldId id="345" r:id="rId57"/>
    <p:sldId id="403" r:id="rId58"/>
    <p:sldId id="381" r:id="rId59"/>
    <p:sldId id="383"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3370" autoAdjust="0"/>
  </p:normalViewPr>
  <p:slideViewPr>
    <p:cSldViewPr snapToGrid="0">
      <p:cViewPr varScale="1">
        <p:scale>
          <a:sx n="76" d="100"/>
          <a:sy n="76"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208A7-2861-4CC7-8197-E780332F4292}" type="doc">
      <dgm:prSet loTypeId="urn:microsoft.com/office/officeart/2005/8/layout/orgChart1" loCatId="hierarchy" qsTypeId="urn:microsoft.com/office/officeart/2005/8/quickstyle/simple1" qsCatId="simple" csTypeId="urn:microsoft.com/office/officeart/2005/8/colors/accent4_3" csCatId="accent4" phldr="1"/>
      <dgm:spPr/>
      <dgm:t>
        <a:bodyPr/>
        <a:lstStyle/>
        <a:p>
          <a:endParaRPr lang="ru-RU"/>
        </a:p>
      </dgm:t>
    </dgm:pt>
    <dgm:pt modelId="{6E4A4954-5771-4C8F-A7A0-BD19A917E68A}">
      <dgm:prSet phldrT="[Текст]"/>
      <dgm:spPr/>
      <dgm:t>
        <a:bodyPr/>
        <a:lstStyle/>
        <a:p>
          <a:r>
            <a:rPr lang="en-US"/>
            <a:t>Employee</a:t>
          </a:r>
          <a:endParaRPr lang="ru-RU"/>
        </a:p>
      </dgm:t>
    </dgm:pt>
    <dgm:pt modelId="{309938D2-3B97-4D98-B9F2-0D3AE7D6AA04}" type="parTrans" cxnId="{90A3A0CA-668C-4140-B64D-CF481928B24F}">
      <dgm:prSet/>
      <dgm:spPr/>
      <dgm:t>
        <a:bodyPr/>
        <a:lstStyle/>
        <a:p>
          <a:endParaRPr lang="ru-RU"/>
        </a:p>
      </dgm:t>
    </dgm:pt>
    <dgm:pt modelId="{A6347246-1D8E-4F6C-9230-74948CC324FE}" type="sibTrans" cxnId="{90A3A0CA-668C-4140-B64D-CF481928B24F}">
      <dgm:prSet/>
      <dgm:spPr/>
      <dgm:t>
        <a:bodyPr/>
        <a:lstStyle/>
        <a:p>
          <a:endParaRPr lang="ru-RU"/>
        </a:p>
      </dgm:t>
    </dgm:pt>
    <dgm:pt modelId="{11EC776F-56CF-42A7-AE3B-075DF719CD33}">
      <dgm:prSet phldrT="[Текст]"/>
      <dgm:spPr/>
      <dgm:t>
        <a:bodyPr/>
        <a:lstStyle/>
        <a:p>
          <a:r>
            <a:rPr lang="en-US"/>
            <a:t>Casual Employee</a:t>
          </a:r>
          <a:endParaRPr lang="ru-RU"/>
        </a:p>
      </dgm:t>
    </dgm:pt>
    <dgm:pt modelId="{2B6C8FD7-6662-4CC3-B001-5249E63FAF07}" type="parTrans" cxnId="{F945AA74-E5BE-44BD-94E0-A53A34F0555B}">
      <dgm:prSet/>
      <dgm:spPr/>
      <dgm:t>
        <a:bodyPr/>
        <a:lstStyle/>
        <a:p>
          <a:endParaRPr lang="ru-RU"/>
        </a:p>
      </dgm:t>
    </dgm:pt>
    <dgm:pt modelId="{9D8EE423-9477-4714-A300-5C71C9B16677}" type="sibTrans" cxnId="{F945AA74-E5BE-44BD-94E0-A53A34F0555B}">
      <dgm:prSet/>
      <dgm:spPr/>
      <dgm:t>
        <a:bodyPr/>
        <a:lstStyle/>
        <a:p>
          <a:endParaRPr lang="ru-RU"/>
        </a:p>
      </dgm:t>
    </dgm:pt>
    <dgm:pt modelId="{CF44D95D-E51C-414C-AD92-837A2CD4A93D}">
      <dgm:prSet phldrT="[Текст]"/>
      <dgm:spPr/>
      <dgm:t>
        <a:bodyPr/>
        <a:lstStyle/>
        <a:p>
          <a:r>
            <a:rPr lang="en-US"/>
            <a:t>Contractual Employee</a:t>
          </a:r>
          <a:endParaRPr lang="ru-RU"/>
        </a:p>
      </dgm:t>
    </dgm:pt>
    <dgm:pt modelId="{DDBF428D-15FF-4761-940D-624F5A87098F}" type="parTrans" cxnId="{9B3EDE72-FD70-4980-BC58-0B793217474F}">
      <dgm:prSet/>
      <dgm:spPr/>
      <dgm:t>
        <a:bodyPr/>
        <a:lstStyle/>
        <a:p>
          <a:endParaRPr lang="ru-RU"/>
        </a:p>
      </dgm:t>
    </dgm:pt>
    <dgm:pt modelId="{F3EDDA55-E96C-40F8-996D-CC379554DA82}" type="sibTrans" cxnId="{9B3EDE72-FD70-4980-BC58-0B793217474F}">
      <dgm:prSet/>
      <dgm:spPr/>
      <dgm:t>
        <a:bodyPr/>
        <a:lstStyle/>
        <a:p>
          <a:endParaRPr lang="ru-RU"/>
        </a:p>
      </dgm:t>
    </dgm:pt>
    <dgm:pt modelId="{B7EADC7E-1F7C-4F4D-94CD-DE9F74B1C035}" type="pres">
      <dgm:prSet presAssocID="{308208A7-2861-4CC7-8197-E780332F4292}" presName="hierChild1" presStyleCnt="0">
        <dgm:presLayoutVars>
          <dgm:orgChart val="1"/>
          <dgm:chPref val="1"/>
          <dgm:dir/>
          <dgm:animOne val="branch"/>
          <dgm:animLvl val="lvl"/>
          <dgm:resizeHandles/>
        </dgm:presLayoutVars>
      </dgm:prSet>
      <dgm:spPr/>
    </dgm:pt>
    <dgm:pt modelId="{6E1B1F9C-9064-4858-8E02-1677ED933B63}" type="pres">
      <dgm:prSet presAssocID="{6E4A4954-5771-4C8F-A7A0-BD19A917E68A}" presName="hierRoot1" presStyleCnt="0">
        <dgm:presLayoutVars>
          <dgm:hierBranch val="init"/>
        </dgm:presLayoutVars>
      </dgm:prSet>
      <dgm:spPr/>
    </dgm:pt>
    <dgm:pt modelId="{8C000909-D068-4713-B283-88A22ACFC42D}" type="pres">
      <dgm:prSet presAssocID="{6E4A4954-5771-4C8F-A7A0-BD19A917E68A}" presName="rootComposite1" presStyleCnt="0"/>
      <dgm:spPr/>
    </dgm:pt>
    <dgm:pt modelId="{B903678B-968F-4299-8405-C01F815D5932}" type="pres">
      <dgm:prSet presAssocID="{6E4A4954-5771-4C8F-A7A0-BD19A917E68A}" presName="rootText1" presStyleLbl="node0" presStyleIdx="0" presStyleCnt="1">
        <dgm:presLayoutVars>
          <dgm:chPref val="3"/>
        </dgm:presLayoutVars>
      </dgm:prSet>
      <dgm:spPr/>
    </dgm:pt>
    <dgm:pt modelId="{A3CAEBA9-7105-4F27-8CCB-A959FF83C84D}" type="pres">
      <dgm:prSet presAssocID="{6E4A4954-5771-4C8F-A7A0-BD19A917E68A}" presName="rootConnector1" presStyleLbl="node1" presStyleIdx="0" presStyleCnt="0"/>
      <dgm:spPr/>
    </dgm:pt>
    <dgm:pt modelId="{7BAE679D-5418-4F8D-AD60-CCDF3131723E}" type="pres">
      <dgm:prSet presAssocID="{6E4A4954-5771-4C8F-A7A0-BD19A917E68A}" presName="hierChild2" presStyleCnt="0"/>
      <dgm:spPr/>
    </dgm:pt>
    <dgm:pt modelId="{4A8B1984-6542-4117-9D00-B5AF60382B3D}" type="pres">
      <dgm:prSet presAssocID="{2B6C8FD7-6662-4CC3-B001-5249E63FAF07}" presName="Name37" presStyleLbl="parChTrans1D2" presStyleIdx="0" presStyleCnt="2"/>
      <dgm:spPr/>
    </dgm:pt>
    <dgm:pt modelId="{D652633F-8CE6-4F58-8CCC-EAF5B8F8003A}" type="pres">
      <dgm:prSet presAssocID="{11EC776F-56CF-42A7-AE3B-075DF719CD33}" presName="hierRoot2" presStyleCnt="0">
        <dgm:presLayoutVars>
          <dgm:hierBranch val="init"/>
        </dgm:presLayoutVars>
      </dgm:prSet>
      <dgm:spPr/>
    </dgm:pt>
    <dgm:pt modelId="{7FAD7981-3DB2-4E3A-9B57-DBFA19E7C292}" type="pres">
      <dgm:prSet presAssocID="{11EC776F-56CF-42A7-AE3B-075DF719CD33}" presName="rootComposite" presStyleCnt="0"/>
      <dgm:spPr/>
    </dgm:pt>
    <dgm:pt modelId="{65B6211B-132D-440A-B317-88725B152873}" type="pres">
      <dgm:prSet presAssocID="{11EC776F-56CF-42A7-AE3B-075DF719CD33}" presName="rootText" presStyleLbl="node2" presStyleIdx="0" presStyleCnt="2">
        <dgm:presLayoutVars>
          <dgm:chPref val="3"/>
        </dgm:presLayoutVars>
      </dgm:prSet>
      <dgm:spPr/>
    </dgm:pt>
    <dgm:pt modelId="{6288F423-27CA-49C6-A2F5-C1436AA6AFD2}" type="pres">
      <dgm:prSet presAssocID="{11EC776F-56CF-42A7-AE3B-075DF719CD33}" presName="rootConnector" presStyleLbl="node2" presStyleIdx="0" presStyleCnt="2"/>
      <dgm:spPr/>
    </dgm:pt>
    <dgm:pt modelId="{A96F21B3-B51B-4707-B631-BB595E1716D1}" type="pres">
      <dgm:prSet presAssocID="{11EC776F-56CF-42A7-AE3B-075DF719CD33}" presName="hierChild4" presStyleCnt="0"/>
      <dgm:spPr/>
    </dgm:pt>
    <dgm:pt modelId="{62F6EBAA-34CB-425A-A034-730F9D784021}" type="pres">
      <dgm:prSet presAssocID="{11EC776F-56CF-42A7-AE3B-075DF719CD33}" presName="hierChild5" presStyleCnt="0"/>
      <dgm:spPr/>
    </dgm:pt>
    <dgm:pt modelId="{DD69022B-5193-47D5-8C4E-EF01345D452E}" type="pres">
      <dgm:prSet presAssocID="{DDBF428D-15FF-4761-940D-624F5A87098F}" presName="Name37" presStyleLbl="parChTrans1D2" presStyleIdx="1" presStyleCnt="2"/>
      <dgm:spPr/>
    </dgm:pt>
    <dgm:pt modelId="{B5142C1D-7D54-42A9-9207-80C1FC54B505}" type="pres">
      <dgm:prSet presAssocID="{CF44D95D-E51C-414C-AD92-837A2CD4A93D}" presName="hierRoot2" presStyleCnt="0">
        <dgm:presLayoutVars>
          <dgm:hierBranch val="init"/>
        </dgm:presLayoutVars>
      </dgm:prSet>
      <dgm:spPr/>
    </dgm:pt>
    <dgm:pt modelId="{C0EA6DA1-CDFE-4D17-AAF6-01A3635614FE}" type="pres">
      <dgm:prSet presAssocID="{CF44D95D-E51C-414C-AD92-837A2CD4A93D}" presName="rootComposite" presStyleCnt="0"/>
      <dgm:spPr/>
    </dgm:pt>
    <dgm:pt modelId="{0FECE4CA-617B-4BFB-9E8E-E1786DCC9759}" type="pres">
      <dgm:prSet presAssocID="{CF44D95D-E51C-414C-AD92-837A2CD4A93D}" presName="rootText" presStyleLbl="node2" presStyleIdx="1" presStyleCnt="2">
        <dgm:presLayoutVars>
          <dgm:chPref val="3"/>
        </dgm:presLayoutVars>
      </dgm:prSet>
      <dgm:spPr/>
    </dgm:pt>
    <dgm:pt modelId="{7CA58D0F-BB7A-47E7-84F6-39D4CE8B294E}" type="pres">
      <dgm:prSet presAssocID="{CF44D95D-E51C-414C-AD92-837A2CD4A93D}" presName="rootConnector" presStyleLbl="node2" presStyleIdx="1" presStyleCnt="2"/>
      <dgm:spPr/>
    </dgm:pt>
    <dgm:pt modelId="{62B089E3-D0D3-4FF1-B74F-CD7753311E42}" type="pres">
      <dgm:prSet presAssocID="{CF44D95D-E51C-414C-AD92-837A2CD4A93D}" presName="hierChild4" presStyleCnt="0"/>
      <dgm:spPr/>
    </dgm:pt>
    <dgm:pt modelId="{79594FFC-737C-4D07-B6FF-F557B449725F}" type="pres">
      <dgm:prSet presAssocID="{CF44D95D-E51C-414C-AD92-837A2CD4A93D}" presName="hierChild5" presStyleCnt="0"/>
      <dgm:spPr/>
    </dgm:pt>
    <dgm:pt modelId="{11793B23-54D9-4C38-8066-792CCB1AFD34}" type="pres">
      <dgm:prSet presAssocID="{6E4A4954-5771-4C8F-A7A0-BD19A917E68A}" presName="hierChild3" presStyleCnt="0"/>
      <dgm:spPr/>
    </dgm:pt>
  </dgm:ptLst>
  <dgm:cxnLst>
    <dgm:cxn modelId="{C15CA500-EDFE-4581-A2D1-E8E93BDC30D3}" type="presOf" srcId="{11EC776F-56CF-42A7-AE3B-075DF719CD33}" destId="{6288F423-27CA-49C6-A2F5-C1436AA6AFD2}" srcOrd="1" destOrd="0" presId="urn:microsoft.com/office/officeart/2005/8/layout/orgChart1"/>
    <dgm:cxn modelId="{EA500328-6845-45E7-BB4D-50658EE48FEC}" type="presOf" srcId="{6E4A4954-5771-4C8F-A7A0-BD19A917E68A}" destId="{A3CAEBA9-7105-4F27-8CCB-A959FF83C84D}" srcOrd="1" destOrd="0" presId="urn:microsoft.com/office/officeart/2005/8/layout/orgChart1"/>
    <dgm:cxn modelId="{9B3EDE72-FD70-4980-BC58-0B793217474F}" srcId="{6E4A4954-5771-4C8F-A7A0-BD19A917E68A}" destId="{CF44D95D-E51C-414C-AD92-837A2CD4A93D}" srcOrd="1" destOrd="0" parTransId="{DDBF428D-15FF-4761-940D-624F5A87098F}" sibTransId="{F3EDDA55-E96C-40F8-996D-CC379554DA82}"/>
    <dgm:cxn modelId="{F945AA74-E5BE-44BD-94E0-A53A34F0555B}" srcId="{6E4A4954-5771-4C8F-A7A0-BD19A917E68A}" destId="{11EC776F-56CF-42A7-AE3B-075DF719CD33}" srcOrd="0" destOrd="0" parTransId="{2B6C8FD7-6662-4CC3-B001-5249E63FAF07}" sibTransId="{9D8EE423-9477-4714-A300-5C71C9B16677}"/>
    <dgm:cxn modelId="{FA212977-36C7-4BC2-9C2D-53BA4E028CF8}" type="presOf" srcId="{6E4A4954-5771-4C8F-A7A0-BD19A917E68A}" destId="{B903678B-968F-4299-8405-C01F815D5932}" srcOrd="0" destOrd="0" presId="urn:microsoft.com/office/officeart/2005/8/layout/orgChart1"/>
    <dgm:cxn modelId="{D715F480-9D60-4BA7-98AD-2976B70BBBCD}" type="presOf" srcId="{CF44D95D-E51C-414C-AD92-837A2CD4A93D}" destId="{7CA58D0F-BB7A-47E7-84F6-39D4CE8B294E}" srcOrd="1" destOrd="0" presId="urn:microsoft.com/office/officeart/2005/8/layout/orgChart1"/>
    <dgm:cxn modelId="{6EFCE1A8-8C2E-4A04-B807-369C1D4BC8B9}" type="presOf" srcId="{308208A7-2861-4CC7-8197-E780332F4292}" destId="{B7EADC7E-1F7C-4F4D-94CD-DE9F74B1C035}" srcOrd="0" destOrd="0" presId="urn:microsoft.com/office/officeart/2005/8/layout/orgChart1"/>
    <dgm:cxn modelId="{D34140B0-FEEE-4EF1-B9A9-B1C4EBA444EE}" type="presOf" srcId="{DDBF428D-15FF-4761-940D-624F5A87098F}" destId="{DD69022B-5193-47D5-8C4E-EF01345D452E}" srcOrd="0" destOrd="0" presId="urn:microsoft.com/office/officeart/2005/8/layout/orgChart1"/>
    <dgm:cxn modelId="{D2A0C8B4-1231-4E38-B0BC-1E10D8635867}" type="presOf" srcId="{CF44D95D-E51C-414C-AD92-837A2CD4A93D}" destId="{0FECE4CA-617B-4BFB-9E8E-E1786DCC9759}" srcOrd="0" destOrd="0" presId="urn:microsoft.com/office/officeart/2005/8/layout/orgChart1"/>
    <dgm:cxn modelId="{90A3A0CA-668C-4140-B64D-CF481928B24F}" srcId="{308208A7-2861-4CC7-8197-E780332F4292}" destId="{6E4A4954-5771-4C8F-A7A0-BD19A917E68A}" srcOrd="0" destOrd="0" parTransId="{309938D2-3B97-4D98-B9F2-0D3AE7D6AA04}" sibTransId="{A6347246-1D8E-4F6C-9230-74948CC324FE}"/>
    <dgm:cxn modelId="{51FCC5D6-C387-4F14-B54F-CA93B64F68F8}" type="presOf" srcId="{2B6C8FD7-6662-4CC3-B001-5249E63FAF07}" destId="{4A8B1984-6542-4117-9D00-B5AF60382B3D}" srcOrd="0" destOrd="0" presId="urn:microsoft.com/office/officeart/2005/8/layout/orgChart1"/>
    <dgm:cxn modelId="{A4A476DF-8876-48E7-A6DC-D727EE47ECA4}" type="presOf" srcId="{11EC776F-56CF-42A7-AE3B-075DF719CD33}" destId="{65B6211B-132D-440A-B317-88725B152873}" srcOrd="0" destOrd="0" presId="urn:microsoft.com/office/officeart/2005/8/layout/orgChart1"/>
    <dgm:cxn modelId="{894B0872-9B98-4217-A7BB-E53409110F6F}" type="presParOf" srcId="{B7EADC7E-1F7C-4F4D-94CD-DE9F74B1C035}" destId="{6E1B1F9C-9064-4858-8E02-1677ED933B63}" srcOrd="0" destOrd="0" presId="urn:microsoft.com/office/officeart/2005/8/layout/orgChart1"/>
    <dgm:cxn modelId="{BF686564-299A-4957-801F-FF7331CA2187}" type="presParOf" srcId="{6E1B1F9C-9064-4858-8E02-1677ED933B63}" destId="{8C000909-D068-4713-B283-88A22ACFC42D}" srcOrd="0" destOrd="0" presId="urn:microsoft.com/office/officeart/2005/8/layout/orgChart1"/>
    <dgm:cxn modelId="{6C9C4A45-ED20-4206-AEC1-F83D99291B85}" type="presParOf" srcId="{8C000909-D068-4713-B283-88A22ACFC42D}" destId="{B903678B-968F-4299-8405-C01F815D5932}" srcOrd="0" destOrd="0" presId="urn:microsoft.com/office/officeart/2005/8/layout/orgChart1"/>
    <dgm:cxn modelId="{952C32D8-33D4-4E08-9F97-0E5C2C04EBD6}" type="presParOf" srcId="{8C000909-D068-4713-B283-88A22ACFC42D}" destId="{A3CAEBA9-7105-4F27-8CCB-A959FF83C84D}" srcOrd="1" destOrd="0" presId="urn:microsoft.com/office/officeart/2005/8/layout/orgChart1"/>
    <dgm:cxn modelId="{374691BA-52AF-4490-AC48-FCED10BB1F30}" type="presParOf" srcId="{6E1B1F9C-9064-4858-8E02-1677ED933B63}" destId="{7BAE679D-5418-4F8D-AD60-CCDF3131723E}" srcOrd="1" destOrd="0" presId="urn:microsoft.com/office/officeart/2005/8/layout/orgChart1"/>
    <dgm:cxn modelId="{3C70FEA3-DF65-4327-8B78-DA143D90CE63}" type="presParOf" srcId="{7BAE679D-5418-4F8D-AD60-CCDF3131723E}" destId="{4A8B1984-6542-4117-9D00-B5AF60382B3D}" srcOrd="0" destOrd="0" presId="urn:microsoft.com/office/officeart/2005/8/layout/orgChart1"/>
    <dgm:cxn modelId="{09A19BFC-0C8E-46F1-8F44-8D48ACF2D3FF}" type="presParOf" srcId="{7BAE679D-5418-4F8D-AD60-CCDF3131723E}" destId="{D652633F-8CE6-4F58-8CCC-EAF5B8F8003A}" srcOrd="1" destOrd="0" presId="urn:microsoft.com/office/officeart/2005/8/layout/orgChart1"/>
    <dgm:cxn modelId="{27526F4B-8C42-4F51-826C-DE4134CBACDA}" type="presParOf" srcId="{D652633F-8CE6-4F58-8CCC-EAF5B8F8003A}" destId="{7FAD7981-3DB2-4E3A-9B57-DBFA19E7C292}" srcOrd="0" destOrd="0" presId="urn:microsoft.com/office/officeart/2005/8/layout/orgChart1"/>
    <dgm:cxn modelId="{BD665865-E0F7-4601-8278-C9D7E744601D}" type="presParOf" srcId="{7FAD7981-3DB2-4E3A-9B57-DBFA19E7C292}" destId="{65B6211B-132D-440A-B317-88725B152873}" srcOrd="0" destOrd="0" presId="urn:microsoft.com/office/officeart/2005/8/layout/orgChart1"/>
    <dgm:cxn modelId="{537826E3-B8B4-415E-BE56-481D473E74BB}" type="presParOf" srcId="{7FAD7981-3DB2-4E3A-9B57-DBFA19E7C292}" destId="{6288F423-27CA-49C6-A2F5-C1436AA6AFD2}" srcOrd="1" destOrd="0" presId="urn:microsoft.com/office/officeart/2005/8/layout/orgChart1"/>
    <dgm:cxn modelId="{7CDD9291-E2E9-41DA-B2BC-64E563F32FA4}" type="presParOf" srcId="{D652633F-8CE6-4F58-8CCC-EAF5B8F8003A}" destId="{A96F21B3-B51B-4707-B631-BB595E1716D1}" srcOrd="1" destOrd="0" presId="urn:microsoft.com/office/officeart/2005/8/layout/orgChart1"/>
    <dgm:cxn modelId="{7663DAD1-38D1-4BCD-9B01-838F1DF00069}" type="presParOf" srcId="{D652633F-8CE6-4F58-8CCC-EAF5B8F8003A}" destId="{62F6EBAA-34CB-425A-A034-730F9D784021}" srcOrd="2" destOrd="0" presId="urn:microsoft.com/office/officeart/2005/8/layout/orgChart1"/>
    <dgm:cxn modelId="{3207A9D3-498B-403A-B7EE-31F95A2EAE9D}" type="presParOf" srcId="{7BAE679D-5418-4F8D-AD60-CCDF3131723E}" destId="{DD69022B-5193-47D5-8C4E-EF01345D452E}" srcOrd="2" destOrd="0" presId="urn:microsoft.com/office/officeart/2005/8/layout/orgChart1"/>
    <dgm:cxn modelId="{5A383CC5-637B-4446-B5F2-A2585A19CADB}" type="presParOf" srcId="{7BAE679D-5418-4F8D-AD60-CCDF3131723E}" destId="{B5142C1D-7D54-42A9-9207-80C1FC54B505}" srcOrd="3" destOrd="0" presId="urn:microsoft.com/office/officeart/2005/8/layout/orgChart1"/>
    <dgm:cxn modelId="{DC9861AB-C013-491E-8BBA-D52C35FC6D6A}" type="presParOf" srcId="{B5142C1D-7D54-42A9-9207-80C1FC54B505}" destId="{C0EA6DA1-CDFE-4D17-AAF6-01A3635614FE}" srcOrd="0" destOrd="0" presId="urn:microsoft.com/office/officeart/2005/8/layout/orgChart1"/>
    <dgm:cxn modelId="{DA6837DC-1072-4F63-A8AC-B64BF558A783}" type="presParOf" srcId="{C0EA6DA1-CDFE-4D17-AAF6-01A3635614FE}" destId="{0FECE4CA-617B-4BFB-9E8E-E1786DCC9759}" srcOrd="0" destOrd="0" presId="urn:microsoft.com/office/officeart/2005/8/layout/orgChart1"/>
    <dgm:cxn modelId="{93D01193-FF8B-43F6-BDE1-B31A27858457}" type="presParOf" srcId="{C0EA6DA1-CDFE-4D17-AAF6-01A3635614FE}" destId="{7CA58D0F-BB7A-47E7-84F6-39D4CE8B294E}" srcOrd="1" destOrd="0" presId="urn:microsoft.com/office/officeart/2005/8/layout/orgChart1"/>
    <dgm:cxn modelId="{92DE2C53-975B-452B-89D7-69BC9A6C358B}" type="presParOf" srcId="{B5142C1D-7D54-42A9-9207-80C1FC54B505}" destId="{62B089E3-D0D3-4FF1-B74F-CD7753311E42}" srcOrd="1" destOrd="0" presId="urn:microsoft.com/office/officeart/2005/8/layout/orgChart1"/>
    <dgm:cxn modelId="{9CD77671-52BE-4CB4-B5BD-EF3BDC8C2AED}" type="presParOf" srcId="{B5142C1D-7D54-42A9-9207-80C1FC54B505}" destId="{79594FFC-737C-4D07-B6FF-F557B449725F}" srcOrd="2" destOrd="0" presId="urn:microsoft.com/office/officeart/2005/8/layout/orgChart1"/>
    <dgm:cxn modelId="{D9A658B2-ED37-4B02-BFE5-04672AF3FBFE}" type="presParOf" srcId="{6E1B1F9C-9064-4858-8E02-1677ED933B63}" destId="{11793B23-54D9-4C38-8066-792CCB1AFD34}"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9022B-5193-47D5-8C4E-EF01345D452E}">
      <dsp:nvSpPr>
        <dsp:cNvPr id="0" name=""/>
        <dsp:cNvSpPr/>
      </dsp:nvSpPr>
      <dsp:spPr>
        <a:xfrm>
          <a:off x="2483960" y="1482814"/>
          <a:ext cx="1359340" cy="471837"/>
        </a:xfrm>
        <a:custGeom>
          <a:avLst/>
          <a:gdLst/>
          <a:ahLst/>
          <a:cxnLst/>
          <a:rect l="0" t="0" r="0" b="0"/>
          <a:pathLst>
            <a:path>
              <a:moveTo>
                <a:pt x="0" y="0"/>
              </a:moveTo>
              <a:lnTo>
                <a:pt x="0" y="235918"/>
              </a:lnTo>
              <a:lnTo>
                <a:pt x="1359340" y="235918"/>
              </a:lnTo>
              <a:lnTo>
                <a:pt x="1359340" y="471837"/>
              </a:lnTo>
            </a:path>
          </a:pathLst>
        </a:custGeom>
        <a:noFill/>
        <a:ln w="12700" cap="flat" cmpd="sng" algn="ctr">
          <a:solidFill>
            <a:schemeClr val="accent4">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8B1984-6542-4117-9D00-B5AF60382B3D}">
      <dsp:nvSpPr>
        <dsp:cNvPr id="0" name=""/>
        <dsp:cNvSpPr/>
      </dsp:nvSpPr>
      <dsp:spPr>
        <a:xfrm>
          <a:off x="1124619" y="1482814"/>
          <a:ext cx="1359340" cy="471837"/>
        </a:xfrm>
        <a:custGeom>
          <a:avLst/>
          <a:gdLst/>
          <a:ahLst/>
          <a:cxnLst/>
          <a:rect l="0" t="0" r="0" b="0"/>
          <a:pathLst>
            <a:path>
              <a:moveTo>
                <a:pt x="1359340" y="0"/>
              </a:moveTo>
              <a:lnTo>
                <a:pt x="1359340" y="235918"/>
              </a:lnTo>
              <a:lnTo>
                <a:pt x="0" y="235918"/>
              </a:lnTo>
              <a:lnTo>
                <a:pt x="0" y="471837"/>
              </a:lnTo>
            </a:path>
          </a:pathLst>
        </a:custGeom>
        <a:noFill/>
        <a:ln w="12700" cap="flat" cmpd="sng" algn="ctr">
          <a:solidFill>
            <a:schemeClr val="accent4">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3678B-968F-4299-8405-C01F815D5932}">
      <dsp:nvSpPr>
        <dsp:cNvPr id="0" name=""/>
        <dsp:cNvSpPr/>
      </dsp:nvSpPr>
      <dsp:spPr>
        <a:xfrm>
          <a:off x="1360538" y="359393"/>
          <a:ext cx="2246843" cy="1123421"/>
        </a:xfrm>
        <a:prstGeom prst="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Employee</a:t>
          </a:r>
          <a:endParaRPr lang="ru-RU" sz="3400" kern="1200"/>
        </a:p>
      </dsp:txBody>
      <dsp:txXfrm>
        <a:off x="1360538" y="359393"/>
        <a:ext cx="2246843" cy="1123421"/>
      </dsp:txXfrm>
    </dsp:sp>
    <dsp:sp modelId="{65B6211B-132D-440A-B317-88725B152873}">
      <dsp:nvSpPr>
        <dsp:cNvPr id="0" name=""/>
        <dsp:cNvSpPr/>
      </dsp:nvSpPr>
      <dsp:spPr>
        <a:xfrm>
          <a:off x="1197" y="1954652"/>
          <a:ext cx="2246843" cy="1123421"/>
        </a:xfrm>
        <a:prstGeom prst="rect">
          <a:avLst/>
        </a:prstGeom>
        <a:solidFill>
          <a:schemeClr val="accent4">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Casual Employee</a:t>
          </a:r>
          <a:endParaRPr lang="ru-RU" sz="3400" kern="1200"/>
        </a:p>
      </dsp:txBody>
      <dsp:txXfrm>
        <a:off x="1197" y="1954652"/>
        <a:ext cx="2246843" cy="1123421"/>
      </dsp:txXfrm>
    </dsp:sp>
    <dsp:sp modelId="{0FECE4CA-617B-4BFB-9E8E-E1786DCC9759}">
      <dsp:nvSpPr>
        <dsp:cNvPr id="0" name=""/>
        <dsp:cNvSpPr/>
      </dsp:nvSpPr>
      <dsp:spPr>
        <a:xfrm>
          <a:off x="2719878" y="1954652"/>
          <a:ext cx="2246843" cy="1123421"/>
        </a:xfrm>
        <a:prstGeom prst="rect">
          <a:avLst/>
        </a:prstGeom>
        <a:solidFill>
          <a:schemeClr val="accent4">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Contractual Employee</a:t>
          </a:r>
          <a:endParaRPr lang="ru-RU" sz="3400" kern="1200"/>
        </a:p>
      </dsp:txBody>
      <dsp:txXfrm>
        <a:off x="2719878" y="1954652"/>
        <a:ext cx="2246843" cy="11234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30E5C-2995-414B-B791-DC8A5543982E}" type="datetimeFigureOut">
              <a:rPr lang="ru-RU" smtClean="0"/>
              <a:t>30.07.2020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B8BBF-A8E1-46BA-B4A8-E93F2367EB59}" type="slidenum">
              <a:rPr lang="ru-RU" smtClean="0"/>
              <a:t>‹#›</a:t>
            </a:fld>
            <a:endParaRPr lang="ru-RU"/>
          </a:p>
        </p:txBody>
      </p:sp>
    </p:spTree>
    <p:extLst>
      <p:ext uri="{BB962C8B-B14F-4D97-AF65-F5344CB8AC3E}">
        <p14:creationId xmlns:p14="http://schemas.microsoft.com/office/powerpoint/2010/main" val="167111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a:t>
            </a:fld>
            <a:endParaRPr lang="en-US"/>
          </a:p>
        </p:txBody>
      </p:sp>
    </p:spTree>
    <p:extLst>
      <p:ext uri="{BB962C8B-B14F-4D97-AF65-F5344CB8AC3E}">
        <p14:creationId xmlns:p14="http://schemas.microsoft.com/office/powerpoint/2010/main" val="460452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11</a:t>
            </a:fld>
            <a:endParaRPr lang="en-US"/>
          </a:p>
        </p:txBody>
      </p:sp>
    </p:spTree>
    <p:extLst>
      <p:ext uri="{BB962C8B-B14F-4D97-AF65-F5344CB8AC3E}">
        <p14:creationId xmlns:p14="http://schemas.microsoft.com/office/powerpoint/2010/main" val="38336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Employee’ class is taking 2 responsibilities, one is to take responsibility of employee database operation and another one is to generate employee report. Employee class should not take the report generation responsibility because suppose some days after your customer asked you to give a facility to generate the report in Excel or any other reporting format, then this class will need to be changed and that is not good.</a:t>
            </a:r>
          </a:p>
          <a:p>
            <a:r>
              <a:rPr lang="en-US" sz="1200" b="0" i="0" kern="1200">
                <a:solidFill>
                  <a:schemeClr val="tx1"/>
                </a:solidFill>
                <a:effectLst/>
                <a:latin typeface="+mn-lt"/>
                <a:ea typeface="+mn-ea"/>
                <a:cs typeface="+mn-cs"/>
              </a:rPr>
              <a:t>So according to SRP, one class should take one responsibility so we should write one different class for report generation, so that any change in report generation should not affect the ‘Employee’ class.</a:t>
            </a:r>
          </a:p>
          <a:p>
            <a:endParaRPr lang="ru-RU"/>
          </a:p>
        </p:txBody>
      </p:sp>
      <p:sp>
        <p:nvSpPr>
          <p:cNvPr id="4" name="Номер слайда 3"/>
          <p:cNvSpPr>
            <a:spLocks noGrp="1"/>
          </p:cNvSpPr>
          <p:nvPr>
            <p:ph type="sldNum" sz="quarter" idx="5"/>
          </p:nvPr>
        </p:nvSpPr>
        <p:spPr/>
        <p:txBody>
          <a:bodyPr/>
          <a:lstStyle/>
          <a:p>
            <a:fld id="{076B8BBF-A8E1-46BA-B4A8-E93F2367EB59}" type="slidenum">
              <a:rPr lang="ru-RU" smtClean="0"/>
              <a:t>12</a:t>
            </a:fld>
            <a:endParaRPr lang="ru-RU"/>
          </a:p>
        </p:txBody>
      </p:sp>
    </p:spTree>
    <p:extLst>
      <p:ext uri="{BB962C8B-B14F-4D97-AF65-F5344CB8AC3E}">
        <p14:creationId xmlns:p14="http://schemas.microsoft.com/office/powerpoint/2010/main" val="407451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13</a:t>
            </a:fld>
            <a:endParaRPr lang="en-US"/>
          </a:p>
        </p:txBody>
      </p:sp>
    </p:spTree>
    <p:extLst>
      <p:ext uri="{BB962C8B-B14F-4D97-AF65-F5344CB8AC3E}">
        <p14:creationId xmlns:p14="http://schemas.microsoft.com/office/powerpoint/2010/main" val="84080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14</a:t>
            </a:fld>
            <a:endParaRPr lang="en-US"/>
          </a:p>
        </p:txBody>
      </p:sp>
    </p:spTree>
    <p:extLst>
      <p:ext uri="{BB962C8B-B14F-4D97-AF65-F5344CB8AC3E}">
        <p14:creationId xmlns:p14="http://schemas.microsoft.com/office/powerpoint/2010/main" val="834229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15</a:t>
            </a:fld>
            <a:endParaRPr lang="en-US"/>
          </a:p>
        </p:txBody>
      </p:sp>
    </p:spTree>
    <p:extLst>
      <p:ext uri="{BB962C8B-B14F-4D97-AF65-F5344CB8AC3E}">
        <p14:creationId xmlns:p14="http://schemas.microsoft.com/office/powerpoint/2010/main" val="411711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16</a:t>
            </a:fld>
            <a:endParaRPr lang="en-US"/>
          </a:p>
        </p:txBody>
      </p:sp>
    </p:spTree>
    <p:extLst>
      <p:ext uri="{BB962C8B-B14F-4D97-AF65-F5344CB8AC3E}">
        <p14:creationId xmlns:p14="http://schemas.microsoft.com/office/powerpoint/2010/main" val="2898833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17</a:t>
            </a:fld>
            <a:endParaRPr lang="en-US"/>
          </a:p>
        </p:txBody>
      </p:sp>
    </p:spTree>
    <p:extLst>
      <p:ext uri="{BB962C8B-B14F-4D97-AF65-F5344CB8AC3E}">
        <p14:creationId xmlns:p14="http://schemas.microsoft.com/office/powerpoint/2010/main" val="2015984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18</a:t>
            </a:fld>
            <a:endParaRPr lang="en-US"/>
          </a:p>
        </p:txBody>
      </p:sp>
    </p:spTree>
    <p:extLst>
      <p:ext uri="{BB962C8B-B14F-4D97-AF65-F5344CB8AC3E}">
        <p14:creationId xmlns:p14="http://schemas.microsoft.com/office/powerpoint/2010/main" val="569281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19</a:t>
            </a:fld>
            <a:endParaRPr lang="en-US"/>
          </a:p>
        </p:txBody>
      </p:sp>
    </p:spTree>
    <p:extLst>
      <p:ext uri="{BB962C8B-B14F-4D97-AF65-F5344CB8AC3E}">
        <p14:creationId xmlns:p14="http://schemas.microsoft.com/office/powerpoint/2010/main" val="2583715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20</a:t>
            </a:fld>
            <a:endParaRPr lang="en-US"/>
          </a:p>
        </p:txBody>
      </p:sp>
    </p:spTree>
    <p:extLst>
      <p:ext uri="{BB962C8B-B14F-4D97-AF65-F5344CB8AC3E}">
        <p14:creationId xmlns:p14="http://schemas.microsoft.com/office/powerpoint/2010/main" val="93069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Now take the same ‘</a:t>
            </a:r>
            <a:r>
              <a:rPr lang="en-US"/>
              <a:t>ReportGeneration</a:t>
            </a:r>
            <a:r>
              <a:rPr lang="en-US" sz="1200" b="0" i="0" kern="1200">
                <a:solidFill>
                  <a:schemeClr val="tx1"/>
                </a:solidFill>
                <a:effectLst/>
                <a:latin typeface="+mn-lt"/>
                <a:ea typeface="+mn-ea"/>
                <a:cs typeface="+mn-cs"/>
              </a:rPr>
              <a:t>’ class as an example of this principle. Can you guess what is the problem with the below class!!</a:t>
            </a:r>
          </a:p>
          <a:p>
            <a:r>
              <a:rPr lang="en-US" sz="1200" b="0" i="0" kern="1200">
                <a:solidFill>
                  <a:schemeClr val="tx1"/>
                </a:solidFill>
                <a:effectLst/>
                <a:latin typeface="+mn-lt"/>
                <a:ea typeface="+mn-ea"/>
                <a:cs typeface="+mn-cs"/>
              </a:rPr>
              <a:t>Brilliant!! Yes you are right, too much ‘</a:t>
            </a:r>
            <a:r>
              <a:rPr lang="en-US"/>
              <a:t>If</a:t>
            </a:r>
            <a:r>
              <a:rPr lang="en-US" sz="1200" b="0" i="0" kern="1200">
                <a:solidFill>
                  <a:schemeClr val="tx1"/>
                </a:solidFill>
                <a:effectLst/>
                <a:latin typeface="+mn-lt"/>
                <a:ea typeface="+mn-ea"/>
                <a:cs typeface="+mn-cs"/>
              </a:rPr>
              <a:t>’ clauses are there and if we want to introduce another new report type like ‘</a:t>
            </a:r>
            <a:r>
              <a:rPr lang="en-US"/>
              <a:t>Excel</a:t>
            </a:r>
            <a:r>
              <a:rPr lang="en-US" sz="1200" b="0" i="0" kern="1200">
                <a:solidFill>
                  <a:schemeClr val="tx1"/>
                </a:solidFill>
                <a:effectLst/>
                <a:latin typeface="+mn-lt"/>
                <a:ea typeface="+mn-ea"/>
                <a:cs typeface="+mn-cs"/>
              </a:rPr>
              <a:t>’, then you need to write another ‘</a:t>
            </a:r>
            <a:r>
              <a:rPr lang="en-US"/>
              <a:t>if</a:t>
            </a:r>
            <a:r>
              <a:rPr lang="en-US" sz="1200" b="0" i="0" kern="1200">
                <a:solidFill>
                  <a:schemeClr val="tx1"/>
                </a:solidFill>
                <a:effectLst/>
                <a:latin typeface="+mn-lt"/>
                <a:ea typeface="+mn-ea"/>
                <a:cs typeface="+mn-cs"/>
              </a:rPr>
              <a:t>’. This class should be open for extension but closed for modification. But how to do that!!</a:t>
            </a:r>
            <a:endParaRPr lang="ru-RU"/>
          </a:p>
        </p:txBody>
      </p:sp>
      <p:sp>
        <p:nvSpPr>
          <p:cNvPr id="4" name="Номер слайда 3"/>
          <p:cNvSpPr>
            <a:spLocks noGrp="1"/>
          </p:cNvSpPr>
          <p:nvPr>
            <p:ph type="sldNum" sz="quarter" idx="5"/>
          </p:nvPr>
        </p:nvSpPr>
        <p:spPr/>
        <p:txBody>
          <a:bodyPr/>
          <a:lstStyle/>
          <a:p>
            <a:fld id="{076B8BBF-A8E1-46BA-B4A8-E93F2367EB59}" type="slidenum">
              <a:rPr lang="ru-RU" smtClean="0"/>
              <a:t>21</a:t>
            </a:fld>
            <a:endParaRPr lang="ru-RU"/>
          </a:p>
        </p:txBody>
      </p:sp>
    </p:spTree>
    <p:extLst>
      <p:ext uri="{BB962C8B-B14F-4D97-AF65-F5344CB8AC3E}">
        <p14:creationId xmlns:p14="http://schemas.microsoft.com/office/powerpoint/2010/main" val="4171167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So if you want to introduce a new report type, then just inherit from </a:t>
            </a:r>
            <a:r>
              <a:rPr lang="en-US"/>
              <a:t>IReportGeneration</a:t>
            </a:r>
            <a:r>
              <a:rPr lang="en-US" sz="1200" b="0" i="0" kern="1200">
                <a:solidFill>
                  <a:schemeClr val="tx1"/>
                </a:solidFill>
                <a:effectLst/>
                <a:latin typeface="+mn-lt"/>
                <a:ea typeface="+mn-ea"/>
                <a:cs typeface="+mn-cs"/>
              </a:rPr>
              <a:t>. So </a:t>
            </a:r>
            <a:r>
              <a:rPr lang="en-US"/>
              <a:t>IReportGeneration</a:t>
            </a:r>
            <a:r>
              <a:rPr lang="en-US" sz="1200" b="0" i="0" kern="1200">
                <a:solidFill>
                  <a:schemeClr val="tx1"/>
                </a:solidFill>
                <a:effectLst/>
                <a:latin typeface="+mn-lt"/>
                <a:ea typeface="+mn-ea"/>
                <a:cs typeface="+mn-cs"/>
              </a:rPr>
              <a:t> is open for extension but closed for modification.</a:t>
            </a:r>
            <a:endParaRPr lang="ru-RU"/>
          </a:p>
        </p:txBody>
      </p:sp>
      <p:sp>
        <p:nvSpPr>
          <p:cNvPr id="4" name="Номер слайда 3"/>
          <p:cNvSpPr>
            <a:spLocks noGrp="1"/>
          </p:cNvSpPr>
          <p:nvPr>
            <p:ph type="sldNum" sz="quarter" idx="5"/>
          </p:nvPr>
        </p:nvSpPr>
        <p:spPr/>
        <p:txBody>
          <a:bodyPr/>
          <a:lstStyle/>
          <a:p>
            <a:fld id="{076B8BBF-A8E1-46BA-B4A8-E93F2367EB59}" type="slidenum">
              <a:rPr lang="ru-RU" smtClean="0"/>
              <a:t>22</a:t>
            </a:fld>
            <a:endParaRPr lang="ru-RU"/>
          </a:p>
        </p:txBody>
      </p:sp>
    </p:spTree>
    <p:extLst>
      <p:ext uri="{BB962C8B-B14F-4D97-AF65-F5344CB8AC3E}">
        <p14:creationId xmlns:p14="http://schemas.microsoft.com/office/powerpoint/2010/main" val="3008613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23</a:t>
            </a:fld>
            <a:endParaRPr lang="en-US"/>
          </a:p>
        </p:txBody>
      </p:sp>
    </p:spTree>
    <p:extLst>
      <p:ext uri="{BB962C8B-B14F-4D97-AF65-F5344CB8AC3E}">
        <p14:creationId xmlns:p14="http://schemas.microsoft.com/office/powerpoint/2010/main" val="577321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24</a:t>
            </a:fld>
            <a:endParaRPr lang="en-US"/>
          </a:p>
        </p:txBody>
      </p:sp>
    </p:spTree>
    <p:extLst>
      <p:ext uri="{BB962C8B-B14F-4D97-AF65-F5344CB8AC3E}">
        <p14:creationId xmlns:p14="http://schemas.microsoft.com/office/powerpoint/2010/main" val="253162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25</a:t>
            </a:fld>
            <a:endParaRPr lang="en-US"/>
          </a:p>
        </p:txBody>
      </p:sp>
    </p:spTree>
    <p:extLst>
      <p:ext uri="{BB962C8B-B14F-4D97-AF65-F5344CB8AC3E}">
        <p14:creationId xmlns:p14="http://schemas.microsoft.com/office/powerpoint/2010/main" val="259901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26</a:t>
            </a:fld>
            <a:endParaRPr lang="en-US"/>
          </a:p>
        </p:txBody>
      </p:sp>
    </p:spTree>
    <p:extLst>
      <p:ext uri="{BB962C8B-B14F-4D97-AF65-F5344CB8AC3E}">
        <p14:creationId xmlns:p14="http://schemas.microsoft.com/office/powerpoint/2010/main" val="277230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27</a:t>
            </a:fld>
            <a:endParaRPr lang="en-US"/>
          </a:p>
        </p:txBody>
      </p:sp>
    </p:spTree>
    <p:extLst>
      <p:ext uri="{BB962C8B-B14F-4D97-AF65-F5344CB8AC3E}">
        <p14:creationId xmlns:p14="http://schemas.microsoft.com/office/powerpoint/2010/main" val="329725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28</a:t>
            </a:fld>
            <a:endParaRPr lang="en-US"/>
          </a:p>
        </p:txBody>
      </p:sp>
    </p:spTree>
    <p:extLst>
      <p:ext uri="{BB962C8B-B14F-4D97-AF65-F5344CB8AC3E}">
        <p14:creationId xmlns:p14="http://schemas.microsoft.com/office/powerpoint/2010/main" val="4135745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29</a:t>
            </a:fld>
            <a:endParaRPr lang="en-US"/>
          </a:p>
        </p:txBody>
      </p:sp>
    </p:spTree>
    <p:extLst>
      <p:ext uri="{BB962C8B-B14F-4D97-AF65-F5344CB8AC3E}">
        <p14:creationId xmlns:p14="http://schemas.microsoft.com/office/powerpoint/2010/main" val="3821454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Now what is the meaning of this!! Ok let me take the same </a:t>
            </a:r>
            <a:r>
              <a:rPr lang="en-US"/>
              <a:t>employee</a:t>
            </a:r>
            <a:r>
              <a:rPr lang="en-US" sz="1200" b="0" i="0" kern="1200">
                <a:solidFill>
                  <a:schemeClr val="tx1"/>
                </a:solidFill>
                <a:effectLst/>
                <a:latin typeface="+mn-lt"/>
                <a:ea typeface="+mn-ea"/>
                <a:cs typeface="+mn-cs"/>
              </a:rPr>
              <a:t> example to make you understand this principle. Check the below picture. </a:t>
            </a:r>
            <a:r>
              <a:rPr lang="en-US"/>
              <a:t>Employee</a:t>
            </a:r>
            <a:r>
              <a:rPr lang="en-US" sz="1200" b="0" i="0" kern="1200">
                <a:solidFill>
                  <a:schemeClr val="tx1"/>
                </a:solidFill>
                <a:effectLst/>
                <a:latin typeface="+mn-lt"/>
                <a:ea typeface="+mn-ea"/>
                <a:cs typeface="+mn-cs"/>
              </a:rPr>
              <a:t> is a parent class and </a:t>
            </a:r>
            <a:r>
              <a:rPr lang="en-US"/>
              <a:t>Casual</a:t>
            </a:r>
            <a:r>
              <a:rPr lang="en-US" sz="1200" b="0" i="0" kern="1200">
                <a:solidFill>
                  <a:schemeClr val="tx1"/>
                </a:solidFill>
                <a:effectLst/>
                <a:latin typeface="+mn-lt"/>
                <a:ea typeface="+mn-ea"/>
                <a:cs typeface="+mn-cs"/>
              </a:rPr>
              <a:t> and </a:t>
            </a:r>
            <a:r>
              <a:rPr lang="en-US"/>
              <a:t>Contractual employee</a:t>
            </a:r>
            <a:r>
              <a:rPr lang="en-US" sz="1200" b="0" i="0" kern="1200">
                <a:solidFill>
                  <a:schemeClr val="tx1"/>
                </a:solidFill>
                <a:effectLst/>
                <a:latin typeface="+mn-lt"/>
                <a:ea typeface="+mn-ea"/>
                <a:cs typeface="+mn-cs"/>
              </a:rPr>
              <a:t> are the child classes, inhering from </a:t>
            </a:r>
            <a:r>
              <a:rPr lang="en-US"/>
              <a:t>employee</a:t>
            </a:r>
            <a:r>
              <a:rPr lang="en-US" sz="1200" b="0" i="0" kern="1200">
                <a:solidFill>
                  <a:schemeClr val="tx1"/>
                </a:solidFill>
                <a:effectLst/>
                <a:latin typeface="+mn-lt"/>
                <a:ea typeface="+mn-ea"/>
                <a:cs typeface="+mn-cs"/>
              </a:rPr>
              <a:t> class.</a:t>
            </a:r>
            <a:endParaRPr lang="ru-RU"/>
          </a:p>
        </p:txBody>
      </p:sp>
      <p:sp>
        <p:nvSpPr>
          <p:cNvPr id="4" name="Номер слайда 3"/>
          <p:cNvSpPr>
            <a:spLocks noGrp="1"/>
          </p:cNvSpPr>
          <p:nvPr>
            <p:ph type="sldNum" sz="quarter" idx="5"/>
          </p:nvPr>
        </p:nvSpPr>
        <p:spPr/>
        <p:txBody>
          <a:bodyPr/>
          <a:lstStyle/>
          <a:p>
            <a:fld id="{076B8BBF-A8E1-46BA-B4A8-E93F2367EB59}" type="slidenum">
              <a:rPr lang="ru-RU" smtClean="0"/>
              <a:t>30</a:t>
            </a:fld>
            <a:endParaRPr lang="ru-RU"/>
          </a:p>
        </p:txBody>
      </p:sp>
    </p:spTree>
    <p:extLst>
      <p:ext uri="{BB962C8B-B14F-4D97-AF65-F5344CB8AC3E}">
        <p14:creationId xmlns:p14="http://schemas.microsoft.com/office/powerpoint/2010/main" val="147190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a:t>
            </a:fld>
            <a:endParaRPr lang="en-US"/>
          </a:p>
        </p:txBody>
      </p:sp>
    </p:spTree>
    <p:extLst>
      <p:ext uri="{BB962C8B-B14F-4D97-AF65-F5344CB8AC3E}">
        <p14:creationId xmlns:p14="http://schemas.microsoft.com/office/powerpoint/2010/main" val="237408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Up to this is fine right? Now, check the below code and it will violate the LSP principle.</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Now I guess you got the problem. Yes right, for contractual employee, you will get not implemented exception and that is violating LSP. Then what is the solution? Break the whole thing in 2 different interfaces, </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1. IProject </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2. IEmployee and implement according to employee type.</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Now, </a:t>
            </a:r>
            <a:r>
              <a:rPr lang="en-US"/>
              <a:t>contractual employee</a:t>
            </a:r>
            <a:r>
              <a:rPr lang="en-US" sz="1200" b="0" i="0" kern="1200">
                <a:solidFill>
                  <a:schemeClr val="tx1"/>
                </a:solidFill>
                <a:effectLst/>
                <a:latin typeface="+mn-lt"/>
                <a:ea typeface="+mn-ea"/>
                <a:cs typeface="+mn-cs"/>
              </a:rPr>
              <a:t> will implement </a:t>
            </a:r>
            <a:r>
              <a:rPr lang="en-US"/>
              <a:t>IEmployee</a:t>
            </a:r>
            <a:r>
              <a:rPr lang="en-US" sz="1200" b="0" i="0" kern="1200">
                <a:solidFill>
                  <a:schemeClr val="tx1"/>
                </a:solidFill>
                <a:effectLst/>
                <a:latin typeface="+mn-lt"/>
                <a:ea typeface="+mn-ea"/>
                <a:cs typeface="+mn-cs"/>
              </a:rPr>
              <a:t> not </a:t>
            </a:r>
            <a:r>
              <a:rPr lang="en-US"/>
              <a:t>IProject</a:t>
            </a:r>
            <a:r>
              <a:rPr lang="en-US" sz="1200" b="0" i="0" kern="1200">
                <a:solidFill>
                  <a:schemeClr val="tx1"/>
                </a:solidFill>
                <a:effectLst/>
                <a:latin typeface="+mn-lt"/>
                <a:ea typeface="+mn-ea"/>
                <a:cs typeface="+mn-cs"/>
              </a:rPr>
              <a:t>. This will maintain this principle.</a:t>
            </a:r>
          </a:p>
          <a:p>
            <a:br>
              <a:rPr lang="en-US"/>
            </a:br>
            <a:endParaRPr lang="en-US" sz="1200" b="0" i="0" kern="1200">
              <a:solidFill>
                <a:schemeClr val="tx1"/>
              </a:solidFill>
              <a:effectLst/>
              <a:latin typeface="+mn-lt"/>
              <a:ea typeface="+mn-ea"/>
              <a:cs typeface="+mn-cs"/>
            </a:endParaRPr>
          </a:p>
          <a:p>
            <a:endParaRPr lang="ru-RU"/>
          </a:p>
        </p:txBody>
      </p:sp>
      <p:sp>
        <p:nvSpPr>
          <p:cNvPr id="4" name="Номер слайда 3"/>
          <p:cNvSpPr>
            <a:spLocks noGrp="1"/>
          </p:cNvSpPr>
          <p:nvPr>
            <p:ph type="sldNum" sz="quarter" idx="5"/>
          </p:nvPr>
        </p:nvSpPr>
        <p:spPr/>
        <p:txBody>
          <a:bodyPr/>
          <a:lstStyle/>
          <a:p>
            <a:fld id="{076B8BBF-A8E1-46BA-B4A8-E93F2367EB59}" type="slidenum">
              <a:rPr lang="ru-RU" smtClean="0"/>
              <a:t>31</a:t>
            </a:fld>
            <a:endParaRPr lang="ru-RU"/>
          </a:p>
        </p:txBody>
      </p:sp>
    </p:spTree>
    <p:extLst>
      <p:ext uri="{BB962C8B-B14F-4D97-AF65-F5344CB8AC3E}">
        <p14:creationId xmlns:p14="http://schemas.microsoft.com/office/powerpoint/2010/main" val="3648293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32</a:t>
            </a:fld>
            <a:endParaRPr lang="en-US"/>
          </a:p>
        </p:txBody>
      </p:sp>
    </p:spTree>
    <p:extLst>
      <p:ext uri="{BB962C8B-B14F-4D97-AF65-F5344CB8AC3E}">
        <p14:creationId xmlns:p14="http://schemas.microsoft.com/office/powerpoint/2010/main" val="2043928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33</a:t>
            </a:fld>
            <a:endParaRPr lang="en-US"/>
          </a:p>
        </p:txBody>
      </p:sp>
    </p:spTree>
    <p:extLst>
      <p:ext uri="{BB962C8B-B14F-4D97-AF65-F5344CB8AC3E}">
        <p14:creationId xmlns:p14="http://schemas.microsoft.com/office/powerpoint/2010/main" val="1097545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34</a:t>
            </a:fld>
            <a:endParaRPr lang="en-US"/>
          </a:p>
        </p:txBody>
      </p:sp>
    </p:spTree>
    <p:extLst>
      <p:ext uri="{BB962C8B-B14F-4D97-AF65-F5344CB8AC3E}">
        <p14:creationId xmlns:p14="http://schemas.microsoft.com/office/powerpoint/2010/main" val="2240916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35</a:t>
            </a:fld>
            <a:endParaRPr lang="en-US"/>
          </a:p>
        </p:txBody>
      </p:sp>
    </p:spTree>
    <p:extLst>
      <p:ext uri="{BB962C8B-B14F-4D97-AF65-F5344CB8AC3E}">
        <p14:creationId xmlns:p14="http://schemas.microsoft.com/office/powerpoint/2010/main" val="1697726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36</a:t>
            </a:fld>
            <a:endParaRPr lang="en-US"/>
          </a:p>
        </p:txBody>
      </p:sp>
    </p:spTree>
    <p:extLst>
      <p:ext uri="{BB962C8B-B14F-4D97-AF65-F5344CB8AC3E}">
        <p14:creationId xmlns:p14="http://schemas.microsoft.com/office/powerpoint/2010/main" val="2213016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37</a:t>
            </a:fld>
            <a:endParaRPr lang="en-US"/>
          </a:p>
        </p:txBody>
      </p:sp>
    </p:spTree>
    <p:extLst>
      <p:ext uri="{BB962C8B-B14F-4D97-AF65-F5344CB8AC3E}">
        <p14:creationId xmlns:p14="http://schemas.microsoft.com/office/powerpoint/2010/main" val="4194146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38</a:t>
            </a:fld>
            <a:endParaRPr lang="en-US"/>
          </a:p>
        </p:txBody>
      </p:sp>
    </p:spTree>
    <p:extLst>
      <p:ext uri="{BB962C8B-B14F-4D97-AF65-F5344CB8AC3E}">
        <p14:creationId xmlns:p14="http://schemas.microsoft.com/office/powerpoint/2010/main" val="2203739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Now what does this mean, suppose there is one database for storing data of all types of employees (i.e. Permanent, non-permanent), now what will be the best approach for our interface?</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And all types of employee class will inherit this interface for saving data. This is fine right? Now suppose that company one day told to you that they want to read only data of permanent employees. What you will do, just add one method to this interface?</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But now we are breaking something. We are forcing non-permanent </a:t>
            </a:r>
            <a:r>
              <a:rPr lang="en-US"/>
              <a:t>employee</a:t>
            </a:r>
            <a:r>
              <a:rPr lang="en-US" sz="1200" b="0" i="0" kern="1200">
                <a:solidFill>
                  <a:schemeClr val="tx1"/>
                </a:solidFill>
                <a:effectLst/>
                <a:latin typeface="+mn-lt"/>
                <a:ea typeface="+mn-ea"/>
                <a:cs typeface="+mn-cs"/>
              </a:rPr>
              <a:t> class to show their details from database. So, the solution is to give this responsibility to another interface.</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And non-permanent </a:t>
            </a:r>
            <a:r>
              <a:rPr lang="en-US"/>
              <a:t>employee</a:t>
            </a:r>
            <a:r>
              <a:rPr lang="en-US" sz="1200" b="0" i="0" kern="1200">
                <a:solidFill>
                  <a:schemeClr val="tx1"/>
                </a:solidFill>
                <a:effectLst/>
                <a:latin typeface="+mn-lt"/>
                <a:ea typeface="+mn-ea"/>
                <a:cs typeface="+mn-cs"/>
              </a:rPr>
              <a:t> will implement only </a:t>
            </a:r>
            <a:r>
              <a:rPr lang="en-US"/>
              <a:t>IAddOperation</a:t>
            </a:r>
            <a:r>
              <a:rPr lang="en-US" sz="1200" b="0" i="0" kern="1200">
                <a:solidFill>
                  <a:schemeClr val="tx1"/>
                </a:solidFill>
                <a:effectLst/>
                <a:latin typeface="+mn-lt"/>
                <a:ea typeface="+mn-ea"/>
                <a:cs typeface="+mn-cs"/>
              </a:rPr>
              <a:t> and permanent </a:t>
            </a:r>
            <a:r>
              <a:rPr lang="en-US"/>
              <a:t>employee</a:t>
            </a:r>
            <a:r>
              <a:rPr lang="en-US" sz="1200" b="0" i="0" kern="1200">
                <a:solidFill>
                  <a:schemeClr val="tx1"/>
                </a:solidFill>
                <a:effectLst/>
                <a:latin typeface="+mn-lt"/>
                <a:ea typeface="+mn-ea"/>
                <a:cs typeface="+mn-cs"/>
              </a:rPr>
              <a:t> will implement both the interface.</a:t>
            </a:r>
          </a:p>
          <a:p>
            <a:br>
              <a:rPr lang="en-US"/>
            </a:br>
            <a:endParaRPr lang="ru-RU"/>
          </a:p>
        </p:txBody>
      </p:sp>
      <p:sp>
        <p:nvSpPr>
          <p:cNvPr id="4" name="Номер слайда 3"/>
          <p:cNvSpPr>
            <a:spLocks noGrp="1"/>
          </p:cNvSpPr>
          <p:nvPr>
            <p:ph type="sldNum" sz="quarter" idx="5"/>
          </p:nvPr>
        </p:nvSpPr>
        <p:spPr/>
        <p:txBody>
          <a:bodyPr/>
          <a:lstStyle/>
          <a:p>
            <a:fld id="{076B8BBF-A8E1-46BA-B4A8-E93F2367EB59}" type="slidenum">
              <a:rPr lang="ru-RU" smtClean="0"/>
              <a:t>39</a:t>
            </a:fld>
            <a:endParaRPr lang="ru-RU"/>
          </a:p>
        </p:txBody>
      </p:sp>
    </p:spTree>
    <p:extLst>
      <p:ext uri="{BB962C8B-B14F-4D97-AF65-F5344CB8AC3E}">
        <p14:creationId xmlns:p14="http://schemas.microsoft.com/office/powerpoint/2010/main" val="14356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40</a:t>
            </a:fld>
            <a:endParaRPr lang="en-US"/>
          </a:p>
        </p:txBody>
      </p:sp>
    </p:spTree>
    <p:extLst>
      <p:ext uri="{BB962C8B-B14F-4D97-AF65-F5344CB8AC3E}">
        <p14:creationId xmlns:p14="http://schemas.microsoft.com/office/powerpoint/2010/main" val="241076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a:t>
            </a:fld>
            <a:endParaRPr lang="en-US"/>
          </a:p>
        </p:txBody>
      </p:sp>
    </p:spTree>
    <p:extLst>
      <p:ext uri="{BB962C8B-B14F-4D97-AF65-F5344CB8AC3E}">
        <p14:creationId xmlns:p14="http://schemas.microsoft.com/office/powerpoint/2010/main" val="3769084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This principle tells you not to write any tightly coupled code because that is a nightmare to maintain when the application is growing bigger and bigger. If a class depends on another class, then we need to change one class if something changes in that dependent class. We should always try to write loosely coupled class.</a:t>
            </a:r>
            <a:endParaRPr lang="en-US"/>
          </a:p>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41</a:t>
            </a:fld>
            <a:endParaRPr lang="en-US"/>
          </a:p>
        </p:txBody>
      </p:sp>
    </p:spTree>
    <p:extLst>
      <p:ext uri="{BB962C8B-B14F-4D97-AF65-F5344CB8AC3E}">
        <p14:creationId xmlns:p14="http://schemas.microsoft.com/office/powerpoint/2010/main" val="1590226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42</a:t>
            </a:fld>
            <a:endParaRPr lang="en-US"/>
          </a:p>
        </p:txBody>
      </p:sp>
    </p:spTree>
    <p:extLst>
      <p:ext uri="{BB962C8B-B14F-4D97-AF65-F5344CB8AC3E}">
        <p14:creationId xmlns:p14="http://schemas.microsoft.com/office/powerpoint/2010/main" val="40778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43</a:t>
            </a:fld>
            <a:endParaRPr lang="en-US"/>
          </a:p>
        </p:txBody>
      </p:sp>
    </p:spTree>
    <p:extLst>
      <p:ext uri="{BB962C8B-B14F-4D97-AF65-F5344CB8AC3E}">
        <p14:creationId xmlns:p14="http://schemas.microsoft.com/office/powerpoint/2010/main" val="2976523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44</a:t>
            </a:fld>
            <a:endParaRPr lang="en-US"/>
          </a:p>
        </p:txBody>
      </p:sp>
    </p:spTree>
    <p:extLst>
      <p:ext uri="{BB962C8B-B14F-4D97-AF65-F5344CB8AC3E}">
        <p14:creationId xmlns:p14="http://schemas.microsoft.com/office/powerpoint/2010/main" val="3992869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45</a:t>
            </a:fld>
            <a:endParaRPr lang="en-US"/>
          </a:p>
        </p:txBody>
      </p:sp>
    </p:spTree>
    <p:extLst>
      <p:ext uri="{BB962C8B-B14F-4D97-AF65-F5344CB8AC3E}">
        <p14:creationId xmlns:p14="http://schemas.microsoft.com/office/powerpoint/2010/main" val="1250376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Suppose there is one notification system after saving some details into database.</a:t>
            </a:r>
            <a:endParaRPr lang="ru-RU"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Now </a:t>
            </a:r>
            <a:r>
              <a:rPr lang="en-US"/>
              <a:t>Notification</a:t>
            </a:r>
            <a:r>
              <a:rPr lang="en-US" sz="1200" b="0" i="0" kern="1200">
                <a:solidFill>
                  <a:schemeClr val="tx1"/>
                </a:solidFill>
                <a:effectLst/>
                <a:latin typeface="+mn-lt"/>
                <a:ea typeface="+mn-ea"/>
                <a:cs typeface="+mn-cs"/>
              </a:rPr>
              <a:t> class totally depends on </a:t>
            </a:r>
            <a:r>
              <a:rPr lang="en-US"/>
              <a:t>Email</a:t>
            </a:r>
            <a:r>
              <a:rPr lang="en-US" sz="1200" b="0" i="0" kern="1200">
                <a:solidFill>
                  <a:schemeClr val="tx1"/>
                </a:solidFill>
                <a:effectLst/>
                <a:latin typeface="+mn-lt"/>
                <a:ea typeface="+mn-ea"/>
                <a:cs typeface="+mn-cs"/>
              </a:rPr>
              <a:t> class, because it only sends one type of notification. If we want to introduce any other like SMS then? We need to change the notification system also. And this is called tightly coupled. What can we do to make it loosely coupled? Ok, check the following implementation.</a:t>
            </a:r>
          </a:p>
          <a:p>
            <a:r>
              <a:rPr lang="en-US" sz="1200" b="0" i="0" kern="1200">
                <a:solidFill>
                  <a:schemeClr val="tx1"/>
                </a:solidFill>
                <a:effectLst/>
                <a:latin typeface="+mn-lt"/>
                <a:ea typeface="+mn-ea"/>
                <a:cs typeface="+mn-cs"/>
              </a:rPr>
              <a:t>Still </a:t>
            </a:r>
            <a:r>
              <a:rPr lang="en-US"/>
              <a:t>Notification</a:t>
            </a:r>
            <a:r>
              <a:rPr lang="en-US" sz="1200" b="0" i="0" kern="1200">
                <a:solidFill>
                  <a:schemeClr val="tx1"/>
                </a:solidFill>
                <a:effectLst/>
                <a:latin typeface="+mn-lt"/>
                <a:ea typeface="+mn-ea"/>
                <a:cs typeface="+mn-cs"/>
              </a:rPr>
              <a:t> class depends on </a:t>
            </a:r>
            <a:r>
              <a:rPr lang="en-US"/>
              <a:t>Email</a:t>
            </a:r>
            <a:r>
              <a:rPr lang="en-US" sz="1200" b="0" i="0" kern="1200">
                <a:solidFill>
                  <a:schemeClr val="tx1"/>
                </a:solidFill>
                <a:effectLst/>
                <a:latin typeface="+mn-lt"/>
                <a:ea typeface="+mn-ea"/>
                <a:cs typeface="+mn-cs"/>
              </a:rPr>
              <a:t> class. Now, we can use dependency injection so that we can make it loosely coupled. There are 3 types to DI, Constructor injection, Property injection and method injection.</a:t>
            </a:r>
            <a:endParaRPr lang="ru-RU"/>
          </a:p>
        </p:txBody>
      </p:sp>
      <p:sp>
        <p:nvSpPr>
          <p:cNvPr id="4" name="Номер слайда 3"/>
          <p:cNvSpPr>
            <a:spLocks noGrp="1"/>
          </p:cNvSpPr>
          <p:nvPr>
            <p:ph type="sldNum" sz="quarter" idx="5"/>
          </p:nvPr>
        </p:nvSpPr>
        <p:spPr/>
        <p:txBody>
          <a:bodyPr/>
          <a:lstStyle/>
          <a:p>
            <a:fld id="{076B8BBF-A8E1-46BA-B4A8-E93F2367EB59}" type="slidenum">
              <a:rPr lang="ru-RU" smtClean="0"/>
              <a:t>46</a:t>
            </a:fld>
            <a:endParaRPr lang="ru-RU"/>
          </a:p>
        </p:txBody>
      </p:sp>
    </p:spTree>
    <p:extLst>
      <p:ext uri="{BB962C8B-B14F-4D97-AF65-F5344CB8AC3E}">
        <p14:creationId xmlns:p14="http://schemas.microsoft.com/office/powerpoint/2010/main" val="2366318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47</a:t>
            </a:fld>
            <a:endParaRPr lang="en-US"/>
          </a:p>
        </p:txBody>
      </p:sp>
    </p:spTree>
    <p:extLst>
      <p:ext uri="{BB962C8B-B14F-4D97-AF65-F5344CB8AC3E}">
        <p14:creationId xmlns:p14="http://schemas.microsoft.com/office/powerpoint/2010/main" val="759062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48</a:t>
            </a:fld>
            <a:endParaRPr lang="en-US"/>
          </a:p>
        </p:txBody>
      </p:sp>
    </p:spTree>
    <p:extLst>
      <p:ext uri="{BB962C8B-B14F-4D97-AF65-F5344CB8AC3E}">
        <p14:creationId xmlns:p14="http://schemas.microsoft.com/office/powerpoint/2010/main" val="3540495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50</a:t>
            </a:fld>
            <a:endParaRPr lang="en-US"/>
          </a:p>
        </p:txBody>
      </p:sp>
    </p:spTree>
    <p:extLst>
      <p:ext uri="{BB962C8B-B14F-4D97-AF65-F5344CB8AC3E}">
        <p14:creationId xmlns:p14="http://schemas.microsoft.com/office/powerpoint/2010/main" val="3806709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51</a:t>
            </a:fld>
            <a:endParaRPr lang="en-US"/>
          </a:p>
        </p:txBody>
      </p:sp>
    </p:spTree>
    <p:extLst>
      <p:ext uri="{BB962C8B-B14F-4D97-AF65-F5344CB8AC3E}">
        <p14:creationId xmlns:p14="http://schemas.microsoft.com/office/powerpoint/2010/main" val="271283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E4CEF2E7-CA2F-4ABA-80A2-2028CF90BB1C}" type="slidenum">
              <a:rPr lang="en-US" smtClean="0"/>
              <a:t>6</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54605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52</a:t>
            </a:fld>
            <a:endParaRPr lang="en-US"/>
          </a:p>
        </p:txBody>
      </p:sp>
    </p:spTree>
    <p:extLst>
      <p:ext uri="{BB962C8B-B14F-4D97-AF65-F5344CB8AC3E}">
        <p14:creationId xmlns:p14="http://schemas.microsoft.com/office/powerpoint/2010/main" val="3713140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53</a:t>
            </a:fld>
            <a:endParaRPr lang="en-US"/>
          </a:p>
        </p:txBody>
      </p:sp>
    </p:spTree>
    <p:extLst>
      <p:ext uri="{BB962C8B-B14F-4D97-AF65-F5344CB8AC3E}">
        <p14:creationId xmlns:p14="http://schemas.microsoft.com/office/powerpoint/2010/main" val="9728422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54</a:t>
            </a:fld>
            <a:endParaRPr lang="en-US"/>
          </a:p>
        </p:txBody>
      </p:sp>
    </p:spTree>
    <p:extLst>
      <p:ext uri="{BB962C8B-B14F-4D97-AF65-F5344CB8AC3E}">
        <p14:creationId xmlns:p14="http://schemas.microsoft.com/office/powerpoint/2010/main" val="3123598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55</a:t>
            </a:fld>
            <a:endParaRPr lang="en-US"/>
          </a:p>
        </p:txBody>
      </p:sp>
    </p:spTree>
    <p:extLst>
      <p:ext uri="{BB962C8B-B14F-4D97-AF65-F5344CB8AC3E}">
        <p14:creationId xmlns:p14="http://schemas.microsoft.com/office/powerpoint/2010/main" val="24767302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000" b="1" dirty="0"/>
              <a:t>Out</a:t>
            </a:r>
            <a:r>
              <a:rPr lang="en-US" sz="116900" b="1" dirty="0"/>
              <a:t> </a:t>
            </a:r>
            <a:r>
              <a:rPr lang="en-US" sz="81200" b="1" dirty="0"/>
              <a:t>lines</a:t>
            </a:r>
          </a:p>
          <a:p>
            <a:pPr algn="ctr"/>
            <a:endParaRPr lang="en-US" sz="4000" b="1" dirty="0"/>
          </a:p>
          <a:p>
            <a:pPr algn="ctr"/>
            <a:endParaRPr lang="en-US" sz="4000" b="1" dirty="0"/>
          </a:p>
          <a:p>
            <a:pPr algn="ctr"/>
            <a:endParaRPr lang="en-US" sz="4000" b="1" dirty="0"/>
          </a:p>
        </p:txBody>
      </p:sp>
      <p:sp>
        <p:nvSpPr>
          <p:cNvPr id="4" name="Slide Number Placeholder 3"/>
          <p:cNvSpPr>
            <a:spLocks noGrp="1"/>
          </p:cNvSpPr>
          <p:nvPr>
            <p:ph type="sldNum" sz="quarter" idx="10"/>
          </p:nvPr>
        </p:nvSpPr>
        <p:spPr/>
        <p:txBody>
          <a:bodyPr/>
          <a:lstStyle/>
          <a:p>
            <a:fld id="{E4CEF2E7-CA2F-4ABA-80A2-2028CF90BB1C}" type="slidenum">
              <a:rPr lang="en-US" smtClean="0"/>
              <a:t>56</a:t>
            </a:fld>
            <a:endParaRPr lang="en-US"/>
          </a:p>
        </p:txBody>
      </p:sp>
    </p:spTree>
    <p:extLst>
      <p:ext uri="{BB962C8B-B14F-4D97-AF65-F5344CB8AC3E}">
        <p14:creationId xmlns:p14="http://schemas.microsoft.com/office/powerpoint/2010/main" val="19062823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57</a:t>
            </a:fld>
            <a:endParaRPr lang="en-US"/>
          </a:p>
        </p:txBody>
      </p:sp>
    </p:spTree>
    <p:extLst>
      <p:ext uri="{BB962C8B-B14F-4D97-AF65-F5344CB8AC3E}">
        <p14:creationId xmlns:p14="http://schemas.microsoft.com/office/powerpoint/2010/main" val="1917162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7</a:t>
            </a:fld>
            <a:endParaRPr lang="en-US"/>
          </a:p>
        </p:txBody>
      </p:sp>
    </p:spTree>
    <p:extLst>
      <p:ext uri="{BB962C8B-B14F-4D97-AF65-F5344CB8AC3E}">
        <p14:creationId xmlns:p14="http://schemas.microsoft.com/office/powerpoint/2010/main" val="63452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8</a:t>
            </a:fld>
            <a:endParaRPr lang="en-US"/>
          </a:p>
        </p:txBody>
      </p:sp>
    </p:spTree>
    <p:extLst>
      <p:ext uri="{BB962C8B-B14F-4D97-AF65-F5344CB8AC3E}">
        <p14:creationId xmlns:p14="http://schemas.microsoft.com/office/powerpoint/2010/main" val="69034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9</a:t>
            </a:fld>
            <a:endParaRPr lang="en-US"/>
          </a:p>
        </p:txBody>
      </p:sp>
    </p:spTree>
    <p:extLst>
      <p:ext uri="{BB962C8B-B14F-4D97-AF65-F5344CB8AC3E}">
        <p14:creationId xmlns:p14="http://schemas.microsoft.com/office/powerpoint/2010/main" val="2642669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AE39E0-4D1E-4973-B345-A2904DD59CE4}" type="slidenum">
              <a:rPr lang="en-US" smtClean="0"/>
              <a:t>10</a:t>
            </a:fld>
            <a:endParaRPr lang="en-US"/>
          </a:p>
        </p:txBody>
      </p:sp>
    </p:spTree>
    <p:extLst>
      <p:ext uri="{BB962C8B-B14F-4D97-AF65-F5344CB8AC3E}">
        <p14:creationId xmlns:p14="http://schemas.microsoft.com/office/powerpoint/2010/main" val="336504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273070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53048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15376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0B3574-113E-4398-9658-D7CC195AC2E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223F4FA-92C3-4513-8A63-1F05EA574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11D9795-4465-4743-A290-8E0A34091DDE}"/>
              </a:ext>
            </a:extLst>
          </p:cNvPr>
          <p:cNvSpPr>
            <a:spLocks noGrp="1"/>
          </p:cNvSpPr>
          <p:nvPr>
            <p:ph type="dt" sz="half" idx="10"/>
          </p:nvPr>
        </p:nvSpPr>
        <p:spPr/>
        <p:txBody>
          <a:bodyPr/>
          <a:lstStyle/>
          <a:p>
            <a:fld id="{D879A8CB-E74E-456C-8FBE-D95306A3683C}" type="datetimeFigureOut">
              <a:rPr lang="ru-RU" smtClean="0"/>
              <a:t>30.07.2020</a:t>
            </a:fld>
            <a:endParaRPr lang="ru-RU"/>
          </a:p>
        </p:txBody>
      </p:sp>
      <p:sp>
        <p:nvSpPr>
          <p:cNvPr id="5" name="Нижний колонтитул 4">
            <a:extLst>
              <a:ext uri="{FF2B5EF4-FFF2-40B4-BE49-F238E27FC236}">
                <a16:creationId xmlns:a16="http://schemas.microsoft.com/office/drawing/2014/main" id="{D3D34A58-4CFE-4A03-93DF-C811B52D591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B1D9583-E70E-47F9-BE0E-4D8987C5D50A}"/>
              </a:ext>
            </a:extLst>
          </p:cNvPr>
          <p:cNvSpPr>
            <a:spLocks noGrp="1"/>
          </p:cNvSpPr>
          <p:nvPr>
            <p:ph type="sldNum" sz="quarter" idx="12"/>
          </p:nvPr>
        </p:nvSpPr>
        <p:spPr/>
        <p:txBody>
          <a:bodyPr/>
          <a:lstStyle/>
          <a:p>
            <a:fld id="{8DEABE5C-5911-4016-A2EB-6E00DAE39C7D}" type="slidenum">
              <a:rPr lang="ru-RU" smtClean="0"/>
              <a:t>‹#›</a:t>
            </a:fld>
            <a:endParaRPr lang="ru-RU"/>
          </a:p>
        </p:txBody>
      </p:sp>
    </p:spTree>
    <p:extLst>
      <p:ext uri="{BB962C8B-B14F-4D97-AF65-F5344CB8AC3E}">
        <p14:creationId xmlns:p14="http://schemas.microsoft.com/office/powerpoint/2010/main" val="3161661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981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16733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843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9895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1133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300695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45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1916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251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171273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4110207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226744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288194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Freeform 6"/>
          <p:cNvSpPr/>
          <p:nvPr/>
        </p:nvSpPr>
        <p:spPr>
          <a:xfrm>
            <a:off x="-101" y="5293518"/>
            <a:ext cx="12192124"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101" y="5293518"/>
            <a:ext cx="12192124"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1" y="5545933"/>
            <a:ext cx="12195177"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6096000" y="1676400"/>
            <a:ext cx="5181600" cy="1524000"/>
          </a:xfrm>
        </p:spPr>
        <p:txBody>
          <a:bodyPr anchor="b" anchorCtr="0"/>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096000" y="3203574"/>
            <a:ext cx="51816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Rectangle 9"/>
          <p:cNvSpPr/>
          <p:nvPr/>
        </p:nvSpPr>
        <p:spPr>
          <a:xfrm>
            <a:off x="0" y="5262466"/>
            <a:ext cx="12192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73" y="5502670"/>
            <a:ext cx="12192088"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C4B900F-D6C5-4A0D-93EC-E1429B369201}"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0B46BB05-7244-4EFA-9569-CAF25ACDA056}" type="slidenum">
              <a:rPr lang="en-US" smtClean="0"/>
              <a:t>‹#›</a:t>
            </a:fld>
            <a:endParaRPr lang="en-US"/>
          </a:p>
        </p:txBody>
      </p:sp>
    </p:spTree>
    <p:extLst>
      <p:ext uri="{BB962C8B-B14F-4D97-AF65-F5344CB8AC3E}">
        <p14:creationId xmlns:p14="http://schemas.microsoft.com/office/powerpoint/2010/main" val="2329195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Freeform 6"/>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14400" y="1600201"/>
            <a:ext cx="103632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8"/>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C4B900F-D6C5-4A0D-93EC-E1429B369201}"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6BB05-7244-4EFA-9569-CAF25ACDA056}" type="slidenum">
              <a:rPr lang="en-US" smtClean="0"/>
              <a:t>‹#›</a:t>
            </a:fld>
            <a:endParaRPr lang="en-US"/>
          </a:p>
        </p:txBody>
      </p:sp>
    </p:spTree>
    <p:extLst>
      <p:ext uri="{BB962C8B-B14F-4D97-AF65-F5344CB8AC3E}">
        <p14:creationId xmlns:p14="http://schemas.microsoft.com/office/powerpoint/2010/main" val="381540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Freeform 7"/>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10" name="Freeform 9"/>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C4B900F-D6C5-4A0D-93EC-E1429B369201}"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6BB05-7244-4EFA-9569-CAF25ACDA056}" type="slidenum">
              <a:rPr lang="en-US" smtClean="0"/>
              <a:t>‹#›</a:t>
            </a:fld>
            <a:endParaRPr lang="en-US"/>
          </a:p>
        </p:txBody>
      </p:sp>
      <p:sp>
        <p:nvSpPr>
          <p:cNvPr id="13" name="Content Placeholder 12"/>
          <p:cNvSpPr>
            <a:spLocks noGrp="1"/>
          </p:cNvSpPr>
          <p:nvPr>
            <p:ph sz="quarter" idx="13"/>
          </p:nvPr>
        </p:nvSpPr>
        <p:spPr>
          <a:xfrm>
            <a:off x="914400" y="1536192"/>
            <a:ext cx="48768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4"/>
          </p:nvPr>
        </p:nvSpPr>
        <p:spPr>
          <a:xfrm>
            <a:off x="6400800" y="1536192"/>
            <a:ext cx="48768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329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778320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8421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21666441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78472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5602382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756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785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13039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15572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8507054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346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9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007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26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4408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53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785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50052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emf"/><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emf"/><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9141089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7"/>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04253390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98" r:id="rId13"/>
    <p:sldLayoutId id="2147483699" r:id="rId14"/>
    <p:sldLayoutId id="214748370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116977227"/>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4.png"/><Relationship Id="rId4" Type="http://schemas.openxmlformats.org/officeDocument/2006/relationships/diagramData" Target="../diagrams/data1.xml"/><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hyperlink" Target="http://en.wikipedia.org/wiki/Encapsulation_(classes_-_computers)" TargetMode="External"/><Relationship Id="rId4" Type="http://schemas.openxmlformats.org/officeDocument/2006/relationships/hyperlink" Target="http://en.wikipedia.org/wiki/Coupling_(computer_science)"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hyperlink" Target="https://sites.google.com/site/unclebobconsultingllc/" TargetMode="External"/><Relationship Id="rId7" Type="http://schemas.openxmlformats.org/officeDocument/2006/relationships/hyperlink" Target="http://solidsoft.wordpress.com/" TargetMode="External"/><Relationship Id="rId2" Type="http://schemas.openxmlformats.org/officeDocument/2006/relationships/notesSlide" Target="../notesSlides/notesSlide54.xml"/><Relationship Id="rId1" Type="http://schemas.openxmlformats.org/officeDocument/2006/relationships/slideLayout" Target="../slideLayouts/slideLayout16.xml"/><Relationship Id="rId6" Type="http://schemas.openxmlformats.org/officeDocument/2006/relationships/hyperlink" Target="https://medium.com/@mirzafarrukh13/solid-design-principles-c-de157c500425" TargetMode="External"/><Relationship Id="rId5" Type="http://schemas.openxmlformats.org/officeDocument/2006/relationships/hyperlink" Target="https://www.c-sharpcorner.com/UploadFile/damubetha/solid-principles-in-C-Sharp/" TargetMode="External"/><Relationship Id="rId4" Type="http://schemas.openxmlformats.org/officeDocument/2006/relationships/hyperlink" Target="https://itnext.io/solid-principles-explanation-and-examples-715b975dcad4"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3404E93-26F3-4D84-ADC9-6437F089CB07}"/>
              </a:ext>
            </a:extLst>
          </p:cNvPr>
          <p:cNvSpPr>
            <a:spLocks noGrp="1"/>
          </p:cNvSpPr>
          <p:nvPr>
            <p:ph type="title"/>
          </p:nvPr>
        </p:nvSpPr>
        <p:spPr/>
        <p:txBody>
          <a:bodyPr/>
          <a:lstStyle/>
          <a:p>
            <a:r>
              <a:rPr lang="en-US"/>
              <a:t>SOLID</a:t>
            </a:r>
            <a:br>
              <a:rPr lang="en-US"/>
            </a:br>
            <a:r>
              <a:rPr lang="en-US"/>
              <a:t>principles</a:t>
            </a:r>
            <a:endParaRPr lang="ru-RU"/>
          </a:p>
        </p:txBody>
      </p:sp>
      <p:sp>
        <p:nvSpPr>
          <p:cNvPr id="5" name="Текст 4">
            <a:extLst>
              <a:ext uri="{FF2B5EF4-FFF2-40B4-BE49-F238E27FC236}">
                <a16:creationId xmlns:a16="http://schemas.microsoft.com/office/drawing/2014/main" id="{091E9D04-DE14-41A9-A656-0524BDBDE535}"/>
              </a:ext>
            </a:extLst>
          </p:cNvPr>
          <p:cNvSpPr>
            <a:spLocks noGrp="1"/>
          </p:cNvSpPr>
          <p:nvPr>
            <p:ph type="body" sz="quarter" idx="10"/>
          </p:nvPr>
        </p:nvSpPr>
        <p:spPr/>
        <p:txBody>
          <a:bodyPr/>
          <a:lstStyle/>
          <a:p>
            <a:r>
              <a:rPr lang="en-US"/>
              <a:t>Halyna Melnyk</a:t>
            </a:r>
            <a:endParaRPr lang="ru-RU"/>
          </a:p>
        </p:txBody>
      </p:sp>
    </p:spTree>
    <p:extLst>
      <p:ext uri="{BB962C8B-B14F-4D97-AF65-F5344CB8AC3E}">
        <p14:creationId xmlns:p14="http://schemas.microsoft.com/office/powerpoint/2010/main" val="408690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Responsibility? </a:t>
            </a:r>
            <a:endParaRPr lang="en-US" dirty="0"/>
          </a:p>
        </p:txBody>
      </p:sp>
      <p:sp>
        <p:nvSpPr>
          <p:cNvPr id="3" name="Content Placeholder 2"/>
          <p:cNvSpPr>
            <a:spLocks noGrp="1"/>
          </p:cNvSpPr>
          <p:nvPr>
            <p:ph type="body" sz="quarter" idx="10"/>
          </p:nvPr>
        </p:nvSpPr>
        <p:spPr/>
        <p:txBody>
          <a:bodyPr>
            <a:normAutofit fontScale="92500" lnSpcReduction="20000"/>
          </a:bodyPr>
          <a:lstStyle/>
          <a:p>
            <a:endParaRPr lang="en-US" dirty="0"/>
          </a:p>
          <a:p>
            <a:r>
              <a:rPr lang="en-US" sz="3200" b="1" dirty="0"/>
              <a:t>“a reason to change” </a:t>
            </a:r>
            <a:endParaRPr lang="en-US" sz="3200" dirty="0"/>
          </a:p>
          <a:p>
            <a:endParaRPr lang="en-US" sz="3200" dirty="0"/>
          </a:p>
          <a:p>
            <a:r>
              <a:rPr lang="en-US" sz="3200" b="1" dirty="0"/>
              <a:t>A difference in usage scenarios from the client’s perspective </a:t>
            </a:r>
            <a:endParaRPr lang="en-US" sz="3200" dirty="0"/>
          </a:p>
          <a:p>
            <a:endParaRPr lang="en-US" sz="3200" dirty="0"/>
          </a:p>
          <a:p>
            <a:r>
              <a:rPr lang="en-US" sz="3200" b="1" dirty="0"/>
              <a:t>Multiple small interfaces (follow ISP) can help to achieve SRP </a:t>
            </a:r>
            <a:endParaRPr lang="en-US" sz="3200" dirty="0"/>
          </a:p>
          <a:p>
            <a:endParaRPr lang="en-US" dirty="0"/>
          </a:p>
        </p:txBody>
      </p:sp>
    </p:spTree>
    <p:extLst>
      <p:ext uri="{BB962C8B-B14F-4D97-AF65-F5344CB8AC3E}">
        <p14:creationId xmlns:p14="http://schemas.microsoft.com/office/powerpoint/2010/main" val="155982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685800" y="404159"/>
            <a:ext cx="108204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SRP: Single Responsibility</a:t>
            </a:r>
          </a:p>
        </p:txBody>
      </p:sp>
      <p:sp>
        <p:nvSpPr>
          <p:cNvPr id="3075" name="Text Placeholder 2"/>
          <p:cNvSpPr>
            <a:spLocks noGrp="1"/>
          </p:cNvSpPr>
          <p:nvPr>
            <p:ph type="body" sz="quarter" idx="10"/>
          </p:nvPr>
        </p:nvSpPr>
        <p:spPr>
          <a:xfrm>
            <a:off x="720436" y="3837288"/>
            <a:ext cx="2750127" cy="685800"/>
          </a:xfrm>
        </p:spPr>
        <p:txBody>
          <a:bodyPr/>
          <a:lstStyle/>
          <a:p>
            <a:pPr algn="ctr"/>
            <a:r>
              <a:rPr lang="en-US" sz="1600"/>
              <a:t>Example </a:t>
            </a:r>
            <a:r>
              <a:rPr lang="en-US" sz="1600" dirty="0"/>
              <a:t>App: Read A Flat File And Send An Email</a:t>
            </a:r>
          </a:p>
          <a:p>
            <a:pPr eaLnBrk="1" hangingPunct="1">
              <a:buNone/>
            </a:pPr>
            <a:endParaRPr lang="en-US" dirty="0">
              <a:solidFill>
                <a:schemeClr val="tx1"/>
              </a:solidFill>
            </a:endParaRPr>
          </a:p>
          <a:p>
            <a:pPr eaLnBrk="1" hangingPunct="1">
              <a:buNone/>
            </a:pPr>
            <a:endParaRPr lang="en-US" dirty="0">
              <a:solidFill>
                <a:schemeClr val="tx1"/>
              </a:solidFill>
            </a:endParaRPr>
          </a:p>
        </p:txBody>
      </p:sp>
      <p:grpSp>
        <p:nvGrpSpPr>
          <p:cNvPr id="2" name="Group 10"/>
          <p:cNvGrpSpPr/>
          <p:nvPr/>
        </p:nvGrpSpPr>
        <p:grpSpPr>
          <a:xfrm>
            <a:off x="928255" y="1371601"/>
            <a:ext cx="2216728" cy="2274182"/>
            <a:chOff x="3733800" y="2590800"/>
            <a:chExt cx="1676400" cy="2590800"/>
          </a:xfrm>
          <a:scene3d>
            <a:camera prst="perspectiveAbove"/>
            <a:lightRig rig="threePt" dir="t"/>
          </a:scene3d>
        </p:grpSpPr>
        <p:grpSp>
          <p:nvGrpSpPr>
            <p:cNvPr id="3" name="Group 7"/>
            <p:cNvGrpSpPr/>
            <p:nvPr/>
          </p:nvGrpSpPr>
          <p:grpSpPr>
            <a:xfrm>
              <a:off x="3733800" y="2590800"/>
              <a:ext cx="1676400" cy="2590800"/>
              <a:chOff x="1219200" y="2667000"/>
              <a:chExt cx="1676400" cy="2590800"/>
            </a:xfrm>
          </p:grpSpPr>
          <p:sp>
            <p:nvSpPr>
              <p:cNvPr id="4" name="Rectangle 3"/>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Email Sending App</a:t>
                </a:r>
              </a:p>
            </p:txBody>
          </p:sp>
          <p:sp>
            <p:nvSpPr>
              <p:cNvPr id="5" name="Snip Single Corner Rectangle 4"/>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grpSp>
        <p:cxnSp>
          <p:nvCxnSpPr>
            <p:cNvPr id="10" name="Elbow Connector 9"/>
            <p:cNvCxnSpPr>
              <a:stCxn id="5" idx="3"/>
              <a:endCxn id="4"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9" name="Text Placeholder 2">
            <a:extLst>
              <a:ext uri="{FF2B5EF4-FFF2-40B4-BE49-F238E27FC236}">
                <a16:creationId xmlns:a16="http://schemas.microsoft.com/office/drawing/2014/main" id="{E51E59FE-A9C9-4AEE-A659-54640F4DBDB9}"/>
              </a:ext>
            </a:extLst>
          </p:cNvPr>
          <p:cNvSpPr txBox="1">
            <a:spLocks/>
          </p:cNvSpPr>
          <p:nvPr/>
        </p:nvSpPr>
        <p:spPr>
          <a:xfrm>
            <a:off x="3948013" y="1840029"/>
            <a:ext cx="3421324" cy="891998"/>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spcAft>
                <a:spcPts val="0"/>
              </a:spcAft>
            </a:pPr>
            <a:r>
              <a:rPr lang="en-US" sz="1400"/>
              <a:t>Example App New Requirements: Send From Non-WinForms App. Read XML Or Flat File</a:t>
            </a:r>
          </a:p>
          <a:p>
            <a:pPr fontAlgn="auto">
              <a:spcAft>
                <a:spcPts val="0"/>
              </a:spcAft>
            </a:pPr>
            <a:endParaRPr lang="en-US"/>
          </a:p>
          <a:p>
            <a:pPr fontAlgn="auto">
              <a:spcAft>
                <a:spcPts val="0"/>
              </a:spcAft>
            </a:pPr>
            <a:endParaRPr lang="en-US"/>
          </a:p>
          <a:p>
            <a:pPr fontAlgn="auto">
              <a:spcAft>
                <a:spcPts val="0"/>
              </a:spcAft>
            </a:pPr>
            <a:endParaRPr lang="en-US"/>
          </a:p>
          <a:p>
            <a:pPr fontAlgn="auto">
              <a:spcAft>
                <a:spcPts val="0"/>
              </a:spcAft>
            </a:pPr>
            <a:endParaRPr lang="en-US"/>
          </a:p>
          <a:p>
            <a:pPr fontAlgn="auto">
              <a:spcAft>
                <a:spcPts val="0"/>
              </a:spcAft>
            </a:pPr>
            <a:endParaRPr lang="en-US" dirty="0"/>
          </a:p>
        </p:txBody>
      </p:sp>
      <p:grpSp>
        <p:nvGrpSpPr>
          <p:cNvPr id="11" name="Group 13">
            <a:extLst>
              <a:ext uri="{FF2B5EF4-FFF2-40B4-BE49-F238E27FC236}">
                <a16:creationId xmlns:a16="http://schemas.microsoft.com/office/drawing/2014/main" id="{6EB1CC6D-3E6D-43CC-82E2-EFE1BA42C2BA}"/>
              </a:ext>
            </a:extLst>
          </p:cNvPr>
          <p:cNvGrpSpPr/>
          <p:nvPr/>
        </p:nvGrpSpPr>
        <p:grpSpPr>
          <a:xfrm>
            <a:off x="3830669" y="2776243"/>
            <a:ext cx="3657600" cy="3810000"/>
            <a:chOff x="2743200" y="1371600"/>
            <a:chExt cx="3657600" cy="3810000"/>
          </a:xfrm>
          <a:scene3d>
            <a:camera prst="perspectiveAbove"/>
            <a:lightRig rig="threePt" dir="t"/>
          </a:scene3d>
        </p:grpSpPr>
        <p:sp>
          <p:nvSpPr>
            <p:cNvPr id="12" name="Rectangle 3">
              <a:extLst>
                <a:ext uri="{FF2B5EF4-FFF2-40B4-BE49-F238E27FC236}">
                  <a16:creationId xmlns:a16="http://schemas.microsoft.com/office/drawing/2014/main" id="{8CFBD274-D3A8-4DD8-843F-72493974FB79}"/>
                </a:ext>
              </a:extLst>
            </p:cNvPr>
            <p:cNvSpPr/>
            <p:nvPr/>
          </p:nvSpPr>
          <p:spPr>
            <a:xfrm>
              <a:off x="37338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Email Sender</a:t>
              </a:r>
            </a:p>
          </p:txBody>
        </p:sp>
        <p:sp>
          <p:nvSpPr>
            <p:cNvPr id="13" name="Snip Single Corner Rectangle 4">
              <a:extLst>
                <a:ext uri="{FF2B5EF4-FFF2-40B4-BE49-F238E27FC236}">
                  <a16:creationId xmlns:a16="http://schemas.microsoft.com/office/drawing/2014/main" id="{1785E7CA-E0D0-4664-94AC-4F160B72882E}"/>
                </a:ext>
              </a:extLst>
            </p:cNvPr>
            <p:cNvSpPr/>
            <p:nvPr/>
          </p:nvSpPr>
          <p:spPr>
            <a:xfrm>
              <a:off x="2743200" y="41910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Flat File</a:t>
              </a:r>
            </a:p>
          </p:txBody>
        </p:sp>
        <p:sp>
          <p:nvSpPr>
            <p:cNvPr id="14" name="Snip Single Corner Rectangle 7">
              <a:extLst>
                <a:ext uri="{FF2B5EF4-FFF2-40B4-BE49-F238E27FC236}">
                  <a16:creationId xmlns:a16="http://schemas.microsoft.com/office/drawing/2014/main" id="{43C2DF09-5E48-4DC7-A675-336E678AF856}"/>
                </a:ext>
              </a:extLst>
            </p:cNvPr>
            <p:cNvSpPr/>
            <p:nvPr/>
          </p:nvSpPr>
          <p:spPr>
            <a:xfrm>
              <a:off x="4724400" y="41910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XML File</a:t>
              </a:r>
            </a:p>
          </p:txBody>
        </p:sp>
        <p:cxnSp>
          <p:nvCxnSpPr>
            <p:cNvPr id="15" name="Elbow Connector 14">
              <a:extLst>
                <a:ext uri="{FF2B5EF4-FFF2-40B4-BE49-F238E27FC236}">
                  <a16:creationId xmlns:a16="http://schemas.microsoft.com/office/drawing/2014/main" id="{92061231-6B89-46C6-918D-6CD948D2B034}"/>
                </a:ext>
              </a:extLst>
            </p:cNvPr>
            <p:cNvCxnSpPr>
              <a:stCxn id="13" idx="3"/>
              <a:endCxn id="12" idx="2"/>
            </p:cNvCxnSpPr>
            <p:nvPr/>
          </p:nvCxnSpPr>
          <p:spPr>
            <a:xfrm rot="5400000" flipH="1" flipV="1">
              <a:off x="37719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a:extLst>
                <a:ext uri="{FF2B5EF4-FFF2-40B4-BE49-F238E27FC236}">
                  <a16:creationId xmlns:a16="http://schemas.microsoft.com/office/drawing/2014/main" id="{CBA2EFBC-7C89-4056-9628-706DE1773373}"/>
                </a:ext>
              </a:extLst>
            </p:cNvPr>
            <p:cNvCxnSpPr>
              <a:stCxn id="14" idx="3"/>
              <a:endCxn id="12" idx="2"/>
            </p:cNvCxnSpPr>
            <p:nvPr/>
          </p:nvCxnSpPr>
          <p:spPr>
            <a:xfrm rot="16200000" flipV="1">
              <a:off x="47625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7" name="Rectangle 9">
              <a:extLst>
                <a:ext uri="{FF2B5EF4-FFF2-40B4-BE49-F238E27FC236}">
                  <a16:creationId xmlns:a16="http://schemas.microsoft.com/office/drawing/2014/main" id="{BF3B3F89-E283-4FD4-B0B5-45739DE83088}"/>
                </a:ext>
              </a:extLst>
            </p:cNvPr>
            <p:cNvSpPr/>
            <p:nvPr/>
          </p:nvSpPr>
          <p:spPr>
            <a:xfrm>
              <a:off x="3733800" y="1371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Email Sending App</a:t>
              </a:r>
            </a:p>
          </p:txBody>
        </p:sp>
        <p:cxnSp>
          <p:nvCxnSpPr>
            <p:cNvPr id="18" name="Elbow Connector 10">
              <a:extLst>
                <a:ext uri="{FF2B5EF4-FFF2-40B4-BE49-F238E27FC236}">
                  <a16:creationId xmlns:a16="http://schemas.microsoft.com/office/drawing/2014/main" id="{BDB18E85-1554-4FBF-B47D-2B47F2E8D450}"/>
                </a:ext>
              </a:extLst>
            </p:cNvPr>
            <p:cNvCxnSpPr>
              <a:stCxn id="12" idx="0"/>
              <a:endCxn id="17" idx="2"/>
            </p:cNvCxnSpPr>
            <p:nvPr/>
          </p:nvCxnSpPr>
          <p:spPr>
            <a:xfrm rot="5400000" flipH="1" flipV="1">
              <a:off x="4457700" y="2476500"/>
              <a:ext cx="228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19" name="Text Placeholder 2">
            <a:extLst>
              <a:ext uri="{FF2B5EF4-FFF2-40B4-BE49-F238E27FC236}">
                <a16:creationId xmlns:a16="http://schemas.microsoft.com/office/drawing/2014/main" id="{F180FE59-BCEC-4FE4-914A-45BA7CE49471}"/>
              </a:ext>
            </a:extLst>
          </p:cNvPr>
          <p:cNvSpPr txBox="1">
            <a:spLocks/>
          </p:cNvSpPr>
          <p:nvPr/>
        </p:nvSpPr>
        <p:spPr>
          <a:xfrm>
            <a:off x="8329612" y="4716049"/>
            <a:ext cx="3286125" cy="376077"/>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spcAft>
                <a:spcPts val="0"/>
              </a:spcAft>
            </a:pPr>
            <a:r>
              <a:rPr lang="en-US" sz="1600"/>
              <a:t>Example App: A Better Structure</a:t>
            </a:r>
          </a:p>
          <a:p>
            <a:pPr fontAlgn="auto">
              <a:spcAft>
                <a:spcPts val="0"/>
              </a:spcAft>
            </a:pPr>
            <a:endParaRPr lang="en-US" sz="1200"/>
          </a:p>
          <a:p>
            <a:pPr fontAlgn="auto">
              <a:spcAft>
                <a:spcPts val="0"/>
              </a:spcAft>
            </a:pPr>
            <a:endParaRPr lang="en-US" sz="1200"/>
          </a:p>
          <a:p>
            <a:pPr fontAlgn="auto">
              <a:spcAft>
                <a:spcPts val="0"/>
              </a:spcAft>
            </a:pPr>
            <a:endParaRPr lang="en-US" sz="1200"/>
          </a:p>
          <a:p>
            <a:pPr fontAlgn="auto">
              <a:spcAft>
                <a:spcPts val="0"/>
              </a:spcAft>
            </a:pPr>
            <a:endParaRPr lang="en-US" sz="1200" dirty="0"/>
          </a:p>
        </p:txBody>
      </p:sp>
      <p:grpSp>
        <p:nvGrpSpPr>
          <p:cNvPr id="20" name="Group 29">
            <a:extLst>
              <a:ext uri="{FF2B5EF4-FFF2-40B4-BE49-F238E27FC236}">
                <a16:creationId xmlns:a16="http://schemas.microsoft.com/office/drawing/2014/main" id="{3A0E3B31-C44E-4E42-A14D-13ECBE0E6C4B}"/>
              </a:ext>
            </a:extLst>
          </p:cNvPr>
          <p:cNvGrpSpPr/>
          <p:nvPr/>
        </p:nvGrpSpPr>
        <p:grpSpPr>
          <a:xfrm>
            <a:off x="8083077" y="865488"/>
            <a:ext cx="3657600" cy="3657600"/>
            <a:chOff x="2743200" y="2362200"/>
            <a:chExt cx="3657600" cy="3657600"/>
          </a:xfrm>
          <a:scene3d>
            <a:camera prst="perspectiveAbove"/>
            <a:lightRig rig="threePt" dir="t"/>
          </a:scene3d>
        </p:grpSpPr>
        <p:sp>
          <p:nvSpPr>
            <p:cNvPr id="21" name="Rectangle 3">
              <a:extLst>
                <a:ext uri="{FF2B5EF4-FFF2-40B4-BE49-F238E27FC236}">
                  <a16:creationId xmlns:a16="http://schemas.microsoft.com/office/drawing/2014/main" id="{D6D7E7DC-8EAF-4EC5-B45B-3E7C6B1FA8C9}"/>
                </a:ext>
              </a:extLst>
            </p:cNvPr>
            <p:cNvSpPr/>
            <p:nvPr/>
          </p:nvSpPr>
          <p:spPr>
            <a:xfrm>
              <a:off x="3733800" y="2362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Email Sender</a:t>
              </a:r>
            </a:p>
          </p:txBody>
        </p:sp>
        <p:sp>
          <p:nvSpPr>
            <p:cNvPr id="22" name="Snip Single Corner Rectangle 4">
              <a:extLst>
                <a:ext uri="{FF2B5EF4-FFF2-40B4-BE49-F238E27FC236}">
                  <a16:creationId xmlns:a16="http://schemas.microsoft.com/office/drawing/2014/main" id="{F881FEAB-4703-47C5-A32B-D9DC163E1D57}"/>
                </a:ext>
              </a:extLst>
            </p:cNvPr>
            <p:cNvSpPr/>
            <p:nvPr/>
          </p:nvSpPr>
          <p:spPr>
            <a:xfrm>
              <a:off x="27432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Flat File</a:t>
              </a:r>
            </a:p>
          </p:txBody>
        </p:sp>
        <p:sp>
          <p:nvSpPr>
            <p:cNvPr id="23" name="Snip Single Corner Rectangle 7">
              <a:extLst>
                <a:ext uri="{FF2B5EF4-FFF2-40B4-BE49-F238E27FC236}">
                  <a16:creationId xmlns:a16="http://schemas.microsoft.com/office/drawing/2014/main" id="{FA10FCDF-6A5F-4BD2-90F7-1372A3E0759D}"/>
                </a:ext>
              </a:extLst>
            </p:cNvPr>
            <p:cNvSpPr/>
            <p:nvPr/>
          </p:nvSpPr>
          <p:spPr>
            <a:xfrm>
              <a:off x="47244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XML File</a:t>
              </a:r>
            </a:p>
          </p:txBody>
        </p:sp>
        <p:cxnSp>
          <p:nvCxnSpPr>
            <p:cNvPr id="24" name="Elbow Connector 14">
              <a:extLst>
                <a:ext uri="{FF2B5EF4-FFF2-40B4-BE49-F238E27FC236}">
                  <a16:creationId xmlns:a16="http://schemas.microsoft.com/office/drawing/2014/main" id="{E65BEA58-86B1-4944-A04F-527009CB81C4}"/>
                </a:ext>
              </a:extLst>
            </p:cNvPr>
            <p:cNvCxnSpPr>
              <a:stCxn id="22" idx="3"/>
              <a:endCxn id="26" idx="2"/>
            </p:cNvCxnSpPr>
            <p:nvPr/>
          </p:nvCxnSpPr>
          <p:spPr>
            <a:xfrm rot="5400000" flipH="1" flipV="1">
              <a:off x="38862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15">
              <a:extLst>
                <a:ext uri="{FF2B5EF4-FFF2-40B4-BE49-F238E27FC236}">
                  <a16:creationId xmlns:a16="http://schemas.microsoft.com/office/drawing/2014/main" id="{687C77BF-A2C1-49F9-98E4-4213174DC507}"/>
                </a:ext>
              </a:extLst>
            </p:cNvPr>
            <p:cNvCxnSpPr>
              <a:stCxn id="23" idx="3"/>
              <a:endCxn id="26" idx="2"/>
            </p:cNvCxnSpPr>
            <p:nvPr/>
          </p:nvCxnSpPr>
          <p:spPr>
            <a:xfrm rot="16200000" flipV="1">
              <a:off x="48768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12">
              <a:extLst>
                <a:ext uri="{FF2B5EF4-FFF2-40B4-BE49-F238E27FC236}">
                  <a16:creationId xmlns:a16="http://schemas.microsoft.com/office/drawing/2014/main" id="{47E2AF91-4711-4E6E-8401-121503E6FD8C}"/>
                </a:ext>
              </a:extLst>
            </p:cNvPr>
            <p:cNvSpPr/>
            <p:nvPr/>
          </p:nvSpPr>
          <p:spPr>
            <a:xfrm>
              <a:off x="3733800" y="36576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Format Reader</a:t>
              </a:r>
            </a:p>
          </p:txBody>
        </p:sp>
        <p:cxnSp>
          <p:nvCxnSpPr>
            <p:cNvPr id="27" name="Elbow Connector 18">
              <a:extLst>
                <a:ext uri="{FF2B5EF4-FFF2-40B4-BE49-F238E27FC236}">
                  <a16:creationId xmlns:a16="http://schemas.microsoft.com/office/drawing/2014/main" id="{081D1E17-0D38-4D10-8550-A10FE97DA564}"/>
                </a:ext>
              </a:extLst>
            </p:cNvPr>
            <p:cNvCxnSpPr>
              <a:stCxn id="26" idx="0"/>
              <a:endCxn id="21" idx="2"/>
            </p:cNvCxnSpPr>
            <p:nvPr/>
          </p:nvCxnSpPr>
          <p:spPr>
            <a:xfrm rot="5400000" flipH="1" flipV="1">
              <a:off x="4419600" y="35052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91982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155AD9A-C685-4D0F-9072-909EC444C5E8}"/>
              </a:ext>
            </a:extLst>
          </p:cNvPr>
          <p:cNvSpPr>
            <a:spLocks noGrp="1"/>
          </p:cNvSpPr>
          <p:nvPr>
            <p:ph type="title"/>
          </p:nvPr>
        </p:nvSpPr>
        <p:spPr/>
        <p:txBody>
          <a:bodyPr/>
          <a:lstStyle/>
          <a:p>
            <a:endParaRPr lang="ru-RU"/>
          </a:p>
        </p:txBody>
      </p:sp>
      <p:sp>
        <p:nvSpPr>
          <p:cNvPr id="5" name="Текст 4">
            <a:extLst>
              <a:ext uri="{FF2B5EF4-FFF2-40B4-BE49-F238E27FC236}">
                <a16:creationId xmlns:a16="http://schemas.microsoft.com/office/drawing/2014/main" id="{F48436B2-6A27-4DDC-80F8-5E05C38DD293}"/>
              </a:ext>
            </a:extLst>
          </p:cNvPr>
          <p:cNvSpPr>
            <a:spLocks noGrp="1"/>
          </p:cNvSpPr>
          <p:nvPr>
            <p:ph type="body" sz="quarter" idx="10"/>
          </p:nvPr>
        </p:nvSpPr>
        <p:spPr/>
        <p:txBody>
          <a:bodyPr/>
          <a:lstStyle/>
          <a:p>
            <a:endParaRPr lang="ru-RU"/>
          </a:p>
        </p:txBody>
      </p:sp>
      <p:pic>
        <p:nvPicPr>
          <p:cNvPr id="6" name="Рисунок 5">
            <a:extLst>
              <a:ext uri="{FF2B5EF4-FFF2-40B4-BE49-F238E27FC236}">
                <a16:creationId xmlns:a16="http://schemas.microsoft.com/office/drawing/2014/main" id="{43F07D1A-858A-4106-B0DF-0BEAB4AC643F}"/>
              </a:ext>
            </a:extLst>
          </p:cNvPr>
          <p:cNvPicPr>
            <a:picLocks noChangeAspect="1"/>
          </p:cNvPicPr>
          <p:nvPr/>
        </p:nvPicPr>
        <p:blipFill>
          <a:blip r:embed="rId3"/>
          <a:stretch>
            <a:fillRect/>
          </a:stretch>
        </p:blipFill>
        <p:spPr>
          <a:xfrm>
            <a:off x="439737" y="360694"/>
            <a:ext cx="6587596" cy="6136611"/>
          </a:xfrm>
          <a:prstGeom prst="rect">
            <a:avLst/>
          </a:prstGeom>
          <a:ln>
            <a:solidFill>
              <a:schemeClr val="bg2">
                <a:lumMod val="65000"/>
                <a:lumOff val="35000"/>
              </a:schemeClr>
            </a:solidFill>
          </a:ln>
        </p:spPr>
      </p:pic>
      <p:pic>
        <p:nvPicPr>
          <p:cNvPr id="7" name="Рисунок 6">
            <a:extLst>
              <a:ext uri="{FF2B5EF4-FFF2-40B4-BE49-F238E27FC236}">
                <a16:creationId xmlns:a16="http://schemas.microsoft.com/office/drawing/2014/main" id="{F9EFA509-B952-49BB-82BE-445C2AABEFF1}"/>
              </a:ext>
            </a:extLst>
          </p:cNvPr>
          <p:cNvPicPr>
            <a:picLocks noChangeAspect="1"/>
          </p:cNvPicPr>
          <p:nvPr/>
        </p:nvPicPr>
        <p:blipFill>
          <a:blip r:embed="rId4"/>
          <a:stretch>
            <a:fillRect/>
          </a:stretch>
        </p:blipFill>
        <p:spPr>
          <a:xfrm>
            <a:off x="6678791" y="2612002"/>
            <a:ext cx="4827409" cy="2818802"/>
          </a:xfrm>
          <a:prstGeom prst="rect">
            <a:avLst/>
          </a:prstGeom>
          <a:ln>
            <a:solidFill>
              <a:schemeClr val="bg2">
                <a:lumMod val="65000"/>
                <a:lumOff val="35000"/>
              </a:schemeClr>
            </a:solidFill>
          </a:ln>
        </p:spPr>
      </p:pic>
    </p:spTree>
    <p:extLst>
      <p:ext uri="{BB962C8B-B14F-4D97-AF65-F5344CB8AC3E}">
        <p14:creationId xmlns:p14="http://schemas.microsoft.com/office/powerpoint/2010/main" val="12141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685801"/>
            <a:ext cx="11007436" cy="685800"/>
          </a:xfrm>
        </p:spPr>
        <p:txBody>
          <a:bodyPr>
            <a:normAutofit fontScale="90000"/>
          </a:bodyPr>
          <a:lstStyle/>
          <a:p>
            <a:r>
              <a:rPr lang="en-US" b="1" dirty="0"/>
              <a:t>Summary </a:t>
            </a:r>
            <a:endParaRPr lang="en-US" dirty="0"/>
          </a:p>
        </p:txBody>
      </p:sp>
      <p:sp>
        <p:nvSpPr>
          <p:cNvPr id="3" name="Content Placeholder 2"/>
          <p:cNvSpPr>
            <a:spLocks noGrp="1"/>
          </p:cNvSpPr>
          <p:nvPr>
            <p:ph type="body" sz="quarter" idx="10"/>
          </p:nvPr>
        </p:nvSpPr>
        <p:spPr>
          <a:xfrm>
            <a:off x="498764" y="1371601"/>
            <a:ext cx="11007436" cy="4800598"/>
          </a:xfrm>
        </p:spPr>
        <p:txBody>
          <a:bodyPr>
            <a:normAutofit fontScale="92500"/>
          </a:bodyPr>
          <a:lstStyle/>
          <a:p>
            <a:endParaRPr lang="en-US" dirty="0"/>
          </a:p>
          <a:p>
            <a:r>
              <a:rPr lang="en-US" sz="2400" b="1" dirty="0"/>
              <a:t>Following SRP leads to lower coupling and higher cohesion </a:t>
            </a:r>
            <a:endParaRPr lang="en-US" sz="2400" dirty="0"/>
          </a:p>
          <a:p>
            <a:endParaRPr lang="en-US" dirty="0"/>
          </a:p>
          <a:p>
            <a:r>
              <a:rPr lang="en-US" sz="2400" b="1" dirty="0"/>
              <a:t>Many small classes with distinct responsibilities result in a more flexible design </a:t>
            </a:r>
            <a:endParaRPr lang="en-US" sz="2400" dirty="0"/>
          </a:p>
          <a:p>
            <a:endParaRPr lang="en-US" dirty="0"/>
          </a:p>
          <a:p>
            <a:r>
              <a:rPr lang="en-US" sz="2400" b="1" dirty="0"/>
              <a:t>Related Fundamentals: </a:t>
            </a:r>
            <a:endParaRPr lang="en-US" dirty="0"/>
          </a:p>
          <a:p>
            <a:pPr marL="742950" lvl="1" indent="-285750">
              <a:buFont typeface="Arial" panose="020B0604020202020204" pitchFamily="34" charset="0"/>
              <a:buChar char="•"/>
            </a:pPr>
            <a:r>
              <a:rPr lang="en-US" dirty="0"/>
              <a:t>Open/Closed Principle</a:t>
            </a:r>
          </a:p>
          <a:p>
            <a:pPr marL="742950" lvl="1" indent="-285750">
              <a:buFont typeface="Arial" panose="020B0604020202020204" pitchFamily="34" charset="0"/>
              <a:buChar char="•"/>
            </a:pPr>
            <a:r>
              <a:rPr lang="en-US" dirty="0"/>
              <a:t>Interface Segregation Principle </a:t>
            </a:r>
          </a:p>
          <a:p>
            <a:pPr marL="742950" lvl="1" indent="-285750">
              <a:buFont typeface="Arial" panose="020B0604020202020204" pitchFamily="34" charset="0"/>
              <a:buChar char="•"/>
            </a:pPr>
            <a:r>
              <a:rPr lang="en-US" dirty="0"/>
              <a:t>Separation of Concerns </a:t>
            </a:r>
          </a:p>
          <a:p>
            <a:endParaRPr lang="en-US" dirty="0"/>
          </a:p>
          <a:p>
            <a:r>
              <a:rPr lang="en-US" sz="2600" b="1" dirty="0"/>
              <a:t>Recommended Reading: </a:t>
            </a:r>
            <a:endParaRPr lang="en-US" dirty="0"/>
          </a:p>
          <a:p>
            <a:pPr marL="742950" lvl="1" indent="-285750">
              <a:buFont typeface="Arial" panose="020B0604020202020204" pitchFamily="34" charset="0"/>
              <a:buChar char="•"/>
            </a:pPr>
            <a:r>
              <a:rPr lang="en-US" dirty="0"/>
              <a:t>Clean Code by Robert C. Martin [http://amzn.to/Clean-Code] </a:t>
            </a:r>
          </a:p>
          <a:p>
            <a:endParaRPr lang="en-US" dirty="0"/>
          </a:p>
          <a:p>
            <a:endParaRPr lang="en-US" sz="2600" dirty="0"/>
          </a:p>
          <a:p>
            <a:endParaRPr lang="en-US" dirty="0"/>
          </a:p>
          <a:p>
            <a:pPr lvl="1">
              <a:buFont typeface="Courier New" pitchFamily="49" charset="0"/>
              <a:buChar char="o"/>
            </a:pPr>
            <a:endParaRPr lang="en-US" sz="2000" dirty="0"/>
          </a:p>
          <a:p>
            <a:endParaRPr lang="en-US" dirty="0"/>
          </a:p>
          <a:p>
            <a:pPr>
              <a:buFont typeface="Courier New" pitchFamily="49" charset="0"/>
              <a:buChar char="o"/>
            </a:pPr>
            <a:endParaRPr lang="en-US" dirty="0"/>
          </a:p>
        </p:txBody>
      </p:sp>
    </p:spTree>
    <p:extLst>
      <p:ext uri="{BB962C8B-B14F-4D97-AF65-F5344CB8AC3E}">
        <p14:creationId xmlns:p14="http://schemas.microsoft.com/office/powerpoint/2010/main" val="12625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236AD0C1-FBAE-433A-9E55-A1BA95CB4745}"/>
              </a:ext>
            </a:extLst>
          </p:cNvPr>
          <p:cNvPicPr>
            <a:picLocks noChangeAspect="1"/>
          </p:cNvPicPr>
          <p:nvPr/>
        </p:nvPicPr>
        <p:blipFill rotWithShape="1">
          <a:blip r:embed="rId3">
            <a:extLst>
              <a:ext uri="{28A0092B-C50C-407E-A947-70E740481C1C}">
                <a14:useLocalDpi xmlns:a14="http://schemas.microsoft.com/office/drawing/2010/main" val="0"/>
              </a:ext>
            </a:extLst>
          </a:blip>
          <a:srcRect l="4834" r="4682" b="4618"/>
          <a:stretch/>
        </p:blipFill>
        <p:spPr>
          <a:xfrm>
            <a:off x="1607126" y="311727"/>
            <a:ext cx="8298874" cy="6234546"/>
          </a:xfrm>
          <a:prstGeom prst="rect">
            <a:avLst/>
          </a:prstGeom>
        </p:spPr>
      </p:pic>
    </p:spTree>
    <p:extLst>
      <p:ext uri="{BB962C8B-B14F-4D97-AF65-F5344CB8AC3E}">
        <p14:creationId xmlns:p14="http://schemas.microsoft.com/office/powerpoint/2010/main" val="37255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OCP: The Open/Closed Principle </a:t>
            </a:r>
            <a:br>
              <a:rPr lang="en-US" dirty="0"/>
            </a:br>
            <a:endParaRPr lang="en-US" dirty="0"/>
          </a:p>
        </p:txBody>
      </p:sp>
      <p:sp>
        <p:nvSpPr>
          <p:cNvPr id="3" name="Content Placeholder 2"/>
          <p:cNvSpPr>
            <a:spLocks noGrp="1"/>
          </p:cNvSpPr>
          <p:nvPr>
            <p:ph type="body" sz="quarter" idx="10"/>
          </p:nvPr>
        </p:nvSpPr>
        <p:spPr>
          <a:xfrm>
            <a:off x="685800" y="2057400"/>
            <a:ext cx="10820400" cy="3429000"/>
          </a:xfrm>
        </p:spPr>
        <p:txBody>
          <a:bodyPr>
            <a:normAutofit/>
          </a:bodyPr>
          <a:lstStyle/>
          <a:p>
            <a:r>
              <a:rPr lang="en-US" sz="2800" b="1" i="1" dirty="0"/>
              <a:t>The Open / Closed Principle states that software entities (classes, modules, functions, etc.) should be open for extension, but closed for </a:t>
            </a:r>
            <a:r>
              <a:rPr lang="en-US" sz="2800" b="1" i="1"/>
              <a:t>modification </a:t>
            </a:r>
            <a:endParaRPr lang="en-US" b="1" i="1" dirty="0"/>
          </a:p>
          <a:p>
            <a:endParaRPr lang="en-US" b="1" i="1" dirty="0"/>
          </a:p>
          <a:p>
            <a:pPr marL="3657600" lvl="8" indent="0">
              <a:buNone/>
            </a:pPr>
            <a:r>
              <a:rPr lang="en-US" sz="2800" b="1" dirty="0"/>
              <a:t>                            </a:t>
            </a:r>
            <a:r>
              <a:rPr lang="en-US" sz="2800" i="1" dirty="0"/>
              <a:t>Wikipedia</a:t>
            </a:r>
            <a:r>
              <a:rPr lang="en-US" sz="2800" b="1" dirty="0"/>
              <a:t> </a:t>
            </a:r>
            <a:endParaRPr lang="en-US" sz="2800" dirty="0"/>
          </a:p>
        </p:txBody>
      </p:sp>
    </p:spTree>
    <p:extLst>
      <p:ext uri="{BB962C8B-B14F-4D97-AF65-F5344CB8AC3E}">
        <p14:creationId xmlns:p14="http://schemas.microsoft.com/office/powerpoint/2010/main" val="267918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Open / Closed Principle </a:t>
            </a:r>
            <a:endParaRPr lang="en-US" dirty="0"/>
          </a:p>
        </p:txBody>
      </p:sp>
      <p:sp>
        <p:nvSpPr>
          <p:cNvPr id="3" name="Content Placeholder 2"/>
          <p:cNvSpPr>
            <a:spLocks noGrp="1"/>
          </p:cNvSpPr>
          <p:nvPr>
            <p:ph type="body" sz="quarter" idx="10"/>
          </p:nvPr>
        </p:nvSpPr>
        <p:spPr>
          <a:xfrm>
            <a:off x="685800" y="1911928"/>
            <a:ext cx="10820400" cy="3837709"/>
          </a:xfrm>
        </p:spPr>
        <p:txBody>
          <a:bodyPr>
            <a:normAutofit/>
          </a:bodyPr>
          <a:lstStyle/>
          <a:p>
            <a:pPr marL="0" indent="0">
              <a:buNone/>
            </a:pPr>
            <a:r>
              <a:rPr lang="en-US" b="1" dirty="0"/>
              <a:t>Open to Extension </a:t>
            </a:r>
          </a:p>
          <a:p>
            <a:pPr marL="400050" lvl="1" indent="0">
              <a:buNone/>
            </a:pPr>
            <a:r>
              <a:rPr lang="en-US" b="1" dirty="0"/>
              <a:t>New behavior can be added in the future </a:t>
            </a:r>
          </a:p>
          <a:p>
            <a:pPr marL="400050" lvl="1" indent="0">
              <a:buNone/>
            </a:pPr>
            <a:endParaRPr lang="en-US" b="1" dirty="0"/>
          </a:p>
          <a:p>
            <a:pPr marL="400050" lvl="1" indent="0">
              <a:buNone/>
            </a:pPr>
            <a:endParaRPr lang="en-US" b="1" dirty="0"/>
          </a:p>
          <a:p>
            <a:pPr marL="0" indent="0">
              <a:buNone/>
            </a:pPr>
            <a:r>
              <a:rPr lang="en-US" b="1" dirty="0"/>
              <a:t>Closed to Modification </a:t>
            </a:r>
          </a:p>
          <a:p>
            <a:pPr marL="400050" lvl="1" indent="0">
              <a:buNone/>
            </a:pPr>
            <a:r>
              <a:rPr lang="en-US" b="1" dirty="0"/>
              <a:t>Changes to source or binary code are not required </a:t>
            </a:r>
          </a:p>
          <a:p>
            <a:pPr marL="400050" lvl="1" indent="0">
              <a:buNone/>
            </a:pPr>
            <a:endParaRPr lang="en-US" b="1" dirty="0"/>
          </a:p>
          <a:p>
            <a:pPr marL="400050" lvl="1" indent="0">
              <a:buNone/>
            </a:pPr>
            <a:endParaRPr lang="en-US" b="1" dirty="0"/>
          </a:p>
          <a:p>
            <a:pPr marL="0" indent="0">
              <a:buNone/>
            </a:pPr>
            <a:r>
              <a:rPr lang="en-US" sz="2200" b="1" dirty="0"/>
              <a:t>Dr. Bertrand Meyer originated the OCP term in his 1988 book, </a:t>
            </a:r>
            <a:r>
              <a:rPr lang="en-US" sz="2200" b="1" i="1" dirty="0"/>
              <a:t>Object Oriented Software Construction </a:t>
            </a:r>
            <a:endParaRPr lang="en-US" sz="2200" dirty="0"/>
          </a:p>
        </p:txBody>
      </p:sp>
    </p:spTree>
    <p:extLst>
      <p:ext uri="{BB962C8B-B14F-4D97-AF65-F5344CB8AC3E}">
        <p14:creationId xmlns:p14="http://schemas.microsoft.com/office/powerpoint/2010/main" val="325614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Change behavior without changing code? </a:t>
            </a:r>
            <a:endParaRPr lang="en-US" dirty="0"/>
          </a:p>
        </p:txBody>
      </p:sp>
      <p:sp>
        <p:nvSpPr>
          <p:cNvPr id="3" name="Content Placeholder 2"/>
          <p:cNvSpPr>
            <a:spLocks noGrp="1"/>
          </p:cNvSpPr>
          <p:nvPr>
            <p:ph type="body" sz="quarter" idx="10"/>
          </p:nvPr>
        </p:nvSpPr>
        <p:spPr>
          <a:xfrm>
            <a:off x="685800" y="1620982"/>
            <a:ext cx="10820400" cy="3865418"/>
          </a:xfrm>
        </p:spPr>
        <p:txBody>
          <a:bodyPr>
            <a:normAutofit fontScale="92500" lnSpcReduction="10000"/>
          </a:bodyPr>
          <a:lstStyle/>
          <a:p>
            <a:pPr marL="0" indent="0">
              <a:buNone/>
            </a:pPr>
            <a:r>
              <a:rPr lang="en-US" b="1" dirty="0"/>
              <a:t>Rely on abstractions </a:t>
            </a:r>
          </a:p>
          <a:p>
            <a:pPr marL="400050" lvl="1" indent="0">
              <a:buNone/>
            </a:pPr>
            <a:endParaRPr lang="en-US" b="1" dirty="0"/>
          </a:p>
          <a:p>
            <a:pPr marL="400050" lvl="1" indent="0">
              <a:buNone/>
            </a:pPr>
            <a:r>
              <a:rPr lang="en-US" b="1" dirty="0"/>
              <a:t>No limit to variety of implementations of each abstraction </a:t>
            </a:r>
          </a:p>
          <a:p>
            <a:pPr marL="400050" lvl="1" indent="0">
              <a:buNone/>
            </a:pPr>
            <a:endParaRPr lang="en-US" b="1" dirty="0"/>
          </a:p>
          <a:p>
            <a:pPr marL="0" indent="0">
              <a:buNone/>
            </a:pPr>
            <a:r>
              <a:rPr lang="en-US" b="1" dirty="0"/>
              <a:t>In .NET, abstractions include:</a:t>
            </a:r>
            <a:endParaRPr lang="en-US" dirty="0"/>
          </a:p>
          <a:p>
            <a:r>
              <a:rPr lang="en-US" sz="2400" b="1" dirty="0"/>
              <a:t>Interfaces </a:t>
            </a:r>
            <a:endParaRPr lang="en-US" sz="2400" dirty="0"/>
          </a:p>
          <a:p>
            <a:r>
              <a:rPr lang="en-US" sz="2400" b="1" dirty="0"/>
              <a:t>Abstract Base Classes </a:t>
            </a:r>
            <a:endParaRPr lang="en-US" sz="2400" dirty="0"/>
          </a:p>
          <a:p>
            <a:pPr marL="0" indent="0">
              <a:buNone/>
            </a:pPr>
            <a:r>
              <a:rPr lang="en-US" b="1" dirty="0"/>
              <a:t> </a:t>
            </a:r>
          </a:p>
          <a:p>
            <a:pPr marL="0" indent="0">
              <a:buNone/>
            </a:pPr>
            <a:r>
              <a:rPr lang="en-US" sz="3200" b="1" dirty="0"/>
              <a:t>In procedural code, some level of OCP can be achieved via parameters </a:t>
            </a:r>
            <a:endParaRPr lang="en-US" sz="3200" dirty="0"/>
          </a:p>
        </p:txBody>
      </p:sp>
    </p:spTree>
    <p:extLst>
      <p:ext uri="{BB962C8B-B14F-4D97-AF65-F5344CB8AC3E}">
        <p14:creationId xmlns:p14="http://schemas.microsoft.com/office/powerpoint/2010/main" val="190421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Problem </a:t>
            </a:r>
            <a:endParaRPr lang="en-US" dirty="0"/>
          </a:p>
        </p:txBody>
      </p:sp>
      <p:sp>
        <p:nvSpPr>
          <p:cNvPr id="3" name="Content Placeholder 2"/>
          <p:cNvSpPr>
            <a:spLocks noGrp="1"/>
          </p:cNvSpPr>
          <p:nvPr>
            <p:ph type="body" sz="quarter" idx="10"/>
          </p:nvPr>
        </p:nvSpPr>
        <p:spPr>
          <a:xfrm>
            <a:off x="685800" y="1551709"/>
            <a:ext cx="10820400" cy="3934691"/>
          </a:xfrm>
        </p:spPr>
        <p:txBody>
          <a:bodyPr>
            <a:normAutofit fontScale="40000" lnSpcReduction="20000"/>
          </a:bodyPr>
          <a:lstStyle/>
          <a:p>
            <a:endParaRPr lang="en-US" sz="4500" dirty="0"/>
          </a:p>
          <a:p>
            <a:r>
              <a:rPr lang="en-US" sz="4500" b="1" dirty="0"/>
              <a:t>Adding new rules require changes to the calculator every time </a:t>
            </a:r>
            <a:endParaRPr lang="en-US" sz="4500" dirty="0"/>
          </a:p>
          <a:p>
            <a:endParaRPr lang="en-US" sz="4500" dirty="0"/>
          </a:p>
          <a:p>
            <a:r>
              <a:rPr lang="en-US" sz="4500" b="1" dirty="0"/>
              <a:t>Each change can introduce bugs and requires re-testing, etc. </a:t>
            </a:r>
            <a:endParaRPr lang="en-US" sz="4500" dirty="0"/>
          </a:p>
          <a:p>
            <a:endParaRPr lang="en-US" sz="4500" dirty="0"/>
          </a:p>
          <a:p>
            <a:r>
              <a:rPr lang="en-US" sz="4500" b="1" dirty="0"/>
              <a:t>We want to avoid introducing changes that </a:t>
            </a:r>
            <a:r>
              <a:rPr lang="en-US" sz="4500" b="1" i="1" dirty="0"/>
              <a:t>cascade </a:t>
            </a:r>
            <a:r>
              <a:rPr lang="en-US" sz="4500" b="1" dirty="0"/>
              <a:t>through many modules in our application </a:t>
            </a:r>
            <a:endParaRPr lang="en-US" sz="4500" dirty="0"/>
          </a:p>
          <a:p>
            <a:endParaRPr lang="en-US" sz="4500" dirty="0"/>
          </a:p>
          <a:p>
            <a:r>
              <a:rPr lang="en-US" sz="4500" b="1" dirty="0"/>
              <a:t>Writing new classes is less likely to introduce </a:t>
            </a:r>
            <a:r>
              <a:rPr lang="en-US" sz="4500" b="1"/>
              <a:t>problems </a:t>
            </a:r>
          </a:p>
          <a:p>
            <a:endParaRPr lang="en-US" sz="4500" dirty="0"/>
          </a:p>
          <a:p>
            <a:pPr marL="1143000" lvl="1" indent="-685800">
              <a:buFont typeface="Arial" panose="020B0604020202020204" pitchFamily="34" charset="0"/>
              <a:buChar char="•"/>
            </a:pPr>
            <a:r>
              <a:rPr lang="en-US" sz="5000" dirty="0"/>
              <a:t>Nothing depends on new classes (yet) </a:t>
            </a:r>
            <a:endParaRPr lang="en-US" sz="3000" dirty="0"/>
          </a:p>
          <a:p>
            <a:pPr marL="1143000" lvl="1" indent="-685800">
              <a:buFont typeface="Arial" panose="020B0604020202020204" pitchFamily="34" charset="0"/>
              <a:buChar char="•"/>
            </a:pPr>
            <a:r>
              <a:rPr lang="en-US" sz="5000" dirty="0"/>
              <a:t>New classes have no legacy coupling to make them hard to design or test </a:t>
            </a:r>
          </a:p>
          <a:p>
            <a:endParaRPr lang="en-US" dirty="0"/>
          </a:p>
          <a:p>
            <a:pPr lvl="1">
              <a:buFont typeface="Courier New" pitchFamily="49" charset="0"/>
              <a:buChar char="o"/>
            </a:pPr>
            <a:endParaRPr lang="en-US" sz="2900" dirty="0"/>
          </a:p>
          <a:p>
            <a:endParaRPr lang="en-US" dirty="0"/>
          </a:p>
          <a:p>
            <a:pPr marL="857250" lvl="1" indent="-457200">
              <a:buFont typeface="Courier New" pitchFamily="49" charset="0"/>
              <a:buChar char="o"/>
            </a:pPr>
            <a:endParaRPr lang="en-US" dirty="0"/>
          </a:p>
        </p:txBody>
      </p:sp>
    </p:spTree>
    <p:extLst>
      <p:ext uri="{BB962C8B-B14F-4D97-AF65-F5344CB8AC3E}">
        <p14:creationId xmlns:p14="http://schemas.microsoft.com/office/powerpoint/2010/main" val="14454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Three Approaches to Achieve OCP </a:t>
            </a:r>
            <a:endParaRPr lang="en-US" dirty="0"/>
          </a:p>
        </p:txBody>
      </p:sp>
      <p:sp>
        <p:nvSpPr>
          <p:cNvPr id="3" name="Content Placeholder 2"/>
          <p:cNvSpPr>
            <a:spLocks noGrp="1"/>
          </p:cNvSpPr>
          <p:nvPr>
            <p:ph type="body" sz="quarter" idx="10"/>
          </p:nvPr>
        </p:nvSpPr>
        <p:spPr>
          <a:xfrm>
            <a:off x="685800" y="1620981"/>
            <a:ext cx="10820400" cy="4391891"/>
          </a:xfrm>
        </p:spPr>
        <p:txBody>
          <a:bodyPr>
            <a:normAutofit fontScale="25000" lnSpcReduction="20000"/>
          </a:bodyPr>
          <a:lstStyle/>
          <a:p>
            <a:endParaRPr lang="en-US" dirty="0"/>
          </a:p>
          <a:p>
            <a:r>
              <a:rPr lang="en-US" sz="8000" b="1" dirty="0"/>
              <a:t>Parameters (Procedural Programming) </a:t>
            </a:r>
            <a:endParaRPr lang="en-US" sz="8000" dirty="0"/>
          </a:p>
          <a:p>
            <a:pPr marL="1600200" lvl="1" indent="-1143000">
              <a:buFont typeface="Arial" panose="020B0604020202020204" pitchFamily="34" charset="0"/>
              <a:buChar char="•"/>
            </a:pPr>
            <a:r>
              <a:rPr lang="en-US" sz="8000" dirty="0"/>
              <a:t>Allow client to control behavior specifics via a parameter </a:t>
            </a:r>
          </a:p>
          <a:p>
            <a:pPr marL="1600200" lvl="1" indent="-1143000">
              <a:buFont typeface="Arial" panose="020B0604020202020204" pitchFamily="34" charset="0"/>
              <a:buChar char="•"/>
            </a:pPr>
            <a:r>
              <a:rPr lang="en-US" sz="8000" dirty="0"/>
              <a:t>Combined with delegates/lambda, can be very powerful approach</a:t>
            </a:r>
          </a:p>
          <a:p>
            <a:pPr marL="0" indent="0">
              <a:buNone/>
            </a:pPr>
            <a:endParaRPr lang="en-US" sz="8000" dirty="0"/>
          </a:p>
          <a:p>
            <a:r>
              <a:rPr lang="en-US" sz="8000" b="1" dirty="0"/>
              <a:t>Inheritance / Template Method Pattern </a:t>
            </a:r>
            <a:endParaRPr lang="en-US" sz="8000" dirty="0"/>
          </a:p>
          <a:p>
            <a:pPr marL="1600200" lvl="1" indent="-1143000">
              <a:buFont typeface="Arial" panose="020B0604020202020204" pitchFamily="34" charset="0"/>
              <a:buChar char="•"/>
            </a:pPr>
            <a:r>
              <a:rPr lang="en-US" sz="8000" dirty="0"/>
              <a:t>Child types override behavior of a base class (or interface) </a:t>
            </a:r>
          </a:p>
          <a:p>
            <a:endParaRPr lang="en-US" sz="8000" dirty="0"/>
          </a:p>
          <a:p>
            <a:endParaRPr lang="en-US" sz="8000" dirty="0"/>
          </a:p>
          <a:p>
            <a:r>
              <a:rPr lang="en-US" sz="8000" b="1" dirty="0"/>
              <a:t>Composition / Strategy Pattern </a:t>
            </a:r>
            <a:endParaRPr lang="en-US" sz="8000" dirty="0"/>
          </a:p>
          <a:p>
            <a:pPr marL="1600200" lvl="1" indent="-1143000">
              <a:buFont typeface="Arial" panose="020B0604020202020204" pitchFamily="34" charset="0"/>
              <a:buChar char="•"/>
            </a:pPr>
            <a:r>
              <a:rPr lang="fr-FR" sz="8000" dirty="0"/>
              <a:t>Client code </a:t>
            </a:r>
            <a:r>
              <a:rPr lang="fr-FR" sz="8000" dirty="0" err="1"/>
              <a:t>depends</a:t>
            </a:r>
            <a:r>
              <a:rPr lang="fr-FR" sz="8000" dirty="0"/>
              <a:t> on abstraction </a:t>
            </a:r>
          </a:p>
          <a:p>
            <a:pPr marL="1600200" lvl="1" indent="-1143000">
              <a:buFont typeface="Arial" panose="020B0604020202020204" pitchFamily="34" charset="0"/>
              <a:buChar char="•"/>
            </a:pPr>
            <a:r>
              <a:rPr lang="en-US" sz="8000" dirty="0"/>
              <a:t>Provides a “plug in” model </a:t>
            </a:r>
          </a:p>
          <a:p>
            <a:pPr marL="1600200" lvl="1" indent="-1143000">
              <a:buFont typeface="Arial" panose="020B0604020202020204" pitchFamily="34" charset="0"/>
              <a:buChar char="•"/>
            </a:pPr>
            <a:r>
              <a:rPr lang="fr-FR" sz="8000" dirty="0" err="1"/>
              <a:t>Implementations</a:t>
            </a:r>
            <a:r>
              <a:rPr lang="fr-FR" sz="8000" dirty="0"/>
              <a:t> </a:t>
            </a:r>
            <a:r>
              <a:rPr lang="fr-FR" sz="8000" dirty="0" err="1"/>
              <a:t>utilize</a:t>
            </a:r>
            <a:r>
              <a:rPr lang="fr-FR" sz="8000" dirty="0"/>
              <a:t> </a:t>
            </a:r>
            <a:r>
              <a:rPr lang="fr-FR" sz="8000" dirty="0" err="1"/>
              <a:t>Inheritance</a:t>
            </a:r>
            <a:r>
              <a:rPr lang="fr-FR" sz="8000" dirty="0"/>
              <a:t>; Client </a:t>
            </a:r>
            <a:r>
              <a:rPr lang="fr-FR" sz="8000" dirty="0" err="1"/>
              <a:t>utilizes</a:t>
            </a:r>
            <a:r>
              <a:rPr lang="fr-FR" sz="8000" dirty="0"/>
              <a:t> Composition </a:t>
            </a:r>
          </a:p>
          <a:p>
            <a:pPr lvl="1">
              <a:buFont typeface="Courier New" pitchFamily="49" charset="0"/>
              <a:buChar char="o"/>
            </a:pPr>
            <a:endParaRPr lang="en-US" sz="8000" dirty="0"/>
          </a:p>
          <a:p>
            <a:pPr lvl="1">
              <a:buFont typeface="Courier New" pitchFamily="49" charset="0"/>
              <a:buChar char="o"/>
            </a:pPr>
            <a:endParaRPr lang="en-US" sz="8000" dirty="0"/>
          </a:p>
          <a:p>
            <a:pPr lvl="1">
              <a:buFont typeface="Courier New" pitchFamily="49" charset="0"/>
              <a:buChar char="o"/>
            </a:pPr>
            <a:endParaRPr lang="en-US" dirty="0"/>
          </a:p>
        </p:txBody>
      </p:sp>
    </p:spTree>
    <p:extLst>
      <p:ext uri="{BB962C8B-B14F-4D97-AF65-F5344CB8AC3E}">
        <p14:creationId xmlns:p14="http://schemas.microsoft.com/office/powerpoint/2010/main" val="2302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75451" y="342502"/>
            <a:ext cx="10820400" cy="6858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OR How to get from here to there?</a:t>
            </a:r>
          </a:p>
        </p:txBody>
      </p:sp>
      <p:sp>
        <p:nvSpPr>
          <p:cNvPr id="3075" name="Text Placeholder 2"/>
          <p:cNvSpPr>
            <a:spLocks noGrp="1"/>
          </p:cNvSpPr>
          <p:nvPr>
            <p:ph type="body" sz="quarter" idx="10"/>
          </p:nvPr>
        </p:nvSpPr>
        <p:spPr>
          <a:xfrm>
            <a:off x="685800" y="1062402"/>
            <a:ext cx="10820400" cy="4114801"/>
          </a:xfrm>
        </p:spPr>
        <p:txBody>
          <a:bodyPr/>
          <a:lstStyle/>
          <a:p>
            <a:pPr eaLnBrk="1" hangingPunct="1"/>
            <a:r>
              <a:rPr lang="en-US" dirty="0"/>
              <a:t>Example App: Before And After</a:t>
            </a:r>
          </a:p>
        </p:txBody>
      </p:sp>
      <p:grpSp>
        <p:nvGrpSpPr>
          <p:cNvPr id="9" name="Group 8"/>
          <p:cNvGrpSpPr/>
          <p:nvPr/>
        </p:nvGrpSpPr>
        <p:grpSpPr>
          <a:xfrm>
            <a:off x="1014355" y="1737735"/>
            <a:ext cx="1676400" cy="2590800"/>
            <a:chOff x="3733800" y="2590800"/>
            <a:chExt cx="1676400" cy="2590800"/>
          </a:xfrm>
          <a:scene3d>
            <a:camera prst="perspectiveAbove"/>
            <a:lightRig rig="threePt" dir="t"/>
          </a:scene3d>
        </p:grpSpPr>
        <p:grpSp>
          <p:nvGrpSpPr>
            <p:cNvPr id="10" name="Group 7"/>
            <p:cNvGrpSpPr/>
            <p:nvPr/>
          </p:nvGrpSpPr>
          <p:grpSpPr>
            <a:xfrm>
              <a:off x="3733800" y="2590800"/>
              <a:ext cx="1676400" cy="2590800"/>
              <a:chOff x="1219200" y="2667000"/>
              <a:chExt cx="1676400" cy="2590800"/>
            </a:xfrm>
          </p:grpSpPr>
          <p:sp>
            <p:nvSpPr>
              <p:cNvPr id="12" name="Rectangle 11"/>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Email Sending App</a:t>
                </a:r>
              </a:p>
            </p:txBody>
          </p:sp>
          <p:sp>
            <p:nvSpPr>
              <p:cNvPr id="13" name="Snip Single Corner Rectangle 12"/>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File</a:t>
                </a:r>
              </a:p>
            </p:txBody>
          </p:sp>
        </p:grpSp>
        <p:cxnSp>
          <p:nvCxnSpPr>
            <p:cNvPr id="11" name="Elbow Connector 10"/>
            <p:cNvCxnSpPr>
              <a:stCxn id="13" idx="3"/>
              <a:endCxn id="12"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702382" y="1358883"/>
            <a:ext cx="6946993" cy="4436715"/>
            <a:chOff x="2895600" y="2026024"/>
            <a:chExt cx="5715000" cy="3841376"/>
          </a:xfrm>
          <a:scene3d>
            <a:camera prst="perspectiveAbove"/>
            <a:lightRig rig="threePt" dir="t"/>
          </a:scene3d>
        </p:grpSpPr>
        <p:sp>
          <p:nvSpPr>
            <p:cNvPr id="50" name="Rectangle 4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EmailProcessingService</a:t>
              </a:r>
              <a:endParaRPr lang="en-US" sz="1200" b="1" dirty="0">
                <a:solidFill>
                  <a:schemeClr val="bg1"/>
                </a:solidFill>
              </a:endParaRPr>
            </a:p>
          </p:txBody>
        </p:sp>
        <p:sp>
          <p:nvSpPr>
            <p:cNvPr id="33" name="Down Arrow Callout 32"/>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IMessageInfo</a:t>
              </a:r>
              <a:endParaRPr lang="en-US" sz="1200" b="1" dirty="0">
                <a:solidFill>
                  <a:schemeClr val="bg1"/>
                </a:solidFill>
              </a:endParaRPr>
            </a:p>
            <a:p>
              <a:pPr algn="ctr"/>
              <a:r>
                <a:rPr lang="en-US" sz="1200" b="1" dirty="0">
                  <a:solidFill>
                    <a:schemeClr val="bg1"/>
                  </a:solidFill>
                </a:rPr>
                <a:t>Retriever</a:t>
              </a:r>
            </a:p>
          </p:txBody>
        </p:sp>
        <p:sp>
          <p:nvSpPr>
            <p:cNvPr id="49" name="Down Arrow Callout 48"/>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IEmailSender</a:t>
              </a:r>
              <a:endParaRPr lang="en-US" sz="1200" b="1" dirty="0">
                <a:solidFill>
                  <a:schemeClr val="bg1"/>
                </a:solidFill>
              </a:endParaRPr>
            </a:p>
          </p:txBody>
        </p:sp>
        <p:sp>
          <p:nvSpPr>
            <p:cNvPr id="15" name="Rectangle 14"/>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IMessage</a:t>
              </a:r>
              <a:endParaRPr lang="en-US" sz="1200" b="1" dirty="0">
                <a:solidFill>
                  <a:schemeClr val="bg1"/>
                </a:solidFill>
              </a:endParaRPr>
            </a:p>
            <a:p>
              <a:pPr algn="ctr"/>
              <a:r>
                <a:rPr lang="en-US" sz="1200" b="1" dirty="0">
                  <a:solidFill>
                    <a:schemeClr val="bg1"/>
                  </a:solidFill>
                </a:rPr>
                <a:t>Info</a:t>
              </a:r>
            </a:p>
            <a:p>
              <a:pPr algn="ctr"/>
              <a:r>
                <a:rPr lang="en-US" sz="1200" b="1" dirty="0">
                  <a:solidFill>
                    <a:schemeClr val="bg1"/>
                  </a:solidFill>
                </a:rPr>
                <a:t>Retriever</a:t>
              </a:r>
            </a:p>
          </p:txBody>
        </p:sp>
        <p:sp>
          <p:nvSpPr>
            <p:cNvPr id="16" name="Snip Single Corner Rectangle 15"/>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Flat File</a:t>
              </a:r>
            </a:p>
          </p:txBody>
        </p:sp>
        <p:sp>
          <p:nvSpPr>
            <p:cNvPr id="17" name="Snip Single Corner Rectangle 16"/>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XML File</a:t>
              </a:r>
            </a:p>
          </p:txBody>
        </p:sp>
        <p:cxnSp>
          <p:nvCxnSpPr>
            <p:cNvPr id="18" name="Elbow Connector 17"/>
            <p:cNvCxnSpPr>
              <a:stCxn id="16" idx="0"/>
              <a:endCxn id="20"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8"/>
            <p:cNvCxnSpPr>
              <a:stCxn id="17" idx="0"/>
              <a:endCxn id="20"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IFileFormat</a:t>
              </a:r>
              <a:r>
                <a:rPr lang="en-US" sz="1200" b="1" dirty="0">
                  <a:solidFill>
                    <a:schemeClr val="bg1"/>
                  </a:solidFill>
                </a:rPr>
                <a:t> Reader</a:t>
              </a:r>
            </a:p>
          </p:txBody>
        </p:sp>
        <p:cxnSp>
          <p:nvCxnSpPr>
            <p:cNvPr id="21" name="Elbow Connector 20"/>
            <p:cNvCxnSpPr>
              <a:stCxn id="22" idx="3"/>
              <a:endCxn id="15"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Rectangle 21"/>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FileReader</a:t>
              </a:r>
              <a:endParaRPr lang="en-US" sz="1200" b="1" dirty="0">
                <a:solidFill>
                  <a:schemeClr val="bg1"/>
                </a:solidFill>
              </a:endParaRPr>
            </a:p>
            <a:p>
              <a:pPr algn="ctr"/>
              <a:r>
                <a:rPr lang="en-US" sz="1200" b="1" dirty="0">
                  <a:solidFill>
                    <a:schemeClr val="bg1"/>
                  </a:solidFill>
                </a:rPr>
                <a:t>Service</a:t>
              </a:r>
            </a:p>
          </p:txBody>
        </p:sp>
        <p:cxnSp>
          <p:nvCxnSpPr>
            <p:cNvPr id="23" name="Elbow Connector 22"/>
            <p:cNvCxnSpPr>
              <a:stCxn id="20" idx="3"/>
              <a:endCxn id="22"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Can 23"/>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Database</a:t>
              </a:r>
            </a:p>
          </p:txBody>
        </p:sp>
        <p:cxnSp>
          <p:nvCxnSpPr>
            <p:cNvPr id="25" name="Elbow Connector 24"/>
            <p:cNvCxnSpPr>
              <a:stCxn id="24" idx="4"/>
              <a:endCxn id="26"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Database</a:t>
              </a:r>
            </a:p>
            <a:p>
              <a:pPr algn="ctr"/>
              <a:r>
                <a:rPr lang="en-US" sz="1200" b="1" dirty="0">
                  <a:solidFill>
                    <a:schemeClr val="bg1"/>
                  </a:solidFill>
                </a:rPr>
                <a:t>Reader</a:t>
              </a:r>
            </a:p>
            <a:p>
              <a:pPr algn="ctr"/>
              <a:r>
                <a:rPr lang="en-US" sz="1200" b="1" dirty="0">
                  <a:solidFill>
                    <a:schemeClr val="bg1"/>
                  </a:solidFill>
                </a:rPr>
                <a:t>Service</a:t>
              </a:r>
            </a:p>
          </p:txBody>
        </p:sp>
        <p:cxnSp>
          <p:nvCxnSpPr>
            <p:cNvPr id="27" name="Elbow Connector 26"/>
            <p:cNvCxnSpPr>
              <a:stCxn id="26" idx="3"/>
              <a:endCxn id="15"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IEmail</a:t>
              </a:r>
              <a:endParaRPr lang="en-US" sz="1200" b="1" dirty="0">
                <a:solidFill>
                  <a:schemeClr val="bg1"/>
                </a:solidFill>
              </a:endParaRPr>
            </a:p>
            <a:p>
              <a:pPr algn="ctr"/>
              <a:r>
                <a:rPr lang="en-US" sz="1200" b="1" dirty="0">
                  <a:solidFill>
                    <a:schemeClr val="bg1"/>
                  </a:solidFill>
                </a:rPr>
                <a:t>Service</a:t>
              </a:r>
            </a:p>
          </p:txBody>
        </p:sp>
        <p:sp>
          <p:nvSpPr>
            <p:cNvPr id="29" name="Rectangle 2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EmailService</a:t>
              </a:r>
              <a:endParaRPr lang="en-US" sz="1200" b="1" dirty="0">
                <a:solidFill>
                  <a:schemeClr val="bg1"/>
                </a:solidFill>
              </a:endParaRPr>
            </a:p>
          </p:txBody>
        </p:sp>
        <p:cxnSp>
          <p:nvCxnSpPr>
            <p:cNvPr id="31" name="Elbow Connector 30"/>
            <p:cNvCxnSpPr>
              <a:stCxn id="29" idx="3"/>
              <a:endCxn id="2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195305" y="1905612"/>
            <a:ext cx="5206912" cy="4114800"/>
            <a:chOff x="-369811" y="1905000"/>
            <a:chExt cx="5206912" cy="4114800"/>
          </a:xfrm>
        </p:grpSpPr>
        <p:grpSp>
          <p:nvGrpSpPr>
            <p:cNvPr id="40" name="Group 39"/>
            <p:cNvGrpSpPr/>
            <p:nvPr/>
          </p:nvGrpSpPr>
          <p:grpSpPr>
            <a:xfrm>
              <a:off x="-369811" y="5215235"/>
              <a:ext cx="5206912" cy="580430"/>
              <a:chOff x="-369811" y="5215235"/>
              <a:chExt cx="5206912" cy="580430"/>
            </a:xfrm>
          </p:grpSpPr>
          <p:sp>
            <p:nvSpPr>
              <p:cNvPr id="38" name="TextBox 37"/>
              <p:cNvSpPr txBox="1"/>
              <p:nvPr/>
            </p:nvSpPr>
            <p:spPr>
              <a:xfrm>
                <a:off x="-369811" y="5215235"/>
                <a:ext cx="1143711"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b="1" dirty="0">
                    <a:solidFill>
                      <a:schemeClr val="bg1"/>
                    </a:solidFill>
                  </a:rPr>
                  <a:t>Before</a:t>
                </a:r>
              </a:p>
            </p:txBody>
          </p:sp>
          <p:sp>
            <p:nvSpPr>
              <p:cNvPr id="39" name="TextBox 38"/>
              <p:cNvSpPr txBox="1"/>
              <p:nvPr/>
            </p:nvSpPr>
            <p:spPr>
              <a:xfrm>
                <a:off x="3886200" y="5334000"/>
                <a:ext cx="950901"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b="1" dirty="0">
                    <a:solidFill>
                      <a:schemeClr val="bg1"/>
                    </a:solidFill>
                  </a:rPr>
                  <a:t>After</a:t>
                </a:r>
              </a:p>
            </p:txBody>
          </p:sp>
        </p:grpSp>
        <p:cxnSp>
          <p:nvCxnSpPr>
            <p:cNvPr id="42" name="Straight Connector 41"/>
            <p:cNvCxnSpPr/>
            <p:nvPr/>
          </p:nvCxnSpPr>
          <p:spPr>
            <a:xfrm rot="5400000">
              <a:off x="-196430" y="3961606"/>
              <a:ext cx="4114800" cy="1588"/>
            </a:xfrm>
            <a:prstGeom prst="line">
              <a:avLst/>
            </a:prstGeom>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607849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apply OCP? </a:t>
            </a:r>
            <a:endParaRPr lang="en-US" dirty="0"/>
          </a:p>
        </p:txBody>
      </p:sp>
      <p:sp>
        <p:nvSpPr>
          <p:cNvPr id="3" name="Content Placeholder 2"/>
          <p:cNvSpPr>
            <a:spLocks noGrp="1"/>
          </p:cNvSpPr>
          <p:nvPr>
            <p:ph type="body" sz="quarter" idx="10"/>
          </p:nvPr>
        </p:nvSpPr>
        <p:spPr>
          <a:xfrm>
            <a:off x="685800" y="1579417"/>
            <a:ext cx="10820400" cy="4592781"/>
          </a:xfrm>
        </p:spPr>
        <p:txBody>
          <a:bodyPr>
            <a:normAutofit fontScale="32500" lnSpcReduction="20000"/>
          </a:bodyPr>
          <a:lstStyle/>
          <a:p>
            <a:pPr>
              <a:lnSpc>
                <a:spcPct val="120000"/>
              </a:lnSpc>
            </a:pPr>
            <a:r>
              <a:rPr lang="en-US" sz="4300" b="1"/>
              <a:t>Experience </a:t>
            </a:r>
            <a:r>
              <a:rPr lang="en-US" sz="4300" b="1" dirty="0"/>
              <a:t>Tells You </a:t>
            </a:r>
            <a:endParaRPr lang="en-US" sz="4300" dirty="0"/>
          </a:p>
          <a:p>
            <a:pPr marL="400050" lvl="1" indent="0">
              <a:lnSpc>
                <a:spcPct val="120000"/>
              </a:lnSpc>
              <a:buNone/>
            </a:pPr>
            <a:r>
              <a:rPr lang="en-US" sz="6200" dirty="0"/>
              <a:t>If you know from your own experience in the problem domain that a particular class of change is likely to recur, you can apply OCP up front in your design</a:t>
            </a:r>
          </a:p>
          <a:p>
            <a:pPr marL="400050" lvl="1" indent="0">
              <a:lnSpc>
                <a:spcPct val="120000"/>
              </a:lnSpc>
              <a:buNone/>
            </a:pPr>
            <a:endParaRPr lang="en-US" sz="6200" dirty="0"/>
          </a:p>
          <a:p>
            <a:pPr marL="0" indent="0">
              <a:lnSpc>
                <a:spcPct val="120000"/>
              </a:lnSpc>
              <a:buNone/>
            </a:pPr>
            <a:r>
              <a:rPr lang="en-US" sz="4300" b="1" dirty="0"/>
              <a:t>Otherwise – “Fool me once, shame on you; fool me twice, shame on me” </a:t>
            </a:r>
            <a:r>
              <a:rPr lang="en-US" sz="4300" dirty="0"/>
              <a:t> </a:t>
            </a:r>
          </a:p>
          <a:p>
            <a:pPr>
              <a:lnSpc>
                <a:spcPct val="120000"/>
              </a:lnSpc>
            </a:pPr>
            <a:r>
              <a:rPr lang="en-US" sz="4300" b="1" dirty="0"/>
              <a:t>Don’t apply OCP at first </a:t>
            </a:r>
            <a:endParaRPr lang="en-US" sz="4300" dirty="0"/>
          </a:p>
          <a:p>
            <a:pPr>
              <a:lnSpc>
                <a:spcPct val="120000"/>
              </a:lnSpc>
            </a:pPr>
            <a:r>
              <a:rPr lang="en-US" sz="4300" b="1" dirty="0"/>
              <a:t>If the module changes once, accept it. </a:t>
            </a:r>
            <a:endParaRPr lang="en-US" sz="4300" dirty="0"/>
          </a:p>
          <a:p>
            <a:pPr>
              <a:lnSpc>
                <a:spcPct val="120000"/>
              </a:lnSpc>
            </a:pPr>
            <a:r>
              <a:rPr lang="en-US" sz="4300" b="1" dirty="0"/>
              <a:t>If it changes a second time, refactor to achieve OCP </a:t>
            </a:r>
          </a:p>
          <a:p>
            <a:pPr>
              <a:lnSpc>
                <a:spcPct val="120000"/>
              </a:lnSpc>
            </a:pPr>
            <a:endParaRPr lang="en-US" sz="4300" b="1" dirty="0"/>
          </a:p>
          <a:p>
            <a:pPr marL="0" indent="0">
              <a:lnSpc>
                <a:spcPct val="120000"/>
              </a:lnSpc>
              <a:buNone/>
            </a:pPr>
            <a:r>
              <a:rPr lang="en-US" sz="4300" b="1" dirty="0"/>
              <a:t>Remember </a:t>
            </a:r>
            <a:r>
              <a:rPr lang="en-US" sz="4300" b="1" i="1" dirty="0"/>
              <a:t>TANSTAAFL </a:t>
            </a:r>
            <a:endParaRPr lang="en-US" sz="4300" dirty="0"/>
          </a:p>
          <a:p>
            <a:pPr>
              <a:lnSpc>
                <a:spcPct val="120000"/>
              </a:lnSpc>
            </a:pPr>
            <a:r>
              <a:rPr lang="en-US" sz="4300" b="1" i="1" dirty="0"/>
              <a:t>There </a:t>
            </a:r>
            <a:r>
              <a:rPr lang="en-US" sz="4300" b="1" i="1" dirty="0" err="1"/>
              <a:t>Ain’t</a:t>
            </a:r>
            <a:r>
              <a:rPr lang="en-US" sz="4300" b="1" i="1" dirty="0"/>
              <a:t> No Such Thing As A Free Lunch </a:t>
            </a:r>
            <a:endParaRPr lang="en-US" sz="4300" dirty="0"/>
          </a:p>
          <a:p>
            <a:pPr>
              <a:lnSpc>
                <a:spcPct val="120000"/>
              </a:lnSpc>
            </a:pPr>
            <a:r>
              <a:rPr lang="en-US" sz="4300" b="1" dirty="0"/>
              <a:t>OCP adds complexity to design </a:t>
            </a:r>
            <a:endParaRPr lang="en-US" sz="4300" dirty="0"/>
          </a:p>
          <a:p>
            <a:pPr>
              <a:lnSpc>
                <a:spcPct val="120000"/>
              </a:lnSpc>
            </a:pPr>
            <a:r>
              <a:rPr lang="en-US" sz="4300" b="1" dirty="0"/>
              <a:t>No design can be closed against all </a:t>
            </a:r>
            <a:r>
              <a:rPr lang="en-US" sz="4300" b="1"/>
              <a:t>changes </a:t>
            </a:r>
            <a:endParaRPr lang="en-US" dirty="0"/>
          </a:p>
        </p:txBody>
      </p:sp>
    </p:spTree>
    <p:extLst>
      <p:ext uri="{BB962C8B-B14F-4D97-AF65-F5344CB8AC3E}">
        <p14:creationId xmlns:p14="http://schemas.microsoft.com/office/powerpoint/2010/main" val="186715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CEBB9E-3AEC-4EE3-81DC-CA6526ADEDCD}"/>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BBA6979F-7AEB-487E-949A-29A4D325D812}"/>
              </a:ext>
            </a:extLst>
          </p:cNvPr>
          <p:cNvSpPr>
            <a:spLocks noGrp="1"/>
          </p:cNvSpPr>
          <p:nvPr>
            <p:ph type="body" sz="quarter" idx="10"/>
          </p:nvPr>
        </p:nvSpPr>
        <p:spPr/>
        <p:txBody>
          <a:bodyPr/>
          <a:lstStyle/>
          <a:p>
            <a:endParaRPr lang="ru-RU"/>
          </a:p>
        </p:txBody>
      </p:sp>
      <p:pic>
        <p:nvPicPr>
          <p:cNvPr id="4" name="Рисунок 3">
            <a:extLst>
              <a:ext uri="{FF2B5EF4-FFF2-40B4-BE49-F238E27FC236}">
                <a16:creationId xmlns:a16="http://schemas.microsoft.com/office/drawing/2014/main" id="{D0AB48A9-B4D6-4805-9CD8-70705C850E20}"/>
              </a:ext>
            </a:extLst>
          </p:cNvPr>
          <p:cNvPicPr>
            <a:picLocks noChangeAspect="1"/>
          </p:cNvPicPr>
          <p:nvPr/>
        </p:nvPicPr>
        <p:blipFill>
          <a:blip r:embed="rId3"/>
          <a:stretch>
            <a:fillRect/>
          </a:stretch>
        </p:blipFill>
        <p:spPr>
          <a:xfrm>
            <a:off x="2261658" y="542394"/>
            <a:ext cx="6723623" cy="5570538"/>
          </a:xfrm>
          <a:prstGeom prst="rect">
            <a:avLst/>
          </a:prstGeom>
        </p:spPr>
      </p:pic>
    </p:spTree>
    <p:extLst>
      <p:ext uri="{BB962C8B-B14F-4D97-AF65-F5344CB8AC3E}">
        <p14:creationId xmlns:p14="http://schemas.microsoft.com/office/powerpoint/2010/main" val="225356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E8E487-67B5-432B-85D9-0423CE3AA552}"/>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925765BA-8562-47E1-8D40-586A11093B96}"/>
              </a:ext>
            </a:extLst>
          </p:cNvPr>
          <p:cNvSpPr>
            <a:spLocks noGrp="1"/>
          </p:cNvSpPr>
          <p:nvPr>
            <p:ph type="body" sz="quarter" idx="10"/>
          </p:nvPr>
        </p:nvSpPr>
        <p:spPr/>
        <p:txBody>
          <a:bodyPr/>
          <a:lstStyle/>
          <a:p>
            <a:endParaRPr lang="ru-RU"/>
          </a:p>
        </p:txBody>
      </p:sp>
      <p:pic>
        <p:nvPicPr>
          <p:cNvPr id="4" name="Рисунок 3">
            <a:extLst>
              <a:ext uri="{FF2B5EF4-FFF2-40B4-BE49-F238E27FC236}">
                <a16:creationId xmlns:a16="http://schemas.microsoft.com/office/drawing/2014/main" id="{E60C08DF-68BA-4D98-9D26-0A822CEE6D08}"/>
              </a:ext>
            </a:extLst>
          </p:cNvPr>
          <p:cNvPicPr>
            <a:picLocks noChangeAspect="1"/>
          </p:cNvPicPr>
          <p:nvPr/>
        </p:nvPicPr>
        <p:blipFill>
          <a:blip r:embed="rId3"/>
          <a:stretch>
            <a:fillRect/>
          </a:stretch>
        </p:blipFill>
        <p:spPr>
          <a:xfrm>
            <a:off x="6282796" y="388409"/>
            <a:ext cx="5579004" cy="5493698"/>
          </a:xfrm>
          <a:prstGeom prst="rect">
            <a:avLst/>
          </a:prstGeom>
        </p:spPr>
      </p:pic>
      <p:pic>
        <p:nvPicPr>
          <p:cNvPr id="5" name="Рисунок 4">
            <a:extLst>
              <a:ext uri="{FF2B5EF4-FFF2-40B4-BE49-F238E27FC236}">
                <a16:creationId xmlns:a16="http://schemas.microsoft.com/office/drawing/2014/main" id="{DF0DCA47-B16F-48A4-BD2A-29E6361706A4}"/>
              </a:ext>
            </a:extLst>
          </p:cNvPr>
          <p:cNvPicPr>
            <a:picLocks noChangeAspect="1"/>
          </p:cNvPicPr>
          <p:nvPr/>
        </p:nvPicPr>
        <p:blipFill>
          <a:blip r:embed="rId4"/>
          <a:stretch>
            <a:fillRect/>
          </a:stretch>
        </p:blipFill>
        <p:spPr>
          <a:xfrm>
            <a:off x="564357" y="388409"/>
            <a:ext cx="5131750" cy="2862263"/>
          </a:xfrm>
          <a:prstGeom prst="rect">
            <a:avLst/>
          </a:prstGeom>
        </p:spPr>
      </p:pic>
    </p:spTree>
    <p:extLst>
      <p:ext uri="{BB962C8B-B14F-4D97-AF65-F5344CB8AC3E}">
        <p14:creationId xmlns:p14="http://schemas.microsoft.com/office/powerpoint/2010/main" val="2750418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a:t>
            </a:r>
            <a:endParaRPr lang="en-US" dirty="0"/>
          </a:p>
        </p:txBody>
      </p:sp>
      <p:sp>
        <p:nvSpPr>
          <p:cNvPr id="3" name="Content Placeholder 2"/>
          <p:cNvSpPr>
            <a:spLocks noGrp="1"/>
          </p:cNvSpPr>
          <p:nvPr>
            <p:ph type="body" sz="quarter" idx="10"/>
          </p:nvPr>
        </p:nvSpPr>
        <p:spPr>
          <a:xfrm>
            <a:off x="346365" y="1371601"/>
            <a:ext cx="11416144" cy="4800598"/>
          </a:xfrm>
        </p:spPr>
        <p:txBody>
          <a:bodyPr>
            <a:normAutofit/>
          </a:bodyPr>
          <a:lstStyle/>
          <a:p>
            <a:endParaRPr lang="en-US" sz="1800" dirty="0"/>
          </a:p>
          <a:p>
            <a:r>
              <a:rPr lang="en-US" sz="1800" b="1" dirty="0"/>
              <a:t>Conformance to OCP yields flexibility, reusability, and maintainability </a:t>
            </a:r>
            <a:endParaRPr lang="en-US" sz="1800" dirty="0"/>
          </a:p>
          <a:p>
            <a:endParaRPr lang="en-US" sz="1800" dirty="0"/>
          </a:p>
          <a:p>
            <a:r>
              <a:rPr lang="en-US" sz="1800" b="1" dirty="0"/>
              <a:t>Know which changes to guard against, and resist premature abstraction </a:t>
            </a:r>
            <a:endParaRPr lang="en-US" sz="1800" dirty="0"/>
          </a:p>
          <a:p>
            <a:endParaRPr lang="en-US" sz="1800" dirty="0"/>
          </a:p>
          <a:p>
            <a:r>
              <a:rPr lang="en-US" sz="1800" b="1" dirty="0"/>
              <a:t>Related Fundamentals: </a:t>
            </a:r>
            <a:endParaRPr lang="en-US" sz="1800" dirty="0"/>
          </a:p>
          <a:p>
            <a:pPr marL="742950" lvl="1" indent="-285750">
              <a:buFont typeface="Arial" panose="020B0604020202020204" pitchFamily="34" charset="0"/>
              <a:buChar char="•"/>
            </a:pPr>
            <a:r>
              <a:rPr lang="en-US" dirty="0"/>
              <a:t>Single Responsibility Principle </a:t>
            </a:r>
          </a:p>
          <a:p>
            <a:pPr marL="742950" lvl="1" indent="-285750">
              <a:buFont typeface="Arial" panose="020B0604020202020204" pitchFamily="34" charset="0"/>
              <a:buChar char="•"/>
            </a:pPr>
            <a:r>
              <a:rPr lang="en-US" dirty="0"/>
              <a:t>Strategy Pattern </a:t>
            </a:r>
          </a:p>
          <a:p>
            <a:pPr marL="742950" lvl="1" indent="-285750">
              <a:buFont typeface="Arial" panose="020B0604020202020204" pitchFamily="34" charset="0"/>
              <a:buChar char="•"/>
            </a:pPr>
            <a:r>
              <a:rPr lang="en-US" dirty="0"/>
              <a:t>Template Method Pattern </a:t>
            </a:r>
          </a:p>
          <a:p>
            <a:endParaRPr lang="en-US" sz="1800" dirty="0"/>
          </a:p>
          <a:p>
            <a:r>
              <a:rPr lang="en-US" sz="1800" b="1" dirty="0"/>
              <a:t>Recommended Reading: </a:t>
            </a:r>
            <a:endParaRPr lang="en-US" sz="1800" dirty="0"/>
          </a:p>
          <a:p>
            <a:pPr marL="742950" lvl="1" indent="-285750">
              <a:buFont typeface="Arial" panose="020B0604020202020204" pitchFamily="34" charset="0"/>
              <a:buChar char="•"/>
            </a:pPr>
            <a:r>
              <a:rPr lang="en-US" dirty="0"/>
              <a:t>Agile Principles, Patterns, and Practices by Robert C. Martin and Micah Martin [http://amzn.to/agilepppcsharp] </a:t>
            </a:r>
          </a:p>
          <a:p>
            <a:endParaRPr lang="en-US" sz="1800" dirty="0"/>
          </a:p>
          <a:p>
            <a:endParaRPr lang="en-US" dirty="0"/>
          </a:p>
        </p:txBody>
      </p:sp>
    </p:spTree>
    <p:extLst>
      <p:ext uri="{BB962C8B-B14F-4D97-AF65-F5344CB8AC3E}">
        <p14:creationId xmlns:p14="http://schemas.microsoft.com/office/powerpoint/2010/main" val="1085866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2FEA2F45-14E3-48B1-B8F7-1CFD658CD358}"/>
              </a:ext>
            </a:extLst>
          </p:cNvPr>
          <p:cNvPicPr>
            <a:picLocks noChangeAspect="1"/>
          </p:cNvPicPr>
          <p:nvPr/>
        </p:nvPicPr>
        <p:blipFill rotWithShape="1">
          <a:blip r:embed="rId3">
            <a:extLst>
              <a:ext uri="{28A0092B-C50C-407E-A947-70E740481C1C}">
                <a14:useLocalDpi xmlns:a14="http://schemas.microsoft.com/office/drawing/2010/main" val="0"/>
              </a:ext>
            </a:extLst>
          </a:blip>
          <a:srcRect l="7143" t="3637" r="5700" b="5253"/>
          <a:stretch/>
        </p:blipFill>
        <p:spPr>
          <a:xfrm>
            <a:off x="1849581" y="304800"/>
            <a:ext cx="7945583" cy="6248400"/>
          </a:xfrm>
          <a:prstGeom prst="rect">
            <a:avLst/>
          </a:prstGeom>
        </p:spPr>
      </p:pic>
    </p:spTree>
    <p:extLst>
      <p:ext uri="{BB962C8B-B14F-4D97-AF65-F5344CB8AC3E}">
        <p14:creationId xmlns:p14="http://schemas.microsoft.com/office/powerpoint/2010/main" val="475496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LSP: The </a:t>
            </a:r>
            <a:r>
              <a:rPr lang="en-US" b="1" dirty="0" err="1"/>
              <a:t>Liskov</a:t>
            </a:r>
            <a:r>
              <a:rPr lang="en-US" b="1" dirty="0"/>
              <a:t> Substitution Principle</a:t>
            </a:r>
            <a:endParaRPr lang="en-US" dirty="0"/>
          </a:p>
        </p:txBody>
      </p:sp>
      <p:sp>
        <p:nvSpPr>
          <p:cNvPr id="3" name="Content Placeholder 2"/>
          <p:cNvSpPr>
            <a:spLocks noGrp="1"/>
          </p:cNvSpPr>
          <p:nvPr>
            <p:ph type="body" sz="quarter" idx="10"/>
          </p:nvPr>
        </p:nvSpPr>
        <p:spPr/>
        <p:txBody>
          <a:bodyPr>
            <a:normAutofit fontScale="92500"/>
          </a:bodyPr>
          <a:lstStyle/>
          <a:p>
            <a:pPr marL="0" indent="0">
              <a:lnSpc>
                <a:spcPct val="160000"/>
              </a:lnSpc>
              <a:buNone/>
            </a:pPr>
            <a:r>
              <a:rPr lang="en-US" sz="2800" b="1" dirty="0"/>
              <a:t>The </a:t>
            </a:r>
            <a:r>
              <a:rPr lang="en-US" sz="2800" b="1" dirty="0" err="1"/>
              <a:t>Liskov</a:t>
            </a:r>
            <a:r>
              <a:rPr lang="en-US" sz="2800" b="1" dirty="0"/>
              <a:t> Substitution Principle states that Subtypes must be substitutable for their base types.</a:t>
            </a:r>
          </a:p>
          <a:p>
            <a:pPr marL="1257300" lvl="3" indent="0">
              <a:lnSpc>
                <a:spcPct val="160000"/>
              </a:lnSpc>
              <a:buNone/>
            </a:pPr>
            <a:r>
              <a:rPr lang="en-US" sz="3600" b="1" u="sng" dirty="0"/>
              <a:t>Agile Principles, Patterns, and Practices in C#</a:t>
            </a:r>
          </a:p>
          <a:p>
            <a:pPr marL="400050" lvl="1" indent="0">
              <a:lnSpc>
                <a:spcPct val="160000"/>
              </a:lnSpc>
              <a:buNone/>
            </a:pPr>
            <a:endParaRPr lang="en-US" sz="2400" b="1"/>
          </a:p>
          <a:p>
            <a:pPr marL="0" lvl="1">
              <a:lnSpc>
                <a:spcPct val="160000"/>
              </a:lnSpc>
              <a:buNone/>
            </a:pPr>
            <a:r>
              <a:rPr lang="en-US" sz="2400" b="1"/>
              <a:t>Named </a:t>
            </a:r>
            <a:r>
              <a:rPr lang="en-US" sz="2400" b="1" dirty="0"/>
              <a:t>for Barbara </a:t>
            </a:r>
            <a:r>
              <a:rPr lang="en-US" sz="2400" b="1" dirty="0" err="1"/>
              <a:t>Liskov</a:t>
            </a:r>
            <a:r>
              <a:rPr lang="en-US" sz="2400" b="1" dirty="0"/>
              <a:t>, who first described the principle in 1988.</a:t>
            </a:r>
            <a:endParaRPr lang="en-US" sz="2400" dirty="0"/>
          </a:p>
        </p:txBody>
      </p:sp>
    </p:spTree>
    <p:extLst>
      <p:ext uri="{BB962C8B-B14F-4D97-AF65-F5344CB8AC3E}">
        <p14:creationId xmlns:p14="http://schemas.microsoft.com/office/powerpoint/2010/main" val="209062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Substitutability</a:t>
            </a:r>
            <a:endParaRPr lang="en-US" dirty="0"/>
          </a:p>
        </p:txBody>
      </p:sp>
      <p:sp>
        <p:nvSpPr>
          <p:cNvPr id="3" name="Content Placeholder 2"/>
          <p:cNvSpPr>
            <a:spLocks noGrp="1"/>
          </p:cNvSpPr>
          <p:nvPr>
            <p:ph type="body" sz="quarter" idx="10"/>
          </p:nvPr>
        </p:nvSpPr>
        <p:spPr>
          <a:xfrm>
            <a:off x="484909" y="1759527"/>
            <a:ext cx="11236036" cy="4253346"/>
          </a:xfrm>
        </p:spPr>
        <p:txBody>
          <a:bodyPr/>
          <a:lstStyle/>
          <a:p>
            <a:pPr marL="0" indent="0">
              <a:buNone/>
            </a:pPr>
            <a:r>
              <a:rPr lang="en-US" b="1" dirty="0"/>
              <a:t>Child classes must not:</a:t>
            </a:r>
          </a:p>
          <a:p>
            <a:pPr marL="514350" indent="-514350">
              <a:buFont typeface="+mj-lt"/>
              <a:buAutoNum type="arabicParenR"/>
            </a:pPr>
            <a:r>
              <a:rPr lang="en-US" b="1"/>
              <a:t>Remove </a:t>
            </a:r>
            <a:r>
              <a:rPr lang="en-US" b="1" dirty="0"/>
              <a:t>base class behavior </a:t>
            </a:r>
            <a:endParaRPr lang="en-US" dirty="0"/>
          </a:p>
          <a:p>
            <a:pPr marL="514350" indent="-514350">
              <a:buFont typeface="+mj-lt"/>
              <a:buAutoNum type="arabicParenR"/>
            </a:pPr>
            <a:r>
              <a:rPr lang="en-US" b="1" dirty="0"/>
              <a:t>Violate base class invariants </a:t>
            </a:r>
            <a:endParaRPr lang="en-US" dirty="0"/>
          </a:p>
          <a:p>
            <a:pPr marL="0" indent="0">
              <a:buNone/>
            </a:pPr>
            <a:r>
              <a:rPr lang="en-US" b="1"/>
              <a:t>And </a:t>
            </a:r>
            <a:r>
              <a:rPr lang="en-US" b="1" dirty="0"/>
              <a:t>in general must not require calling code to know they are different from their base </a:t>
            </a:r>
            <a:r>
              <a:rPr lang="en-US" b="1"/>
              <a:t>type.</a:t>
            </a:r>
          </a:p>
          <a:p>
            <a:pPr marL="0" indent="0">
              <a:buNone/>
            </a:pPr>
            <a:endParaRPr lang="en-US" b="1"/>
          </a:p>
          <a:p>
            <a:pPr marL="0" indent="0">
              <a:buNone/>
            </a:pPr>
            <a:endParaRPr lang="en-US" b="1"/>
          </a:p>
          <a:p>
            <a:r>
              <a:rPr lang="en-US" b="1"/>
              <a:t>OOP teaches use of IS-A to describe child classes’ relationship to base classes</a:t>
            </a:r>
          </a:p>
          <a:p>
            <a:endParaRPr lang="en-US" b="1"/>
          </a:p>
          <a:p>
            <a:r>
              <a:rPr lang="en-US" b="1"/>
              <a:t>LSP suggests that IS-A should be replaced with </a:t>
            </a:r>
            <a:endParaRPr lang="en-US"/>
          </a:p>
          <a:p>
            <a:r>
              <a:rPr lang="en-US" b="1"/>
              <a:t>IS-SUBSTITUTABLE-FOR</a:t>
            </a:r>
            <a:endParaRPr lang="en-US"/>
          </a:p>
          <a:p>
            <a:pPr marL="0" indent="0">
              <a:buNone/>
            </a:pPr>
            <a:endParaRPr lang="en-US" dirty="0"/>
          </a:p>
        </p:txBody>
      </p:sp>
    </p:spTree>
    <p:extLst>
      <p:ext uri="{BB962C8B-B14F-4D97-AF65-F5344CB8AC3E}">
        <p14:creationId xmlns:p14="http://schemas.microsoft.com/office/powerpoint/2010/main" val="527108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bwMode="auto">
          <a:xfrm>
            <a:off x="401782" y="449406"/>
            <a:ext cx="10820400" cy="6858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LSP: </a:t>
            </a:r>
            <a:r>
              <a:rPr lang="en-US" dirty="0" err="1"/>
              <a:t>Liskov</a:t>
            </a:r>
            <a:r>
              <a:rPr lang="en-US" dirty="0"/>
              <a:t> Substitution Principle</a:t>
            </a:r>
          </a:p>
        </p:txBody>
      </p:sp>
      <p:sp>
        <p:nvSpPr>
          <p:cNvPr id="5" name="Text Placeholder 2"/>
          <p:cNvSpPr txBox="1">
            <a:spLocks/>
          </p:cNvSpPr>
          <p:nvPr/>
        </p:nvSpPr>
        <p:spPr>
          <a:xfrm>
            <a:off x="720436" y="5532294"/>
            <a:ext cx="4045527" cy="533400"/>
          </a:xfrm>
          <a:prstGeom prst="rect">
            <a:avLst/>
          </a:prstGeom>
        </p:spPr>
        <p:txBody>
          <a:bodyPr vert="horz" lIns="0" tIns="45720" rIns="0" bIns="0" rtlCol="0" anchor="b" anchorCtr="0"/>
          <a:lstStyle>
            <a:defPPr>
              <a:defRPr lang="en-US"/>
            </a:defPPr>
            <a:lvl1pPr marL="0" algn="r" defTabSz="914400" rtl="0" eaLnBrk="1" latinLnBrk="0" hangingPunct="1">
              <a:defRPr lang="en-US" sz="900" kern="1200" cap="all" spc="110" baseline="0" smtClean="0">
                <a:solidFill>
                  <a:srgbClr val="4D4D4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tx1"/>
                </a:solidFill>
              </a:rPr>
              <a:t>Example App: Violating LSP with Database Connection Info </a:t>
            </a:r>
          </a:p>
        </p:txBody>
      </p:sp>
      <p:grpSp>
        <p:nvGrpSpPr>
          <p:cNvPr id="6" name="Group 5"/>
          <p:cNvGrpSpPr/>
          <p:nvPr/>
        </p:nvGrpSpPr>
        <p:grpSpPr>
          <a:xfrm>
            <a:off x="616527" y="1650422"/>
            <a:ext cx="4530436" cy="3366655"/>
            <a:chOff x="1752600" y="2057400"/>
            <a:chExt cx="5638800" cy="3657600"/>
          </a:xfrm>
          <a:scene3d>
            <a:camera prst="perspectiveAbove"/>
            <a:lightRig rig="threePt" dir="t"/>
          </a:scene3d>
        </p:grpSpPr>
        <p:sp>
          <p:nvSpPr>
            <p:cNvPr id="7" name="Rectangle 6"/>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Email Sender</a:t>
              </a:r>
            </a:p>
          </p:txBody>
        </p:sp>
        <p:sp>
          <p:nvSpPr>
            <p:cNvPr id="8" name="Snip Single Corner Rectangle 7"/>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Flat File</a:t>
              </a:r>
            </a:p>
          </p:txBody>
        </p:sp>
        <p:sp>
          <p:nvSpPr>
            <p:cNvPr id="9" name="Snip Single Corner Rectangle 8"/>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XML File</a:t>
              </a:r>
            </a:p>
          </p:txBody>
        </p:sp>
        <p:cxnSp>
          <p:nvCxnSpPr>
            <p:cNvPr id="10" name="Elbow Connector 9"/>
            <p:cNvCxnSpPr>
              <a:stCxn id="8" idx="3"/>
              <a:endCxn id="12" idx="2"/>
            </p:cNvCxnSpPr>
            <p:nvPr/>
          </p:nvCxnSpPr>
          <p:spPr>
            <a:xfrm rot="5400000" flipH="1" flipV="1">
              <a:off x="33909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1" name="Elbow Connector 10"/>
            <p:cNvCxnSpPr>
              <a:stCxn id="9" idx="3"/>
              <a:endCxn id="12" idx="2"/>
            </p:cNvCxnSpPr>
            <p:nvPr/>
          </p:nvCxnSpPr>
          <p:spPr>
            <a:xfrm rot="5400000" flipH="1" flipV="1">
              <a:off x="4381500" y="4533900"/>
              <a:ext cx="3810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IFileFormat</a:t>
              </a:r>
              <a:r>
                <a:rPr lang="en-US" dirty="0"/>
                <a:t> Reader</a:t>
              </a:r>
            </a:p>
          </p:txBody>
        </p:sp>
        <p:cxnSp>
          <p:nvCxnSpPr>
            <p:cNvPr id="13" name="Elbow Connector 12"/>
            <p:cNvCxnSpPr>
              <a:stCxn id="14" idx="3"/>
              <a:endCxn id="7" idx="1"/>
            </p:cNvCxnSpPr>
            <p:nvPr/>
          </p:nvCxnSpPr>
          <p:spPr>
            <a:xfrm>
              <a:off x="5410200" y="25527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4" name="Rectangle 13"/>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FileReader</a:t>
              </a:r>
              <a:endParaRPr lang="en-US" dirty="0"/>
            </a:p>
            <a:p>
              <a:pPr algn="ctr"/>
              <a:r>
                <a:rPr lang="en-US" dirty="0"/>
                <a:t>Service</a:t>
              </a:r>
            </a:p>
          </p:txBody>
        </p:sp>
        <p:cxnSp>
          <p:nvCxnSpPr>
            <p:cNvPr id="15" name="Elbow Connector 14"/>
            <p:cNvCxnSpPr>
              <a:stCxn id="12" idx="0"/>
              <a:endCxn id="14" idx="2"/>
            </p:cNvCxnSpPr>
            <p:nvPr/>
          </p:nvCxnSpPr>
          <p:spPr>
            <a:xfrm rot="5400000" flipH="1" flipV="1">
              <a:off x="4419600" y="32004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6" name="Snip Single Corner Rectangle 15"/>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Database Connection File</a:t>
              </a:r>
            </a:p>
          </p:txBody>
        </p:sp>
        <p:cxnSp>
          <p:nvCxnSpPr>
            <p:cNvPr id="17" name="Elbow Connector 16"/>
            <p:cNvCxnSpPr>
              <a:stCxn id="16" idx="3"/>
              <a:endCxn id="12" idx="2"/>
            </p:cNvCxnSpPr>
            <p:nvPr/>
          </p:nvCxnSpPr>
          <p:spPr>
            <a:xfrm rot="16200000" flipV="1">
              <a:off x="53721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8" name="Can 17"/>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Database</a:t>
              </a:r>
            </a:p>
          </p:txBody>
        </p:sp>
        <p:cxnSp>
          <p:nvCxnSpPr>
            <p:cNvPr id="19" name="Elbow Connector 18"/>
            <p:cNvCxnSpPr>
              <a:stCxn id="18" idx="4"/>
              <a:endCxn id="14" idx="1"/>
            </p:cNvCxnSpPr>
            <p:nvPr/>
          </p:nvCxnSpPr>
          <p:spPr>
            <a:xfrm>
              <a:off x="3124200" y="2552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20" name="Text Placeholder 2">
            <a:extLst>
              <a:ext uri="{FF2B5EF4-FFF2-40B4-BE49-F238E27FC236}">
                <a16:creationId xmlns:a16="http://schemas.microsoft.com/office/drawing/2014/main" id="{6429A864-4303-4587-ABE0-C9E653414BD5}"/>
              </a:ext>
            </a:extLst>
          </p:cNvPr>
          <p:cNvSpPr txBox="1">
            <a:spLocks/>
          </p:cNvSpPr>
          <p:nvPr/>
        </p:nvSpPr>
        <p:spPr>
          <a:xfrm>
            <a:off x="6703704" y="1178501"/>
            <a:ext cx="4357253" cy="636444"/>
          </a:xfrm>
          <a:prstGeom prst="rect">
            <a:avLst/>
          </a:prstGeom>
        </p:spPr>
        <p:txBody>
          <a:bodyPr vert="horz" lIns="0" tIns="45720" rIns="0" bIns="0" rtlCol="0" anchor="b" anchorCtr="0"/>
          <a:lstStyle>
            <a:defPPr>
              <a:defRPr lang="en-US"/>
            </a:defPPr>
            <a:lvl1pPr marL="0" algn="r" defTabSz="914400" rtl="0" eaLnBrk="1" latinLnBrk="0" hangingPunct="1">
              <a:defRPr lang="en-US" sz="900" kern="1200" cap="all" spc="110" baseline="0" smtClean="0">
                <a:solidFill>
                  <a:srgbClr val="4D4D4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tx1"/>
                </a:solidFill>
              </a:rPr>
              <a:t>Example App: Correcting For LSP – Move The Database Reader</a:t>
            </a:r>
          </a:p>
        </p:txBody>
      </p:sp>
      <p:grpSp>
        <p:nvGrpSpPr>
          <p:cNvPr id="21" name="Group 5">
            <a:extLst>
              <a:ext uri="{FF2B5EF4-FFF2-40B4-BE49-F238E27FC236}">
                <a16:creationId xmlns:a16="http://schemas.microsoft.com/office/drawing/2014/main" id="{9FBEA1F1-82E7-4C4A-87FF-7B379E9B8FA7}"/>
              </a:ext>
            </a:extLst>
          </p:cNvPr>
          <p:cNvGrpSpPr/>
          <p:nvPr/>
        </p:nvGrpSpPr>
        <p:grpSpPr>
          <a:xfrm>
            <a:off x="6095999" y="2106323"/>
            <a:ext cx="5677809" cy="2895600"/>
            <a:chOff x="533400" y="2819400"/>
            <a:chExt cx="8229600" cy="2895600"/>
          </a:xfrm>
          <a:scene3d>
            <a:camera prst="perspectiveAbove"/>
            <a:lightRig rig="threePt" dir="t"/>
          </a:scene3d>
        </p:grpSpPr>
        <p:sp>
          <p:nvSpPr>
            <p:cNvPr id="22" name="Rectangle 6">
              <a:extLst>
                <a:ext uri="{FF2B5EF4-FFF2-40B4-BE49-F238E27FC236}">
                  <a16:creationId xmlns:a16="http://schemas.microsoft.com/office/drawing/2014/main" id="{3781493E-B763-4356-AEE8-20AE879496F3}"/>
                </a:ext>
              </a:extLst>
            </p:cNvPr>
            <p:cNvSpPr/>
            <p:nvPr/>
          </p:nvSpPr>
          <p:spPr>
            <a:xfrm>
              <a:off x="7086600" y="3505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Email Sender</a:t>
              </a:r>
            </a:p>
          </p:txBody>
        </p:sp>
        <p:sp>
          <p:nvSpPr>
            <p:cNvPr id="23" name="Snip Single Corner Rectangle 7">
              <a:extLst>
                <a:ext uri="{FF2B5EF4-FFF2-40B4-BE49-F238E27FC236}">
                  <a16:creationId xmlns:a16="http://schemas.microsoft.com/office/drawing/2014/main" id="{46DF79C6-6B06-40BB-B311-AEE3E417153D}"/>
                </a:ext>
              </a:extLst>
            </p:cNvPr>
            <p:cNvSpPr/>
            <p:nvPr/>
          </p:nvSpPr>
          <p:spPr>
            <a:xfrm>
              <a:off x="533400" y="3505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Flat File</a:t>
              </a:r>
            </a:p>
          </p:txBody>
        </p:sp>
        <p:sp>
          <p:nvSpPr>
            <p:cNvPr id="24" name="Snip Single Corner Rectangle 8">
              <a:extLst>
                <a:ext uri="{FF2B5EF4-FFF2-40B4-BE49-F238E27FC236}">
                  <a16:creationId xmlns:a16="http://schemas.microsoft.com/office/drawing/2014/main" id="{F8763043-C300-4EB7-8C76-9F483E309600}"/>
                </a:ext>
              </a:extLst>
            </p:cNvPr>
            <p:cNvSpPr/>
            <p:nvPr/>
          </p:nvSpPr>
          <p:spPr>
            <a:xfrm>
              <a:off x="5334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XML File</a:t>
              </a:r>
            </a:p>
          </p:txBody>
        </p:sp>
        <p:cxnSp>
          <p:nvCxnSpPr>
            <p:cNvPr id="25" name="Elbow Connector 9">
              <a:extLst>
                <a:ext uri="{FF2B5EF4-FFF2-40B4-BE49-F238E27FC236}">
                  <a16:creationId xmlns:a16="http://schemas.microsoft.com/office/drawing/2014/main" id="{767A5298-A9CD-471E-AC31-6C1FC42DF178}"/>
                </a:ext>
              </a:extLst>
            </p:cNvPr>
            <p:cNvCxnSpPr>
              <a:stCxn id="23" idx="0"/>
              <a:endCxn id="27" idx="1"/>
            </p:cNvCxnSpPr>
            <p:nvPr/>
          </p:nvCxnSpPr>
          <p:spPr>
            <a:xfrm>
              <a:off x="2209800" y="40005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6" name="Elbow Connector 10">
              <a:extLst>
                <a:ext uri="{FF2B5EF4-FFF2-40B4-BE49-F238E27FC236}">
                  <a16:creationId xmlns:a16="http://schemas.microsoft.com/office/drawing/2014/main" id="{06826336-1E86-4BAE-A72C-4C154CB67AA0}"/>
                </a:ext>
              </a:extLst>
            </p:cNvPr>
            <p:cNvCxnSpPr>
              <a:stCxn id="24" idx="0"/>
              <a:endCxn id="27" idx="1"/>
            </p:cNvCxnSpPr>
            <p:nvPr/>
          </p:nvCxnSpPr>
          <p:spPr>
            <a:xfrm flipV="1">
              <a:off x="2209800" y="46101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7" name="Rectangle 11">
              <a:extLst>
                <a:ext uri="{FF2B5EF4-FFF2-40B4-BE49-F238E27FC236}">
                  <a16:creationId xmlns:a16="http://schemas.microsoft.com/office/drawing/2014/main" id="{ECE82D84-BDEB-42DE-BB39-5B2C5017AF87}"/>
                </a:ext>
              </a:extLst>
            </p:cNvPr>
            <p:cNvSpPr/>
            <p:nvPr/>
          </p:nvSpPr>
          <p:spPr>
            <a:xfrm>
              <a:off x="27432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IFileFormat</a:t>
              </a:r>
              <a:r>
                <a:rPr lang="en-US" sz="1400" dirty="0"/>
                <a:t> Reader</a:t>
              </a:r>
            </a:p>
          </p:txBody>
        </p:sp>
        <p:cxnSp>
          <p:nvCxnSpPr>
            <p:cNvPr id="28" name="Elbow Connector 12">
              <a:extLst>
                <a:ext uri="{FF2B5EF4-FFF2-40B4-BE49-F238E27FC236}">
                  <a16:creationId xmlns:a16="http://schemas.microsoft.com/office/drawing/2014/main" id="{F2DBA109-6BD5-4BFD-8C8E-8BE1C7158D77}"/>
                </a:ext>
              </a:extLst>
            </p:cNvPr>
            <p:cNvCxnSpPr>
              <a:stCxn id="29" idx="3"/>
              <a:endCxn id="22" idx="1"/>
            </p:cNvCxnSpPr>
            <p:nvPr/>
          </p:nvCxnSpPr>
          <p:spPr>
            <a:xfrm flipV="1">
              <a:off x="6400800" y="4000500"/>
              <a:ext cx="6858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9" name="Rectangle 13">
              <a:extLst>
                <a:ext uri="{FF2B5EF4-FFF2-40B4-BE49-F238E27FC236}">
                  <a16:creationId xmlns:a16="http://schemas.microsoft.com/office/drawing/2014/main" id="{57EE46AC-F0CC-4E47-8EE3-84671DA7B89A}"/>
                </a:ext>
              </a:extLst>
            </p:cNvPr>
            <p:cNvSpPr/>
            <p:nvPr/>
          </p:nvSpPr>
          <p:spPr>
            <a:xfrm>
              <a:off x="47244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FileReader</a:t>
              </a:r>
              <a:endParaRPr lang="en-US" sz="1600" dirty="0"/>
            </a:p>
            <a:p>
              <a:pPr algn="ctr"/>
              <a:r>
                <a:rPr lang="en-US" sz="1600" dirty="0"/>
                <a:t>Service</a:t>
              </a:r>
            </a:p>
          </p:txBody>
        </p:sp>
        <p:cxnSp>
          <p:nvCxnSpPr>
            <p:cNvPr id="30" name="Elbow Connector 14">
              <a:extLst>
                <a:ext uri="{FF2B5EF4-FFF2-40B4-BE49-F238E27FC236}">
                  <a16:creationId xmlns:a16="http://schemas.microsoft.com/office/drawing/2014/main" id="{E6CA3038-C84D-4439-BA0F-97B099DF3679}"/>
                </a:ext>
              </a:extLst>
            </p:cNvPr>
            <p:cNvCxnSpPr>
              <a:stCxn id="27" idx="3"/>
              <a:endCxn id="29" idx="1"/>
            </p:cNvCxnSpPr>
            <p:nvPr/>
          </p:nvCxnSpPr>
          <p:spPr>
            <a:xfrm>
              <a:off x="4419600" y="46101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1" name="Can 15">
              <a:extLst>
                <a:ext uri="{FF2B5EF4-FFF2-40B4-BE49-F238E27FC236}">
                  <a16:creationId xmlns:a16="http://schemas.microsoft.com/office/drawing/2014/main" id="{914C73D7-5C1C-4A4D-A258-C1C43EE3E2AC}"/>
                </a:ext>
              </a:extLst>
            </p:cNvPr>
            <p:cNvSpPr/>
            <p:nvPr/>
          </p:nvSpPr>
          <p:spPr>
            <a:xfrm>
              <a:off x="2895600" y="28194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2060"/>
                  </a:solidFill>
                </a:rPr>
                <a:t>Database</a:t>
              </a:r>
            </a:p>
          </p:txBody>
        </p:sp>
        <p:cxnSp>
          <p:nvCxnSpPr>
            <p:cNvPr id="32" name="Elbow Connector 16">
              <a:extLst>
                <a:ext uri="{FF2B5EF4-FFF2-40B4-BE49-F238E27FC236}">
                  <a16:creationId xmlns:a16="http://schemas.microsoft.com/office/drawing/2014/main" id="{EDCB8A7C-47C9-488E-9E14-C2CA8D7E9325}"/>
                </a:ext>
              </a:extLst>
            </p:cNvPr>
            <p:cNvCxnSpPr>
              <a:stCxn id="31" idx="4"/>
              <a:endCxn id="33" idx="1"/>
            </p:cNvCxnSpPr>
            <p:nvPr/>
          </p:nvCxnSpPr>
          <p:spPr>
            <a:xfrm>
              <a:off x="4114800" y="3314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3" name="Rectangle 17">
              <a:extLst>
                <a:ext uri="{FF2B5EF4-FFF2-40B4-BE49-F238E27FC236}">
                  <a16:creationId xmlns:a16="http://schemas.microsoft.com/office/drawing/2014/main" id="{3045E227-01B4-442A-8D5D-94E98173050B}"/>
                </a:ext>
              </a:extLst>
            </p:cNvPr>
            <p:cNvSpPr/>
            <p:nvPr/>
          </p:nvSpPr>
          <p:spPr>
            <a:xfrm>
              <a:off x="4724400" y="28194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Database</a:t>
              </a:r>
            </a:p>
            <a:p>
              <a:pPr algn="ctr"/>
              <a:r>
                <a:rPr lang="en-US" dirty="0"/>
                <a:t>Reader</a:t>
              </a:r>
            </a:p>
            <a:p>
              <a:pPr algn="ctr"/>
              <a:r>
                <a:rPr lang="en-US" dirty="0"/>
                <a:t>Service</a:t>
              </a:r>
            </a:p>
          </p:txBody>
        </p:sp>
        <p:cxnSp>
          <p:nvCxnSpPr>
            <p:cNvPr id="34" name="Elbow Connector 18">
              <a:extLst>
                <a:ext uri="{FF2B5EF4-FFF2-40B4-BE49-F238E27FC236}">
                  <a16:creationId xmlns:a16="http://schemas.microsoft.com/office/drawing/2014/main" id="{89E7194E-CF64-4CB2-BC2E-507241907283}"/>
                </a:ext>
              </a:extLst>
            </p:cNvPr>
            <p:cNvCxnSpPr>
              <a:stCxn id="33" idx="3"/>
              <a:endCxn id="22" idx="1"/>
            </p:cNvCxnSpPr>
            <p:nvPr/>
          </p:nvCxnSpPr>
          <p:spPr>
            <a:xfrm>
              <a:off x="6400800" y="3314700"/>
              <a:ext cx="685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272939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Problem</a:t>
            </a:r>
            <a:endParaRPr lang="en-US" dirty="0"/>
          </a:p>
        </p:txBody>
      </p:sp>
      <p:sp>
        <p:nvSpPr>
          <p:cNvPr id="3" name="Content Placeholder 2"/>
          <p:cNvSpPr>
            <a:spLocks noGrp="1"/>
          </p:cNvSpPr>
          <p:nvPr>
            <p:ph type="body" sz="quarter" idx="10"/>
          </p:nvPr>
        </p:nvSpPr>
        <p:spPr>
          <a:xfrm>
            <a:off x="685800" y="1593273"/>
            <a:ext cx="10820400" cy="3893127"/>
          </a:xfrm>
        </p:spPr>
        <p:txBody>
          <a:bodyPr>
            <a:normAutofit/>
          </a:bodyPr>
          <a:lstStyle/>
          <a:p>
            <a:endParaRPr lang="en-US" dirty="0"/>
          </a:p>
          <a:p>
            <a:r>
              <a:rPr lang="en-US" sz="2400" b="1" dirty="0"/>
              <a:t>Non-substitutable code breaks polymorphism</a:t>
            </a:r>
          </a:p>
          <a:p>
            <a:pPr marL="0" indent="0">
              <a:buNone/>
            </a:pPr>
            <a:r>
              <a:rPr lang="en-US" sz="2400" b="1" dirty="0"/>
              <a:t> </a:t>
            </a:r>
            <a:endParaRPr lang="en-US" sz="2400" dirty="0"/>
          </a:p>
          <a:p>
            <a:r>
              <a:rPr lang="en-US" sz="2400" b="1" dirty="0"/>
              <a:t>Client code expects child classes to work in place of their base classes </a:t>
            </a:r>
          </a:p>
          <a:p>
            <a:pPr marL="0" indent="0">
              <a:buNone/>
            </a:pPr>
            <a:endParaRPr lang="en-US" sz="2400" dirty="0"/>
          </a:p>
          <a:p>
            <a:r>
              <a:rPr lang="en-US" sz="2400" b="1" dirty="0"/>
              <a:t>“Fixing” substitutability problems by adding if-then or switch statements quickly becomes a maintenance nightmare (and violates OCP) </a:t>
            </a:r>
            <a:endParaRPr lang="en-US" sz="2400" dirty="0"/>
          </a:p>
          <a:p>
            <a:endParaRPr lang="en-US" sz="2400" dirty="0"/>
          </a:p>
        </p:txBody>
      </p:sp>
    </p:spTree>
    <p:extLst>
      <p:ext uri="{BB962C8B-B14F-4D97-AF65-F5344CB8AC3E}">
        <p14:creationId xmlns:p14="http://schemas.microsoft.com/office/powerpoint/2010/main" val="1472667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LSP Tips</a:t>
            </a:r>
            <a:endParaRPr lang="en-US" dirty="0"/>
          </a:p>
        </p:txBody>
      </p:sp>
      <p:sp>
        <p:nvSpPr>
          <p:cNvPr id="3" name="Content Placeholder 2"/>
          <p:cNvSpPr>
            <a:spLocks noGrp="1"/>
          </p:cNvSpPr>
          <p:nvPr>
            <p:ph type="body" sz="quarter" idx="10"/>
          </p:nvPr>
        </p:nvSpPr>
        <p:spPr>
          <a:xfrm>
            <a:off x="533400" y="1475509"/>
            <a:ext cx="10820400" cy="4696690"/>
          </a:xfrm>
        </p:spPr>
        <p:txBody>
          <a:bodyPr>
            <a:normAutofit/>
          </a:bodyPr>
          <a:lstStyle/>
          <a:p>
            <a:r>
              <a:rPr lang="en-US" b="1"/>
              <a:t>“</a:t>
            </a:r>
            <a:r>
              <a:rPr lang="en-US" b="1" dirty="0"/>
              <a:t>Tell, Don’t Ask” </a:t>
            </a:r>
            <a:endParaRPr lang="en-US" dirty="0"/>
          </a:p>
          <a:p>
            <a:pPr marL="742950" lvl="1" indent="-285750">
              <a:buFont typeface="Arial" panose="020B0604020202020204" pitchFamily="34" charset="0"/>
              <a:buChar char="•"/>
            </a:pPr>
            <a:r>
              <a:rPr lang="en-US"/>
              <a:t>Don’t </a:t>
            </a:r>
            <a:r>
              <a:rPr lang="en-US" dirty="0"/>
              <a:t>interrogate objects for their internals – move behavior to the object </a:t>
            </a:r>
          </a:p>
          <a:p>
            <a:pPr marL="742950" lvl="1" indent="-285750">
              <a:buFont typeface="Arial" panose="020B0604020202020204" pitchFamily="34" charset="0"/>
              <a:buChar char="•"/>
            </a:pPr>
            <a:r>
              <a:rPr lang="en-US" dirty="0"/>
              <a:t>Tell the object what you want it to do </a:t>
            </a:r>
          </a:p>
          <a:p>
            <a:endParaRPr lang="en-US" dirty="0"/>
          </a:p>
          <a:p>
            <a:r>
              <a:rPr lang="en-US" b="1" dirty="0"/>
              <a:t>Consider Refactoring to a new Base Class </a:t>
            </a:r>
          </a:p>
          <a:p>
            <a:pPr marL="742950" lvl="1" indent="-285750">
              <a:buFont typeface="Arial" panose="020B0604020202020204" pitchFamily="34" charset="0"/>
              <a:buChar char="•"/>
            </a:pPr>
            <a:r>
              <a:rPr lang="en-US" dirty="0"/>
              <a:t>Given two classes that share a lot of behavior but are not substitutable… </a:t>
            </a:r>
          </a:p>
          <a:p>
            <a:pPr marL="742950" lvl="1" indent="-285750">
              <a:buFont typeface="Arial" panose="020B0604020202020204" pitchFamily="34" charset="0"/>
              <a:buChar char="•"/>
            </a:pPr>
            <a:r>
              <a:rPr lang="en-US" dirty="0"/>
              <a:t>Create a third class that both can derive from </a:t>
            </a:r>
          </a:p>
          <a:p>
            <a:pPr marL="742950" lvl="1" indent="-285750">
              <a:buFont typeface="Arial" panose="020B0604020202020204" pitchFamily="34" charset="0"/>
              <a:buChar char="•"/>
            </a:pPr>
            <a:r>
              <a:rPr lang="en-US" dirty="0"/>
              <a:t>Ensure substitutability is retained between each class and the new </a:t>
            </a:r>
            <a:r>
              <a:rPr lang="en-US"/>
              <a:t>base </a:t>
            </a:r>
          </a:p>
          <a:p>
            <a:pPr lvl="1"/>
            <a:endParaRPr lang="en-US"/>
          </a:p>
          <a:p>
            <a:pPr marL="0" lvl="1"/>
            <a:r>
              <a:rPr lang="en-US" b="1"/>
              <a:t>When do we fix LSP?</a:t>
            </a:r>
          </a:p>
          <a:p>
            <a:pPr marL="628650" indent="-342900">
              <a:buFont typeface="Arial" panose="020B0604020202020204" pitchFamily="34" charset="0"/>
              <a:buChar char="•"/>
            </a:pPr>
            <a:r>
              <a:rPr lang="en-US"/>
              <a:t>If you notice obvious smells like those shown </a:t>
            </a:r>
          </a:p>
          <a:p>
            <a:pPr marL="628650" indent="-342900">
              <a:buFont typeface="Arial" panose="020B0604020202020204" pitchFamily="34" charset="0"/>
              <a:buChar char="•"/>
            </a:pPr>
            <a:r>
              <a:rPr lang="en-US"/>
              <a:t>If you find yourself being bitten by the OCP violations LSP invariably causes </a:t>
            </a:r>
          </a:p>
          <a:p>
            <a:pPr marL="285750" lvl="1" indent="115888">
              <a:buFont typeface="Arial" panose="020B0604020202020204" pitchFamily="34" charset="0"/>
              <a:buChar char="•"/>
            </a:pPr>
            <a:endParaRPr lang="en-US"/>
          </a:p>
          <a:p>
            <a:pPr marL="0"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94706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524125" y="571500"/>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3517758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D6907B9-2E62-4255-B333-67627C216AB9}"/>
              </a:ext>
            </a:extLst>
          </p:cNvPr>
          <p:cNvPicPr>
            <a:picLocks noChangeAspect="1"/>
          </p:cNvPicPr>
          <p:nvPr/>
        </p:nvPicPr>
        <p:blipFill>
          <a:blip r:embed="rId3"/>
          <a:stretch>
            <a:fillRect/>
          </a:stretch>
        </p:blipFill>
        <p:spPr>
          <a:xfrm>
            <a:off x="298898" y="198966"/>
            <a:ext cx="5789797" cy="2846917"/>
          </a:xfrm>
          <a:prstGeom prst="rect">
            <a:avLst/>
          </a:prstGeom>
        </p:spPr>
      </p:pic>
      <p:graphicFrame>
        <p:nvGraphicFramePr>
          <p:cNvPr id="4" name="Схема 3">
            <a:extLst>
              <a:ext uri="{FF2B5EF4-FFF2-40B4-BE49-F238E27FC236}">
                <a16:creationId xmlns:a16="http://schemas.microsoft.com/office/drawing/2014/main" id="{53E0CD52-0076-408F-96FB-2CEBA8EE364F}"/>
              </a:ext>
            </a:extLst>
          </p:cNvPr>
          <p:cNvGraphicFramePr/>
          <p:nvPr>
            <p:extLst>
              <p:ext uri="{D42A27DB-BD31-4B8C-83A1-F6EECF244321}">
                <p14:modId xmlns:p14="http://schemas.microsoft.com/office/powerpoint/2010/main" val="1893298794"/>
              </p:ext>
            </p:extLst>
          </p:nvPr>
        </p:nvGraphicFramePr>
        <p:xfrm>
          <a:off x="6739467" y="-8467"/>
          <a:ext cx="4967920" cy="3437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Рисунок 6">
            <a:extLst>
              <a:ext uri="{FF2B5EF4-FFF2-40B4-BE49-F238E27FC236}">
                <a16:creationId xmlns:a16="http://schemas.microsoft.com/office/drawing/2014/main" id="{8B68A101-4966-4DD5-8BA8-9CFE4326CF61}"/>
              </a:ext>
            </a:extLst>
          </p:cNvPr>
          <p:cNvPicPr>
            <a:picLocks noChangeAspect="1"/>
          </p:cNvPicPr>
          <p:nvPr/>
        </p:nvPicPr>
        <p:blipFill>
          <a:blip r:embed="rId9"/>
          <a:stretch>
            <a:fillRect/>
          </a:stretch>
        </p:blipFill>
        <p:spPr>
          <a:xfrm>
            <a:off x="298897" y="3429000"/>
            <a:ext cx="5407635" cy="3134646"/>
          </a:xfrm>
          <a:prstGeom prst="rect">
            <a:avLst/>
          </a:prstGeom>
        </p:spPr>
      </p:pic>
      <p:pic>
        <p:nvPicPr>
          <p:cNvPr id="8" name="Рисунок 7">
            <a:extLst>
              <a:ext uri="{FF2B5EF4-FFF2-40B4-BE49-F238E27FC236}">
                <a16:creationId xmlns:a16="http://schemas.microsoft.com/office/drawing/2014/main" id="{2B361611-45C6-4F75-9180-1E7F03ABDEE0}"/>
              </a:ext>
            </a:extLst>
          </p:cNvPr>
          <p:cNvPicPr>
            <a:picLocks noChangeAspect="1"/>
          </p:cNvPicPr>
          <p:nvPr/>
        </p:nvPicPr>
        <p:blipFill>
          <a:blip r:embed="rId10"/>
          <a:stretch>
            <a:fillRect/>
          </a:stretch>
        </p:blipFill>
        <p:spPr>
          <a:xfrm>
            <a:off x="6299753" y="3487724"/>
            <a:ext cx="5407634" cy="3017197"/>
          </a:xfrm>
          <a:prstGeom prst="rect">
            <a:avLst/>
          </a:prstGeom>
        </p:spPr>
      </p:pic>
    </p:spTree>
    <p:extLst>
      <p:ext uri="{BB962C8B-B14F-4D97-AF65-F5344CB8AC3E}">
        <p14:creationId xmlns:p14="http://schemas.microsoft.com/office/powerpoint/2010/main" val="2431493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EEEAF681-A0CF-4234-8632-68BC10A7F7A5}"/>
              </a:ext>
            </a:extLst>
          </p:cNvPr>
          <p:cNvSpPr>
            <a:spLocks noChangeArrowheads="1"/>
          </p:cNvSpPr>
          <p:nvPr/>
        </p:nvSpPr>
        <p:spPr bwMode="auto">
          <a:xfrm>
            <a:off x="491068" y="590632"/>
            <a:ext cx="5215468" cy="1646605"/>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ru-RU" sz="1400" b="0" i="0" u="none" strike="noStrike" cap="none" normalizeH="0" baseline="0">
                <a:ln>
                  <a:noFill/>
                </a:ln>
                <a:solidFill>
                  <a:srgbClr val="000000"/>
                </a:solidFill>
                <a:effectLst/>
                <a:latin typeface="Consolas" panose="020B0609020204030204" pitchFamily="49" charset="0"/>
              </a:rPr>
              <a:t>List&lt;Employee&gt; employeeList = </a:t>
            </a:r>
            <a:r>
              <a:rPr kumimoji="0" lang="cs-CZ" altLang="ru-RU" sz="1400" b="0" i="0" u="none" strike="noStrike" cap="none" normalizeH="0" baseline="0">
                <a:ln>
                  <a:noFill/>
                </a:ln>
                <a:solidFill>
                  <a:srgbClr val="0000FF"/>
                </a:solidFill>
                <a:effectLst/>
                <a:latin typeface="Consolas" panose="020B0609020204030204" pitchFamily="49" charset="0"/>
              </a:rPr>
              <a:t>new</a:t>
            </a:r>
            <a:r>
              <a:rPr kumimoji="0" lang="cs-CZ" altLang="ru-RU" sz="1400" b="0" i="0" u="none" strike="noStrike" cap="none" normalizeH="0" baseline="0">
                <a:ln>
                  <a:noFill/>
                </a:ln>
                <a:solidFill>
                  <a:srgbClr val="000000"/>
                </a:solidFill>
                <a:effectLst/>
                <a:latin typeface="Consolas" panose="020B0609020204030204" pitchFamily="49" charset="0"/>
              </a:rPr>
              <a:t> List&lt;Employee&gt;(); </a:t>
            </a:r>
            <a:endParaRPr kumimoji="0" lang="ru-RU" altLang="ru-RU" sz="14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ru-RU" sz="1400" b="0" i="0" u="none" strike="noStrike" cap="none" normalizeH="0" baseline="0">
                <a:ln>
                  <a:noFill/>
                </a:ln>
                <a:solidFill>
                  <a:srgbClr val="000000"/>
                </a:solidFill>
                <a:effectLst/>
                <a:latin typeface="Consolas" panose="020B0609020204030204" pitchFamily="49" charset="0"/>
              </a:rPr>
              <a:t>employeeList.Add(</a:t>
            </a:r>
            <a:r>
              <a:rPr kumimoji="0" lang="cs-CZ" altLang="ru-RU" sz="1400" b="0" i="0" u="none" strike="noStrike" cap="none" normalizeH="0" baseline="0">
                <a:ln>
                  <a:noFill/>
                </a:ln>
                <a:solidFill>
                  <a:srgbClr val="0000FF"/>
                </a:solidFill>
                <a:effectLst/>
                <a:latin typeface="Consolas" panose="020B0609020204030204" pitchFamily="49" charset="0"/>
              </a:rPr>
              <a:t>new</a:t>
            </a:r>
            <a:r>
              <a:rPr kumimoji="0" lang="cs-CZ" altLang="ru-RU" sz="1400" b="0" i="0" u="none" strike="noStrike" cap="none" normalizeH="0" baseline="0">
                <a:ln>
                  <a:noFill/>
                </a:ln>
                <a:solidFill>
                  <a:srgbClr val="000000"/>
                </a:solidFill>
                <a:effectLst/>
                <a:latin typeface="Consolas" panose="020B0609020204030204" pitchFamily="49" charset="0"/>
              </a:rPr>
              <a:t> ContractualEmployee()); </a:t>
            </a:r>
            <a:endParaRPr kumimoji="0" lang="ru-RU" altLang="ru-RU" sz="14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ru-RU" sz="1400" b="0" i="0" u="none" strike="noStrike" cap="none" normalizeH="0" baseline="0">
                <a:ln>
                  <a:noFill/>
                </a:ln>
                <a:solidFill>
                  <a:srgbClr val="000000"/>
                </a:solidFill>
                <a:effectLst/>
                <a:latin typeface="Consolas" panose="020B0609020204030204" pitchFamily="49" charset="0"/>
              </a:rPr>
              <a:t>employeeList.Add(</a:t>
            </a:r>
            <a:r>
              <a:rPr kumimoji="0" lang="cs-CZ" altLang="ru-RU" sz="1400" b="0" i="0" u="none" strike="noStrike" cap="none" normalizeH="0" baseline="0">
                <a:ln>
                  <a:noFill/>
                </a:ln>
                <a:solidFill>
                  <a:srgbClr val="0000FF"/>
                </a:solidFill>
                <a:effectLst/>
                <a:latin typeface="Consolas" panose="020B0609020204030204" pitchFamily="49" charset="0"/>
              </a:rPr>
              <a:t>new</a:t>
            </a:r>
            <a:r>
              <a:rPr kumimoji="0" lang="cs-CZ" altLang="ru-RU" sz="1400" b="0" i="0" u="none" strike="noStrike" cap="none" normalizeH="0" baseline="0">
                <a:ln>
                  <a:noFill/>
                </a:ln>
                <a:solidFill>
                  <a:srgbClr val="000000"/>
                </a:solidFill>
                <a:effectLst/>
                <a:latin typeface="Consolas" panose="020B0609020204030204" pitchFamily="49" charset="0"/>
              </a:rPr>
              <a:t> CasualEmployee()); </a:t>
            </a:r>
            <a:endParaRPr kumimoji="0" lang="ru-RU" altLang="ru-RU" sz="14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ru-RU" sz="1400" b="0" i="0" u="none" strike="noStrike" cap="none" normalizeH="0" baseline="0">
                <a:ln>
                  <a:noFill/>
                </a:ln>
                <a:solidFill>
                  <a:srgbClr val="0000FF"/>
                </a:solidFill>
                <a:effectLst/>
                <a:latin typeface="Consolas" panose="020B0609020204030204" pitchFamily="49" charset="0"/>
              </a:rPr>
              <a:t>foreach</a:t>
            </a:r>
            <a:r>
              <a:rPr kumimoji="0" lang="cs-CZ" altLang="ru-RU" sz="1400" b="0" i="0" u="none" strike="noStrike" cap="none" normalizeH="0" baseline="0">
                <a:ln>
                  <a:noFill/>
                </a:ln>
                <a:solidFill>
                  <a:srgbClr val="000000"/>
                </a:solidFill>
                <a:effectLst/>
                <a:latin typeface="Consolas" panose="020B0609020204030204" pitchFamily="49" charset="0"/>
              </a:rPr>
              <a:t> (Employee e </a:t>
            </a:r>
            <a:r>
              <a:rPr kumimoji="0" lang="cs-CZ" altLang="ru-RU" sz="1400" b="0" i="0" u="none" strike="noStrike" cap="none" normalizeH="0" baseline="0">
                <a:ln>
                  <a:noFill/>
                </a:ln>
                <a:solidFill>
                  <a:srgbClr val="0000FF"/>
                </a:solidFill>
                <a:effectLst/>
                <a:latin typeface="Consolas" panose="020B0609020204030204" pitchFamily="49" charset="0"/>
              </a:rPr>
              <a:t>in</a:t>
            </a:r>
            <a:r>
              <a:rPr kumimoji="0" lang="cs-CZ" altLang="ru-RU" sz="1400" b="0" i="0" u="none" strike="noStrike" cap="none" normalizeH="0" baseline="0">
                <a:ln>
                  <a:noFill/>
                </a:ln>
                <a:solidFill>
                  <a:srgbClr val="000000"/>
                </a:solidFill>
                <a:effectLst/>
                <a:latin typeface="Consolas" panose="020B0609020204030204" pitchFamily="49" charset="0"/>
              </a:rPr>
              <a:t> employeeList) </a:t>
            </a:r>
            <a:endParaRPr kumimoji="0" lang="ru-RU" altLang="ru-RU" sz="14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ru-RU" sz="1400" b="0" i="0" u="none" strike="noStrike" cap="none" normalizeH="0" baseline="0">
                <a:ln>
                  <a:noFill/>
                </a:ln>
                <a:solidFill>
                  <a:srgbClr val="000000"/>
                </a:solidFill>
                <a:effectLst/>
                <a:latin typeface="Consolas" panose="020B0609020204030204" pitchFamily="49" charset="0"/>
              </a:rPr>
              <a:t>{ </a:t>
            </a:r>
            <a:endParaRPr kumimoji="0" lang="ru-RU" altLang="ru-RU" sz="14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a:solidFill>
                  <a:srgbClr val="000000"/>
                </a:solidFill>
                <a:latin typeface="Consolas" panose="020B0609020204030204" pitchFamily="49" charset="0"/>
              </a:rPr>
              <a:t>	</a:t>
            </a:r>
            <a:r>
              <a:rPr kumimoji="0" lang="cs-CZ" altLang="ru-RU" sz="1400" b="0" i="0" u="none" strike="noStrike" cap="none" normalizeH="0" baseline="0">
                <a:ln>
                  <a:noFill/>
                </a:ln>
                <a:solidFill>
                  <a:srgbClr val="000000"/>
                </a:solidFill>
                <a:effectLst/>
                <a:latin typeface="Consolas" panose="020B0609020204030204" pitchFamily="49" charset="0"/>
              </a:rPr>
              <a:t>e.GetEmployeeDetails(</a:t>
            </a:r>
            <a:r>
              <a:rPr kumimoji="0" lang="cs-CZ" altLang="ru-RU" sz="1400" b="0" i="0" u="none" strike="noStrike" cap="none" normalizeH="0" baseline="0">
                <a:ln>
                  <a:noFill/>
                </a:ln>
                <a:solidFill>
                  <a:srgbClr val="000080"/>
                </a:solidFill>
                <a:effectLst/>
                <a:latin typeface="Consolas" panose="020B0609020204030204" pitchFamily="49" charset="0"/>
              </a:rPr>
              <a:t>1245</a:t>
            </a:r>
            <a:r>
              <a:rPr kumimoji="0" lang="cs-CZ" altLang="ru-RU" sz="1400" b="0" i="0" u="none" strike="noStrike" cap="none" normalizeH="0" baseline="0">
                <a:ln>
                  <a:noFill/>
                </a:ln>
                <a:solidFill>
                  <a:srgbClr val="000000"/>
                </a:solidFill>
                <a:effectLst/>
                <a:latin typeface="Consolas" panose="020B0609020204030204" pitchFamily="49" charset="0"/>
              </a:rPr>
              <a:t>); </a:t>
            </a:r>
            <a:endParaRPr kumimoji="0" lang="ru-RU" altLang="ru-RU" sz="14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ru-RU" sz="1400" b="0" i="0" u="none" strike="noStrike" cap="none" normalizeH="0" baseline="0">
                <a:ln>
                  <a:noFill/>
                </a:ln>
                <a:solidFill>
                  <a:srgbClr val="000000"/>
                </a:solidFill>
                <a:effectLst/>
                <a:latin typeface="Consolas" panose="020B0609020204030204" pitchFamily="49" charset="0"/>
              </a:rPr>
              <a:t>}</a:t>
            </a:r>
            <a:r>
              <a:rPr kumimoji="0" lang="cs-CZ" altLang="ru-RU" sz="2000" b="0" i="0" u="none" strike="noStrike" cap="none" normalizeH="0" baseline="0">
                <a:ln>
                  <a:noFill/>
                </a:ln>
                <a:solidFill>
                  <a:schemeClr val="tx1"/>
                </a:solidFill>
                <a:effectLst/>
              </a:rPr>
              <a:t> </a:t>
            </a:r>
            <a:endParaRPr kumimoji="0" lang="cs-CZ" altLang="ru-RU" sz="3600" b="0" i="0" u="none" strike="noStrike" cap="none" normalizeH="0" baseline="0">
              <a:ln>
                <a:noFill/>
              </a:ln>
              <a:solidFill>
                <a:schemeClr val="tx1"/>
              </a:solidFill>
              <a:effectLst/>
              <a:latin typeface="Arial" panose="020B0604020202020204" pitchFamily="34" charset="0"/>
            </a:endParaRPr>
          </a:p>
        </p:txBody>
      </p:sp>
      <p:pic>
        <p:nvPicPr>
          <p:cNvPr id="9" name="Рисунок 8">
            <a:extLst>
              <a:ext uri="{FF2B5EF4-FFF2-40B4-BE49-F238E27FC236}">
                <a16:creationId xmlns:a16="http://schemas.microsoft.com/office/drawing/2014/main" id="{25000A93-3A25-46A1-B5A6-D73B0BC884C3}"/>
              </a:ext>
            </a:extLst>
          </p:cNvPr>
          <p:cNvPicPr>
            <a:picLocks noChangeAspect="1"/>
          </p:cNvPicPr>
          <p:nvPr/>
        </p:nvPicPr>
        <p:blipFill>
          <a:blip r:embed="rId3"/>
          <a:stretch>
            <a:fillRect/>
          </a:stretch>
        </p:blipFill>
        <p:spPr>
          <a:xfrm>
            <a:off x="3098802" y="2600324"/>
            <a:ext cx="5655731" cy="3452973"/>
          </a:xfrm>
          <a:prstGeom prst="rect">
            <a:avLst/>
          </a:prstGeom>
        </p:spPr>
      </p:pic>
    </p:spTree>
    <p:extLst>
      <p:ext uri="{BB962C8B-B14F-4D97-AF65-F5344CB8AC3E}">
        <p14:creationId xmlns:p14="http://schemas.microsoft.com/office/powerpoint/2010/main" val="3404597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type="body" sz="quarter" idx="10"/>
          </p:nvPr>
        </p:nvSpPr>
        <p:spPr>
          <a:xfrm>
            <a:off x="685800" y="1523999"/>
            <a:ext cx="10820400" cy="4648199"/>
          </a:xfrm>
        </p:spPr>
        <p:txBody>
          <a:bodyPr>
            <a:normAutofit fontScale="32500" lnSpcReduction="20000"/>
          </a:bodyPr>
          <a:lstStyle/>
          <a:p>
            <a:endParaRPr lang="en-US" dirty="0"/>
          </a:p>
          <a:p>
            <a:r>
              <a:rPr lang="en-US" sz="6000" b="1" dirty="0"/>
              <a:t>Conformance to LSP allows for proper use of polymorphism and produces more maintainable code </a:t>
            </a:r>
          </a:p>
          <a:p>
            <a:endParaRPr lang="en-US" sz="6000" dirty="0"/>
          </a:p>
          <a:p>
            <a:r>
              <a:rPr lang="en-US" sz="6000" b="1" dirty="0"/>
              <a:t>Remember IS-SUBSTITUTABLE-FOR instead of IS-A </a:t>
            </a:r>
            <a:endParaRPr lang="en-US" sz="6000" dirty="0"/>
          </a:p>
          <a:p>
            <a:r>
              <a:rPr lang="en-US" sz="6000" b="1" dirty="0"/>
              <a:t>Related Fundamentals: </a:t>
            </a:r>
          </a:p>
          <a:p>
            <a:pPr marL="1314450" lvl="1" indent="-857250">
              <a:buFont typeface="Arial" panose="020B0604020202020204" pitchFamily="34" charset="0"/>
              <a:buChar char="•"/>
            </a:pPr>
            <a:r>
              <a:rPr lang="en-US" sz="6000" dirty="0"/>
              <a:t>Polymorphism </a:t>
            </a:r>
          </a:p>
          <a:p>
            <a:pPr marL="1314450" lvl="1" indent="-857250">
              <a:buFont typeface="Arial" panose="020B0604020202020204" pitchFamily="34" charset="0"/>
              <a:buChar char="•"/>
            </a:pPr>
            <a:r>
              <a:rPr lang="en-US" sz="6000" dirty="0"/>
              <a:t>Inheritance </a:t>
            </a:r>
          </a:p>
          <a:p>
            <a:pPr marL="1314450" lvl="1" indent="-857250">
              <a:buFont typeface="Arial" panose="020B0604020202020204" pitchFamily="34" charset="0"/>
              <a:buChar char="•"/>
            </a:pPr>
            <a:r>
              <a:rPr lang="en-US" sz="6000" dirty="0"/>
              <a:t>Interface Segregation Principle </a:t>
            </a:r>
          </a:p>
          <a:p>
            <a:pPr marL="1314450" lvl="1" indent="-857250">
              <a:buFont typeface="Arial" panose="020B0604020202020204" pitchFamily="34" charset="0"/>
              <a:buChar char="•"/>
            </a:pPr>
            <a:r>
              <a:rPr lang="en-US" sz="6000" dirty="0"/>
              <a:t>Open / Closed Principle </a:t>
            </a:r>
          </a:p>
          <a:p>
            <a:endParaRPr lang="en-US" sz="6000" dirty="0"/>
          </a:p>
          <a:p>
            <a:r>
              <a:rPr lang="en-US" sz="6000" b="1" dirty="0"/>
              <a:t>Recommended Reading: </a:t>
            </a:r>
          </a:p>
          <a:p>
            <a:pPr marL="1314450" lvl="1" indent="-857250">
              <a:buFont typeface="Arial" panose="020B0604020202020204" pitchFamily="34" charset="0"/>
              <a:buChar char="•"/>
            </a:pPr>
            <a:r>
              <a:rPr lang="en-US" sz="6000" dirty="0"/>
              <a:t>Agile Principles, Patterns, and Practices by Robert C. Martin and Micah Martin [http://amzn.to/agilepppcsharp]</a:t>
            </a:r>
            <a:r>
              <a:rPr lang="en-US" dirty="0"/>
              <a:t> </a:t>
            </a:r>
          </a:p>
          <a:p>
            <a:endParaRPr lang="en-US" dirty="0"/>
          </a:p>
          <a:p>
            <a:endParaRPr lang="en-US" dirty="0"/>
          </a:p>
        </p:txBody>
      </p:sp>
    </p:spTree>
    <p:extLst>
      <p:ext uri="{BB962C8B-B14F-4D97-AF65-F5344CB8AC3E}">
        <p14:creationId xmlns:p14="http://schemas.microsoft.com/office/powerpoint/2010/main" val="2520636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74E1C152-BD0C-4D74-B8C3-F8CFB26E2FA8}"/>
              </a:ext>
            </a:extLst>
          </p:cNvPr>
          <p:cNvPicPr>
            <a:picLocks noChangeAspect="1"/>
          </p:cNvPicPr>
          <p:nvPr/>
        </p:nvPicPr>
        <p:blipFill rotWithShape="1">
          <a:blip r:embed="rId3">
            <a:extLst>
              <a:ext uri="{28A0092B-C50C-407E-A947-70E740481C1C}">
                <a14:useLocalDpi xmlns:a14="http://schemas.microsoft.com/office/drawing/2010/main" val="0"/>
              </a:ext>
            </a:extLst>
          </a:blip>
          <a:srcRect l="5454" r="5152" b="6666"/>
          <a:stretch/>
        </p:blipFill>
        <p:spPr>
          <a:xfrm>
            <a:off x="1482437" y="228600"/>
            <a:ext cx="8174181" cy="6400800"/>
          </a:xfrm>
          <a:prstGeom prst="rect">
            <a:avLst/>
          </a:prstGeom>
        </p:spPr>
      </p:pic>
    </p:spTree>
    <p:extLst>
      <p:ext uri="{BB962C8B-B14F-4D97-AF65-F5344CB8AC3E}">
        <p14:creationId xmlns:p14="http://schemas.microsoft.com/office/powerpoint/2010/main" val="354209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ISP: The Interface Segregation Principle </a:t>
            </a:r>
            <a:endParaRPr lang="en-US" dirty="0"/>
          </a:p>
        </p:txBody>
      </p:sp>
      <p:sp>
        <p:nvSpPr>
          <p:cNvPr id="3" name="Content Placeholder 2"/>
          <p:cNvSpPr>
            <a:spLocks noGrp="1"/>
          </p:cNvSpPr>
          <p:nvPr>
            <p:ph type="body" sz="quarter" idx="10"/>
          </p:nvPr>
        </p:nvSpPr>
        <p:spPr/>
        <p:txBody>
          <a:bodyPr/>
          <a:lstStyle/>
          <a:p>
            <a:pPr marL="0" indent="0">
              <a:buNone/>
            </a:pPr>
            <a:r>
              <a:rPr lang="en-US" sz="2800" b="1" i="1" dirty="0"/>
              <a:t>The Interface Segregation Principle states that Clients should not be forced to depend on methods they do not use.</a:t>
            </a:r>
            <a:endParaRPr lang="en-US" sz="2800" dirty="0"/>
          </a:p>
          <a:p>
            <a:pPr marL="400050" lvl="1" indent="0">
              <a:buNone/>
            </a:pPr>
            <a:r>
              <a:rPr lang="en-US" sz="2400" b="1" u="sng" dirty="0"/>
              <a:t>Agile Principles, Patterns, and Practices in C# </a:t>
            </a:r>
          </a:p>
          <a:p>
            <a:pPr marL="0" indent="0">
              <a:buNone/>
            </a:pPr>
            <a:endParaRPr lang="en-US" sz="2800" b="1" u="sng" dirty="0"/>
          </a:p>
          <a:p>
            <a:pPr marL="0" indent="0">
              <a:buNone/>
            </a:pPr>
            <a:r>
              <a:rPr lang="en-US" sz="2800" b="1" u="sng" dirty="0"/>
              <a:t>Corollary: </a:t>
            </a:r>
            <a:endParaRPr lang="en-US" sz="2800" u="sng" dirty="0"/>
          </a:p>
          <a:p>
            <a:pPr marL="400050" lvl="1" indent="0">
              <a:buNone/>
            </a:pPr>
            <a:r>
              <a:rPr lang="en-US" sz="2400" u="sng" dirty="0"/>
              <a:t>Prefer small, cohesive interfaces to “fat” interfaces </a:t>
            </a:r>
            <a:endParaRPr lang="en-US" dirty="0"/>
          </a:p>
        </p:txBody>
      </p:sp>
    </p:spTree>
    <p:extLst>
      <p:ext uri="{BB962C8B-B14F-4D97-AF65-F5344CB8AC3E}">
        <p14:creationId xmlns:p14="http://schemas.microsoft.com/office/powerpoint/2010/main" val="1534837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ISP: Interface Segregation Principle</a:t>
            </a:r>
          </a:p>
        </p:txBody>
      </p:sp>
      <p:sp>
        <p:nvSpPr>
          <p:cNvPr id="3075" name="Text Placeholder 2"/>
          <p:cNvSpPr>
            <a:spLocks noGrp="1"/>
          </p:cNvSpPr>
          <p:nvPr>
            <p:ph type="body" sz="quarter" idx="10"/>
          </p:nvPr>
        </p:nvSpPr>
        <p:spPr>
          <a:xfrm>
            <a:off x="685800" y="1593273"/>
            <a:ext cx="10820400" cy="3893127"/>
          </a:xfrm>
        </p:spPr>
        <p:txBody>
          <a:bodyPr/>
          <a:lstStyle/>
          <a:p>
            <a:pPr eaLnBrk="1" hangingPunct="1"/>
            <a:r>
              <a:rPr lang="en-US" sz="1600" dirty="0"/>
              <a:t>“</a:t>
            </a:r>
            <a:r>
              <a:rPr lang="en-US" sz="2400" i="1" dirty="0"/>
              <a:t>This principle deals with the disadvantages of ‘fat’ interfaces. Classes that have ‘fat’ interfaces are classes whose interfaces are not cohesive. In other words, the interfaces of the class can be broken up into groups of member functions. Each group serves a different set of clients. Thus some clients use one group of member functions, and other clients use the other groups.”</a:t>
            </a:r>
            <a:endParaRPr lang="en-US" sz="2400" dirty="0"/>
          </a:p>
          <a:p>
            <a:pPr eaLnBrk="1" hangingPunct="1"/>
            <a:endParaRPr lang="en-US" sz="1800" dirty="0"/>
          </a:p>
          <a:p>
            <a:pPr eaLnBrk="1" hangingPunct="1"/>
            <a:r>
              <a:rPr lang="en-US" sz="1800" dirty="0"/>
              <a:t>	- Robert Martin</a:t>
            </a:r>
          </a:p>
          <a:p>
            <a:pPr eaLnBrk="1" hangingPunct="1"/>
            <a:endParaRPr lang="en-US" sz="1200" dirty="0"/>
          </a:p>
        </p:txBody>
      </p:sp>
      <p:pic>
        <p:nvPicPr>
          <p:cNvPr id="2051" name="Picture 3"/>
          <p:cNvPicPr>
            <a:picLocks noChangeAspect="1" noChangeArrowheads="1"/>
          </p:cNvPicPr>
          <p:nvPr/>
        </p:nvPicPr>
        <p:blipFill>
          <a:blip r:embed="rId3"/>
          <a:srcRect/>
          <a:stretch>
            <a:fillRect/>
          </a:stretch>
        </p:blipFill>
        <p:spPr bwMode="auto">
          <a:xfrm>
            <a:off x="3997036" y="4572000"/>
            <a:ext cx="3810000" cy="1828800"/>
          </a:xfrm>
          <a:prstGeom prst="rect">
            <a:avLst/>
          </a:prstGeom>
          <a:noFill/>
          <a:ln w="9525">
            <a:noFill/>
            <a:miter lim="800000"/>
            <a:headEnd/>
            <a:tailEnd/>
          </a:ln>
          <a:effectLst/>
          <a:scene3d>
            <a:camera prst="perspectiveAbove"/>
            <a:lightRig rig="threePt" dir="t"/>
          </a:scene3d>
        </p:spPr>
      </p:pic>
    </p:spTree>
    <p:extLst>
      <p:ext uri="{BB962C8B-B14F-4D97-AF65-F5344CB8AC3E}">
        <p14:creationId xmlns:p14="http://schemas.microsoft.com/office/powerpoint/2010/main" val="1289138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ISP: Interface Segregation Principle</a:t>
            </a:r>
          </a:p>
        </p:txBody>
      </p:sp>
      <p:sp>
        <p:nvSpPr>
          <p:cNvPr id="3075" name="Text Placeholder 2"/>
          <p:cNvSpPr>
            <a:spLocks noGrp="1"/>
          </p:cNvSpPr>
          <p:nvPr>
            <p:ph type="body" sz="quarter" idx="10"/>
          </p:nvPr>
        </p:nvSpPr>
        <p:spPr>
          <a:xfrm>
            <a:off x="685800" y="1600199"/>
            <a:ext cx="10820400" cy="3886201"/>
          </a:xfrm>
        </p:spPr>
        <p:txBody>
          <a:bodyPr/>
          <a:lstStyle/>
          <a:p>
            <a:pPr eaLnBrk="1" hangingPunct="1">
              <a:buNone/>
            </a:pPr>
            <a:r>
              <a:rPr lang="en-US" sz="1400" dirty="0"/>
              <a:t>Example App: Clarifying The Email Sender and Message Info Parsing</a:t>
            </a:r>
          </a:p>
        </p:txBody>
      </p:sp>
      <p:grpSp>
        <p:nvGrpSpPr>
          <p:cNvPr id="19" name="Group 18"/>
          <p:cNvGrpSpPr/>
          <p:nvPr/>
        </p:nvGrpSpPr>
        <p:grpSpPr>
          <a:xfrm>
            <a:off x="2133600" y="2209801"/>
            <a:ext cx="7620000" cy="3355777"/>
            <a:chOff x="609600" y="2743200"/>
            <a:chExt cx="7620000" cy="3355777"/>
          </a:xfrm>
          <a:scene3d>
            <a:camera prst="perspectiveAbove"/>
            <a:lightRig rig="threePt" dir="t"/>
          </a:scene3d>
        </p:grpSpPr>
        <p:grpSp>
          <p:nvGrpSpPr>
            <p:cNvPr id="4" name="Group 3"/>
            <p:cNvGrpSpPr/>
            <p:nvPr/>
          </p:nvGrpSpPr>
          <p:grpSpPr>
            <a:xfrm>
              <a:off x="609600" y="2743200"/>
              <a:ext cx="2286000" cy="2286000"/>
              <a:chOff x="3200400" y="3429000"/>
              <a:chExt cx="2286000" cy="2286000"/>
            </a:xfrm>
          </p:grpSpPr>
          <p:grpSp>
            <p:nvGrpSpPr>
              <p:cNvPr id="5" name="Group 6"/>
              <p:cNvGrpSpPr/>
              <p:nvPr/>
            </p:nvGrpSpPr>
            <p:grpSpPr>
              <a:xfrm>
                <a:off x="3505200" y="3733800"/>
                <a:ext cx="1676400" cy="1729264"/>
                <a:chOff x="3505200" y="3733800"/>
                <a:chExt cx="1676400" cy="1729264"/>
              </a:xfrm>
            </p:grpSpPr>
            <p:sp>
              <p:nvSpPr>
                <p:cNvPr id="7" name="Rectangle 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EmailSender</a:t>
                  </a:r>
                  <a:endParaRPr lang="en-US" dirty="0"/>
                </a:p>
              </p:txBody>
            </p:sp>
            <p:sp>
              <p:nvSpPr>
                <p:cNvPr id="8" name="TextBox 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a:t> </a:t>
                  </a:r>
                  <a:r>
                    <a:rPr lang="en-US" sz="1400" dirty="0" err="1"/>
                    <a:t>SendEmail</a:t>
                  </a:r>
                  <a:endParaRPr lang="en-US" sz="1400" dirty="0"/>
                </a:p>
                <a:p>
                  <a:pPr>
                    <a:buFont typeface="Arial" pitchFamily="34" charset="0"/>
                    <a:buChar char="•"/>
                  </a:pPr>
                  <a:r>
                    <a:rPr lang="en-US" sz="1400" dirty="0"/>
                    <a:t> </a:t>
                  </a:r>
                  <a:r>
                    <a:rPr lang="en-US" sz="1400" dirty="0" err="1"/>
                    <a:t>ReadFile</a:t>
                  </a:r>
                  <a:endParaRPr lang="en-US" sz="1400" dirty="0"/>
                </a:p>
                <a:p>
                  <a:pPr>
                    <a:buFont typeface="Arial" pitchFamily="34" charset="0"/>
                    <a:buChar char="•"/>
                  </a:pPr>
                  <a:r>
                    <a:rPr lang="en-US" sz="1400" dirty="0"/>
                    <a:t> </a:t>
                  </a:r>
                  <a:r>
                    <a:rPr lang="en-US" sz="1400" dirty="0" err="1"/>
                    <a:t>ReadFromDb</a:t>
                  </a:r>
                  <a:endParaRPr lang="en-US" sz="1400" dirty="0"/>
                </a:p>
              </p:txBody>
            </p:sp>
          </p:grpSp>
          <p:sp>
            <p:nvSpPr>
              <p:cNvPr id="6" name="&quot;No&quot; Symbol 5"/>
              <p:cNvSpPr/>
              <p:nvPr/>
            </p:nvSpPr>
            <p:spPr>
              <a:xfrm>
                <a:off x="3200400" y="3429000"/>
                <a:ext cx="2286000" cy="2286000"/>
              </a:xfrm>
              <a:prstGeom prst="noSmoking">
                <a:avLst/>
              </a:prstGeom>
              <a:gradFill>
                <a:gsLst>
                  <a:gs pos="0">
                    <a:schemeClr val="accent2">
                      <a:tint val="50000"/>
                      <a:satMod val="300000"/>
                      <a:alpha val="50000"/>
                    </a:schemeClr>
                  </a:gs>
                  <a:gs pos="35000">
                    <a:schemeClr val="accent2">
                      <a:tint val="37000"/>
                      <a:satMod val="300000"/>
                      <a:alpha val="50000"/>
                    </a:schemeClr>
                  </a:gs>
                  <a:gs pos="100000">
                    <a:schemeClr val="accent2">
                      <a:tint val="15000"/>
                      <a:satMod val="350000"/>
                      <a:alpha val="4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9" name="Group 6"/>
            <p:cNvGrpSpPr/>
            <p:nvPr/>
          </p:nvGrpSpPr>
          <p:grpSpPr>
            <a:xfrm>
              <a:off x="3733800" y="3048000"/>
              <a:ext cx="1676400" cy="1298377"/>
              <a:chOff x="3505200" y="3733800"/>
              <a:chExt cx="1676400" cy="1298377"/>
            </a:xfrm>
          </p:grpSpPr>
          <p:sp>
            <p:nvSpPr>
              <p:cNvPr id="10" name="Rectangle 9"/>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EmailSender</a:t>
                </a:r>
                <a:endParaRPr lang="en-US" dirty="0"/>
              </a:p>
            </p:txBody>
          </p:sp>
          <p:sp>
            <p:nvSpPr>
              <p:cNvPr id="11" name="TextBox 10"/>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a:t> </a:t>
                </a:r>
                <a:r>
                  <a:rPr lang="en-US" sz="1400" dirty="0" err="1"/>
                  <a:t>SendEmail</a:t>
                </a:r>
                <a:endParaRPr lang="en-US" sz="1400" dirty="0"/>
              </a:p>
            </p:txBody>
          </p:sp>
        </p:grpSp>
        <p:grpSp>
          <p:nvGrpSpPr>
            <p:cNvPr id="12" name="Group 6"/>
            <p:cNvGrpSpPr/>
            <p:nvPr/>
          </p:nvGrpSpPr>
          <p:grpSpPr>
            <a:xfrm>
              <a:off x="6553200" y="3048000"/>
              <a:ext cx="1676400"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Database Reader</a:t>
                </a:r>
              </a:p>
              <a:p>
                <a:pPr algn="ctr"/>
                <a:r>
                  <a:rPr lang="en-US" dirty="0"/>
                  <a:t>Service</a:t>
                </a:r>
              </a:p>
            </p:txBody>
          </p:sp>
          <p:sp>
            <p:nvSpPr>
              <p:cNvPr id="14" name="TextBox 13"/>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a:t> </a:t>
                </a:r>
                <a:r>
                  <a:rPr lang="en-US" sz="1400" dirty="0" err="1"/>
                  <a:t>GetMessageBody</a:t>
                </a:r>
                <a:endParaRPr lang="en-US" sz="1400" dirty="0"/>
              </a:p>
            </p:txBody>
          </p:sp>
        </p:grpSp>
        <p:grpSp>
          <p:nvGrpSpPr>
            <p:cNvPr id="16" name="Group 6"/>
            <p:cNvGrpSpPr/>
            <p:nvPr/>
          </p:nvGrpSpPr>
          <p:grpSpPr>
            <a:xfrm>
              <a:off x="5257800" y="4800600"/>
              <a:ext cx="1676400" cy="1298377"/>
              <a:chOff x="3505200" y="3733800"/>
              <a:chExt cx="1676400" cy="1298377"/>
            </a:xfrm>
          </p:grpSpPr>
          <p:sp>
            <p:nvSpPr>
              <p:cNvPr id="17" name="Rectangle 16"/>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FileReader</a:t>
                </a:r>
                <a:endParaRPr lang="en-US" dirty="0"/>
              </a:p>
              <a:p>
                <a:pPr algn="ctr"/>
                <a:r>
                  <a:rPr lang="en-US" dirty="0"/>
                  <a:t>Service</a:t>
                </a:r>
              </a:p>
            </p:txBody>
          </p:sp>
          <p:sp>
            <p:nvSpPr>
              <p:cNvPr id="18" name="TextBox 17"/>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a:t> </a:t>
                </a:r>
                <a:r>
                  <a:rPr lang="en-US" sz="1400" dirty="0" err="1"/>
                  <a:t>GetMessageBody</a:t>
                </a:r>
                <a:endParaRPr lang="en-US" sz="1400" dirty="0"/>
              </a:p>
            </p:txBody>
          </p:sp>
        </p:grpSp>
      </p:grpSp>
    </p:spTree>
    <p:extLst>
      <p:ext uri="{BB962C8B-B14F-4D97-AF65-F5344CB8AC3E}">
        <p14:creationId xmlns:p14="http://schemas.microsoft.com/office/powerpoint/2010/main" val="4035910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Problem </a:t>
            </a:r>
            <a:endParaRPr lang="en-US" dirty="0"/>
          </a:p>
        </p:txBody>
      </p:sp>
      <p:sp>
        <p:nvSpPr>
          <p:cNvPr id="3" name="Content Placeholder 2"/>
          <p:cNvSpPr>
            <a:spLocks noGrp="1"/>
          </p:cNvSpPr>
          <p:nvPr>
            <p:ph type="body" sz="quarter" idx="10"/>
          </p:nvPr>
        </p:nvSpPr>
        <p:spPr/>
        <p:txBody>
          <a:bodyPr>
            <a:normAutofit fontScale="85000" lnSpcReduction="20000"/>
          </a:bodyPr>
          <a:lstStyle/>
          <a:p>
            <a:endParaRPr lang="en-US" dirty="0"/>
          </a:p>
          <a:p>
            <a:r>
              <a:rPr lang="en-US" b="1" dirty="0" err="1"/>
              <a:t>AboutPage</a:t>
            </a:r>
            <a:r>
              <a:rPr lang="en-US" b="1" dirty="0"/>
              <a:t> simply needs </a:t>
            </a:r>
            <a:r>
              <a:rPr lang="en-US" b="1" dirty="0" err="1"/>
              <a:t>ApplicationName</a:t>
            </a:r>
            <a:r>
              <a:rPr lang="en-US" b="1" dirty="0"/>
              <a:t> and </a:t>
            </a:r>
            <a:r>
              <a:rPr lang="en-US" b="1" dirty="0" err="1"/>
              <a:t>AuthorName</a:t>
            </a:r>
            <a:r>
              <a:rPr lang="en-US" b="1" dirty="0"/>
              <a:t> </a:t>
            </a:r>
          </a:p>
          <a:p>
            <a:endParaRPr lang="en-US" dirty="0"/>
          </a:p>
          <a:p>
            <a:r>
              <a:rPr lang="en-US" b="1" dirty="0"/>
              <a:t>Forced to deal with huge </a:t>
            </a:r>
            <a:r>
              <a:rPr lang="en-US" b="1" dirty="0" err="1"/>
              <a:t>ConfigurationSettings</a:t>
            </a:r>
            <a:r>
              <a:rPr lang="en-US" b="1" dirty="0"/>
              <a:t> class</a:t>
            </a:r>
          </a:p>
          <a:p>
            <a:pPr marL="0" indent="0">
              <a:buNone/>
            </a:pPr>
            <a:r>
              <a:rPr lang="en-US" b="1" dirty="0"/>
              <a:t> </a:t>
            </a:r>
            <a:endParaRPr lang="en-US" dirty="0"/>
          </a:p>
          <a:p>
            <a:r>
              <a:rPr lang="en-US" b="1" dirty="0"/>
              <a:t>Forced to deal with actual configuration files </a:t>
            </a:r>
          </a:p>
          <a:p>
            <a:endParaRPr lang="en-US" dirty="0"/>
          </a:p>
          <a:p>
            <a:pPr marL="0" indent="0">
              <a:buNone/>
            </a:pPr>
            <a:endParaRPr lang="en-US" dirty="0"/>
          </a:p>
          <a:p>
            <a:pPr marL="0" indent="0">
              <a:buNone/>
            </a:pPr>
            <a:r>
              <a:rPr lang="en-US" b="1" dirty="0">
                <a:solidFill>
                  <a:srgbClr val="FF0000"/>
                </a:solidFill>
              </a:rPr>
              <a:t>Interface Segregation violations result in classes that depend on things they do not need, increasing coupling and reducing flexibility and maintainability </a:t>
            </a:r>
            <a:endParaRPr lang="en-US" dirty="0">
              <a:solidFill>
                <a:srgbClr val="FF0000"/>
              </a:solidFill>
            </a:endParaRPr>
          </a:p>
        </p:txBody>
      </p:sp>
    </p:spTree>
    <p:extLst>
      <p:ext uri="{BB962C8B-B14F-4D97-AF65-F5344CB8AC3E}">
        <p14:creationId xmlns:p14="http://schemas.microsoft.com/office/powerpoint/2010/main" val="2279766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249382"/>
            <a:ext cx="10820400" cy="685800"/>
          </a:xfrm>
        </p:spPr>
        <p:txBody>
          <a:bodyPr/>
          <a:lstStyle/>
          <a:p>
            <a:r>
              <a:rPr lang="en-US" b="1" dirty="0"/>
              <a:t>ISP Tips </a:t>
            </a:r>
            <a:endParaRPr lang="en-US" dirty="0"/>
          </a:p>
        </p:txBody>
      </p:sp>
      <p:sp>
        <p:nvSpPr>
          <p:cNvPr id="3" name="Content Placeholder 2"/>
          <p:cNvSpPr>
            <a:spLocks noGrp="1"/>
          </p:cNvSpPr>
          <p:nvPr>
            <p:ph type="body" sz="quarter" idx="10"/>
          </p:nvPr>
        </p:nvSpPr>
        <p:spPr>
          <a:xfrm>
            <a:off x="374073" y="1371602"/>
            <a:ext cx="11132127" cy="5237016"/>
          </a:xfrm>
        </p:spPr>
        <p:txBody>
          <a:bodyPr>
            <a:normAutofit fontScale="92500" lnSpcReduction="10000"/>
          </a:bodyPr>
          <a:lstStyle/>
          <a:p>
            <a:r>
              <a:rPr lang="en-US" b="1"/>
              <a:t>Keep </a:t>
            </a:r>
            <a:r>
              <a:rPr lang="en-US" b="1" dirty="0"/>
              <a:t>interfaces small, cohesive, and focused </a:t>
            </a:r>
          </a:p>
          <a:p>
            <a:r>
              <a:rPr lang="en-US" b="1"/>
              <a:t>Whenever </a:t>
            </a:r>
            <a:r>
              <a:rPr lang="en-US" b="1" dirty="0"/>
              <a:t>possible, let the client define the interface </a:t>
            </a:r>
          </a:p>
          <a:p>
            <a:r>
              <a:rPr lang="en-US" sz="2400" b="1"/>
              <a:t>Whenever </a:t>
            </a:r>
            <a:r>
              <a:rPr lang="en-US" sz="2400" b="1" dirty="0"/>
              <a:t>possible, package the interface with the client </a:t>
            </a:r>
          </a:p>
          <a:p>
            <a:pPr marL="800100" lvl="1" indent="-342900">
              <a:buFont typeface="Arial" panose="020B0604020202020204" pitchFamily="34" charset="0"/>
              <a:buChar char="•"/>
            </a:pPr>
            <a:r>
              <a:rPr lang="en-US" sz="2000" dirty="0"/>
              <a:t>Alternately, package in a third assembly client and implementation both depend upon </a:t>
            </a:r>
          </a:p>
          <a:p>
            <a:pPr marL="800100" lvl="1" indent="-342900">
              <a:buFont typeface="Arial" panose="020B0604020202020204" pitchFamily="34" charset="0"/>
              <a:buChar char="•"/>
            </a:pPr>
            <a:r>
              <a:rPr lang="en-US" sz="2000" dirty="0"/>
              <a:t>Last resort: Package interfaces with their implementation </a:t>
            </a:r>
          </a:p>
          <a:p>
            <a:r>
              <a:rPr lang="en-US" sz="2500" b="1"/>
              <a:t>When do we fix ISP? </a:t>
            </a:r>
            <a:endParaRPr lang="en-US" sz="2500"/>
          </a:p>
          <a:p>
            <a:r>
              <a:rPr lang="en-US" sz="2500" b="1"/>
              <a:t>Once there is pain </a:t>
            </a:r>
          </a:p>
          <a:p>
            <a:pPr marL="800100" lvl="1" indent="-342900">
              <a:buFont typeface="Arial" panose="020B0604020202020204" pitchFamily="34" charset="0"/>
              <a:buChar char="•"/>
            </a:pPr>
            <a:r>
              <a:rPr lang="en-US" sz="1900"/>
              <a:t>If there is no pain, there’s no problem to address. </a:t>
            </a:r>
          </a:p>
          <a:p>
            <a:r>
              <a:rPr lang="en-US" sz="2500" b="1"/>
              <a:t>If you find yourself depending on a “fat” interface you own </a:t>
            </a:r>
          </a:p>
          <a:p>
            <a:pPr marL="800100" lvl="1" indent="-342900">
              <a:buFont typeface="Arial" panose="020B0604020202020204" pitchFamily="34" charset="0"/>
              <a:buChar char="•"/>
            </a:pPr>
            <a:r>
              <a:rPr lang="en-US" sz="1900"/>
              <a:t>Create a smaller interface with just what you need </a:t>
            </a:r>
          </a:p>
          <a:p>
            <a:pPr marL="800100" lvl="1" indent="-342900">
              <a:buFont typeface="Arial" panose="020B0604020202020204" pitchFamily="34" charset="0"/>
              <a:buChar char="•"/>
            </a:pPr>
            <a:r>
              <a:rPr lang="en-US" sz="1900"/>
              <a:t>Have the fat interface implement your new interface </a:t>
            </a:r>
          </a:p>
          <a:p>
            <a:pPr marL="800100" lvl="1" indent="-342900">
              <a:buFont typeface="Arial" panose="020B0604020202020204" pitchFamily="34" charset="0"/>
              <a:buChar char="•"/>
            </a:pPr>
            <a:r>
              <a:rPr lang="en-US" sz="1900"/>
              <a:t>Reference the new interface with your code </a:t>
            </a:r>
          </a:p>
          <a:p>
            <a:r>
              <a:rPr lang="en-US" sz="2500" b="1"/>
              <a:t>If you find “fat” interfaces are problematic but you do not own them </a:t>
            </a:r>
          </a:p>
          <a:p>
            <a:pPr marL="800100" lvl="1" indent="-342900">
              <a:buFont typeface="Arial" panose="020B0604020202020204" pitchFamily="34" charset="0"/>
              <a:buChar char="•"/>
            </a:pPr>
            <a:r>
              <a:rPr lang="en-US" sz="1900"/>
              <a:t>Create a smaller interface with just what you need </a:t>
            </a:r>
          </a:p>
          <a:p>
            <a:pPr marL="800100" lvl="1" indent="-342900">
              <a:buFont typeface="Arial" panose="020B0604020202020204" pitchFamily="34" charset="0"/>
              <a:buChar char="•"/>
            </a:pPr>
            <a:r>
              <a:rPr lang="en-US" sz="1900"/>
              <a:t>Implement this interface using an Adapter that implements the full interface </a:t>
            </a:r>
          </a:p>
          <a:p>
            <a:endParaRPr lang="en-US" sz="1900" dirty="0"/>
          </a:p>
          <a:p>
            <a:pPr lvl="2">
              <a:buFont typeface="Courier New" pitchFamily="49" charset="0"/>
              <a:buChar char="o"/>
            </a:pPr>
            <a:endParaRPr lang="en-US" sz="2600" dirty="0"/>
          </a:p>
        </p:txBody>
      </p:sp>
    </p:spTree>
    <p:extLst>
      <p:ext uri="{BB962C8B-B14F-4D97-AF65-F5344CB8AC3E}">
        <p14:creationId xmlns:p14="http://schemas.microsoft.com/office/powerpoint/2010/main" val="1940447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A973B3-F3BA-4AC9-B2E6-276A206BEB8A}"/>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D1F5214B-A039-4818-872A-8A404FEDF312}"/>
              </a:ext>
            </a:extLst>
          </p:cNvPr>
          <p:cNvPicPr>
            <a:picLocks noChangeAspect="1"/>
          </p:cNvPicPr>
          <p:nvPr/>
        </p:nvPicPr>
        <p:blipFill>
          <a:blip r:embed="rId3"/>
          <a:stretch>
            <a:fillRect/>
          </a:stretch>
        </p:blipFill>
        <p:spPr>
          <a:xfrm>
            <a:off x="515409" y="533400"/>
            <a:ext cx="3863684" cy="1752599"/>
          </a:xfrm>
          <a:prstGeom prst="rect">
            <a:avLst/>
          </a:prstGeom>
        </p:spPr>
      </p:pic>
      <p:pic>
        <p:nvPicPr>
          <p:cNvPr id="5" name="Рисунок 4">
            <a:extLst>
              <a:ext uri="{FF2B5EF4-FFF2-40B4-BE49-F238E27FC236}">
                <a16:creationId xmlns:a16="http://schemas.microsoft.com/office/drawing/2014/main" id="{9597583A-DB19-4676-80D6-20B8B076384E}"/>
              </a:ext>
            </a:extLst>
          </p:cNvPr>
          <p:cNvPicPr>
            <a:picLocks noChangeAspect="1"/>
          </p:cNvPicPr>
          <p:nvPr/>
        </p:nvPicPr>
        <p:blipFill>
          <a:blip r:embed="rId4"/>
          <a:stretch>
            <a:fillRect/>
          </a:stretch>
        </p:blipFill>
        <p:spPr>
          <a:xfrm>
            <a:off x="515409" y="3429000"/>
            <a:ext cx="4757054" cy="1752599"/>
          </a:xfrm>
          <a:prstGeom prst="rect">
            <a:avLst/>
          </a:prstGeom>
          <a:ln w="28575">
            <a:solidFill>
              <a:srgbClr val="FF0000"/>
            </a:solidFill>
          </a:ln>
        </p:spPr>
      </p:pic>
      <p:pic>
        <p:nvPicPr>
          <p:cNvPr id="6" name="Рисунок 5">
            <a:extLst>
              <a:ext uri="{FF2B5EF4-FFF2-40B4-BE49-F238E27FC236}">
                <a16:creationId xmlns:a16="http://schemas.microsoft.com/office/drawing/2014/main" id="{18EF9646-7747-4366-B717-BEAAF945FED7}"/>
              </a:ext>
            </a:extLst>
          </p:cNvPr>
          <p:cNvPicPr>
            <a:picLocks noChangeAspect="1"/>
          </p:cNvPicPr>
          <p:nvPr/>
        </p:nvPicPr>
        <p:blipFill>
          <a:blip r:embed="rId5"/>
          <a:stretch>
            <a:fillRect/>
          </a:stretch>
        </p:blipFill>
        <p:spPr>
          <a:xfrm>
            <a:off x="6136509" y="1442199"/>
            <a:ext cx="5086350" cy="2815323"/>
          </a:xfrm>
          <a:prstGeom prst="rect">
            <a:avLst/>
          </a:prstGeom>
          <a:ln w="38100">
            <a:solidFill>
              <a:srgbClr val="FFFF00"/>
            </a:solidFill>
          </a:ln>
        </p:spPr>
      </p:pic>
    </p:spTree>
    <p:extLst>
      <p:ext uri="{BB962C8B-B14F-4D97-AF65-F5344CB8AC3E}">
        <p14:creationId xmlns:p14="http://schemas.microsoft.com/office/powerpoint/2010/main" val="350515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63236" y="1066800"/>
            <a:ext cx="11242964" cy="1676400"/>
          </a:xfrm>
          <a:prstGeom prst="rect">
            <a:avLst/>
          </a:prstGeom>
        </p:spPr>
        <p:txBody>
          <a:bodyPr vert="horz" lIns="0" tIns="45720" rIns="0" bIns="0" rtlCol="0" anchor="b" anchorCtr="0"/>
          <a:lstStyle>
            <a:defPPr>
              <a:defRPr lang="en-US"/>
            </a:defPPr>
            <a:lvl1pPr marL="0" algn="r" defTabSz="914400" rtl="0" eaLnBrk="1" latinLnBrk="0" hangingPunct="1">
              <a:defRPr lang="en-US" sz="900" kern="1200" cap="all" spc="110" baseline="0" smtClean="0">
                <a:solidFill>
                  <a:srgbClr val="4D4D4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Cohesion</a:t>
            </a:r>
            <a:r>
              <a:rPr lang="en-US" dirty="0"/>
              <a:t>:</a:t>
            </a:r>
          </a:p>
          <a:p>
            <a:pPr lvl="1"/>
            <a:r>
              <a:rPr lang="en-US" sz="2000" dirty="0"/>
              <a:t>“A measure of how strongly-related and focused the various responsibilities of a software module are” - </a:t>
            </a:r>
            <a:r>
              <a:rPr lang="en-US" sz="2000" dirty="0">
                <a:hlinkClick r:id="rId3"/>
              </a:rPr>
              <a:t>Wikipedia</a:t>
            </a:r>
            <a:endParaRPr lang="en-US" sz="2000" dirty="0"/>
          </a:p>
        </p:txBody>
      </p:sp>
      <p:sp>
        <p:nvSpPr>
          <p:cNvPr id="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Object Oriented Principles - Quiz</a:t>
            </a:r>
          </a:p>
        </p:txBody>
      </p:sp>
      <p:sp>
        <p:nvSpPr>
          <p:cNvPr id="43" name="Text Placeholder 2"/>
          <p:cNvSpPr txBox="1">
            <a:spLocks/>
          </p:cNvSpPr>
          <p:nvPr/>
        </p:nvSpPr>
        <p:spPr>
          <a:xfrm>
            <a:off x="415636" y="2514599"/>
            <a:ext cx="11090564" cy="1676399"/>
          </a:xfrm>
          <a:prstGeom prst="rect">
            <a:avLst/>
          </a:prstGeom>
        </p:spPr>
        <p:txBody>
          <a:bodyPr vert="horz" lIns="0" tIns="45720" rIns="0" bIns="0" rtlCol="0" anchor="b" anchorCtr="0"/>
          <a:lstStyle>
            <a:defPPr>
              <a:defRPr lang="en-US"/>
            </a:defPPr>
            <a:lvl1pPr marL="0" algn="r" defTabSz="914400" rtl="0" eaLnBrk="1" latinLnBrk="0" hangingPunct="1">
              <a:defRPr lang="en-US" sz="900" kern="1200" cap="all" spc="110" baseline="0" smtClean="0">
                <a:solidFill>
                  <a:srgbClr val="4D4D4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Coupling</a:t>
            </a:r>
            <a:r>
              <a:rPr lang="en-US" dirty="0"/>
              <a:t>:</a:t>
            </a:r>
          </a:p>
          <a:p>
            <a:pPr lvl="1"/>
            <a:r>
              <a:rPr lang="en-US" sz="2000" dirty="0"/>
              <a:t>“The degree to which each program module relies on each one of the other modules” – </a:t>
            </a:r>
            <a:r>
              <a:rPr lang="en-US" sz="2000" dirty="0">
                <a:hlinkClick r:id="rId4"/>
              </a:rPr>
              <a:t>Wikipedia</a:t>
            </a:r>
          </a:p>
        </p:txBody>
      </p:sp>
      <p:sp>
        <p:nvSpPr>
          <p:cNvPr id="44" name="Text Placeholder 2"/>
          <p:cNvSpPr txBox="1">
            <a:spLocks/>
          </p:cNvSpPr>
          <p:nvPr/>
        </p:nvSpPr>
        <p:spPr>
          <a:xfrm>
            <a:off x="415635" y="4114800"/>
            <a:ext cx="11090563" cy="1773382"/>
          </a:xfrm>
          <a:prstGeom prst="rect">
            <a:avLst/>
          </a:prstGeom>
        </p:spPr>
        <p:txBody>
          <a:bodyPr vert="horz" lIns="0" tIns="45720" rIns="0" bIns="0" rtlCol="0" anchor="b" anchorCtr="0"/>
          <a:lstStyle>
            <a:defPPr>
              <a:defRPr lang="en-US"/>
            </a:defPPr>
            <a:lvl1pPr marL="0" algn="r" defTabSz="914400" rtl="0" eaLnBrk="1" latinLnBrk="0" hangingPunct="1">
              <a:defRPr lang="en-US" sz="900" kern="1200" cap="all" spc="110" baseline="0" smtClean="0">
                <a:solidFill>
                  <a:srgbClr val="4D4D4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Encapsulation</a:t>
            </a:r>
            <a:r>
              <a:rPr lang="en-US" dirty="0"/>
              <a:t>:</a:t>
            </a:r>
          </a:p>
          <a:p>
            <a:pPr lvl="1"/>
            <a:r>
              <a:rPr lang="en-US" sz="2000" dirty="0"/>
              <a:t>“The hiding of </a:t>
            </a:r>
            <a:r>
              <a:rPr lang="en-US" sz="2000" i="1" dirty="0"/>
              <a:t>design decisions</a:t>
            </a:r>
            <a:r>
              <a:rPr lang="en-US" sz="2000" dirty="0"/>
              <a:t> in a computer program that are most likely to change” - </a:t>
            </a:r>
            <a:r>
              <a:rPr lang="en-US" sz="2000" dirty="0">
                <a:hlinkClick r:id="rId5"/>
              </a:rPr>
              <a:t>Wikipedia</a:t>
            </a:r>
            <a:endParaRPr lang="en-US" sz="2000" dirty="0"/>
          </a:p>
        </p:txBody>
      </p:sp>
    </p:spTree>
    <p:extLst>
      <p:ext uri="{BB962C8B-B14F-4D97-AF65-F5344CB8AC3E}">
        <p14:creationId xmlns:p14="http://schemas.microsoft.com/office/powerpoint/2010/main" val="1919318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873"/>
            <a:ext cx="10820400" cy="685800"/>
          </a:xfrm>
        </p:spPr>
        <p:txBody>
          <a:bodyPr/>
          <a:lstStyle/>
          <a:p>
            <a:r>
              <a:rPr lang="en-US" b="1" dirty="0"/>
              <a:t>Summary </a:t>
            </a:r>
            <a:endParaRPr lang="en-US" dirty="0"/>
          </a:p>
        </p:txBody>
      </p:sp>
      <p:sp>
        <p:nvSpPr>
          <p:cNvPr id="3" name="Content Placeholder 2"/>
          <p:cNvSpPr>
            <a:spLocks noGrp="1"/>
          </p:cNvSpPr>
          <p:nvPr>
            <p:ph type="body" sz="quarter" idx="10"/>
          </p:nvPr>
        </p:nvSpPr>
        <p:spPr>
          <a:xfrm>
            <a:off x="533400" y="983673"/>
            <a:ext cx="10820400" cy="5361708"/>
          </a:xfrm>
        </p:spPr>
        <p:txBody>
          <a:bodyPr>
            <a:normAutofit fontScale="25000" lnSpcReduction="20000"/>
          </a:bodyPr>
          <a:lstStyle/>
          <a:p>
            <a:endParaRPr lang="en-US" dirty="0"/>
          </a:p>
          <a:p>
            <a:r>
              <a:rPr lang="en-US" sz="8300" b="1" dirty="0"/>
              <a:t>Don’t force client code to depend on things it doesn’t need </a:t>
            </a:r>
          </a:p>
          <a:p>
            <a:endParaRPr lang="en-US" sz="8300" dirty="0"/>
          </a:p>
          <a:p>
            <a:r>
              <a:rPr lang="en-US" sz="8300" b="1" dirty="0"/>
              <a:t>Keep interfaces lean and focused </a:t>
            </a:r>
          </a:p>
          <a:p>
            <a:endParaRPr lang="en-US" sz="8300" dirty="0"/>
          </a:p>
          <a:p>
            <a:r>
              <a:rPr lang="en-US" sz="8300" b="1" dirty="0"/>
              <a:t>Refactor large interfaces so they inherit smaller interfaces </a:t>
            </a:r>
          </a:p>
          <a:p>
            <a:endParaRPr lang="en-US" sz="8300" dirty="0"/>
          </a:p>
          <a:p>
            <a:r>
              <a:rPr lang="en-US" sz="8300" b="1" dirty="0"/>
              <a:t>Related Fundamentals: </a:t>
            </a:r>
          </a:p>
          <a:p>
            <a:pPr marL="1600200" lvl="1" indent="-1143000">
              <a:buFont typeface="Arial" panose="020B0604020202020204" pitchFamily="34" charset="0"/>
              <a:buChar char="•"/>
            </a:pPr>
            <a:r>
              <a:rPr lang="en-US" sz="8300" dirty="0"/>
              <a:t>Polymorphism </a:t>
            </a:r>
          </a:p>
          <a:p>
            <a:pPr marL="1600200" lvl="1" indent="-1143000">
              <a:buFont typeface="Arial" panose="020B0604020202020204" pitchFamily="34" charset="0"/>
              <a:buChar char="•"/>
            </a:pPr>
            <a:r>
              <a:rPr lang="en-US" sz="8300" dirty="0"/>
              <a:t>Inheritance </a:t>
            </a:r>
          </a:p>
          <a:p>
            <a:pPr marL="1600200" lvl="1" indent="-1143000">
              <a:buFont typeface="Arial" panose="020B0604020202020204" pitchFamily="34" charset="0"/>
              <a:buChar char="•"/>
            </a:pPr>
            <a:r>
              <a:rPr lang="en-US" sz="8300" dirty="0" err="1"/>
              <a:t>Liskov</a:t>
            </a:r>
            <a:r>
              <a:rPr lang="en-US" sz="8300" dirty="0"/>
              <a:t> Substitution Principle </a:t>
            </a:r>
          </a:p>
          <a:p>
            <a:pPr marL="1600200" lvl="1" indent="-1143000">
              <a:buFont typeface="Arial" panose="020B0604020202020204" pitchFamily="34" charset="0"/>
              <a:buChar char="•"/>
            </a:pPr>
            <a:r>
              <a:rPr lang="en-US" sz="8300"/>
              <a:t>Fasade </a:t>
            </a:r>
            <a:r>
              <a:rPr lang="en-US" sz="8300" dirty="0"/>
              <a:t>Pattern </a:t>
            </a:r>
          </a:p>
          <a:p>
            <a:pPr lvl="1">
              <a:buFont typeface="Courier New" pitchFamily="49" charset="0"/>
              <a:buChar char="o"/>
            </a:pPr>
            <a:endParaRPr lang="en-US" sz="8300" dirty="0"/>
          </a:p>
          <a:p>
            <a:r>
              <a:rPr lang="en-US" sz="8300" b="1" dirty="0"/>
              <a:t>Recommended Reading: </a:t>
            </a:r>
          </a:p>
          <a:p>
            <a:pPr marL="1600200" lvl="1" indent="-1143000">
              <a:buFont typeface="Arial" panose="020B0604020202020204" pitchFamily="34" charset="0"/>
              <a:buChar char="•"/>
            </a:pPr>
            <a:r>
              <a:rPr lang="en-US" sz="8300" dirty="0"/>
              <a:t>Agile Principles, Patterns, and Practices by Robert C. Martin and Micah Martin [http://amzn.to/agilepppcsharp] </a:t>
            </a:r>
          </a:p>
          <a:p>
            <a:endParaRPr lang="en-US" sz="8300" dirty="0"/>
          </a:p>
          <a:p>
            <a:endParaRPr lang="en-US" sz="8300" dirty="0"/>
          </a:p>
        </p:txBody>
      </p:sp>
    </p:spTree>
    <p:extLst>
      <p:ext uri="{BB962C8B-B14F-4D97-AF65-F5344CB8AC3E}">
        <p14:creationId xmlns:p14="http://schemas.microsoft.com/office/powerpoint/2010/main" val="4120775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A5FAA358-61B1-4FA6-8FBA-C0EBE6F23C31}"/>
              </a:ext>
            </a:extLst>
          </p:cNvPr>
          <p:cNvPicPr>
            <a:picLocks noChangeAspect="1"/>
          </p:cNvPicPr>
          <p:nvPr/>
        </p:nvPicPr>
        <p:blipFill rotWithShape="1">
          <a:blip r:embed="rId3">
            <a:extLst>
              <a:ext uri="{28A0092B-C50C-407E-A947-70E740481C1C}">
                <a14:useLocalDpi xmlns:a14="http://schemas.microsoft.com/office/drawing/2010/main" val="0"/>
              </a:ext>
            </a:extLst>
          </a:blip>
          <a:srcRect l="5755" r="5338"/>
          <a:stretch/>
        </p:blipFill>
        <p:spPr>
          <a:xfrm>
            <a:off x="2078182" y="304530"/>
            <a:ext cx="7384473" cy="6248940"/>
          </a:xfrm>
          <a:prstGeom prst="rect">
            <a:avLst/>
          </a:prstGeom>
        </p:spPr>
      </p:pic>
    </p:spTree>
    <p:extLst>
      <p:ext uri="{BB962C8B-B14F-4D97-AF65-F5344CB8AC3E}">
        <p14:creationId xmlns:p14="http://schemas.microsoft.com/office/powerpoint/2010/main" val="2152556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DIP: Dependency Inversion Principle</a:t>
            </a:r>
          </a:p>
        </p:txBody>
      </p:sp>
      <p:sp>
        <p:nvSpPr>
          <p:cNvPr id="3075" name="Text Placeholder 2"/>
          <p:cNvSpPr>
            <a:spLocks noGrp="1"/>
          </p:cNvSpPr>
          <p:nvPr>
            <p:ph type="body" sz="quarter" idx="10"/>
          </p:nvPr>
        </p:nvSpPr>
        <p:spPr>
          <a:xfrm>
            <a:off x="685800" y="1496291"/>
            <a:ext cx="10820400" cy="4959927"/>
          </a:xfrm>
        </p:spPr>
        <p:txBody>
          <a:bodyPr/>
          <a:lstStyle/>
          <a:p>
            <a:pPr eaLnBrk="1" hangingPunct="1"/>
            <a:r>
              <a:rPr lang="en-US" sz="1800" i="1" dirty="0"/>
              <a:t>“What is it that makes a design rigid, fragile and immobile? It is the interdependence of the modules within that design. A design is rigid if it cannot be easily changed. Such rigidity is due to the fact that a single change to heavily interdependent software begins a cascade of changes in dependent </a:t>
            </a:r>
            <a:r>
              <a:rPr lang="en-US" sz="1800" i="1"/>
              <a:t>modules.”</a:t>
            </a:r>
            <a:endParaRPr lang="en-US" sz="1800" dirty="0"/>
          </a:p>
          <a:p>
            <a:pPr algn="r" eaLnBrk="1" hangingPunct="1"/>
            <a:r>
              <a:rPr lang="en-US" sz="1800" dirty="0"/>
              <a:t>	- </a:t>
            </a:r>
            <a:r>
              <a:rPr lang="en-US" sz="1800"/>
              <a:t>Robert Martin</a:t>
            </a:r>
          </a:p>
          <a:p>
            <a:pPr algn="r" eaLnBrk="1" hangingPunct="1"/>
            <a:endParaRPr lang="en-US"/>
          </a:p>
          <a:p>
            <a:pPr algn="r" eaLnBrk="1" hangingPunct="1"/>
            <a:endParaRPr lang="en-US"/>
          </a:p>
          <a:p>
            <a:pPr eaLnBrk="1" hangingPunct="1"/>
            <a:endParaRPr lang="en-US"/>
          </a:p>
          <a:p>
            <a:pPr eaLnBrk="1" hangingPunct="1"/>
            <a:endParaRPr lang="en-US"/>
          </a:p>
          <a:p>
            <a:r>
              <a:rPr lang="en-US" b="1" i="1"/>
              <a:t>High-level modules should not depend on low-level modules. Both should depend on abstractions. </a:t>
            </a:r>
          </a:p>
          <a:p>
            <a:r>
              <a:rPr lang="en-US" b="1" i="1"/>
              <a:t>Abstractions should not depend on details. Details should depend on abstractions</a:t>
            </a:r>
            <a:r>
              <a:rPr lang="en-US" b="1" i="1" u="sng"/>
              <a:t>. </a:t>
            </a:r>
            <a:endParaRPr lang="en-US" u="sng"/>
          </a:p>
          <a:p>
            <a:pPr marL="742950" lvl="1" indent="-285750">
              <a:buFont typeface="Arial" panose="020B0604020202020204" pitchFamily="34" charset="0"/>
              <a:buChar char="•"/>
            </a:pPr>
            <a:r>
              <a:rPr lang="en-US" b="1" u="sng"/>
              <a:t>Agile Principles, Patterns, and Practices in C# </a:t>
            </a:r>
            <a:endParaRPr lang="en-US"/>
          </a:p>
          <a:p>
            <a:pPr eaLnBrk="1" hangingPunct="1"/>
            <a:endParaRPr lang="en-US" dirty="0"/>
          </a:p>
        </p:txBody>
      </p:sp>
      <p:grpSp>
        <p:nvGrpSpPr>
          <p:cNvPr id="7" name="Group 6"/>
          <p:cNvGrpSpPr/>
          <p:nvPr/>
        </p:nvGrpSpPr>
        <p:grpSpPr>
          <a:xfrm>
            <a:off x="4779819" y="2691245"/>
            <a:ext cx="1676400" cy="1600200"/>
            <a:chOff x="3733800" y="4038600"/>
            <a:chExt cx="1676400" cy="1600200"/>
          </a:xfrm>
          <a:scene3d>
            <a:camera prst="perspectiveAbove"/>
            <a:lightRig rig="threePt" dir="t"/>
          </a:scene3d>
        </p:grpSpPr>
        <p:sp>
          <p:nvSpPr>
            <p:cNvPr id="5" name="Rectangle 4"/>
            <p:cNvSpPr/>
            <p:nvPr/>
          </p:nvSpPr>
          <p:spPr>
            <a:xfrm>
              <a:off x="3733800" y="4648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Depender</a:t>
              </a:r>
              <a:endParaRPr lang="en-US" dirty="0"/>
            </a:p>
          </p:txBody>
        </p:sp>
        <p:sp>
          <p:nvSpPr>
            <p:cNvPr id="4" name="Down Arrow Callout 3"/>
            <p:cNvSpPr/>
            <p:nvPr/>
          </p:nvSpPr>
          <p:spPr>
            <a:xfrm>
              <a:off x="3733800" y="4038600"/>
              <a:ext cx="16764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Dependency</a:t>
              </a:r>
            </a:p>
          </p:txBody>
        </p:sp>
      </p:grpSp>
    </p:spTree>
    <p:extLst>
      <p:ext uri="{BB962C8B-B14F-4D97-AF65-F5344CB8AC3E}">
        <p14:creationId xmlns:p14="http://schemas.microsoft.com/office/powerpoint/2010/main" val="143289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91836" y="1489364"/>
            <a:ext cx="4551219" cy="1634836"/>
            <a:chOff x="2057400" y="1905000"/>
            <a:chExt cx="5257800" cy="2362200"/>
          </a:xfrm>
          <a:effectLst>
            <a:outerShdw blurRad="50800" dist="38100" dir="2700000" algn="tl" rotWithShape="0">
              <a:prstClr val="black">
                <a:alpha val="40000"/>
              </a:prstClr>
            </a:outerShdw>
          </a:effectLst>
          <a:scene3d>
            <a:camera prst="perspectiveAbove"/>
            <a:lightRig rig="threePt" dir="t"/>
          </a:scene3d>
        </p:grpSpPr>
        <p:cxnSp>
          <p:nvCxnSpPr>
            <p:cNvPr id="9" name="Shape 8"/>
            <p:cNvCxnSpPr>
              <a:stCxn id="12" idx="2"/>
              <a:endCxn id="11" idx="1"/>
            </p:cNvCxnSpPr>
            <p:nvPr/>
          </p:nvCxnSpPr>
          <p:spPr>
            <a:xfrm rot="16200000" flipH="1">
              <a:off x="4876800" y="32385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Shape 9"/>
            <p:cNvCxnSpPr>
              <a:stCxn id="13" idx="2"/>
              <a:endCxn id="12" idx="1"/>
            </p:cNvCxnSpPr>
            <p:nvPr/>
          </p:nvCxnSpPr>
          <p:spPr>
            <a:xfrm rot="16200000" flipH="1">
              <a:off x="3124200" y="24003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562600" y="3581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AnotherClass</a:t>
              </a:r>
              <a:endParaRPr lang="en-US" dirty="0"/>
            </a:p>
          </p:txBody>
        </p:sp>
        <p:sp>
          <p:nvSpPr>
            <p:cNvPr id="12" name="Rectangle 11"/>
            <p:cNvSpPr/>
            <p:nvPr/>
          </p:nvSpPr>
          <p:spPr>
            <a:xfrm>
              <a:off x="3810000" y="27432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ThatClass</a:t>
              </a:r>
              <a:endParaRPr lang="en-US" dirty="0"/>
            </a:p>
          </p:txBody>
        </p:sp>
        <p:sp>
          <p:nvSpPr>
            <p:cNvPr id="13" name="Rectangle 12"/>
            <p:cNvSpPr/>
            <p:nvPr/>
          </p:nvSpPr>
          <p:spPr>
            <a:xfrm>
              <a:off x="2057400" y="19050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ThisClass</a:t>
              </a:r>
              <a:endParaRPr lang="en-US" dirty="0"/>
            </a:p>
          </p:txBody>
        </p:sp>
      </p:grpSp>
      <p:sp>
        <p:nvSpPr>
          <p:cNvPr id="4" name="Заголовок 3">
            <a:extLst>
              <a:ext uri="{FF2B5EF4-FFF2-40B4-BE49-F238E27FC236}">
                <a16:creationId xmlns:a16="http://schemas.microsoft.com/office/drawing/2014/main" id="{103D2482-B3EB-468B-83BD-CAA86BE62275}"/>
              </a:ext>
            </a:extLst>
          </p:cNvPr>
          <p:cNvSpPr>
            <a:spLocks noGrp="1"/>
          </p:cNvSpPr>
          <p:nvPr>
            <p:ph type="title"/>
          </p:nvPr>
        </p:nvSpPr>
        <p:spPr/>
        <p:txBody>
          <a:bodyPr/>
          <a:lstStyle/>
          <a:p>
            <a:r>
              <a:rPr lang="en-US"/>
              <a:t>DIP: Dependency Inversion Principle</a:t>
            </a:r>
            <a:br>
              <a:rPr lang="en-US"/>
            </a:br>
            <a:endParaRPr lang="ru-RU"/>
          </a:p>
        </p:txBody>
      </p:sp>
      <p:grpSp>
        <p:nvGrpSpPr>
          <p:cNvPr id="15" name="Group 14">
            <a:extLst>
              <a:ext uri="{FF2B5EF4-FFF2-40B4-BE49-F238E27FC236}">
                <a16:creationId xmlns:a16="http://schemas.microsoft.com/office/drawing/2014/main" id="{3176F411-2A5D-4F8B-9D70-74C6A8481753}"/>
              </a:ext>
            </a:extLst>
          </p:cNvPr>
          <p:cNvGrpSpPr/>
          <p:nvPr/>
        </p:nvGrpSpPr>
        <p:grpSpPr>
          <a:xfrm>
            <a:off x="3525982" y="3733801"/>
            <a:ext cx="5198918" cy="1884107"/>
            <a:chOff x="1943100" y="1943100"/>
            <a:chExt cx="5257800" cy="3771900"/>
          </a:xfrm>
          <a:scene3d>
            <a:camera prst="perspectiveAbove"/>
            <a:lightRig rig="threePt" dir="t"/>
          </a:scene3d>
        </p:grpSpPr>
        <p:sp>
          <p:nvSpPr>
            <p:cNvPr id="16" name="Rectangle 9">
              <a:extLst>
                <a:ext uri="{FF2B5EF4-FFF2-40B4-BE49-F238E27FC236}">
                  <a16:creationId xmlns:a16="http://schemas.microsoft.com/office/drawing/2014/main" id="{C62CFE2A-56A0-4E9F-AA41-9D62F1EB86DF}"/>
                </a:ext>
              </a:extLst>
            </p:cNvPr>
            <p:cNvSpPr/>
            <p:nvPr/>
          </p:nvSpPr>
          <p:spPr>
            <a:xfrm>
              <a:off x="3695700" y="40386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ThatClass</a:t>
              </a:r>
              <a:endParaRPr lang="en-US" dirty="0"/>
            </a:p>
          </p:txBody>
        </p:sp>
        <p:sp>
          <p:nvSpPr>
            <p:cNvPr id="17" name="Down Arrow Callout 10">
              <a:extLst>
                <a:ext uri="{FF2B5EF4-FFF2-40B4-BE49-F238E27FC236}">
                  <a16:creationId xmlns:a16="http://schemas.microsoft.com/office/drawing/2014/main" id="{428AF06F-9B6F-4296-85C8-C3D6AC070AB6}"/>
                </a:ext>
              </a:extLst>
            </p:cNvPr>
            <p:cNvSpPr/>
            <p:nvPr/>
          </p:nvSpPr>
          <p:spPr>
            <a:xfrm>
              <a:off x="3695700" y="3429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IWhatever</a:t>
              </a:r>
              <a:endParaRPr lang="en-US" dirty="0"/>
            </a:p>
          </p:txBody>
        </p:sp>
        <p:sp>
          <p:nvSpPr>
            <p:cNvPr id="18" name="Rectangle 11">
              <a:extLst>
                <a:ext uri="{FF2B5EF4-FFF2-40B4-BE49-F238E27FC236}">
                  <a16:creationId xmlns:a16="http://schemas.microsoft.com/office/drawing/2014/main" id="{AC747170-F9B1-4318-9708-9927665904BC}"/>
                </a:ext>
              </a:extLst>
            </p:cNvPr>
            <p:cNvSpPr/>
            <p:nvPr/>
          </p:nvSpPr>
          <p:spPr>
            <a:xfrm>
              <a:off x="1943100" y="25527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ThisClass</a:t>
              </a:r>
              <a:endParaRPr lang="en-US" dirty="0"/>
            </a:p>
          </p:txBody>
        </p:sp>
        <p:sp>
          <p:nvSpPr>
            <p:cNvPr id="19" name="Down Arrow Callout 12">
              <a:extLst>
                <a:ext uri="{FF2B5EF4-FFF2-40B4-BE49-F238E27FC236}">
                  <a16:creationId xmlns:a16="http://schemas.microsoft.com/office/drawing/2014/main" id="{F4327116-447E-4F40-A6EE-4940DAC95246}"/>
                </a:ext>
              </a:extLst>
            </p:cNvPr>
            <p:cNvSpPr/>
            <p:nvPr/>
          </p:nvSpPr>
          <p:spPr>
            <a:xfrm>
              <a:off x="1943100" y="19431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IDoSomething</a:t>
              </a:r>
              <a:endParaRPr lang="en-US" dirty="0"/>
            </a:p>
          </p:txBody>
        </p:sp>
        <p:sp>
          <p:nvSpPr>
            <p:cNvPr id="20" name="Rectangle 13">
              <a:extLst>
                <a:ext uri="{FF2B5EF4-FFF2-40B4-BE49-F238E27FC236}">
                  <a16:creationId xmlns:a16="http://schemas.microsoft.com/office/drawing/2014/main" id="{B9CFD7B4-B534-4289-8CE9-5C81BCAC2BED}"/>
                </a:ext>
              </a:extLst>
            </p:cNvPr>
            <p:cNvSpPr/>
            <p:nvPr/>
          </p:nvSpPr>
          <p:spPr>
            <a:xfrm>
              <a:off x="5448300" y="49530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AnotherClass</a:t>
              </a:r>
              <a:endParaRPr lang="en-US" dirty="0"/>
            </a:p>
          </p:txBody>
        </p:sp>
      </p:grpSp>
      <p:grpSp>
        <p:nvGrpSpPr>
          <p:cNvPr id="6" name="Группа 5">
            <a:extLst>
              <a:ext uri="{FF2B5EF4-FFF2-40B4-BE49-F238E27FC236}">
                <a16:creationId xmlns:a16="http://schemas.microsoft.com/office/drawing/2014/main" id="{E5B68BE8-9CB5-4668-BE37-B380BB09103B}"/>
              </a:ext>
            </a:extLst>
          </p:cNvPr>
          <p:cNvGrpSpPr/>
          <p:nvPr/>
        </p:nvGrpSpPr>
        <p:grpSpPr>
          <a:xfrm>
            <a:off x="7148947" y="1561838"/>
            <a:ext cx="4551217" cy="3675441"/>
            <a:chOff x="7148947" y="1561838"/>
            <a:chExt cx="4551217" cy="3675441"/>
          </a:xfrm>
        </p:grpSpPr>
        <p:sp>
          <p:nvSpPr>
            <p:cNvPr id="22" name="Cloud 3">
              <a:extLst>
                <a:ext uri="{FF2B5EF4-FFF2-40B4-BE49-F238E27FC236}">
                  <a16:creationId xmlns:a16="http://schemas.microsoft.com/office/drawing/2014/main" id="{217E0613-780E-4084-86F1-6915F7AC059E}"/>
                </a:ext>
              </a:extLst>
            </p:cNvPr>
            <p:cNvSpPr/>
            <p:nvPr/>
          </p:nvSpPr>
          <p:spPr>
            <a:xfrm>
              <a:off x="7148947" y="1561838"/>
              <a:ext cx="4551217" cy="3675441"/>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23" name="Group 27">
              <a:extLst>
                <a:ext uri="{FF2B5EF4-FFF2-40B4-BE49-F238E27FC236}">
                  <a16:creationId xmlns:a16="http://schemas.microsoft.com/office/drawing/2014/main" id="{CD7B5F49-4746-4ED3-A116-9D1E0B0783C1}"/>
                </a:ext>
              </a:extLst>
            </p:cNvPr>
            <p:cNvGrpSpPr/>
            <p:nvPr/>
          </p:nvGrpSpPr>
          <p:grpSpPr>
            <a:xfrm>
              <a:off x="7509164" y="2201075"/>
              <a:ext cx="3602181" cy="2217856"/>
              <a:chOff x="2476500" y="1981200"/>
              <a:chExt cx="3771900" cy="3200400"/>
            </a:xfrm>
            <a:scene3d>
              <a:camera prst="perspectiveAbove"/>
              <a:lightRig rig="threePt" dir="t"/>
            </a:scene3d>
          </p:grpSpPr>
          <p:sp>
            <p:nvSpPr>
              <p:cNvPr id="24" name="Rectangle 4">
                <a:extLst>
                  <a:ext uri="{FF2B5EF4-FFF2-40B4-BE49-F238E27FC236}">
                    <a16:creationId xmlns:a16="http://schemas.microsoft.com/office/drawing/2014/main" id="{4A059C3B-640C-4FF5-AE4B-B14229AEBD75}"/>
                  </a:ext>
                </a:extLst>
              </p:cNvPr>
              <p:cNvSpPr/>
              <p:nvPr/>
            </p:nvSpPr>
            <p:spPr>
              <a:xfrm>
                <a:off x="2476500" y="3962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sz="1400" dirty="0" err="1"/>
                  <a:t>IDoSomething</a:t>
                </a:r>
                <a:endParaRPr lang="en-US" dirty="0"/>
              </a:p>
            </p:txBody>
          </p:sp>
          <p:sp>
            <p:nvSpPr>
              <p:cNvPr id="25" name="Down Arrow Callout 5">
                <a:extLst>
                  <a:ext uri="{FF2B5EF4-FFF2-40B4-BE49-F238E27FC236}">
                    <a16:creationId xmlns:a16="http://schemas.microsoft.com/office/drawing/2014/main" id="{CF0F76E9-846C-4B6C-A053-76124CDAF8B1}"/>
                  </a:ext>
                </a:extLst>
              </p:cNvPr>
              <p:cNvSpPr/>
              <p:nvPr/>
            </p:nvSpPr>
            <p:spPr>
              <a:xfrm>
                <a:off x="2476500" y="3276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ThatClass</a:t>
                </a:r>
                <a:endParaRPr lang="en-US" sz="1400" dirty="0"/>
              </a:p>
            </p:txBody>
          </p:sp>
          <p:sp>
            <p:nvSpPr>
              <p:cNvPr id="26" name="Down Arrow Callout 3">
                <a:extLst>
                  <a:ext uri="{FF2B5EF4-FFF2-40B4-BE49-F238E27FC236}">
                    <a16:creationId xmlns:a16="http://schemas.microsoft.com/office/drawing/2014/main" id="{7C1BB995-CD0A-40A2-8B2A-58D33FE5F5CF}"/>
                  </a:ext>
                </a:extLst>
              </p:cNvPr>
              <p:cNvSpPr/>
              <p:nvPr/>
            </p:nvSpPr>
            <p:spPr>
              <a:xfrm>
                <a:off x="2476500" y="2667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t>IWhatever</a:t>
                </a:r>
                <a:endParaRPr lang="en-US" dirty="0"/>
              </a:p>
            </p:txBody>
          </p:sp>
          <p:sp>
            <p:nvSpPr>
              <p:cNvPr id="27" name="Rectangle 9">
                <a:extLst>
                  <a:ext uri="{FF2B5EF4-FFF2-40B4-BE49-F238E27FC236}">
                    <a16:creationId xmlns:a16="http://schemas.microsoft.com/office/drawing/2014/main" id="{C288A98F-A87D-4D4E-A45D-D57815C19846}"/>
                  </a:ext>
                </a:extLst>
              </p:cNvPr>
              <p:cNvSpPr/>
              <p:nvPr/>
            </p:nvSpPr>
            <p:spPr>
              <a:xfrm>
                <a:off x="4495800" y="2590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ThisClass</a:t>
                </a:r>
                <a:endParaRPr lang="en-US" dirty="0"/>
              </a:p>
            </p:txBody>
          </p:sp>
          <p:sp>
            <p:nvSpPr>
              <p:cNvPr id="28" name="Down Arrow Callout 10">
                <a:extLst>
                  <a:ext uri="{FF2B5EF4-FFF2-40B4-BE49-F238E27FC236}">
                    <a16:creationId xmlns:a16="http://schemas.microsoft.com/office/drawing/2014/main" id="{5E373F82-F75C-420E-97D7-6F6038D0B8E5}"/>
                  </a:ext>
                </a:extLst>
              </p:cNvPr>
              <p:cNvSpPr/>
              <p:nvPr/>
            </p:nvSpPr>
            <p:spPr>
              <a:xfrm>
                <a:off x="4495800" y="1981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a:t>IDoSomething</a:t>
                </a:r>
                <a:endParaRPr lang="en-US" sz="1600" dirty="0"/>
              </a:p>
            </p:txBody>
          </p:sp>
          <p:sp>
            <p:nvSpPr>
              <p:cNvPr id="29" name="Rectangle 7">
                <a:extLst>
                  <a:ext uri="{FF2B5EF4-FFF2-40B4-BE49-F238E27FC236}">
                    <a16:creationId xmlns:a16="http://schemas.microsoft.com/office/drawing/2014/main" id="{D45D961F-4081-494B-8EFA-2B7FBC5A62C8}"/>
                  </a:ext>
                </a:extLst>
              </p:cNvPr>
              <p:cNvSpPr/>
              <p:nvPr/>
            </p:nvSpPr>
            <p:spPr>
              <a:xfrm>
                <a:off x="4457700" y="45720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sz="1600" dirty="0" err="1"/>
                  <a:t>IWhatever</a:t>
                </a:r>
                <a:endParaRPr lang="en-US" sz="1600" dirty="0"/>
              </a:p>
            </p:txBody>
          </p:sp>
          <p:sp>
            <p:nvSpPr>
              <p:cNvPr id="30" name="Down Arrow Callout 8">
                <a:extLst>
                  <a:ext uri="{FF2B5EF4-FFF2-40B4-BE49-F238E27FC236}">
                    <a16:creationId xmlns:a16="http://schemas.microsoft.com/office/drawing/2014/main" id="{1939E272-0774-4313-AAF4-D57805D1A9F7}"/>
                  </a:ext>
                </a:extLst>
              </p:cNvPr>
              <p:cNvSpPr/>
              <p:nvPr/>
            </p:nvSpPr>
            <p:spPr>
              <a:xfrm>
                <a:off x="4457700" y="38862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AnotherClass</a:t>
                </a:r>
                <a:endParaRPr lang="en-US" dirty="0"/>
              </a:p>
            </p:txBody>
          </p:sp>
        </p:grpSp>
      </p:grpSp>
    </p:spTree>
    <p:extLst>
      <p:ext uri="{BB962C8B-B14F-4D97-AF65-F5344CB8AC3E}">
        <p14:creationId xmlns:p14="http://schemas.microsoft.com/office/powerpoint/2010/main" val="3752456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DIP: Dependency Inversion Principle</a:t>
            </a:r>
          </a:p>
        </p:txBody>
      </p:sp>
      <p:sp>
        <p:nvSpPr>
          <p:cNvPr id="16" name="Текст 15">
            <a:extLst>
              <a:ext uri="{FF2B5EF4-FFF2-40B4-BE49-F238E27FC236}">
                <a16:creationId xmlns:a16="http://schemas.microsoft.com/office/drawing/2014/main" id="{F852451A-20FC-4ECF-A4F4-98294D024550}"/>
              </a:ext>
            </a:extLst>
          </p:cNvPr>
          <p:cNvSpPr>
            <a:spLocks noGrp="1"/>
          </p:cNvSpPr>
          <p:nvPr>
            <p:ph type="body" sz="quarter" idx="10"/>
          </p:nvPr>
        </p:nvSpPr>
        <p:spPr/>
        <p:txBody>
          <a:bodyPr/>
          <a:lstStyle/>
          <a:p>
            <a:endParaRPr lang="ru-RU"/>
          </a:p>
        </p:txBody>
      </p:sp>
      <p:grpSp>
        <p:nvGrpSpPr>
          <p:cNvPr id="3" name="Group 2"/>
          <p:cNvGrpSpPr/>
          <p:nvPr/>
        </p:nvGrpSpPr>
        <p:grpSpPr>
          <a:xfrm>
            <a:off x="387927" y="1586345"/>
            <a:ext cx="5053445" cy="3276600"/>
            <a:chOff x="2667000" y="1524000"/>
            <a:chExt cx="5257800" cy="4876800"/>
          </a:xfrm>
          <a:effectLst>
            <a:outerShdw blurRad="50800" dist="38100" dir="2700000" algn="tl" rotWithShape="0">
              <a:prstClr val="black">
                <a:alpha val="40000"/>
              </a:prstClr>
            </a:outerShdw>
          </a:effectLst>
          <a:scene3d>
            <a:camera prst="perspectiveAbove"/>
            <a:lightRig rig="threePt" dir="t"/>
          </a:scene3d>
        </p:grpSpPr>
        <p:cxnSp>
          <p:nvCxnSpPr>
            <p:cNvPr id="4" name="Shape 3"/>
            <p:cNvCxnSpPr>
              <a:stCxn id="9" idx="3"/>
              <a:endCxn id="15" idx="0"/>
            </p:cNvCxnSpPr>
            <p:nvPr/>
          </p:nvCxnSpPr>
          <p:spPr>
            <a:xfrm>
              <a:off x="4419600" y="25146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 name="Shape 4"/>
            <p:cNvCxnSpPr>
              <a:stCxn id="13" idx="3"/>
              <a:endCxn id="12" idx="0"/>
            </p:cNvCxnSpPr>
            <p:nvPr/>
          </p:nvCxnSpPr>
          <p:spPr>
            <a:xfrm>
              <a:off x="6172200" y="45720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19600" y="2971800"/>
              <a:ext cx="1752600" cy="1905000"/>
              <a:chOff x="1600200" y="1828800"/>
              <a:chExt cx="1752600" cy="1905000"/>
            </a:xfrm>
          </p:grpSpPr>
          <p:sp>
            <p:nvSpPr>
              <p:cNvPr id="13" name="Rectangle 4"/>
              <p:cNvSpPr/>
              <p:nvPr/>
            </p:nvSpPr>
            <p:spPr>
              <a:xfrm>
                <a:off x="1600200" y="31242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sz="1400" dirty="0" err="1"/>
                  <a:t>IDoSomething</a:t>
                </a:r>
                <a:endParaRPr lang="en-US" dirty="0"/>
              </a:p>
            </p:txBody>
          </p:sp>
          <p:sp>
            <p:nvSpPr>
              <p:cNvPr id="14" name="Down Arrow Callout 5"/>
              <p:cNvSpPr/>
              <p:nvPr/>
            </p:nvSpPr>
            <p:spPr>
              <a:xfrm>
                <a:off x="1600200" y="24384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ThatClass</a:t>
                </a:r>
                <a:endParaRPr lang="en-US" dirty="0"/>
              </a:p>
            </p:txBody>
          </p:sp>
          <p:sp>
            <p:nvSpPr>
              <p:cNvPr id="15" name="Down Arrow Callout 3"/>
              <p:cNvSpPr/>
              <p:nvPr/>
            </p:nvSpPr>
            <p:spPr>
              <a:xfrm>
                <a:off x="1600200" y="18288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IWhatever</a:t>
                </a:r>
                <a:endParaRPr lang="en-US" dirty="0"/>
              </a:p>
            </p:txBody>
          </p:sp>
        </p:grpSp>
        <p:grpSp>
          <p:nvGrpSpPr>
            <p:cNvPr id="7" name="Group 12"/>
            <p:cNvGrpSpPr/>
            <p:nvPr/>
          </p:nvGrpSpPr>
          <p:grpSpPr>
            <a:xfrm>
              <a:off x="6172200" y="5029200"/>
              <a:ext cx="1752600" cy="1371600"/>
              <a:chOff x="4648200" y="2743200"/>
              <a:chExt cx="1752600" cy="1371600"/>
            </a:xfrm>
          </p:grpSpPr>
          <p:sp>
            <p:nvSpPr>
              <p:cNvPr id="11" name="Rectangle 10"/>
              <p:cNvSpPr/>
              <p:nvPr/>
            </p:nvSpPr>
            <p:spPr>
              <a:xfrm>
                <a:off x="4648200" y="3352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ThisClass</a:t>
                </a:r>
                <a:endParaRPr lang="en-US" dirty="0"/>
              </a:p>
            </p:txBody>
          </p:sp>
          <p:sp>
            <p:nvSpPr>
              <p:cNvPr id="12" name="Down Arrow Callout 11"/>
              <p:cNvSpPr/>
              <p:nvPr/>
            </p:nvSpPr>
            <p:spPr>
              <a:xfrm>
                <a:off x="4648200" y="2743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a:t>IDoSomething</a:t>
                </a:r>
                <a:endParaRPr lang="en-US" dirty="0"/>
              </a:p>
            </p:txBody>
          </p:sp>
        </p:grpSp>
        <p:grpSp>
          <p:nvGrpSpPr>
            <p:cNvPr id="8" name="Group 13"/>
            <p:cNvGrpSpPr/>
            <p:nvPr/>
          </p:nvGrpSpPr>
          <p:grpSpPr>
            <a:xfrm>
              <a:off x="2667000" y="1524000"/>
              <a:ext cx="1752600" cy="1295400"/>
              <a:chOff x="2286000" y="4800600"/>
              <a:chExt cx="1752600" cy="1295400"/>
            </a:xfrm>
          </p:grpSpPr>
          <p:sp>
            <p:nvSpPr>
              <p:cNvPr id="9" name="Rectangle 8"/>
              <p:cNvSpPr/>
              <p:nvPr/>
            </p:nvSpPr>
            <p:spPr>
              <a:xfrm>
                <a:off x="2286000" y="5486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sz="1400" dirty="0" err="1"/>
                  <a:t>IWhatever</a:t>
                </a:r>
                <a:endParaRPr lang="en-US" dirty="0"/>
              </a:p>
            </p:txBody>
          </p:sp>
          <p:sp>
            <p:nvSpPr>
              <p:cNvPr id="10" name="Down Arrow Callout 9"/>
              <p:cNvSpPr/>
              <p:nvPr/>
            </p:nvSpPr>
            <p:spPr>
              <a:xfrm>
                <a:off x="2286000" y="4800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AnotherClass</a:t>
                </a:r>
                <a:endParaRPr lang="en-US" dirty="0"/>
              </a:p>
            </p:txBody>
          </p:sp>
        </p:grpSp>
      </p:grpSp>
      <p:grpSp>
        <p:nvGrpSpPr>
          <p:cNvPr id="18" name="Group 24">
            <a:extLst>
              <a:ext uri="{FF2B5EF4-FFF2-40B4-BE49-F238E27FC236}">
                <a16:creationId xmlns:a16="http://schemas.microsoft.com/office/drawing/2014/main" id="{94EB9FB6-125C-4A67-811A-D9F8CE3EECAC}"/>
              </a:ext>
            </a:extLst>
          </p:cNvPr>
          <p:cNvGrpSpPr/>
          <p:nvPr/>
        </p:nvGrpSpPr>
        <p:grpSpPr>
          <a:xfrm>
            <a:off x="6213764" y="1742317"/>
            <a:ext cx="5410200" cy="3886200"/>
            <a:chOff x="1905000" y="1981200"/>
            <a:chExt cx="5410200" cy="3886200"/>
          </a:xfrm>
          <a:scene3d>
            <a:camera prst="perspectiveAbove"/>
            <a:lightRig rig="threePt" dir="t"/>
          </a:scene3d>
        </p:grpSpPr>
        <p:grpSp>
          <p:nvGrpSpPr>
            <p:cNvPr id="19" name="Group 8">
              <a:extLst>
                <a:ext uri="{FF2B5EF4-FFF2-40B4-BE49-F238E27FC236}">
                  <a16:creationId xmlns:a16="http://schemas.microsoft.com/office/drawing/2014/main" id="{A77FEA2A-A112-4034-8642-6270EB77BE7F}"/>
                </a:ext>
              </a:extLst>
            </p:cNvPr>
            <p:cNvGrpSpPr/>
            <p:nvPr/>
          </p:nvGrpSpPr>
          <p:grpSpPr>
            <a:xfrm>
              <a:off x="2247900" y="4419600"/>
              <a:ext cx="4648200" cy="1447800"/>
              <a:chOff x="3429000" y="3276600"/>
              <a:chExt cx="4648200" cy="1447800"/>
            </a:xfrm>
          </p:grpSpPr>
          <p:sp>
            <p:nvSpPr>
              <p:cNvPr id="31" name="Rectangle 49">
                <a:extLst>
                  <a:ext uri="{FF2B5EF4-FFF2-40B4-BE49-F238E27FC236}">
                    <a16:creationId xmlns:a16="http://schemas.microsoft.com/office/drawing/2014/main" id="{E443A700-AEF4-425C-BDE9-EF33934970CF}"/>
                  </a:ext>
                </a:extLst>
              </p:cNvPr>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ProcessingService</a:t>
                </a:r>
                <a:endParaRPr lang="en-US" dirty="0"/>
              </a:p>
            </p:txBody>
          </p:sp>
          <p:sp>
            <p:nvSpPr>
              <p:cNvPr id="32" name="Down Arrow Callout 32">
                <a:extLst>
                  <a:ext uri="{FF2B5EF4-FFF2-40B4-BE49-F238E27FC236}">
                    <a16:creationId xmlns:a16="http://schemas.microsoft.com/office/drawing/2014/main" id="{A7E170B2-B34B-4458-BF27-3E2AA10480A8}"/>
                  </a:ext>
                </a:extLst>
              </p:cNvPr>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a:t>IMessageInfoRetriever</a:t>
                </a:r>
                <a:endParaRPr lang="en-US" dirty="0"/>
              </a:p>
            </p:txBody>
          </p:sp>
          <p:sp>
            <p:nvSpPr>
              <p:cNvPr id="33" name="Down Arrow Callout 48">
                <a:extLst>
                  <a:ext uri="{FF2B5EF4-FFF2-40B4-BE49-F238E27FC236}">
                    <a16:creationId xmlns:a16="http://schemas.microsoft.com/office/drawing/2014/main" id="{EC4B7C1C-3F15-42CA-8788-951EBF8A0223}"/>
                  </a:ext>
                </a:extLst>
              </p:cNvPr>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IEmailService</a:t>
                </a:r>
                <a:endParaRPr lang="en-US" dirty="0"/>
              </a:p>
            </p:txBody>
          </p:sp>
        </p:grpSp>
        <p:grpSp>
          <p:nvGrpSpPr>
            <p:cNvPr id="20" name="Group 12">
              <a:extLst>
                <a:ext uri="{FF2B5EF4-FFF2-40B4-BE49-F238E27FC236}">
                  <a16:creationId xmlns:a16="http://schemas.microsoft.com/office/drawing/2014/main" id="{371C023C-8A8E-4493-974C-D04C15848A79}"/>
                </a:ext>
              </a:extLst>
            </p:cNvPr>
            <p:cNvGrpSpPr/>
            <p:nvPr/>
          </p:nvGrpSpPr>
          <p:grpSpPr>
            <a:xfrm>
              <a:off x="3733800" y="2667000"/>
              <a:ext cx="1676400" cy="1447800"/>
              <a:chOff x="533400" y="4267200"/>
              <a:chExt cx="1676400" cy="1447800"/>
            </a:xfrm>
          </p:grpSpPr>
          <p:sp>
            <p:nvSpPr>
              <p:cNvPr id="29" name="Rectangle 10">
                <a:extLst>
                  <a:ext uri="{FF2B5EF4-FFF2-40B4-BE49-F238E27FC236}">
                    <a16:creationId xmlns:a16="http://schemas.microsoft.com/office/drawing/2014/main" id="{83689E38-FCDB-479E-AC5E-28F73D316D4D}"/>
                  </a:ext>
                </a:extLst>
              </p:cNvPr>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 Reader Service</a:t>
                </a:r>
              </a:p>
            </p:txBody>
          </p:sp>
          <p:sp>
            <p:nvSpPr>
              <p:cNvPr id="30" name="Down Arrow Callout 11">
                <a:extLst>
                  <a:ext uri="{FF2B5EF4-FFF2-40B4-BE49-F238E27FC236}">
                    <a16:creationId xmlns:a16="http://schemas.microsoft.com/office/drawing/2014/main" id="{8D6CA6D7-2C54-4CF2-B105-02EA5A2725B2}"/>
                  </a:ext>
                </a:extLst>
              </p:cNvPr>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a:t>IFileFormat</a:t>
                </a:r>
                <a:r>
                  <a:rPr lang="en-US" sz="1600" dirty="0"/>
                  <a:t> Reader</a:t>
                </a:r>
              </a:p>
            </p:txBody>
          </p:sp>
        </p:grpSp>
        <p:sp>
          <p:nvSpPr>
            <p:cNvPr id="21" name="Rectangle 13">
              <a:extLst>
                <a:ext uri="{FF2B5EF4-FFF2-40B4-BE49-F238E27FC236}">
                  <a16:creationId xmlns:a16="http://schemas.microsoft.com/office/drawing/2014/main" id="{3C22E8AE-43C6-479C-84E4-B088043A6DDC}"/>
                </a:ext>
              </a:extLst>
            </p:cNvPr>
            <p:cNvSpPr/>
            <p:nvPr/>
          </p:nvSpPr>
          <p:spPr>
            <a:xfrm>
              <a:off x="56388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Email Sender</a:t>
              </a:r>
            </a:p>
          </p:txBody>
        </p:sp>
        <p:sp>
          <p:nvSpPr>
            <p:cNvPr id="22" name="Down Arrow 15">
              <a:extLst>
                <a:ext uri="{FF2B5EF4-FFF2-40B4-BE49-F238E27FC236}">
                  <a16:creationId xmlns:a16="http://schemas.microsoft.com/office/drawing/2014/main" id="{37F87ACD-7C20-423E-B12E-3902E2179A57}"/>
                </a:ext>
              </a:extLst>
            </p:cNvPr>
            <p:cNvSpPr/>
            <p:nvPr/>
          </p:nvSpPr>
          <p:spPr>
            <a:xfrm>
              <a:off x="6324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9EAD39F3-2FB2-4E3E-A113-236B240DD724}"/>
                </a:ext>
              </a:extLst>
            </p:cNvPr>
            <p:cNvSpPr/>
            <p:nvPr/>
          </p:nvSpPr>
          <p:spPr>
            <a:xfrm>
              <a:off x="19050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Database Reader Service</a:t>
              </a:r>
            </a:p>
          </p:txBody>
        </p:sp>
        <p:sp>
          <p:nvSpPr>
            <p:cNvPr id="24" name="Down Arrow 14">
              <a:extLst>
                <a:ext uri="{FF2B5EF4-FFF2-40B4-BE49-F238E27FC236}">
                  <a16:creationId xmlns:a16="http://schemas.microsoft.com/office/drawing/2014/main" id="{E0A72474-E6A3-4410-B9B0-EA232B3B396B}"/>
                </a:ext>
              </a:extLst>
            </p:cNvPr>
            <p:cNvSpPr/>
            <p:nvPr/>
          </p:nvSpPr>
          <p:spPr>
            <a:xfrm>
              <a:off x="29718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Snip Single Corner Rectangle 19">
              <a:extLst>
                <a:ext uri="{FF2B5EF4-FFF2-40B4-BE49-F238E27FC236}">
                  <a16:creationId xmlns:a16="http://schemas.microsoft.com/office/drawing/2014/main" id="{DE4E3093-6D96-44D2-8C13-B777709CEEFB}"/>
                </a:ext>
              </a:extLst>
            </p:cNvPr>
            <p:cNvSpPr/>
            <p:nvPr/>
          </p:nvSpPr>
          <p:spPr>
            <a:xfrm>
              <a:off x="46482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Flat File Reader</a:t>
              </a:r>
            </a:p>
          </p:txBody>
        </p:sp>
        <p:sp>
          <p:nvSpPr>
            <p:cNvPr id="26" name="Snip Single Corner Rectangle 20">
              <a:extLst>
                <a:ext uri="{FF2B5EF4-FFF2-40B4-BE49-F238E27FC236}">
                  <a16:creationId xmlns:a16="http://schemas.microsoft.com/office/drawing/2014/main" id="{20040D37-F7A5-45D9-B81E-5D0B0898F6A2}"/>
                </a:ext>
              </a:extLst>
            </p:cNvPr>
            <p:cNvSpPr/>
            <p:nvPr/>
          </p:nvSpPr>
          <p:spPr>
            <a:xfrm>
              <a:off x="28194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Xml File Reader</a:t>
              </a:r>
            </a:p>
          </p:txBody>
        </p:sp>
        <p:sp>
          <p:nvSpPr>
            <p:cNvPr id="27" name="Down Arrow 21">
              <a:extLst>
                <a:ext uri="{FF2B5EF4-FFF2-40B4-BE49-F238E27FC236}">
                  <a16:creationId xmlns:a16="http://schemas.microsoft.com/office/drawing/2014/main" id="{9A1EFA1F-5538-440F-9F20-A1B5DC4195A1}"/>
                </a:ext>
              </a:extLst>
            </p:cNvPr>
            <p:cNvSpPr/>
            <p:nvPr/>
          </p:nvSpPr>
          <p:spPr>
            <a:xfrm>
              <a:off x="4419600" y="23622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Down Arrow 23">
              <a:extLst>
                <a:ext uri="{FF2B5EF4-FFF2-40B4-BE49-F238E27FC236}">
                  <a16:creationId xmlns:a16="http://schemas.microsoft.com/office/drawing/2014/main" id="{C21E711C-E433-4B2C-A347-2AE51B7F0DEC}"/>
                </a:ext>
              </a:extLst>
            </p:cNvPr>
            <p:cNvSpPr/>
            <p:nvPr/>
          </p:nvSpPr>
          <p:spPr>
            <a:xfrm>
              <a:off x="4038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8981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Programming and Dependencies </a:t>
            </a:r>
            <a:endParaRPr lang="en-US" dirty="0"/>
          </a:p>
        </p:txBody>
      </p:sp>
      <p:sp>
        <p:nvSpPr>
          <p:cNvPr id="3" name="Content Placeholder 2"/>
          <p:cNvSpPr>
            <a:spLocks noGrp="1"/>
          </p:cNvSpPr>
          <p:nvPr>
            <p:ph type="body" sz="quarter" idx="10"/>
          </p:nvPr>
        </p:nvSpPr>
        <p:spPr>
          <a:xfrm>
            <a:off x="685800" y="2057399"/>
            <a:ext cx="10820400" cy="4114799"/>
          </a:xfrm>
        </p:spPr>
        <p:txBody>
          <a:bodyPr>
            <a:noAutofit/>
          </a:bodyPr>
          <a:lstStyle/>
          <a:p>
            <a:r>
              <a:rPr lang="en-US" sz="1800" b="1"/>
              <a:t>High </a:t>
            </a:r>
            <a:r>
              <a:rPr lang="en-US" sz="1800" b="1" dirty="0"/>
              <a:t>Level Modules Call Low Level Modules </a:t>
            </a:r>
          </a:p>
          <a:p>
            <a:pPr marL="457200" lvl="1" indent="0">
              <a:buNone/>
            </a:pPr>
            <a:endParaRPr lang="en-US" dirty="0"/>
          </a:p>
          <a:p>
            <a:r>
              <a:rPr lang="en-US" sz="1800" b="1" dirty="0"/>
              <a:t>User Interface depends on</a:t>
            </a:r>
          </a:p>
          <a:p>
            <a:pPr marL="742950" lvl="1" indent="-285750">
              <a:buFont typeface="Arial" panose="020B0604020202020204" pitchFamily="34" charset="0"/>
              <a:buChar char="•"/>
            </a:pPr>
            <a:r>
              <a:rPr lang="en-US"/>
              <a:t>Business </a:t>
            </a:r>
            <a:r>
              <a:rPr lang="en-US" dirty="0"/>
              <a:t>Logic depends on </a:t>
            </a:r>
          </a:p>
          <a:p>
            <a:pPr marL="742950" lvl="1" indent="-285750">
              <a:buFont typeface="Arial" panose="020B0604020202020204" pitchFamily="34" charset="0"/>
              <a:buChar char="•"/>
            </a:pPr>
            <a:r>
              <a:rPr lang="en-US" dirty="0"/>
              <a:t>Infrastructure </a:t>
            </a:r>
          </a:p>
          <a:p>
            <a:pPr marL="742950" lvl="1" indent="-285750">
              <a:buFont typeface="Arial" panose="020B0604020202020204" pitchFamily="34" charset="0"/>
              <a:buChar char="•"/>
            </a:pPr>
            <a:r>
              <a:rPr lang="en-US" dirty="0"/>
              <a:t>Utility </a:t>
            </a:r>
          </a:p>
          <a:p>
            <a:pPr marL="742950" lvl="1" indent="-285750">
              <a:buFont typeface="Arial" panose="020B0604020202020204" pitchFamily="34" charset="0"/>
              <a:buChar char="•"/>
            </a:pPr>
            <a:r>
              <a:rPr lang="en-US" dirty="0"/>
              <a:t>Data Access </a:t>
            </a:r>
          </a:p>
          <a:p>
            <a:pPr lvl="1"/>
            <a:endParaRPr lang="en-US" dirty="0"/>
          </a:p>
          <a:p>
            <a:r>
              <a:rPr lang="en-US" sz="1800" b="1" dirty="0"/>
              <a:t>Static methods are used for convenience or as Façade layers </a:t>
            </a:r>
            <a:endParaRPr lang="en-US" sz="1800" dirty="0"/>
          </a:p>
          <a:p>
            <a:r>
              <a:rPr lang="en-US" sz="1800" b="1" dirty="0"/>
              <a:t>Class instantiation / Call stack logic is scattered through all modules </a:t>
            </a:r>
          </a:p>
          <a:p>
            <a:pPr marL="742950" lvl="1" indent="-285750">
              <a:buFont typeface="Arial" panose="020B0604020202020204" pitchFamily="34" charset="0"/>
              <a:buChar char="•"/>
            </a:pPr>
            <a:r>
              <a:rPr lang="en-US" dirty="0"/>
              <a:t>Violation of Single Responsibility Principle </a:t>
            </a:r>
          </a:p>
          <a:p>
            <a:endParaRPr lang="en-US" sz="1800" dirty="0"/>
          </a:p>
          <a:p>
            <a:endParaRPr lang="en-US" sz="1800" dirty="0"/>
          </a:p>
        </p:txBody>
      </p:sp>
    </p:spTree>
    <p:extLst>
      <p:ext uri="{BB962C8B-B14F-4D97-AF65-F5344CB8AC3E}">
        <p14:creationId xmlns:p14="http://schemas.microsoft.com/office/powerpoint/2010/main" val="756844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DCE9D-5317-4F82-913D-6E6A32BC2777}"/>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0221395B-2C03-47D1-92B5-EA78330BA227}"/>
              </a:ext>
            </a:extLst>
          </p:cNvPr>
          <p:cNvSpPr>
            <a:spLocks noGrp="1"/>
          </p:cNvSpPr>
          <p:nvPr>
            <p:ph type="body" sz="quarter" idx="10"/>
          </p:nvPr>
        </p:nvSpPr>
        <p:spPr/>
        <p:txBody>
          <a:bodyPr/>
          <a:lstStyle/>
          <a:p>
            <a:endParaRPr lang="ru-RU"/>
          </a:p>
        </p:txBody>
      </p:sp>
      <p:pic>
        <p:nvPicPr>
          <p:cNvPr id="4" name="Рисунок 3">
            <a:extLst>
              <a:ext uri="{FF2B5EF4-FFF2-40B4-BE49-F238E27FC236}">
                <a16:creationId xmlns:a16="http://schemas.microsoft.com/office/drawing/2014/main" id="{C159CCB0-29E8-4094-988A-3955CCAF0E26}"/>
              </a:ext>
            </a:extLst>
          </p:cNvPr>
          <p:cNvPicPr>
            <a:picLocks noChangeAspect="1"/>
          </p:cNvPicPr>
          <p:nvPr/>
        </p:nvPicPr>
        <p:blipFill>
          <a:blip r:embed="rId3"/>
          <a:stretch>
            <a:fillRect/>
          </a:stretch>
        </p:blipFill>
        <p:spPr>
          <a:xfrm>
            <a:off x="305146" y="383458"/>
            <a:ext cx="4495800" cy="6091084"/>
          </a:xfrm>
          <a:prstGeom prst="rect">
            <a:avLst/>
          </a:prstGeom>
          <a:ln w="57150">
            <a:solidFill>
              <a:srgbClr val="FF0000"/>
            </a:solidFill>
          </a:ln>
        </p:spPr>
      </p:pic>
      <p:pic>
        <p:nvPicPr>
          <p:cNvPr id="5" name="Рисунок 4">
            <a:extLst>
              <a:ext uri="{FF2B5EF4-FFF2-40B4-BE49-F238E27FC236}">
                <a16:creationId xmlns:a16="http://schemas.microsoft.com/office/drawing/2014/main" id="{25C8E07C-389A-40FD-94E5-519D239FB1D1}"/>
              </a:ext>
            </a:extLst>
          </p:cNvPr>
          <p:cNvPicPr>
            <a:picLocks noChangeAspect="1"/>
          </p:cNvPicPr>
          <p:nvPr/>
        </p:nvPicPr>
        <p:blipFill>
          <a:blip r:embed="rId4"/>
          <a:stretch>
            <a:fillRect/>
          </a:stretch>
        </p:blipFill>
        <p:spPr>
          <a:xfrm>
            <a:off x="5053553" y="383458"/>
            <a:ext cx="3589671" cy="5776272"/>
          </a:xfrm>
          <a:prstGeom prst="rect">
            <a:avLst/>
          </a:prstGeom>
          <a:ln w="57150">
            <a:solidFill>
              <a:srgbClr val="00B050"/>
            </a:solidFill>
          </a:ln>
        </p:spPr>
      </p:pic>
      <p:pic>
        <p:nvPicPr>
          <p:cNvPr id="6" name="Рисунок 5">
            <a:extLst>
              <a:ext uri="{FF2B5EF4-FFF2-40B4-BE49-F238E27FC236}">
                <a16:creationId xmlns:a16="http://schemas.microsoft.com/office/drawing/2014/main" id="{6EAF7978-8A52-466C-BEB9-7B75C2E840DD}"/>
              </a:ext>
            </a:extLst>
          </p:cNvPr>
          <p:cNvPicPr>
            <a:picLocks noChangeAspect="1"/>
          </p:cNvPicPr>
          <p:nvPr/>
        </p:nvPicPr>
        <p:blipFill>
          <a:blip r:embed="rId5"/>
          <a:stretch>
            <a:fillRect/>
          </a:stretch>
        </p:blipFill>
        <p:spPr>
          <a:xfrm>
            <a:off x="8333790" y="3694002"/>
            <a:ext cx="3172410" cy="2885382"/>
          </a:xfrm>
          <a:prstGeom prst="rect">
            <a:avLst/>
          </a:prstGeom>
          <a:ln w="57150">
            <a:solidFill>
              <a:srgbClr val="00B050"/>
            </a:solidFill>
          </a:ln>
        </p:spPr>
      </p:pic>
    </p:spTree>
    <p:extLst>
      <p:ext uri="{BB962C8B-B14F-4D97-AF65-F5344CB8AC3E}">
        <p14:creationId xmlns:p14="http://schemas.microsoft.com/office/powerpoint/2010/main" val="1776017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Injection </a:t>
            </a:r>
            <a:endParaRPr lang="en-US" dirty="0"/>
          </a:p>
        </p:txBody>
      </p:sp>
      <p:sp>
        <p:nvSpPr>
          <p:cNvPr id="3" name="Content Placeholder 2"/>
          <p:cNvSpPr>
            <a:spLocks noGrp="1"/>
          </p:cNvSpPr>
          <p:nvPr>
            <p:ph type="body" sz="quarter" idx="10"/>
          </p:nvPr>
        </p:nvSpPr>
        <p:spPr>
          <a:xfrm>
            <a:off x="685800" y="1579418"/>
            <a:ext cx="10820400" cy="3906982"/>
          </a:xfrm>
        </p:spPr>
        <p:txBody>
          <a:bodyPr>
            <a:normAutofit fontScale="47500" lnSpcReduction="20000"/>
          </a:bodyPr>
          <a:lstStyle/>
          <a:p>
            <a:endParaRPr lang="en-US" dirty="0"/>
          </a:p>
          <a:p>
            <a:r>
              <a:rPr lang="en-US" sz="3800" b="1" i="1" dirty="0"/>
              <a:t>Dependency Injection </a:t>
            </a:r>
            <a:r>
              <a:rPr lang="en-US" sz="3800" b="1" dirty="0"/>
              <a:t>is a technique that is used to allow calling code to </a:t>
            </a:r>
            <a:r>
              <a:rPr lang="en-US" sz="3800" b="1" i="1" dirty="0"/>
              <a:t>inject </a:t>
            </a:r>
            <a:r>
              <a:rPr lang="en-US" sz="3800" b="1" dirty="0"/>
              <a:t>the dependencies a class needs when it is instantiated. </a:t>
            </a:r>
          </a:p>
          <a:p>
            <a:pPr marL="0" indent="0">
              <a:buNone/>
            </a:pPr>
            <a:endParaRPr lang="en-US" sz="3800" dirty="0"/>
          </a:p>
          <a:p>
            <a:r>
              <a:rPr lang="en-US" sz="3800" b="1" dirty="0"/>
              <a:t>The Hollywood Principle </a:t>
            </a:r>
          </a:p>
          <a:p>
            <a:pPr marL="914400" lvl="1" indent="-457200">
              <a:buFont typeface="Arial" panose="020B0604020202020204" pitchFamily="34" charset="0"/>
              <a:buChar char="•"/>
            </a:pPr>
            <a:r>
              <a:rPr lang="en-US" sz="3800" dirty="0"/>
              <a:t>“Don’t call us; we’ll call you” </a:t>
            </a:r>
          </a:p>
          <a:p>
            <a:endParaRPr lang="en-US" sz="3800" dirty="0"/>
          </a:p>
          <a:p>
            <a:r>
              <a:rPr lang="en-US" sz="3800" b="1" dirty="0"/>
              <a:t>Three Primary Techniques</a:t>
            </a:r>
          </a:p>
          <a:p>
            <a:pPr marL="914400" lvl="1" indent="-457200">
              <a:buFont typeface="Arial" panose="020B0604020202020204" pitchFamily="34" charset="0"/>
              <a:buChar char="•"/>
            </a:pPr>
            <a:r>
              <a:rPr lang="en-US" sz="3800"/>
              <a:t>Constructor </a:t>
            </a:r>
            <a:r>
              <a:rPr lang="en-US" sz="3800" dirty="0"/>
              <a:t>Injection </a:t>
            </a:r>
          </a:p>
          <a:p>
            <a:pPr marL="914400" lvl="1" indent="-457200">
              <a:buFont typeface="Arial" panose="020B0604020202020204" pitchFamily="34" charset="0"/>
              <a:buChar char="•"/>
            </a:pPr>
            <a:r>
              <a:rPr lang="en-US" sz="3800" dirty="0"/>
              <a:t>Property Injection </a:t>
            </a:r>
          </a:p>
          <a:p>
            <a:pPr marL="914400" lvl="1" indent="-457200">
              <a:buFont typeface="Arial" panose="020B0604020202020204" pitchFamily="34" charset="0"/>
              <a:buChar char="•"/>
            </a:pPr>
            <a:r>
              <a:rPr lang="en-US" sz="3800" dirty="0"/>
              <a:t>Parameter Injection </a:t>
            </a:r>
          </a:p>
          <a:p>
            <a:endParaRPr lang="en-US" sz="3800" dirty="0"/>
          </a:p>
          <a:p>
            <a:r>
              <a:rPr lang="en-US" sz="3800" b="1" dirty="0"/>
              <a:t>Other methods exist as well </a:t>
            </a:r>
            <a:endParaRPr lang="en-US" sz="3800" dirty="0"/>
          </a:p>
          <a:p>
            <a:endParaRPr lang="en-US" dirty="0"/>
          </a:p>
        </p:txBody>
      </p:sp>
    </p:spTree>
    <p:extLst>
      <p:ext uri="{BB962C8B-B14F-4D97-AF65-F5344CB8AC3E}">
        <p14:creationId xmlns:p14="http://schemas.microsoft.com/office/powerpoint/2010/main" val="567629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Injection </a:t>
            </a:r>
            <a:endParaRPr lang="en-US" dirty="0"/>
          </a:p>
        </p:txBody>
      </p:sp>
      <p:sp>
        <p:nvSpPr>
          <p:cNvPr id="3" name="Content Placeholder 2"/>
          <p:cNvSpPr>
            <a:spLocks noGrp="1"/>
          </p:cNvSpPr>
          <p:nvPr>
            <p:ph type="body" sz="quarter" idx="10"/>
          </p:nvPr>
        </p:nvSpPr>
        <p:spPr>
          <a:xfrm>
            <a:off x="685800" y="1593273"/>
            <a:ext cx="10820400" cy="3893127"/>
          </a:xfrm>
        </p:spPr>
        <p:txBody>
          <a:bodyPr>
            <a:normAutofit fontScale="62500" lnSpcReduction="20000"/>
          </a:bodyPr>
          <a:lstStyle/>
          <a:p>
            <a:endParaRPr lang="en-US" dirty="0"/>
          </a:p>
          <a:p>
            <a:r>
              <a:rPr lang="en-US" sz="2600" b="1" dirty="0"/>
              <a:t>Dependencies are passed in via constructor </a:t>
            </a:r>
          </a:p>
          <a:p>
            <a:pPr marL="0" indent="0">
              <a:buNone/>
            </a:pPr>
            <a:r>
              <a:rPr lang="en-US" sz="4500" b="1" dirty="0">
                <a:solidFill>
                  <a:srgbClr val="002060"/>
                </a:solidFill>
                <a:latin typeface="Tekton Pro"/>
              </a:rPr>
              <a:t>                                                                         </a:t>
            </a:r>
            <a:r>
              <a:rPr lang="en-US" sz="3800" b="1" dirty="0">
                <a:solidFill>
                  <a:srgbClr val="002060"/>
                </a:solidFill>
                <a:latin typeface="Tekton Pro"/>
              </a:rPr>
              <a:t>Strategy Pattern </a:t>
            </a:r>
            <a:endParaRPr lang="en-US" sz="3800" b="1" dirty="0">
              <a:solidFill>
                <a:srgbClr val="002060"/>
              </a:solidFill>
            </a:endParaRPr>
          </a:p>
          <a:p>
            <a:pPr marL="0" indent="0">
              <a:buNone/>
            </a:pPr>
            <a:r>
              <a:rPr lang="en-US" dirty="0"/>
              <a:t> </a:t>
            </a:r>
          </a:p>
          <a:p>
            <a:r>
              <a:rPr lang="en-US" sz="2900" b="1" dirty="0"/>
              <a:t>Pros</a:t>
            </a:r>
          </a:p>
          <a:p>
            <a:pPr marL="914400" lvl="1" indent="-457200">
              <a:buFont typeface="Arial" panose="020B0604020202020204" pitchFamily="34" charset="0"/>
              <a:buChar char="•"/>
            </a:pPr>
            <a:r>
              <a:rPr lang="en-US" sz="2600" dirty="0"/>
              <a:t>Classes self-document what they need to perform their work </a:t>
            </a:r>
          </a:p>
          <a:p>
            <a:pPr marL="914400" lvl="1" indent="-457200">
              <a:buFont typeface="Arial" panose="020B0604020202020204" pitchFamily="34" charset="0"/>
              <a:buChar char="•"/>
            </a:pPr>
            <a:r>
              <a:rPr lang="en-US" sz="2600" dirty="0"/>
              <a:t>Works well with or without a container </a:t>
            </a:r>
          </a:p>
          <a:p>
            <a:pPr marL="914400" lvl="1" indent="-457200">
              <a:buFont typeface="Arial" panose="020B0604020202020204" pitchFamily="34" charset="0"/>
              <a:buChar char="•"/>
            </a:pPr>
            <a:r>
              <a:rPr lang="en-US" sz="2600" dirty="0"/>
              <a:t>Classes are always in a valid state once constructed </a:t>
            </a:r>
          </a:p>
          <a:p>
            <a:endParaRPr lang="en-US" sz="2900" dirty="0"/>
          </a:p>
          <a:p>
            <a:r>
              <a:rPr lang="en-US" sz="2900" b="1" dirty="0"/>
              <a:t>Cons</a:t>
            </a:r>
          </a:p>
          <a:p>
            <a:pPr marL="914400" lvl="1" indent="-457200">
              <a:buFont typeface="Arial" panose="020B0604020202020204" pitchFamily="34" charset="0"/>
              <a:buChar char="•"/>
            </a:pPr>
            <a:r>
              <a:rPr lang="en-US" sz="2600" dirty="0"/>
              <a:t>Constructors can have many parameters/dependencies (design smell) </a:t>
            </a:r>
          </a:p>
          <a:p>
            <a:pPr marL="914400" lvl="1" indent="-457200">
              <a:buFont typeface="Arial" panose="020B0604020202020204" pitchFamily="34" charset="0"/>
              <a:buChar char="•"/>
            </a:pPr>
            <a:r>
              <a:rPr lang="en-US" sz="2600" dirty="0"/>
              <a:t>Some features (e.g. Serialization) may require a </a:t>
            </a:r>
            <a:r>
              <a:rPr lang="en-US" sz="2600" i="1" dirty="0"/>
              <a:t>default constructor </a:t>
            </a:r>
            <a:endParaRPr lang="en-US" sz="2600" dirty="0"/>
          </a:p>
          <a:p>
            <a:pPr marL="914400" lvl="1" indent="-457200">
              <a:buFont typeface="Arial" panose="020B0604020202020204" pitchFamily="34" charset="0"/>
              <a:buChar char="•"/>
            </a:pPr>
            <a:r>
              <a:rPr lang="en-US" sz="2600" dirty="0"/>
              <a:t>Some methods in the class may not require things other methods require (design smell) </a:t>
            </a:r>
          </a:p>
          <a:p>
            <a:endParaRPr lang="en-US" sz="2900" dirty="0"/>
          </a:p>
          <a:p>
            <a:endParaRPr lang="en-US" dirty="0"/>
          </a:p>
        </p:txBody>
      </p:sp>
    </p:spTree>
    <p:extLst>
      <p:ext uri="{BB962C8B-B14F-4D97-AF65-F5344CB8AC3E}">
        <p14:creationId xmlns:p14="http://schemas.microsoft.com/office/powerpoint/2010/main" val="371965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6F459-F6F8-4289-A7B7-A8CF2C98C201}"/>
              </a:ext>
            </a:extLst>
          </p:cNvPr>
          <p:cNvSpPr>
            <a:spLocks noGrp="1"/>
          </p:cNvSpPr>
          <p:nvPr>
            <p:ph type="title"/>
          </p:nvPr>
        </p:nvSpPr>
        <p:spPr/>
        <p:txBody>
          <a:bodyPr/>
          <a:lstStyle/>
          <a:p>
            <a:r>
              <a:rPr lang="en-US" b="1"/>
              <a:t>Constructor Injection </a:t>
            </a:r>
            <a:endParaRPr lang="ru-RU"/>
          </a:p>
        </p:txBody>
      </p:sp>
      <p:sp>
        <p:nvSpPr>
          <p:cNvPr id="3" name="Текст 2">
            <a:extLst>
              <a:ext uri="{FF2B5EF4-FFF2-40B4-BE49-F238E27FC236}">
                <a16:creationId xmlns:a16="http://schemas.microsoft.com/office/drawing/2014/main" id="{EB35BFFC-1BFF-4EAD-A425-824565ACF09F}"/>
              </a:ext>
            </a:extLst>
          </p:cNvPr>
          <p:cNvSpPr>
            <a:spLocks noGrp="1"/>
          </p:cNvSpPr>
          <p:nvPr>
            <p:ph type="body" sz="quarter" idx="10"/>
          </p:nvPr>
        </p:nvSpPr>
        <p:spPr/>
        <p:txBody>
          <a:bodyPr/>
          <a:lstStyle/>
          <a:p>
            <a:endParaRPr lang="ru-RU"/>
          </a:p>
        </p:txBody>
      </p:sp>
      <p:pic>
        <p:nvPicPr>
          <p:cNvPr id="4" name="Рисунок 3">
            <a:extLst>
              <a:ext uri="{FF2B5EF4-FFF2-40B4-BE49-F238E27FC236}">
                <a16:creationId xmlns:a16="http://schemas.microsoft.com/office/drawing/2014/main" id="{1D4A92AE-747E-4970-A063-54CC36BB6E7E}"/>
              </a:ext>
            </a:extLst>
          </p:cNvPr>
          <p:cNvPicPr>
            <a:picLocks noChangeAspect="1"/>
          </p:cNvPicPr>
          <p:nvPr/>
        </p:nvPicPr>
        <p:blipFill>
          <a:blip r:embed="rId2"/>
          <a:stretch>
            <a:fillRect/>
          </a:stretch>
        </p:blipFill>
        <p:spPr>
          <a:xfrm>
            <a:off x="685800" y="1543049"/>
            <a:ext cx="6429374" cy="4629149"/>
          </a:xfrm>
          <a:prstGeom prst="rect">
            <a:avLst/>
          </a:prstGeom>
        </p:spPr>
      </p:pic>
    </p:spTree>
    <p:extLst>
      <p:ext uri="{BB962C8B-B14F-4D97-AF65-F5344CB8AC3E}">
        <p14:creationId xmlns:p14="http://schemas.microsoft.com/office/powerpoint/2010/main" val="418326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209800" y="1143000"/>
            <a:ext cx="8229600" cy="4838700"/>
          </a:xfrm>
          <a:prstGeom prst="rect">
            <a:avLst/>
          </a:prstGeom>
        </p:spPr>
        <p:txBody>
          <a:bodyPr vert="horz" lIns="0" tIns="45720" rIns="0" bIns="0" rtlCol="0" anchor="b" anchorCtr="0"/>
          <a:lstStyle>
            <a:defPPr>
              <a:defRPr lang="en-US"/>
            </a:defPPr>
            <a:lvl1pPr marL="0" algn="r" defTabSz="914400" rtl="0" eaLnBrk="1" latinLnBrk="0" hangingPunct="1">
              <a:defRPr lang="en-US" sz="900" kern="1200" cap="all" spc="110" baseline="0" smtClean="0">
                <a:solidFill>
                  <a:srgbClr val="4D4D4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solidFill>
                  <a:srgbClr val="002060"/>
                </a:solidFill>
                <a:effectLst>
                  <a:outerShdw blurRad="50800" dist="38100" dir="2700000" algn="tl" rotWithShape="0">
                    <a:prstClr val="black">
                      <a:alpha val="40000"/>
                    </a:prstClr>
                  </a:outerShdw>
                </a:effectLst>
              </a:rPr>
              <a:t>S</a:t>
            </a:r>
            <a:r>
              <a:rPr lang="en-US" sz="2800" dirty="0">
                <a:solidFill>
                  <a:srgbClr val="002060"/>
                </a:solidFill>
              </a:rPr>
              <a:t>RP</a:t>
            </a:r>
            <a:r>
              <a:rPr lang="en-US" sz="2800" dirty="0">
                <a:solidFill>
                  <a:schemeClr val="tx1"/>
                </a:solidFill>
              </a:rPr>
              <a:t>: Single Responsibility Principle</a:t>
            </a:r>
          </a:p>
          <a:p>
            <a:pPr lvl="1"/>
            <a:endParaRPr lang="en-US" sz="2800" dirty="0"/>
          </a:p>
          <a:p>
            <a:pPr algn="l"/>
            <a:r>
              <a:rPr lang="en-US" sz="2800" b="1" dirty="0">
                <a:solidFill>
                  <a:srgbClr val="002060"/>
                </a:solidFill>
                <a:effectLst>
                  <a:outerShdw blurRad="50800" dist="38100" dir="2700000" algn="tl" rotWithShape="0">
                    <a:prstClr val="black">
                      <a:alpha val="40000"/>
                    </a:prstClr>
                  </a:outerShdw>
                </a:effectLst>
              </a:rPr>
              <a:t>O</a:t>
            </a:r>
            <a:r>
              <a:rPr lang="en-US" sz="2800" dirty="0">
                <a:solidFill>
                  <a:srgbClr val="002060"/>
                </a:solidFill>
              </a:rPr>
              <a:t>CP</a:t>
            </a:r>
            <a:r>
              <a:rPr lang="en-US" sz="2800" dirty="0">
                <a:solidFill>
                  <a:schemeClr val="tx1"/>
                </a:solidFill>
              </a:rPr>
              <a:t>: Open Closed Principle</a:t>
            </a:r>
          </a:p>
          <a:p>
            <a:pPr lvl="1"/>
            <a:endParaRPr lang="en-US" sz="2800" dirty="0"/>
          </a:p>
          <a:p>
            <a:pPr algn="l"/>
            <a:r>
              <a:rPr lang="en-US" sz="2800" b="1" dirty="0">
                <a:solidFill>
                  <a:srgbClr val="002060"/>
                </a:solidFill>
                <a:effectLst>
                  <a:outerShdw blurRad="50800" dist="38100" dir="2700000" algn="tl" rotWithShape="0">
                    <a:prstClr val="black">
                      <a:alpha val="40000"/>
                    </a:prstClr>
                  </a:outerShdw>
                </a:effectLst>
              </a:rPr>
              <a:t>L</a:t>
            </a:r>
            <a:r>
              <a:rPr lang="en-US" sz="2800" dirty="0">
                <a:solidFill>
                  <a:srgbClr val="002060"/>
                </a:solidFill>
              </a:rPr>
              <a:t>SP</a:t>
            </a:r>
            <a:r>
              <a:rPr lang="en-US" sz="2800" dirty="0">
                <a:solidFill>
                  <a:schemeClr val="tx1"/>
                </a:solidFill>
              </a:rPr>
              <a:t>: </a:t>
            </a:r>
            <a:r>
              <a:rPr lang="en-US" sz="2800" dirty="0" err="1">
                <a:solidFill>
                  <a:schemeClr val="tx1"/>
                </a:solidFill>
              </a:rPr>
              <a:t>Liskov</a:t>
            </a:r>
            <a:r>
              <a:rPr lang="en-US" sz="2800" dirty="0">
                <a:solidFill>
                  <a:schemeClr val="tx1"/>
                </a:solidFill>
              </a:rPr>
              <a:t> Substitution Principle</a:t>
            </a:r>
          </a:p>
          <a:p>
            <a:pPr lvl="1"/>
            <a:endParaRPr lang="en-US" sz="2800" dirty="0"/>
          </a:p>
          <a:p>
            <a:pPr algn="l"/>
            <a:r>
              <a:rPr lang="en-US" sz="2800" b="1" dirty="0">
                <a:solidFill>
                  <a:srgbClr val="002060"/>
                </a:solidFill>
                <a:effectLst>
                  <a:outerShdw blurRad="50800" dist="38100" dir="2700000" algn="tl" rotWithShape="0">
                    <a:prstClr val="black">
                      <a:alpha val="40000"/>
                    </a:prstClr>
                  </a:outerShdw>
                </a:effectLst>
              </a:rPr>
              <a:t>I</a:t>
            </a:r>
            <a:r>
              <a:rPr lang="en-US" sz="2800" dirty="0">
                <a:solidFill>
                  <a:srgbClr val="002060"/>
                </a:solidFill>
              </a:rPr>
              <a:t>SP</a:t>
            </a:r>
            <a:r>
              <a:rPr lang="en-US" sz="2800" dirty="0">
                <a:solidFill>
                  <a:schemeClr val="tx1"/>
                </a:solidFill>
              </a:rPr>
              <a:t>: Interface Segregation Principle</a:t>
            </a:r>
          </a:p>
          <a:p>
            <a:pPr lvl="1"/>
            <a:endParaRPr lang="en-US" sz="2800" dirty="0"/>
          </a:p>
          <a:p>
            <a:pPr algn="l"/>
            <a:r>
              <a:rPr lang="en-US" sz="2800" b="1" dirty="0">
                <a:solidFill>
                  <a:srgbClr val="002060"/>
                </a:solidFill>
                <a:effectLst>
                  <a:outerShdw blurRad="50800" dist="38100" dir="2700000" algn="tl" rotWithShape="0">
                    <a:prstClr val="black">
                      <a:alpha val="40000"/>
                    </a:prstClr>
                  </a:outerShdw>
                </a:effectLst>
              </a:rPr>
              <a:t>D</a:t>
            </a:r>
            <a:r>
              <a:rPr lang="en-US" sz="2800" dirty="0">
                <a:solidFill>
                  <a:srgbClr val="002060"/>
                </a:solidFill>
              </a:rPr>
              <a:t>IP</a:t>
            </a:r>
            <a:r>
              <a:rPr lang="en-US" sz="2800" dirty="0">
                <a:solidFill>
                  <a:schemeClr val="tx1"/>
                </a:solidFill>
              </a:rPr>
              <a:t>: Dependency Inversion Principle</a:t>
            </a:r>
          </a:p>
          <a:p>
            <a:endParaRPr lang="en-US" sz="2800" dirty="0">
              <a:solidFill>
                <a:schemeClr val="tx1"/>
              </a:solidFill>
            </a:endParaRPr>
          </a:p>
        </p:txBody>
      </p:sp>
      <p:sp>
        <p:nvSpPr>
          <p:cNvPr id="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S.O.L.I.D. Principles</a:t>
            </a:r>
          </a:p>
        </p:txBody>
      </p:sp>
    </p:spTree>
    <p:extLst>
      <p:ext uri="{BB962C8B-B14F-4D97-AF65-F5344CB8AC3E}">
        <p14:creationId xmlns:p14="http://schemas.microsoft.com/office/powerpoint/2010/main" val="2373856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Injection </a:t>
            </a:r>
            <a:endParaRPr lang="en-US" dirty="0"/>
          </a:p>
        </p:txBody>
      </p:sp>
      <p:sp>
        <p:nvSpPr>
          <p:cNvPr id="3" name="Content Placeholder 2"/>
          <p:cNvSpPr>
            <a:spLocks noGrp="1"/>
          </p:cNvSpPr>
          <p:nvPr>
            <p:ph type="body" sz="quarter" idx="10"/>
          </p:nvPr>
        </p:nvSpPr>
        <p:spPr>
          <a:xfrm>
            <a:off x="685800" y="1607127"/>
            <a:ext cx="6928658" cy="4779818"/>
          </a:xfrm>
        </p:spPr>
        <p:txBody>
          <a:bodyPr>
            <a:normAutofit/>
          </a:bodyPr>
          <a:lstStyle/>
          <a:p>
            <a:r>
              <a:rPr lang="en-US" sz="2400" b="1"/>
              <a:t>Dependencies </a:t>
            </a:r>
            <a:r>
              <a:rPr lang="en-US" sz="2400" b="1" dirty="0"/>
              <a:t>are passed in via a property</a:t>
            </a:r>
          </a:p>
          <a:p>
            <a:pPr marL="742950" lvl="1" indent="-285750">
              <a:buFont typeface="Arial" panose="020B0604020202020204" pitchFamily="34" charset="0"/>
              <a:buChar char="•"/>
            </a:pPr>
            <a:r>
              <a:rPr lang="en-US" sz="2000"/>
              <a:t>Also </a:t>
            </a:r>
            <a:r>
              <a:rPr lang="en-US" sz="2000" dirty="0"/>
              <a:t>known as “setter injection” </a:t>
            </a:r>
          </a:p>
          <a:p>
            <a:endParaRPr lang="en-US" sz="2400" dirty="0"/>
          </a:p>
          <a:p>
            <a:r>
              <a:rPr lang="en-US" sz="2400" b="1" dirty="0"/>
              <a:t>Pros</a:t>
            </a:r>
          </a:p>
          <a:p>
            <a:pPr marL="742950" lvl="1" indent="-285750">
              <a:buFont typeface="Arial" panose="020B0604020202020204" pitchFamily="34" charset="0"/>
              <a:buChar char="•"/>
            </a:pPr>
            <a:r>
              <a:rPr lang="en-US" sz="2000"/>
              <a:t>Dependency </a:t>
            </a:r>
            <a:r>
              <a:rPr lang="en-US" sz="2000" dirty="0"/>
              <a:t>can be changed at any time during object lifetime </a:t>
            </a:r>
          </a:p>
          <a:p>
            <a:pPr marL="742950" lvl="1" indent="-285750">
              <a:buFont typeface="Arial" panose="020B0604020202020204" pitchFamily="34" charset="0"/>
              <a:buChar char="•"/>
            </a:pPr>
            <a:r>
              <a:rPr lang="en-US" sz="2000" dirty="0"/>
              <a:t>Very flexible </a:t>
            </a:r>
          </a:p>
          <a:p>
            <a:pPr marL="0" indent="0">
              <a:buNone/>
            </a:pPr>
            <a:endParaRPr lang="en-US" sz="2400" dirty="0"/>
          </a:p>
          <a:p>
            <a:r>
              <a:rPr lang="en-US" sz="2400" b="1" dirty="0"/>
              <a:t>Cons</a:t>
            </a:r>
          </a:p>
          <a:p>
            <a:pPr marL="742950" lvl="1" indent="-285750">
              <a:buFont typeface="Arial" panose="020B0604020202020204" pitchFamily="34" charset="0"/>
              <a:buChar char="•"/>
            </a:pPr>
            <a:r>
              <a:rPr lang="en-US" sz="2000"/>
              <a:t>Objects </a:t>
            </a:r>
            <a:r>
              <a:rPr lang="en-US" sz="2000" dirty="0"/>
              <a:t>may be in an invalid state between construction and setting of dependencies via setters </a:t>
            </a:r>
          </a:p>
          <a:p>
            <a:pPr marL="742950" lvl="1" indent="-285750">
              <a:buFont typeface="Arial" panose="020B0604020202020204" pitchFamily="34" charset="0"/>
              <a:buChar char="•"/>
            </a:pPr>
            <a:r>
              <a:rPr lang="en-US" sz="2000" dirty="0"/>
              <a:t>Less </a:t>
            </a:r>
            <a:r>
              <a:rPr lang="en-US" sz="2000"/>
              <a:t>intuitive </a:t>
            </a:r>
            <a:endParaRPr lang="en-US" sz="2000" dirty="0"/>
          </a:p>
          <a:p>
            <a:endParaRPr lang="en-US" dirty="0"/>
          </a:p>
        </p:txBody>
      </p:sp>
      <p:pic>
        <p:nvPicPr>
          <p:cNvPr id="4" name="Рисунок 3">
            <a:extLst>
              <a:ext uri="{FF2B5EF4-FFF2-40B4-BE49-F238E27FC236}">
                <a16:creationId xmlns:a16="http://schemas.microsoft.com/office/drawing/2014/main" id="{1423C507-E46E-4715-9682-10D0B106751D}"/>
              </a:ext>
            </a:extLst>
          </p:cNvPr>
          <p:cNvPicPr>
            <a:picLocks noChangeAspect="1"/>
          </p:cNvPicPr>
          <p:nvPr/>
        </p:nvPicPr>
        <p:blipFill>
          <a:blip r:embed="rId3"/>
          <a:stretch>
            <a:fillRect/>
          </a:stretch>
        </p:blipFill>
        <p:spPr>
          <a:xfrm>
            <a:off x="8582891" y="1607127"/>
            <a:ext cx="3254433" cy="4911783"/>
          </a:xfrm>
          <a:prstGeom prst="rect">
            <a:avLst/>
          </a:prstGeom>
        </p:spPr>
      </p:pic>
    </p:spTree>
    <p:extLst>
      <p:ext uri="{BB962C8B-B14F-4D97-AF65-F5344CB8AC3E}">
        <p14:creationId xmlns:p14="http://schemas.microsoft.com/office/powerpoint/2010/main" val="2500762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Parameter Injection </a:t>
            </a:r>
            <a:endParaRPr lang="en-US" dirty="0"/>
          </a:p>
        </p:txBody>
      </p:sp>
      <p:sp>
        <p:nvSpPr>
          <p:cNvPr id="3" name="Content Placeholder 2"/>
          <p:cNvSpPr>
            <a:spLocks noGrp="1"/>
          </p:cNvSpPr>
          <p:nvPr>
            <p:ph type="body" sz="quarter" idx="10"/>
          </p:nvPr>
        </p:nvSpPr>
        <p:spPr>
          <a:xfrm>
            <a:off x="685800" y="1537855"/>
            <a:ext cx="6513022" cy="4350327"/>
          </a:xfrm>
        </p:spPr>
        <p:txBody>
          <a:bodyPr>
            <a:normAutofit lnSpcReduction="10000"/>
          </a:bodyPr>
          <a:lstStyle/>
          <a:p>
            <a:r>
              <a:rPr lang="en-US" b="1"/>
              <a:t>Dependencies </a:t>
            </a:r>
            <a:r>
              <a:rPr lang="en-US" b="1" dirty="0"/>
              <a:t>are passed in via a method parameter </a:t>
            </a:r>
            <a:endParaRPr lang="en-US" dirty="0"/>
          </a:p>
          <a:p>
            <a:r>
              <a:rPr lang="en-US" b="1" dirty="0"/>
              <a:t>Pros </a:t>
            </a:r>
          </a:p>
          <a:p>
            <a:pPr marL="742950" lvl="1" indent="-285750">
              <a:buFont typeface="Arial" panose="020B0604020202020204" pitchFamily="34" charset="0"/>
              <a:buChar char="•"/>
            </a:pPr>
            <a:r>
              <a:rPr lang="en-US" dirty="0"/>
              <a:t>Most granular </a:t>
            </a:r>
          </a:p>
          <a:p>
            <a:pPr marL="742950" lvl="1" indent="-285750">
              <a:buFont typeface="Arial" panose="020B0604020202020204" pitchFamily="34" charset="0"/>
              <a:buChar char="•"/>
            </a:pPr>
            <a:r>
              <a:rPr lang="en-US" dirty="0"/>
              <a:t>Very flexible </a:t>
            </a:r>
          </a:p>
          <a:p>
            <a:pPr marL="742950" lvl="1" indent="-285750">
              <a:buFont typeface="Arial" panose="020B0604020202020204" pitchFamily="34" charset="0"/>
              <a:buChar char="•"/>
            </a:pPr>
            <a:r>
              <a:rPr lang="en-US" dirty="0"/>
              <a:t>Requires no change to rest of class </a:t>
            </a:r>
          </a:p>
          <a:p>
            <a:endParaRPr lang="en-US" dirty="0"/>
          </a:p>
          <a:p>
            <a:r>
              <a:rPr lang="en-US" b="1" dirty="0"/>
              <a:t>Cons </a:t>
            </a:r>
          </a:p>
          <a:p>
            <a:pPr marL="742950" lvl="1" indent="-285750">
              <a:buFont typeface="Arial" panose="020B0604020202020204" pitchFamily="34" charset="0"/>
              <a:buChar char="•"/>
            </a:pPr>
            <a:r>
              <a:rPr lang="en-US"/>
              <a:t>Breaks method signature </a:t>
            </a:r>
          </a:p>
          <a:p>
            <a:pPr marL="742950" lvl="1" indent="-285750">
              <a:buFont typeface="Arial" panose="020B0604020202020204" pitchFamily="34" charset="0"/>
              <a:buChar char="•"/>
            </a:pPr>
            <a:r>
              <a:rPr lang="en-US"/>
              <a:t>Can </a:t>
            </a:r>
            <a:r>
              <a:rPr lang="en-US" dirty="0"/>
              <a:t>result in many parameters (design smell) </a:t>
            </a:r>
          </a:p>
          <a:p>
            <a:endParaRPr lang="en-US"/>
          </a:p>
          <a:p>
            <a:r>
              <a:rPr lang="en-US" b="1" i="1"/>
              <a:t>Consider </a:t>
            </a:r>
            <a:r>
              <a:rPr lang="en-US" b="1" i="1" dirty="0"/>
              <a:t>if only one method has the dependency, otherwise prefer constructor injection </a:t>
            </a:r>
            <a:endParaRPr lang="en-US" dirty="0"/>
          </a:p>
          <a:p>
            <a:endParaRPr lang="en-US" dirty="0"/>
          </a:p>
        </p:txBody>
      </p:sp>
      <p:pic>
        <p:nvPicPr>
          <p:cNvPr id="4" name="Рисунок 3">
            <a:extLst>
              <a:ext uri="{FF2B5EF4-FFF2-40B4-BE49-F238E27FC236}">
                <a16:creationId xmlns:a16="http://schemas.microsoft.com/office/drawing/2014/main" id="{648D1F8D-4253-41F7-810F-C5D7699C2BCE}"/>
              </a:ext>
            </a:extLst>
          </p:cNvPr>
          <p:cNvPicPr>
            <a:picLocks noChangeAspect="1"/>
          </p:cNvPicPr>
          <p:nvPr/>
        </p:nvPicPr>
        <p:blipFill>
          <a:blip r:embed="rId3"/>
          <a:stretch>
            <a:fillRect/>
          </a:stretch>
        </p:blipFill>
        <p:spPr>
          <a:xfrm>
            <a:off x="7329834" y="3713018"/>
            <a:ext cx="4394999" cy="1748875"/>
          </a:xfrm>
          <a:prstGeom prst="rect">
            <a:avLst/>
          </a:prstGeom>
        </p:spPr>
      </p:pic>
    </p:spTree>
    <p:extLst>
      <p:ext uri="{BB962C8B-B14F-4D97-AF65-F5344CB8AC3E}">
        <p14:creationId xmlns:p14="http://schemas.microsoft.com/office/powerpoint/2010/main" val="1256594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4019"/>
            <a:ext cx="10820400" cy="685800"/>
          </a:xfrm>
        </p:spPr>
        <p:txBody>
          <a:bodyPr/>
          <a:lstStyle/>
          <a:p>
            <a:r>
              <a:rPr lang="en-US" b="1" dirty="0"/>
              <a:t>Summary </a:t>
            </a:r>
            <a:endParaRPr lang="en-US" dirty="0"/>
          </a:p>
        </p:txBody>
      </p:sp>
      <p:sp>
        <p:nvSpPr>
          <p:cNvPr id="3" name="Content Placeholder 2"/>
          <p:cNvSpPr>
            <a:spLocks noGrp="1"/>
          </p:cNvSpPr>
          <p:nvPr>
            <p:ph type="body" sz="quarter" idx="10"/>
          </p:nvPr>
        </p:nvSpPr>
        <p:spPr>
          <a:xfrm>
            <a:off x="685800" y="969819"/>
            <a:ext cx="10820400" cy="4516581"/>
          </a:xfrm>
        </p:spPr>
        <p:txBody>
          <a:bodyPr>
            <a:normAutofit fontScale="25000" lnSpcReduction="20000"/>
          </a:bodyPr>
          <a:lstStyle/>
          <a:p>
            <a:endParaRPr lang="en-US" sz="4200" dirty="0"/>
          </a:p>
          <a:p>
            <a:r>
              <a:rPr lang="en-US" sz="6200" b="1" dirty="0"/>
              <a:t>Depend on abstractions.</a:t>
            </a:r>
          </a:p>
          <a:p>
            <a:r>
              <a:rPr lang="en-US" sz="6200" b="1"/>
              <a:t>Don’t </a:t>
            </a:r>
            <a:r>
              <a:rPr lang="en-US" sz="6200" b="1" dirty="0"/>
              <a:t>force high-level modules to depend on low-level modules through direct instantiation or static method calls </a:t>
            </a:r>
          </a:p>
          <a:p>
            <a:r>
              <a:rPr lang="en-US" sz="6200" b="1"/>
              <a:t>Declare </a:t>
            </a:r>
            <a:r>
              <a:rPr lang="en-US" sz="6200" b="1" dirty="0"/>
              <a:t>class dependencies explicitly in their constructors </a:t>
            </a:r>
          </a:p>
          <a:p>
            <a:r>
              <a:rPr lang="en-US" sz="6200" b="1"/>
              <a:t>Inject </a:t>
            </a:r>
            <a:r>
              <a:rPr lang="en-US" sz="6200" b="1" dirty="0"/>
              <a:t>dependencies via constructor, property, or parameter injection </a:t>
            </a:r>
          </a:p>
          <a:p>
            <a:pPr marL="0" indent="0">
              <a:buNone/>
            </a:pPr>
            <a:endParaRPr lang="en-US" sz="6200" dirty="0"/>
          </a:p>
          <a:p>
            <a:r>
              <a:rPr lang="en-US" sz="6200" b="1" dirty="0"/>
              <a:t>Related Fundamentals: </a:t>
            </a:r>
          </a:p>
          <a:p>
            <a:pPr marL="1314450" lvl="1" indent="-857250">
              <a:buFont typeface="Arial" panose="020B0604020202020204" pitchFamily="34" charset="0"/>
              <a:buChar char="•"/>
            </a:pPr>
            <a:r>
              <a:rPr lang="en-US" sz="6200" dirty="0"/>
              <a:t>Single Responsibility Principle </a:t>
            </a:r>
          </a:p>
          <a:p>
            <a:pPr marL="1314450" lvl="1" indent="-857250">
              <a:buFont typeface="Arial" panose="020B0604020202020204" pitchFamily="34" charset="0"/>
              <a:buChar char="•"/>
            </a:pPr>
            <a:r>
              <a:rPr lang="en-US" sz="6200" dirty="0"/>
              <a:t>Interface Segregation Principle </a:t>
            </a:r>
          </a:p>
          <a:p>
            <a:pPr marL="1314450" lvl="1" indent="-857250">
              <a:buFont typeface="Arial" panose="020B0604020202020204" pitchFamily="34" charset="0"/>
              <a:buChar char="•"/>
            </a:pPr>
            <a:r>
              <a:rPr lang="en-US" sz="6200" dirty="0"/>
              <a:t>Façade Pattern </a:t>
            </a:r>
          </a:p>
          <a:p>
            <a:pPr marL="1314450" lvl="1" indent="-857250">
              <a:buFont typeface="Arial" panose="020B0604020202020204" pitchFamily="34" charset="0"/>
              <a:buChar char="•"/>
            </a:pPr>
            <a:r>
              <a:rPr lang="en-US" sz="6200" dirty="0"/>
              <a:t>Inversion of Control Containers </a:t>
            </a:r>
          </a:p>
          <a:p>
            <a:endParaRPr lang="en-US" sz="6200" dirty="0"/>
          </a:p>
          <a:p>
            <a:r>
              <a:rPr lang="en-US" sz="6200" b="1" dirty="0"/>
              <a:t>Recommended Reading: </a:t>
            </a:r>
          </a:p>
          <a:p>
            <a:pPr marL="1314450" lvl="1" indent="-857250">
              <a:buFont typeface="Arial" panose="020B0604020202020204" pitchFamily="34" charset="0"/>
              <a:buChar char="•"/>
            </a:pPr>
            <a:r>
              <a:rPr lang="en-US" sz="6200" dirty="0"/>
              <a:t>Agile Principles, Patterns, and Practices by Robert C. Martin and Micah Martin [http://amzn.to/agilepppcsharp] </a:t>
            </a:r>
          </a:p>
          <a:p>
            <a:pPr marL="1314450" lvl="1" indent="-857250">
              <a:buFont typeface="Arial" panose="020B0604020202020204" pitchFamily="34" charset="0"/>
              <a:buChar char="•"/>
            </a:pPr>
            <a:r>
              <a:rPr lang="en-US" sz="6200" dirty="0"/>
              <a:t>http://www.martinfowler.com/articles/injection.html </a:t>
            </a:r>
          </a:p>
          <a:p>
            <a:endParaRPr lang="en-US" dirty="0"/>
          </a:p>
          <a:p>
            <a:endParaRPr lang="en-US" b="1" dirty="0"/>
          </a:p>
        </p:txBody>
      </p:sp>
    </p:spTree>
    <p:extLst>
      <p:ext uri="{BB962C8B-B14F-4D97-AF65-F5344CB8AC3E}">
        <p14:creationId xmlns:p14="http://schemas.microsoft.com/office/powerpoint/2010/main" val="1658241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325583"/>
            <a:ext cx="10820400" cy="685800"/>
          </a:xfrm>
        </p:spPr>
        <p:txBody>
          <a:bodyPr/>
          <a:lstStyle/>
          <a:p>
            <a:r>
              <a:rPr lang="en-US" b="1" dirty="0"/>
              <a:t>Dependency Injection </a:t>
            </a:r>
            <a:endParaRPr lang="en-US" dirty="0"/>
          </a:p>
        </p:txBody>
      </p:sp>
      <p:sp>
        <p:nvSpPr>
          <p:cNvPr id="3" name="Content Placeholder 2"/>
          <p:cNvSpPr>
            <a:spLocks noGrp="1"/>
          </p:cNvSpPr>
          <p:nvPr>
            <p:ph type="body" sz="quarter" idx="10"/>
          </p:nvPr>
        </p:nvSpPr>
        <p:spPr>
          <a:xfrm>
            <a:off x="374073" y="1343891"/>
            <a:ext cx="11457709" cy="4876800"/>
          </a:xfrm>
        </p:spPr>
        <p:txBody>
          <a:bodyPr>
            <a:normAutofit/>
          </a:bodyPr>
          <a:lstStyle/>
          <a:p>
            <a:r>
              <a:rPr lang="en-US" b="1"/>
              <a:t>Dependency </a:t>
            </a:r>
            <a:r>
              <a:rPr lang="en-US" b="1" dirty="0"/>
              <a:t>is </a:t>
            </a:r>
            <a:r>
              <a:rPr lang="en-US" b="1" i="1" dirty="0"/>
              <a:t>transitive</a:t>
            </a:r>
          </a:p>
          <a:p>
            <a:pPr marL="742950" lvl="1" indent="-285750">
              <a:buFont typeface="Arial" panose="020B0604020202020204" pitchFamily="34" charset="0"/>
              <a:buChar char="•"/>
            </a:pPr>
            <a:r>
              <a:rPr lang="en-US" b="1" i="1" dirty="0"/>
              <a:t> </a:t>
            </a:r>
            <a:r>
              <a:rPr lang="en-US" dirty="0"/>
              <a:t>If UI depends on BLL depends on DAL depends on Database Then *everything* depends on the Database </a:t>
            </a:r>
          </a:p>
          <a:p>
            <a:endParaRPr lang="en-US" dirty="0"/>
          </a:p>
          <a:p>
            <a:r>
              <a:rPr lang="en-US" b="1" dirty="0"/>
              <a:t>Depend on </a:t>
            </a:r>
            <a:r>
              <a:rPr lang="en-US" b="1" i="1" dirty="0"/>
              <a:t>abstractions </a:t>
            </a:r>
            <a:r>
              <a:rPr lang="en-US" b="1" dirty="0"/>
              <a:t>(DIP) </a:t>
            </a:r>
          </a:p>
          <a:p>
            <a:endParaRPr lang="en-US" dirty="0"/>
          </a:p>
          <a:p>
            <a:r>
              <a:rPr lang="en-US" b="1" dirty="0"/>
              <a:t>Package interfaces (abstractions) with the client (ISP) </a:t>
            </a:r>
            <a:endParaRPr lang="en-US" dirty="0"/>
          </a:p>
          <a:p>
            <a:endParaRPr lang="en-US" dirty="0"/>
          </a:p>
          <a:p>
            <a:r>
              <a:rPr lang="en-US" b="1" dirty="0"/>
              <a:t>Structure Solutions and Projects so Core / BLL is at center, with fewest dependencies </a:t>
            </a:r>
            <a:endParaRPr lang="en-US" dirty="0"/>
          </a:p>
          <a:p>
            <a:endParaRPr lang="en-US" dirty="0"/>
          </a:p>
        </p:txBody>
      </p:sp>
    </p:spTree>
    <p:extLst>
      <p:ext uri="{BB962C8B-B14F-4D97-AF65-F5344CB8AC3E}">
        <p14:creationId xmlns:p14="http://schemas.microsoft.com/office/powerpoint/2010/main" val="1971006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963" y="339437"/>
            <a:ext cx="10820400" cy="685800"/>
          </a:xfrm>
        </p:spPr>
        <p:txBody>
          <a:bodyPr/>
          <a:lstStyle/>
          <a:p>
            <a:r>
              <a:rPr lang="en-US" b="1" dirty="0"/>
              <a:t>Summary </a:t>
            </a:r>
            <a:endParaRPr lang="en-US" dirty="0"/>
          </a:p>
        </p:txBody>
      </p:sp>
      <p:sp>
        <p:nvSpPr>
          <p:cNvPr id="3" name="Content Placeholder 2"/>
          <p:cNvSpPr>
            <a:spLocks noGrp="1"/>
          </p:cNvSpPr>
          <p:nvPr>
            <p:ph type="body" sz="quarter" idx="10"/>
          </p:nvPr>
        </p:nvSpPr>
        <p:spPr>
          <a:xfrm>
            <a:off x="574963" y="1219199"/>
            <a:ext cx="10820400" cy="4059383"/>
          </a:xfrm>
        </p:spPr>
        <p:txBody>
          <a:bodyPr>
            <a:normAutofit fontScale="92500" lnSpcReduction="20000"/>
          </a:bodyPr>
          <a:lstStyle/>
          <a:p>
            <a:r>
              <a:rPr lang="en-US" b="1"/>
              <a:t>Don’t </a:t>
            </a:r>
            <a:r>
              <a:rPr lang="en-US" b="1" dirty="0"/>
              <a:t>Depend on Infrastructure Assemblies from Core </a:t>
            </a:r>
          </a:p>
          <a:p>
            <a:endParaRPr lang="en-US" dirty="0"/>
          </a:p>
          <a:p>
            <a:r>
              <a:rPr lang="en-US" b="1" dirty="0"/>
              <a:t>Apply DIP to reverse dependencies </a:t>
            </a:r>
          </a:p>
          <a:p>
            <a:endParaRPr lang="en-US" dirty="0"/>
          </a:p>
          <a:p>
            <a:r>
              <a:rPr lang="en-US" b="1" dirty="0"/>
              <a:t>Related Fundamentals:</a:t>
            </a:r>
          </a:p>
          <a:p>
            <a:pPr marL="742950" lvl="1" indent="-285750">
              <a:buFont typeface="Arial" panose="020B0604020202020204" pitchFamily="34" charset="0"/>
              <a:buChar char="•"/>
            </a:pPr>
            <a:r>
              <a:rPr lang="en-US"/>
              <a:t>Open </a:t>
            </a:r>
            <a:r>
              <a:rPr lang="en-US" dirty="0"/>
              <a:t>Closed Principle </a:t>
            </a:r>
          </a:p>
          <a:p>
            <a:pPr marL="742950" lvl="1" indent="-285750">
              <a:buFont typeface="Arial" panose="020B0604020202020204" pitchFamily="34" charset="0"/>
              <a:buChar char="•"/>
            </a:pPr>
            <a:r>
              <a:rPr lang="en-US" dirty="0"/>
              <a:t>Interface Segregation Principle </a:t>
            </a:r>
          </a:p>
          <a:p>
            <a:pPr marL="742950" lvl="1" indent="-285750">
              <a:buFont typeface="Arial" panose="020B0604020202020204" pitchFamily="34" charset="0"/>
              <a:buChar char="•"/>
            </a:pPr>
            <a:r>
              <a:rPr lang="en-US" dirty="0"/>
              <a:t>Strategy Pattern </a:t>
            </a:r>
          </a:p>
          <a:p>
            <a:endParaRPr lang="en-US" dirty="0"/>
          </a:p>
          <a:p>
            <a:r>
              <a:rPr lang="en-US" b="1" dirty="0"/>
              <a:t>Recommended Reading:</a:t>
            </a:r>
          </a:p>
          <a:p>
            <a:pPr marL="742950" lvl="1" indent="-285750">
              <a:buFont typeface="Arial" panose="020B0604020202020204" pitchFamily="34" charset="0"/>
              <a:buChar char="•"/>
            </a:pPr>
            <a:r>
              <a:rPr lang="en-US"/>
              <a:t>Agile </a:t>
            </a:r>
            <a:r>
              <a:rPr lang="en-US" dirty="0"/>
              <a:t>Principles, Patterns, and Practices by Robert C. Martin and Micah Martin [http://amzn.to/agilepppcsharp] </a:t>
            </a:r>
          </a:p>
          <a:p>
            <a:pPr marL="742950" lvl="1" indent="-285750">
              <a:buFont typeface="Arial" panose="020B0604020202020204" pitchFamily="34" charset="0"/>
              <a:buChar char="•"/>
            </a:pPr>
            <a:r>
              <a:rPr lang="en-US" dirty="0"/>
              <a:t>http://www.martinfowler.com/articles/injection.html </a:t>
            </a:r>
          </a:p>
          <a:p>
            <a:endParaRPr lang="en-US" dirty="0"/>
          </a:p>
          <a:p>
            <a:endParaRPr lang="en-US" dirty="0"/>
          </a:p>
        </p:txBody>
      </p:sp>
    </p:spTree>
    <p:extLst>
      <p:ext uri="{BB962C8B-B14F-4D97-AF65-F5344CB8AC3E}">
        <p14:creationId xmlns:p14="http://schemas.microsoft.com/office/powerpoint/2010/main" val="1965775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a:t>S.O.L.I.D. Conversion Summary</a:t>
            </a:r>
          </a:p>
        </p:txBody>
      </p:sp>
      <p:sp>
        <p:nvSpPr>
          <p:cNvPr id="3075" name="Text Placeholder 2"/>
          <p:cNvSpPr>
            <a:spLocks noGrp="1"/>
          </p:cNvSpPr>
          <p:nvPr>
            <p:ph type="body" sz="quarter" idx="10"/>
          </p:nvPr>
        </p:nvSpPr>
        <p:spPr>
          <a:xfrm>
            <a:off x="685800" y="1353623"/>
            <a:ext cx="10820400" cy="4132777"/>
          </a:xfrm>
        </p:spPr>
        <p:txBody>
          <a:bodyPr/>
          <a:lstStyle/>
          <a:p>
            <a:pPr eaLnBrk="1" hangingPunct="1"/>
            <a:r>
              <a:rPr lang="en-US" dirty="0"/>
              <a:t>Example App: Before And After</a:t>
            </a:r>
          </a:p>
        </p:txBody>
      </p:sp>
      <p:grpSp>
        <p:nvGrpSpPr>
          <p:cNvPr id="9" name="Group 8"/>
          <p:cNvGrpSpPr/>
          <p:nvPr/>
        </p:nvGrpSpPr>
        <p:grpSpPr>
          <a:xfrm>
            <a:off x="1828800" y="2286000"/>
            <a:ext cx="1676400" cy="2590800"/>
            <a:chOff x="3733800" y="2590800"/>
            <a:chExt cx="1676400" cy="2590800"/>
          </a:xfrm>
          <a:scene3d>
            <a:camera prst="perspectiveAbove"/>
            <a:lightRig rig="threePt" dir="t"/>
          </a:scene3d>
        </p:grpSpPr>
        <p:grpSp>
          <p:nvGrpSpPr>
            <p:cNvPr id="10" name="Group 7"/>
            <p:cNvGrpSpPr/>
            <p:nvPr/>
          </p:nvGrpSpPr>
          <p:grpSpPr>
            <a:xfrm>
              <a:off x="3733800" y="2590800"/>
              <a:ext cx="1676400" cy="2590800"/>
              <a:chOff x="1219200" y="2667000"/>
              <a:chExt cx="1676400" cy="2590800"/>
            </a:xfrm>
          </p:grpSpPr>
          <p:sp>
            <p:nvSpPr>
              <p:cNvPr id="12" name="Rectangle 11"/>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Email Sending App</a:t>
                </a:r>
              </a:p>
            </p:txBody>
          </p:sp>
          <p:sp>
            <p:nvSpPr>
              <p:cNvPr id="13" name="Snip Single Corner Rectangle 12"/>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File</a:t>
                </a:r>
              </a:p>
            </p:txBody>
          </p:sp>
        </p:grpSp>
        <p:cxnSp>
          <p:nvCxnSpPr>
            <p:cNvPr id="11" name="Elbow Connector 10"/>
            <p:cNvCxnSpPr>
              <a:stCxn id="13" idx="3"/>
              <a:endCxn id="12"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419600" y="2026024"/>
            <a:ext cx="5715000" cy="3841376"/>
            <a:chOff x="2895600" y="2026024"/>
            <a:chExt cx="5715000" cy="3841376"/>
          </a:xfrm>
          <a:scene3d>
            <a:camera prst="perspectiveAbove"/>
            <a:lightRig rig="threePt" dir="t"/>
          </a:scene3d>
        </p:grpSpPr>
        <p:sp>
          <p:nvSpPr>
            <p:cNvPr id="50" name="Rectangle 4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EmailProcessingService</a:t>
              </a:r>
              <a:endParaRPr lang="en-US" sz="1200" b="1" dirty="0">
                <a:solidFill>
                  <a:schemeClr val="bg1"/>
                </a:solidFill>
              </a:endParaRPr>
            </a:p>
          </p:txBody>
        </p:sp>
        <p:sp>
          <p:nvSpPr>
            <p:cNvPr id="33" name="Down Arrow Callout 32"/>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IMessageInfo</a:t>
              </a:r>
              <a:endParaRPr lang="en-US" sz="1200" b="1" dirty="0">
                <a:solidFill>
                  <a:schemeClr val="bg1"/>
                </a:solidFill>
              </a:endParaRPr>
            </a:p>
            <a:p>
              <a:pPr algn="ctr"/>
              <a:r>
                <a:rPr lang="en-US" sz="1200" b="1" dirty="0">
                  <a:solidFill>
                    <a:schemeClr val="bg1"/>
                  </a:solidFill>
                </a:rPr>
                <a:t>Retriever</a:t>
              </a:r>
            </a:p>
          </p:txBody>
        </p:sp>
        <p:sp>
          <p:nvSpPr>
            <p:cNvPr id="49" name="Down Arrow Callout 48"/>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IEmailSender</a:t>
              </a:r>
              <a:endParaRPr lang="en-US" sz="1200" b="1" dirty="0">
                <a:solidFill>
                  <a:schemeClr val="bg1"/>
                </a:solidFill>
              </a:endParaRPr>
            </a:p>
          </p:txBody>
        </p:sp>
        <p:sp>
          <p:nvSpPr>
            <p:cNvPr id="15" name="Rectangle 14"/>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IMessage</a:t>
              </a:r>
              <a:endParaRPr lang="en-US" sz="1200" b="1" dirty="0">
                <a:solidFill>
                  <a:schemeClr val="bg1"/>
                </a:solidFill>
              </a:endParaRPr>
            </a:p>
            <a:p>
              <a:pPr algn="ctr"/>
              <a:r>
                <a:rPr lang="en-US" sz="1200" b="1" dirty="0">
                  <a:solidFill>
                    <a:schemeClr val="bg1"/>
                  </a:solidFill>
                </a:rPr>
                <a:t>Info</a:t>
              </a:r>
            </a:p>
            <a:p>
              <a:pPr algn="ctr"/>
              <a:r>
                <a:rPr lang="en-US" sz="1200" b="1" dirty="0">
                  <a:solidFill>
                    <a:schemeClr val="bg1"/>
                  </a:solidFill>
                </a:rPr>
                <a:t>Retriever</a:t>
              </a:r>
            </a:p>
          </p:txBody>
        </p:sp>
        <p:sp>
          <p:nvSpPr>
            <p:cNvPr id="16" name="Snip Single Corner Rectangle 15"/>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Flat File</a:t>
              </a:r>
            </a:p>
          </p:txBody>
        </p:sp>
        <p:sp>
          <p:nvSpPr>
            <p:cNvPr id="17" name="Snip Single Corner Rectangle 16"/>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XML File</a:t>
              </a:r>
            </a:p>
          </p:txBody>
        </p:sp>
        <p:cxnSp>
          <p:nvCxnSpPr>
            <p:cNvPr id="18" name="Elbow Connector 17"/>
            <p:cNvCxnSpPr>
              <a:stCxn id="16" idx="0"/>
              <a:endCxn id="20"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8"/>
            <p:cNvCxnSpPr>
              <a:stCxn id="17" idx="0"/>
              <a:endCxn id="20"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IFileFormat</a:t>
              </a:r>
              <a:r>
                <a:rPr lang="en-US" sz="1200" b="1" dirty="0">
                  <a:solidFill>
                    <a:schemeClr val="bg1"/>
                  </a:solidFill>
                </a:rPr>
                <a:t> Reader</a:t>
              </a:r>
            </a:p>
          </p:txBody>
        </p:sp>
        <p:cxnSp>
          <p:nvCxnSpPr>
            <p:cNvPr id="21" name="Elbow Connector 20"/>
            <p:cNvCxnSpPr>
              <a:stCxn id="22" idx="3"/>
              <a:endCxn id="15"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Rectangle 21"/>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FileReader</a:t>
              </a:r>
              <a:endParaRPr lang="en-US" sz="1200" b="1" dirty="0">
                <a:solidFill>
                  <a:schemeClr val="bg1"/>
                </a:solidFill>
              </a:endParaRPr>
            </a:p>
            <a:p>
              <a:pPr algn="ctr"/>
              <a:r>
                <a:rPr lang="en-US" sz="1200" b="1" dirty="0">
                  <a:solidFill>
                    <a:schemeClr val="bg1"/>
                  </a:solidFill>
                </a:rPr>
                <a:t>Service</a:t>
              </a:r>
            </a:p>
          </p:txBody>
        </p:sp>
        <p:cxnSp>
          <p:nvCxnSpPr>
            <p:cNvPr id="23" name="Elbow Connector 22"/>
            <p:cNvCxnSpPr>
              <a:stCxn id="20" idx="3"/>
              <a:endCxn id="22"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Can 23"/>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Database</a:t>
              </a:r>
            </a:p>
          </p:txBody>
        </p:sp>
        <p:cxnSp>
          <p:nvCxnSpPr>
            <p:cNvPr id="25" name="Elbow Connector 24"/>
            <p:cNvCxnSpPr>
              <a:stCxn id="24" idx="4"/>
              <a:endCxn id="26"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Database</a:t>
              </a:r>
            </a:p>
            <a:p>
              <a:pPr algn="ctr"/>
              <a:r>
                <a:rPr lang="en-US" sz="1200" b="1" dirty="0">
                  <a:solidFill>
                    <a:schemeClr val="bg1"/>
                  </a:solidFill>
                </a:rPr>
                <a:t>Reader</a:t>
              </a:r>
            </a:p>
            <a:p>
              <a:pPr algn="ctr"/>
              <a:r>
                <a:rPr lang="en-US" sz="1200" b="1" dirty="0">
                  <a:solidFill>
                    <a:schemeClr val="bg1"/>
                  </a:solidFill>
                </a:rPr>
                <a:t>Service</a:t>
              </a:r>
            </a:p>
          </p:txBody>
        </p:sp>
        <p:cxnSp>
          <p:nvCxnSpPr>
            <p:cNvPr id="27" name="Elbow Connector 26"/>
            <p:cNvCxnSpPr>
              <a:stCxn id="26" idx="3"/>
              <a:endCxn id="15"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IEmail</a:t>
              </a:r>
              <a:endParaRPr lang="en-US" sz="1200" b="1" dirty="0">
                <a:solidFill>
                  <a:schemeClr val="bg1"/>
                </a:solidFill>
              </a:endParaRPr>
            </a:p>
            <a:p>
              <a:pPr algn="ctr"/>
              <a:r>
                <a:rPr lang="en-US" sz="1200" b="1" dirty="0">
                  <a:solidFill>
                    <a:schemeClr val="bg1"/>
                  </a:solidFill>
                </a:rPr>
                <a:t>Service</a:t>
              </a:r>
            </a:p>
          </p:txBody>
        </p:sp>
        <p:sp>
          <p:nvSpPr>
            <p:cNvPr id="29" name="Rectangle 2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a:solidFill>
                    <a:schemeClr val="bg1"/>
                  </a:solidFill>
                </a:rPr>
                <a:t>EmailService</a:t>
              </a:r>
              <a:endParaRPr lang="en-US" sz="1200" b="1" dirty="0">
                <a:solidFill>
                  <a:schemeClr val="bg1"/>
                </a:solidFill>
              </a:endParaRPr>
            </a:p>
          </p:txBody>
        </p:sp>
        <p:cxnSp>
          <p:nvCxnSpPr>
            <p:cNvPr id="31" name="Elbow Connector 30"/>
            <p:cNvCxnSpPr>
              <a:stCxn id="29" idx="3"/>
              <a:endCxn id="2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2133601" y="1829594"/>
            <a:ext cx="4227501" cy="4114800"/>
            <a:chOff x="609600" y="1829594"/>
            <a:chExt cx="4227501" cy="4114800"/>
          </a:xfrm>
        </p:grpSpPr>
        <p:grpSp>
          <p:nvGrpSpPr>
            <p:cNvPr id="40" name="Group 39"/>
            <p:cNvGrpSpPr/>
            <p:nvPr/>
          </p:nvGrpSpPr>
          <p:grpSpPr>
            <a:xfrm>
              <a:off x="609600" y="5334000"/>
              <a:ext cx="4227501" cy="461665"/>
              <a:chOff x="609600" y="5334000"/>
              <a:chExt cx="4227501" cy="461665"/>
            </a:xfrm>
          </p:grpSpPr>
          <p:sp>
            <p:nvSpPr>
              <p:cNvPr id="38" name="TextBox 37"/>
              <p:cNvSpPr txBox="1"/>
              <p:nvPr/>
            </p:nvSpPr>
            <p:spPr>
              <a:xfrm>
                <a:off x="609600" y="5334000"/>
                <a:ext cx="1143711"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b="1" dirty="0">
                    <a:solidFill>
                      <a:schemeClr val="bg1"/>
                    </a:solidFill>
                  </a:rPr>
                  <a:t>Before</a:t>
                </a:r>
              </a:p>
            </p:txBody>
          </p:sp>
          <p:sp>
            <p:nvSpPr>
              <p:cNvPr id="39" name="TextBox 38"/>
              <p:cNvSpPr txBox="1"/>
              <p:nvPr/>
            </p:nvSpPr>
            <p:spPr>
              <a:xfrm>
                <a:off x="3886200" y="5334000"/>
                <a:ext cx="950901"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b="1" dirty="0">
                    <a:solidFill>
                      <a:schemeClr val="bg1"/>
                    </a:solidFill>
                  </a:rPr>
                  <a:t>After</a:t>
                </a:r>
              </a:p>
            </p:txBody>
          </p:sp>
        </p:grpSp>
        <p:cxnSp>
          <p:nvCxnSpPr>
            <p:cNvPr id="42" name="Straight Connector 41"/>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368571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855150" y="1447800"/>
            <a:ext cx="7543800" cy="749300"/>
          </a:xfrm>
          <a:prstGeom prst="rect">
            <a:avLst/>
          </a:prstGeom>
        </p:spPr>
        <p:txBody>
          <a:bodyPr vert="horz" lIns="0" tIns="45720" rIns="0" bIns="45720" rtlCol="0" anchor="b" anchorCtr="0">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Заголовок 3">
            <a:extLst>
              <a:ext uri="{FF2B5EF4-FFF2-40B4-BE49-F238E27FC236}">
                <a16:creationId xmlns:a16="http://schemas.microsoft.com/office/drawing/2014/main" id="{50678A0C-A6F1-4221-81D5-1E96E59F030D}"/>
              </a:ext>
            </a:extLst>
          </p:cNvPr>
          <p:cNvSpPr>
            <a:spLocks noGrp="1"/>
          </p:cNvSpPr>
          <p:nvPr>
            <p:ph type="title"/>
          </p:nvPr>
        </p:nvSpPr>
        <p:spPr>
          <a:xfrm>
            <a:off x="685800" y="438725"/>
            <a:ext cx="10820400" cy="685800"/>
          </a:xfrm>
        </p:spPr>
        <p:txBody>
          <a:bodyPr/>
          <a:lstStyle/>
          <a:p>
            <a:r>
              <a:rPr lang="en-US"/>
              <a:t>Credits &amp; References</a:t>
            </a:r>
            <a:br>
              <a:rPr lang="en-US"/>
            </a:br>
            <a:endParaRPr lang="ru-RU"/>
          </a:p>
        </p:txBody>
      </p:sp>
      <p:sp>
        <p:nvSpPr>
          <p:cNvPr id="5" name="Текст 4">
            <a:extLst>
              <a:ext uri="{FF2B5EF4-FFF2-40B4-BE49-F238E27FC236}">
                <a16:creationId xmlns:a16="http://schemas.microsoft.com/office/drawing/2014/main" id="{7C4D3454-50AC-4DD3-B2EC-01B790422FE0}"/>
              </a:ext>
            </a:extLst>
          </p:cNvPr>
          <p:cNvSpPr>
            <a:spLocks noGrp="1"/>
          </p:cNvSpPr>
          <p:nvPr>
            <p:ph type="body" sz="quarter" idx="10"/>
          </p:nvPr>
        </p:nvSpPr>
        <p:spPr>
          <a:xfrm>
            <a:off x="471055" y="1447800"/>
            <a:ext cx="11073245" cy="4628575"/>
          </a:xfrm>
        </p:spPr>
        <p:txBody>
          <a:bodyPr/>
          <a:lstStyle/>
          <a:p>
            <a:pPr marL="342900" indent="-342900">
              <a:buFont typeface="Arial" pitchFamily="34" charset="0"/>
              <a:buChar char="•"/>
            </a:pPr>
            <a:r>
              <a:rPr lang="en-US" sz="1800"/>
              <a:t>Robert C Martin – Clean Coder </a:t>
            </a:r>
            <a:r>
              <a:rPr lang="en-US" sz="1800">
                <a:solidFill>
                  <a:srgbClr val="002060"/>
                </a:solidFill>
                <a:hlinkClick r:id="rId3">
                  <a:extLst>
                    <a:ext uri="{A12FA001-AC4F-418D-AE19-62706E023703}">
                      <ahyp:hlinkClr xmlns:ahyp="http://schemas.microsoft.com/office/drawing/2018/hyperlinkcolor" val="tx"/>
                    </a:ext>
                  </a:extLst>
                </a:hlinkClick>
              </a:rPr>
              <a:t>https://sites.google.com/site/unclebobconsultingllc/</a:t>
            </a:r>
            <a:endParaRPr lang="en-US" sz="1800">
              <a:solidFill>
                <a:srgbClr val="002060"/>
              </a:solidFill>
            </a:endParaRPr>
          </a:p>
          <a:p>
            <a:pPr marL="342900" indent="-342900">
              <a:buFont typeface="Arial" pitchFamily="34" charset="0"/>
              <a:buChar char="•"/>
            </a:pPr>
            <a:r>
              <a:rPr lang="en-US" sz="1800">
                <a:hlinkClick r:id="rId4">
                  <a:extLst>
                    <a:ext uri="{A12FA001-AC4F-418D-AE19-62706E023703}">
                      <ahyp:hlinkClr xmlns:ahyp="http://schemas.microsoft.com/office/drawing/2018/hyperlinkcolor" val="tx"/>
                    </a:ext>
                  </a:extLst>
                </a:hlinkClick>
              </a:rPr>
              <a:t>https://itnext.io/solid-principles-explanation-and-examples-715b975dcad4</a:t>
            </a:r>
            <a:endParaRPr lang="en-US" sz="1800"/>
          </a:p>
          <a:p>
            <a:pPr marL="342900" indent="-342900">
              <a:buFont typeface="Arial" pitchFamily="34" charset="0"/>
              <a:buChar char="•"/>
            </a:pPr>
            <a:r>
              <a:rPr lang="en-US" sz="1800">
                <a:hlinkClick r:id="rId5">
                  <a:extLst>
                    <a:ext uri="{A12FA001-AC4F-418D-AE19-62706E023703}">
                      <ahyp:hlinkClr xmlns:ahyp="http://schemas.microsoft.com/office/drawing/2018/hyperlinkcolor" val="tx"/>
                    </a:ext>
                  </a:extLst>
                </a:hlinkClick>
              </a:rPr>
              <a:t>https://www.c-sharpcorner.com/UploadFile/damubetha/solid-principles-in-C-Sharp/</a:t>
            </a:r>
            <a:endParaRPr lang="en-US" sz="1800"/>
          </a:p>
          <a:p>
            <a:pPr marL="342900" indent="-342900">
              <a:buFont typeface="Arial" pitchFamily="34" charset="0"/>
              <a:buChar char="•"/>
            </a:pPr>
            <a:r>
              <a:rPr lang="en-US" sz="1800">
                <a:hlinkClick r:id="rId6">
                  <a:extLst>
                    <a:ext uri="{A12FA001-AC4F-418D-AE19-62706E023703}">
                      <ahyp:hlinkClr xmlns:ahyp="http://schemas.microsoft.com/office/drawing/2018/hyperlinkcolor" val="tx"/>
                    </a:ext>
                  </a:extLst>
                </a:hlinkClick>
              </a:rPr>
              <a:t>https://medium.com/@mirzafarrukh13/solid-design-principles-c-de157c500425</a:t>
            </a:r>
            <a:endParaRPr lang="en-US" sz="1800" b="1"/>
          </a:p>
          <a:p>
            <a:pPr marL="342900" indent="-342900">
              <a:buFont typeface="Arial" pitchFamily="34" charset="0"/>
              <a:buChar char="•"/>
            </a:pPr>
            <a:r>
              <a:rPr lang="en-US" sz="1800"/>
              <a:t>http://pluralsight.com/training/Courses/TableOfContents/principles-oo-design</a:t>
            </a:r>
          </a:p>
          <a:p>
            <a:pPr marL="342900" indent="-342900">
              <a:buFont typeface="Arial" pitchFamily="34" charset="0"/>
              <a:buChar char="•"/>
            </a:pPr>
            <a:r>
              <a:rPr lang="en-US" sz="1800"/>
              <a:t>Marcin Zajączkowski - </a:t>
            </a:r>
            <a:r>
              <a:rPr lang="en-US" sz="1800">
                <a:solidFill>
                  <a:srgbClr val="002060"/>
                </a:solidFill>
                <a:hlinkClick r:id="rId7">
                  <a:extLst>
                    <a:ext uri="{A12FA001-AC4F-418D-AE19-62706E023703}">
                      <ahyp:hlinkClr xmlns:ahyp="http://schemas.microsoft.com/office/drawing/2018/hyperlinkcolor" val="tx"/>
                    </a:ext>
                  </a:extLst>
                </a:hlinkClick>
              </a:rPr>
              <a:t>http://solidsoft.wordpress.com/</a:t>
            </a:r>
            <a:endParaRPr lang="en-US" sz="1800">
              <a:solidFill>
                <a:srgbClr val="002060"/>
              </a:solidFill>
            </a:endParaRPr>
          </a:p>
          <a:p>
            <a:pPr marL="342900" indent="-342900">
              <a:buFont typeface="Arial" pitchFamily="34" charset="0"/>
              <a:buChar char="•"/>
            </a:pPr>
            <a:r>
              <a:rPr lang="en-US" sz="1800"/>
              <a:t>http://www.objectmentor.com/resources/articles/srp.pdf </a:t>
            </a:r>
          </a:p>
          <a:p>
            <a:pPr marL="342900" indent="-342900">
              <a:buFont typeface="Arial" pitchFamily="34" charset="0"/>
              <a:buChar char="•"/>
            </a:pPr>
            <a:r>
              <a:rPr lang="en-US" sz="1800"/>
              <a:t>http://stefanroock.files.wordpress.com/2011/09/solidforyourlanguage.pdf</a:t>
            </a:r>
          </a:p>
          <a:p>
            <a:endParaRPr lang="ru-RU" sz="1800"/>
          </a:p>
        </p:txBody>
      </p:sp>
    </p:spTree>
    <p:extLst>
      <p:ext uri="{BB962C8B-B14F-4D97-AF65-F5344CB8AC3E}">
        <p14:creationId xmlns:p14="http://schemas.microsoft.com/office/powerpoint/2010/main" val="2056012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82782" y="2743200"/>
            <a:ext cx="10820400" cy="685800"/>
          </a:xfrm>
        </p:spPr>
        <p:txBody>
          <a:bodyPr/>
          <a:lstStyle/>
          <a:p>
            <a:pPr algn="ctr"/>
            <a:r>
              <a:rPr lang="en-US" dirty="0"/>
              <a:t>Thank You!</a:t>
            </a:r>
          </a:p>
        </p:txBody>
      </p:sp>
    </p:spTree>
    <p:extLst>
      <p:ext uri="{BB962C8B-B14F-4D97-AF65-F5344CB8AC3E}">
        <p14:creationId xmlns:p14="http://schemas.microsoft.com/office/powerpoint/2010/main" val="67908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0B695BEC-1266-4AD1-9EC4-0772EDDBA215}"/>
              </a:ext>
            </a:extLst>
          </p:cNvPr>
          <p:cNvPicPr>
            <a:picLocks noChangeAspect="1"/>
          </p:cNvPicPr>
          <p:nvPr/>
        </p:nvPicPr>
        <p:blipFill rotWithShape="1">
          <a:blip r:embed="rId3">
            <a:extLst>
              <a:ext uri="{28A0092B-C50C-407E-A947-70E740481C1C}">
                <a14:useLocalDpi xmlns:a14="http://schemas.microsoft.com/office/drawing/2010/main" val="0"/>
              </a:ext>
            </a:extLst>
          </a:blip>
          <a:srcRect l="5000" r="4546" b="4445"/>
          <a:stretch/>
        </p:blipFill>
        <p:spPr>
          <a:xfrm>
            <a:off x="1524000" y="387927"/>
            <a:ext cx="8271164" cy="5611091"/>
          </a:xfrm>
          <a:prstGeom prst="rect">
            <a:avLst/>
          </a:prstGeom>
        </p:spPr>
      </p:pic>
    </p:spTree>
    <p:extLst>
      <p:ext uri="{BB962C8B-B14F-4D97-AF65-F5344CB8AC3E}">
        <p14:creationId xmlns:p14="http://schemas.microsoft.com/office/powerpoint/2010/main" val="8688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SRP: The Single Responsibility Principle </a:t>
            </a:r>
            <a:endParaRPr lang="en-US" dirty="0"/>
          </a:p>
        </p:txBody>
      </p:sp>
      <p:sp>
        <p:nvSpPr>
          <p:cNvPr id="3" name="Content Placeholder 2"/>
          <p:cNvSpPr>
            <a:spLocks noGrp="1"/>
          </p:cNvSpPr>
          <p:nvPr>
            <p:ph type="body" sz="quarter" idx="10"/>
          </p:nvPr>
        </p:nvSpPr>
        <p:spPr/>
        <p:txBody>
          <a:bodyPr>
            <a:normAutofit fontScale="92500"/>
          </a:bodyPr>
          <a:lstStyle/>
          <a:p>
            <a:pPr marL="0" indent="0">
              <a:buNone/>
            </a:pPr>
            <a:r>
              <a:rPr lang="en-US" sz="2800" b="1" i="1" dirty="0"/>
              <a:t>The Single Responsibility Principle states that   every object should have a single responsibility,   and that responsibility should be entirely  encapsulated by the class. </a:t>
            </a:r>
          </a:p>
          <a:p>
            <a:pPr marL="0" indent="0">
              <a:buNone/>
            </a:pPr>
            <a:r>
              <a:rPr lang="en-US" sz="2800" b="1" i="1" dirty="0"/>
              <a:t>                                                              </a:t>
            </a:r>
            <a:r>
              <a:rPr lang="en-US" sz="2800" b="1" dirty="0"/>
              <a:t>Wikipedia</a:t>
            </a:r>
          </a:p>
          <a:p>
            <a:pPr marL="0" indent="0">
              <a:buNone/>
            </a:pPr>
            <a:endParaRPr lang="en-US" sz="2800" b="1" dirty="0"/>
          </a:p>
          <a:p>
            <a:pPr marL="0" indent="0">
              <a:buNone/>
            </a:pPr>
            <a:r>
              <a:rPr lang="en-US" sz="2800" b="1" i="1" dirty="0"/>
              <a:t>There should never be more than one reason for a class to change. </a:t>
            </a:r>
          </a:p>
          <a:p>
            <a:pPr marL="0" indent="0">
              <a:buNone/>
            </a:pPr>
            <a:r>
              <a:rPr lang="en-US" sz="2800" b="1" dirty="0"/>
              <a:t>                                     Robert C. “Uncle Bob” Martin </a:t>
            </a:r>
            <a:endParaRPr lang="en-US" sz="2800" dirty="0"/>
          </a:p>
        </p:txBody>
      </p:sp>
    </p:spTree>
    <p:extLst>
      <p:ext uri="{BB962C8B-B14F-4D97-AF65-F5344CB8AC3E}">
        <p14:creationId xmlns:p14="http://schemas.microsoft.com/office/powerpoint/2010/main" val="46456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Cohesion and Coupling </a:t>
            </a:r>
            <a:endParaRPr lang="en-US" sz="4000" dirty="0"/>
          </a:p>
        </p:txBody>
      </p:sp>
      <p:sp>
        <p:nvSpPr>
          <p:cNvPr id="3" name="Content Placeholder 2"/>
          <p:cNvSpPr>
            <a:spLocks noGrp="1"/>
          </p:cNvSpPr>
          <p:nvPr>
            <p:ph type="body" sz="quarter" idx="10"/>
          </p:nvPr>
        </p:nvSpPr>
        <p:spPr/>
        <p:txBody>
          <a:bodyPr>
            <a:normAutofit fontScale="92500" lnSpcReduction="20000"/>
          </a:bodyPr>
          <a:lstStyle/>
          <a:p>
            <a:endParaRPr lang="en-US" dirty="0"/>
          </a:p>
          <a:p>
            <a:r>
              <a:rPr lang="en-US" sz="2400" b="1" dirty="0"/>
              <a:t>Cohesion: how strongly-related and focused are the various responsibilities of a module </a:t>
            </a:r>
            <a:endParaRPr lang="en-US" sz="2400" dirty="0"/>
          </a:p>
          <a:p>
            <a:endParaRPr lang="en-US" sz="2400" dirty="0"/>
          </a:p>
          <a:p>
            <a:r>
              <a:rPr lang="en-US" sz="2400" b="1" dirty="0"/>
              <a:t>Coupling: the degree to which each program module relies on each one of the other modules </a:t>
            </a:r>
          </a:p>
          <a:p>
            <a:endParaRPr lang="en-US" sz="2400" b="1" dirty="0"/>
          </a:p>
          <a:p>
            <a:endParaRPr lang="en-US" sz="2400" b="1" dirty="0"/>
          </a:p>
          <a:p>
            <a:pPr marL="0" indent="0">
              <a:buNone/>
            </a:pPr>
            <a:r>
              <a:rPr lang="en-US" sz="4000" b="1" i="1" dirty="0">
                <a:solidFill>
                  <a:srgbClr val="002060"/>
                </a:solidFill>
              </a:rPr>
              <a:t>Strive for low coupling and high cohesion!</a:t>
            </a:r>
            <a:endParaRPr lang="en-US" sz="4000" dirty="0">
              <a:solidFill>
                <a:srgbClr val="002060"/>
              </a:solidFill>
            </a:endParaRPr>
          </a:p>
          <a:p>
            <a:endParaRPr lang="en-US" dirty="0"/>
          </a:p>
        </p:txBody>
      </p:sp>
    </p:spTree>
    <p:extLst>
      <p:ext uri="{BB962C8B-B14F-4D97-AF65-F5344CB8AC3E}">
        <p14:creationId xmlns:p14="http://schemas.microsoft.com/office/powerpoint/2010/main" val="346912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are Axes of Change </a:t>
            </a:r>
            <a:endParaRPr lang="en-US" dirty="0"/>
          </a:p>
        </p:txBody>
      </p:sp>
      <p:sp>
        <p:nvSpPr>
          <p:cNvPr id="3" name="Content Placeholder 2"/>
          <p:cNvSpPr>
            <a:spLocks noGrp="1"/>
          </p:cNvSpPr>
          <p:nvPr>
            <p:ph type="body" sz="quarter" idx="10"/>
          </p:nvPr>
        </p:nvSpPr>
        <p:spPr/>
        <p:txBody>
          <a:bodyPr>
            <a:normAutofit fontScale="85000" lnSpcReduction="10000"/>
          </a:bodyPr>
          <a:lstStyle/>
          <a:p>
            <a:endParaRPr lang="en-US" dirty="0"/>
          </a:p>
          <a:p>
            <a:r>
              <a:rPr lang="en-US" sz="2400" b="1" dirty="0"/>
              <a:t>Requirements changes typically map to responsibilities </a:t>
            </a:r>
            <a:endParaRPr lang="en-US" sz="2400" dirty="0"/>
          </a:p>
          <a:p>
            <a:endParaRPr lang="en-US" dirty="0"/>
          </a:p>
          <a:p>
            <a:r>
              <a:rPr lang="en-US" sz="2400" b="1" dirty="0"/>
              <a:t>More responsibilities == More likelihood of change </a:t>
            </a:r>
            <a:endParaRPr lang="en-US" sz="2400" dirty="0"/>
          </a:p>
          <a:p>
            <a:endParaRPr lang="en-US" dirty="0"/>
          </a:p>
          <a:p>
            <a:r>
              <a:rPr lang="en-US" sz="2400" b="1" dirty="0"/>
              <a:t>Having multiple responsibilities within a class couples together these responsibilities </a:t>
            </a:r>
            <a:endParaRPr lang="en-US" sz="2400" dirty="0"/>
          </a:p>
          <a:p>
            <a:endParaRPr lang="en-US" dirty="0"/>
          </a:p>
          <a:p>
            <a:r>
              <a:rPr lang="en-US" sz="2600" b="1" i="1" dirty="0">
                <a:solidFill>
                  <a:srgbClr val="FF0000"/>
                </a:solidFill>
              </a:rPr>
              <a:t>The more classes a change affects, the more likely the change will introduce errors. </a:t>
            </a:r>
            <a:endParaRPr lang="en-US" sz="2600" dirty="0">
              <a:solidFill>
                <a:srgbClr val="FF0000"/>
              </a:solidFill>
            </a:endParaRPr>
          </a:p>
          <a:p>
            <a:endParaRPr lang="en-US" dirty="0"/>
          </a:p>
        </p:txBody>
      </p:sp>
    </p:spTree>
    <p:extLst>
      <p:ext uri="{BB962C8B-B14F-4D97-AF65-F5344CB8AC3E}">
        <p14:creationId xmlns:p14="http://schemas.microsoft.com/office/powerpoint/2010/main" val="1572262153"/>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257</TotalTime>
  <Words>3224</Words>
  <Application>Microsoft Office PowerPoint</Application>
  <PresentationFormat>Широкоэкранный</PresentationFormat>
  <Paragraphs>597</Paragraphs>
  <Slides>57</Slides>
  <Notes>55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vt:i4>
      </vt:variant>
      <vt:variant>
        <vt:lpstr>Заголовки слайдов</vt:lpstr>
      </vt:variant>
      <vt:variant>
        <vt:i4>57</vt:i4>
      </vt:variant>
    </vt:vector>
  </HeadingPairs>
  <TitlesOfParts>
    <vt:vector size="68" baseType="lpstr">
      <vt:lpstr>Arial</vt:lpstr>
      <vt:lpstr>Calibri</vt:lpstr>
      <vt:lpstr>Consolas</vt:lpstr>
      <vt:lpstr>Courier New</vt:lpstr>
      <vt:lpstr>Open Sans</vt:lpstr>
      <vt:lpstr>Open Sans Regular</vt:lpstr>
      <vt:lpstr>Proxima Nova Black</vt:lpstr>
      <vt:lpstr>Tekton Pro</vt:lpstr>
      <vt:lpstr>2_GRADIENT THEME</vt:lpstr>
      <vt:lpstr>1_GRADIENT THEME</vt:lpstr>
      <vt:lpstr>2_DARK THEME</vt:lpstr>
      <vt:lpstr>SOLID principles</vt:lpstr>
      <vt:lpstr>OR How to get from here to there?</vt:lpstr>
      <vt:lpstr>Презентация PowerPoint</vt:lpstr>
      <vt:lpstr>Object Oriented Principles - Quiz</vt:lpstr>
      <vt:lpstr>S.O.L.I.D. Principles</vt:lpstr>
      <vt:lpstr>Презентация PowerPoint</vt:lpstr>
      <vt:lpstr>SRP: The Single Responsibility Principle </vt:lpstr>
      <vt:lpstr>Cohesion and Coupling </vt:lpstr>
      <vt:lpstr>Responsibilities are Axes of Change </vt:lpstr>
      <vt:lpstr>What is a Responsibility? </vt:lpstr>
      <vt:lpstr>SRP: Single Responsibility</vt:lpstr>
      <vt:lpstr>Презентация PowerPoint</vt:lpstr>
      <vt:lpstr>Summary </vt:lpstr>
      <vt:lpstr>Презентация PowerPoint</vt:lpstr>
      <vt:lpstr>OCP: The Open/Closed Principle  </vt:lpstr>
      <vt:lpstr>The Open / Closed Principle </vt:lpstr>
      <vt:lpstr>Change behavior without changing code? </vt:lpstr>
      <vt:lpstr>The Problem </vt:lpstr>
      <vt:lpstr>Three Approaches to Achieve OCP </vt:lpstr>
      <vt:lpstr>When do we apply OCP? </vt:lpstr>
      <vt:lpstr>Презентация PowerPoint</vt:lpstr>
      <vt:lpstr>Презентация PowerPoint</vt:lpstr>
      <vt:lpstr>Summary </vt:lpstr>
      <vt:lpstr>Презентация PowerPoint</vt:lpstr>
      <vt:lpstr>LSP: The Liskov Substitution Principle</vt:lpstr>
      <vt:lpstr>Substitutability</vt:lpstr>
      <vt:lpstr>LSP: Liskov Substitution Principle</vt:lpstr>
      <vt:lpstr>The Problem</vt:lpstr>
      <vt:lpstr>LSP Tips</vt:lpstr>
      <vt:lpstr>Презентация PowerPoint</vt:lpstr>
      <vt:lpstr>Презентация PowerPoint</vt:lpstr>
      <vt:lpstr>Summary</vt:lpstr>
      <vt:lpstr>Презентация PowerPoint</vt:lpstr>
      <vt:lpstr>ISP: The Interface Segregation Principle </vt:lpstr>
      <vt:lpstr>ISP: Interface Segregation Principle</vt:lpstr>
      <vt:lpstr>ISP: Interface Segregation Principle</vt:lpstr>
      <vt:lpstr>The Problem </vt:lpstr>
      <vt:lpstr>ISP Tips </vt:lpstr>
      <vt:lpstr>Презентация PowerPoint</vt:lpstr>
      <vt:lpstr>Summary </vt:lpstr>
      <vt:lpstr>Презентация PowerPoint</vt:lpstr>
      <vt:lpstr>DIP: Dependency Inversion Principle</vt:lpstr>
      <vt:lpstr>DIP: Dependency Inversion Principle </vt:lpstr>
      <vt:lpstr>DIP: Dependency Inversion Principle</vt:lpstr>
      <vt:lpstr>Traditional Programming and Dependencies </vt:lpstr>
      <vt:lpstr>Презентация PowerPoint</vt:lpstr>
      <vt:lpstr>Dependency Injection </vt:lpstr>
      <vt:lpstr>Constructor Injection </vt:lpstr>
      <vt:lpstr>Constructor Injection </vt:lpstr>
      <vt:lpstr>Property Injection </vt:lpstr>
      <vt:lpstr>Parameter Injection </vt:lpstr>
      <vt:lpstr>Summary </vt:lpstr>
      <vt:lpstr>Dependency Injection </vt:lpstr>
      <vt:lpstr>Summary </vt:lpstr>
      <vt:lpstr>S.O.L.I.D. Conversion Summary</vt:lpstr>
      <vt:lpstr>Credits &amp;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Василь Мельник</dc:creator>
  <cp:lastModifiedBy>Василь Мельник</cp:lastModifiedBy>
  <cp:revision>38</cp:revision>
  <dcterms:created xsi:type="dcterms:W3CDTF">2020-05-13T09:42:26Z</dcterms:created>
  <dcterms:modified xsi:type="dcterms:W3CDTF">2020-07-30T09:56:40Z</dcterms:modified>
</cp:coreProperties>
</file>