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6/30/2020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2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6/30/2020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182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6/30/2020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164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193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6/30/2020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257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176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754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6/30/2020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266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6/30/2020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78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6/30/2020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355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6/30/2020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113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6/30/2020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241890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data.dc.gov/" TargetMode="External"/><Relationship Id="rId2" Type="http://schemas.openxmlformats.org/officeDocument/2006/relationships/hyperlink" Target="https://foursquare.com/developers/login?continue=%2Fdevelopers%2Fapps%2FS41S5OK5CRAXPLZRXQV4D3GMQD054F3CBL2YYTUV3PHVD3A4%2Fplaces%2Fus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D41D69-496D-486E-BDF8-B6542A525D00}"/>
              </a:ext>
            </a:extLst>
          </p:cNvPr>
          <p:cNvPicPr>
            <a:picLocks noChangeAspect="1"/>
          </p:cNvPicPr>
          <p:nvPr/>
        </p:nvPicPr>
        <p:blipFill rotWithShape="1">
          <a:blip r:embed="rId2"/>
          <a:srcRect l="3369" t="9091" r="5722"/>
          <a:stretch/>
        </p:blipFill>
        <p:spPr>
          <a:xfrm>
            <a:off x="20" y="10"/>
            <a:ext cx="12191981" cy="6857990"/>
          </a:xfrm>
          <a:prstGeom prst="rect">
            <a:avLst/>
          </a:prstGeom>
        </p:spPr>
      </p:pic>
      <p:sp>
        <p:nvSpPr>
          <p:cNvPr id="18" name="Rectangle 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CCB2AE-2B82-4732-9C85-0B8289820FBD}"/>
              </a:ext>
            </a:extLst>
          </p:cNvPr>
          <p:cNvSpPr>
            <a:spLocks noGrp="1"/>
          </p:cNvSpPr>
          <p:nvPr>
            <p:ph type="ctrTitle"/>
          </p:nvPr>
        </p:nvSpPr>
        <p:spPr>
          <a:xfrm>
            <a:off x="404553" y="3091928"/>
            <a:ext cx="9078562" cy="2387600"/>
          </a:xfrm>
        </p:spPr>
        <p:txBody>
          <a:bodyPr>
            <a:normAutofit/>
          </a:bodyPr>
          <a:lstStyle/>
          <a:p>
            <a:r>
              <a:rPr lang="en-US" sz="6600"/>
              <a:t>Optimal Restaurant Location Capstone</a:t>
            </a:r>
          </a:p>
        </p:txBody>
      </p:sp>
      <p:sp>
        <p:nvSpPr>
          <p:cNvPr id="20"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7C90CC0-CFE8-4F91-91DD-EFEBAAD780B8}"/>
              </a:ext>
            </a:extLst>
          </p:cNvPr>
          <p:cNvSpPr>
            <a:spLocks noGrp="1"/>
          </p:cNvSpPr>
          <p:nvPr>
            <p:ph type="subTitle" idx="1"/>
          </p:nvPr>
        </p:nvSpPr>
        <p:spPr>
          <a:xfrm>
            <a:off x="404553" y="5624945"/>
            <a:ext cx="9078562" cy="592975"/>
          </a:xfrm>
        </p:spPr>
        <p:txBody>
          <a:bodyPr anchor="ctr">
            <a:normAutofit/>
          </a:bodyPr>
          <a:lstStyle/>
          <a:p>
            <a:r>
              <a:rPr lang="en-US"/>
              <a:t>Richard Boulet</a:t>
            </a:r>
          </a:p>
        </p:txBody>
      </p:sp>
    </p:spTree>
    <p:extLst>
      <p:ext uri="{BB962C8B-B14F-4D97-AF65-F5344CB8AC3E}">
        <p14:creationId xmlns:p14="http://schemas.microsoft.com/office/powerpoint/2010/main" val="4209765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9A8E8-A444-4BDC-B28C-B88F2C0D7BAB}"/>
              </a:ext>
            </a:extLst>
          </p:cNvPr>
          <p:cNvSpPr>
            <a:spLocks noGrp="1"/>
          </p:cNvSpPr>
          <p:nvPr>
            <p:ph type="title"/>
          </p:nvPr>
        </p:nvSpPr>
        <p:spPr/>
        <p:txBody>
          <a:bodyPr/>
          <a:lstStyle/>
          <a:p>
            <a:r>
              <a:rPr lang="en-US" dirty="0"/>
              <a:t>Results – Conclusion</a:t>
            </a:r>
          </a:p>
        </p:txBody>
      </p:sp>
      <p:pic>
        <p:nvPicPr>
          <p:cNvPr id="4" name="Picture 3">
            <a:extLst>
              <a:ext uri="{FF2B5EF4-FFF2-40B4-BE49-F238E27FC236}">
                <a16:creationId xmlns:a16="http://schemas.microsoft.com/office/drawing/2014/main" id="{4B409A8B-9884-4C3D-961B-EA765B98E026}"/>
              </a:ext>
            </a:extLst>
          </p:cNvPr>
          <p:cNvPicPr>
            <a:picLocks noChangeAspect="1"/>
          </p:cNvPicPr>
          <p:nvPr/>
        </p:nvPicPr>
        <p:blipFill>
          <a:blip r:embed="rId2"/>
          <a:stretch>
            <a:fillRect/>
          </a:stretch>
        </p:blipFill>
        <p:spPr>
          <a:xfrm>
            <a:off x="6451134" y="2197916"/>
            <a:ext cx="5259353" cy="3977221"/>
          </a:xfrm>
          <a:prstGeom prst="rect">
            <a:avLst/>
          </a:prstGeom>
        </p:spPr>
      </p:pic>
      <p:graphicFrame>
        <p:nvGraphicFramePr>
          <p:cNvPr id="9" name="Table 9">
            <a:extLst>
              <a:ext uri="{FF2B5EF4-FFF2-40B4-BE49-F238E27FC236}">
                <a16:creationId xmlns:a16="http://schemas.microsoft.com/office/drawing/2014/main" id="{A2617DD1-F432-46E0-916D-CFB259FBD812}"/>
              </a:ext>
            </a:extLst>
          </p:cNvPr>
          <p:cNvGraphicFramePr>
            <a:graphicFrameLocks noGrp="1"/>
          </p:cNvGraphicFramePr>
          <p:nvPr>
            <p:extLst>
              <p:ext uri="{D42A27DB-BD31-4B8C-83A1-F6EECF244321}">
                <p14:modId xmlns:p14="http://schemas.microsoft.com/office/powerpoint/2010/main" val="2701378761"/>
              </p:ext>
            </p:extLst>
          </p:nvPr>
        </p:nvGraphicFramePr>
        <p:xfrm>
          <a:off x="481513" y="2197916"/>
          <a:ext cx="5759896" cy="2763520"/>
        </p:xfrm>
        <a:graphic>
          <a:graphicData uri="http://schemas.openxmlformats.org/drawingml/2006/table">
            <a:tbl>
              <a:tblPr firstRow="1" bandRow="1">
                <a:tableStyleId>{5C22544A-7EE6-4342-B048-85BDC9FD1C3A}</a:tableStyleId>
              </a:tblPr>
              <a:tblGrid>
                <a:gridCol w="2879948">
                  <a:extLst>
                    <a:ext uri="{9D8B030D-6E8A-4147-A177-3AD203B41FA5}">
                      <a16:colId xmlns:a16="http://schemas.microsoft.com/office/drawing/2014/main" val="2264929170"/>
                    </a:ext>
                  </a:extLst>
                </a:gridCol>
                <a:gridCol w="2879948">
                  <a:extLst>
                    <a:ext uri="{9D8B030D-6E8A-4147-A177-3AD203B41FA5}">
                      <a16:colId xmlns:a16="http://schemas.microsoft.com/office/drawing/2014/main" val="4239115537"/>
                    </a:ext>
                  </a:extLst>
                </a:gridCol>
              </a:tblGrid>
              <a:tr h="370840">
                <a:tc gridSpan="2">
                  <a:txBody>
                    <a:bodyPr/>
                    <a:lstStyle/>
                    <a:p>
                      <a:pPr algn="ctr"/>
                      <a:r>
                        <a:rPr lang="en-US" dirty="0"/>
                        <a:t>Pros and Cons of Cluster Locations</a:t>
                      </a:r>
                    </a:p>
                  </a:txBody>
                  <a:tcPr/>
                </a:tc>
                <a:tc hMerge="1">
                  <a:txBody>
                    <a:bodyPr/>
                    <a:lstStyle/>
                    <a:p>
                      <a:endParaRPr lang="en-US" dirty="0"/>
                    </a:p>
                  </a:txBody>
                  <a:tcPr/>
                </a:tc>
                <a:extLst>
                  <a:ext uri="{0D108BD9-81ED-4DB2-BD59-A6C34878D82A}">
                    <a16:rowId xmlns:a16="http://schemas.microsoft.com/office/drawing/2014/main" val="2031722359"/>
                  </a:ext>
                </a:extLst>
              </a:tr>
              <a:tr h="370840">
                <a:tc>
                  <a:txBody>
                    <a:bodyPr/>
                    <a:lstStyle/>
                    <a:p>
                      <a:pPr algn="ctr"/>
                      <a:r>
                        <a:rPr lang="en-US" dirty="0">
                          <a:solidFill>
                            <a:schemeClr val="bg1"/>
                          </a:solidFill>
                        </a:rPr>
                        <a:t>Cluster 2</a:t>
                      </a:r>
                    </a:p>
                  </a:txBody>
                  <a:tcPr>
                    <a:solidFill>
                      <a:schemeClr val="accent1"/>
                    </a:solidFill>
                  </a:tcPr>
                </a:tc>
                <a:tc>
                  <a:txBody>
                    <a:bodyPr/>
                    <a:lstStyle/>
                    <a:p>
                      <a:pPr algn="ctr"/>
                      <a:r>
                        <a:rPr lang="en-US" dirty="0">
                          <a:solidFill>
                            <a:schemeClr val="bg1"/>
                          </a:solidFill>
                        </a:rPr>
                        <a:t>Cluster 3</a:t>
                      </a:r>
                    </a:p>
                  </a:txBody>
                  <a:tcPr>
                    <a:solidFill>
                      <a:schemeClr val="accent1"/>
                    </a:solidFill>
                  </a:tcPr>
                </a:tc>
                <a:extLst>
                  <a:ext uri="{0D108BD9-81ED-4DB2-BD59-A6C34878D82A}">
                    <a16:rowId xmlns:a16="http://schemas.microsoft.com/office/drawing/2014/main" val="991667864"/>
                  </a:ext>
                </a:extLst>
              </a:tr>
              <a:tr h="370840">
                <a:tc>
                  <a:txBody>
                    <a:bodyPr/>
                    <a:lstStyle/>
                    <a:p>
                      <a:r>
                        <a:rPr lang="en-US" dirty="0"/>
                        <a:t>High median income</a:t>
                      </a:r>
                    </a:p>
                  </a:txBody>
                  <a:tcPr/>
                </a:tc>
                <a:tc>
                  <a:txBody>
                    <a:bodyPr/>
                    <a:lstStyle/>
                    <a:p>
                      <a:r>
                        <a:rPr lang="en-US" dirty="0"/>
                        <a:t>High median income</a:t>
                      </a:r>
                    </a:p>
                  </a:txBody>
                  <a:tcPr/>
                </a:tc>
                <a:extLst>
                  <a:ext uri="{0D108BD9-81ED-4DB2-BD59-A6C34878D82A}">
                    <a16:rowId xmlns:a16="http://schemas.microsoft.com/office/drawing/2014/main" val="3486699987"/>
                  </a:ext>
                </a:extLst>
              </a:tr>
              <a:tr h="370840">
                <a:tc>
                  <a:txBody>
                    <a:bodyPr/>
                    <a:lstStyle/>
                    <a:p>
                      <a:r>
                        <a:rPr lang="en-US" dirty="0"/>
                        <a:t>Large amount of Metro stops</a:t>
                      </a:r>
                    </a:p>
                  </a:txBody>
                  <a:tcPr/>
                </a:tc>
                <a:tc>
                  <a:txBody>
                    <a:bodyPr/>
                    <a:lstStyle/>
                    <a:p>
                      <a:r>
                        <a:rPr lang="en-US" dirty="0"/>
                        <a:t>Small amount of Metro stops</a:t>
                      </a:r>
                    </a:p>
                  </a:txBody>
                  <a:tcPr/>
                </a:tc>
                <a:extLst>
                  <a:ext uri="{0D108BD9-81ED-4DB2-BD59-A6C34878D82A}">
                    <a16:rowId xmlns:a16="http://schemas.microsoft.com/office/drawing/2014/main" val="702884685"/>
                  </a:ext>
                </a:extLst>
              </a:tr>
              <a:tr h="370840">
                <a:tc>
                  <a:txBody>
                    <a:bodyPr/>
                    <a:lstStyle/>
                    <a:p>
                      <a:r>
                        <a:rPr lang="en-US" dirty="0"/>
                        <a:t>High amount of competition</a:t>
                      </a:r>
                    </a:p>
                  </a:txBody>
                  <a:tcPr/>
                </a:tc>
                <a:tc>
                  <a:txBody>
                    <a:bodyPr/>
                    <a:lstStyle/>
                    <a:p>
                      <a:r>
                        <a:rPr lang="en-US" dirty="0"/>
                        <a:t>Low amount of competition</a:t>
                      </a:r>
                    </a:p>
                  </a:txBody>
                  <a:tcPr/>
                </a:tc>
                <a:extLst>
                  <a:ext uri="{0D108BD9-81ED-4DB2-BD59-A6C34878D82A}">
                    <a16:rowId xmlns:a16="http://schemas.microsoft.com/office/drawing/2014/main" val="1043415286"/>
                  </a:ext>
                </a:extLst>
              </a:tr>
              <a:tr h="370840">
                <a:tc>
                  <a:txBody>
                    <a:bodyPr/>
                    <a:lstStyle/>
                    <a:p>
                      <a:r>
                        <a:rPr lang="en-US" dirty="0"/>
                        <a:t>High traffic flow</a:t>
                      </a:r>
                    </a:p>
                  </a:txBody>
                  <a:tcPr/>
                </a:tc>
                <a:tc>
                  <a:txBody>
                    <a:bodyPr/>
                    <a:lstStyle/>
                    <a:p>
                      <a:r>
                        <a:rPr lang="en-US" dirty="0"/>
                        <a:t>High traffic flow</a:t>
                      </a:r>
                    </a:p>
                  </a:txBody>
                  <a:tcPr/>
                </a:tc>
                <a:extLst>
                  <a:ext uri="{0D108BD9-81ED-4DB2-BD59-A6C34878D82A}">
                    <a16:rowId xmlns:a16="http://schemas.microsoft.com/office/drawing/2014/main" val="4214060892"/>
                  </a:ext>
                </a:extLst>
              </a:tr>
            </a:tbl>
          </a:graphicData>
        </a:graphic>
      </p:graphicFrame>
      <p:sp>
        <p:nvSpPr>
          <p:cNvPr id="11" name="TextBox 10">
            <a:extLst>
              <a:ext uri="{FF2B5EF4-FFF2-40B4-BE49-F238E27FC236}">
                <a16:creationId xmlns:a16="http://schemas.microsoft.com/office/drawing/2014/main" id="{58C9FBD1-23E9-409E-A3F3-7079AD2C03A4}"/>
              </a:ext>
            </a:extLst>
          </p:cNvPr>
          <p:cNvSpPr txBox="1"/>
          <p:nvPr/>
        </p:nvSpPr>
        <p:spPr>
          <a:xfrm>
            <a:off x="481513" y="5217952"/>
            <a:ext cx="5759896" cy="1200329"/>
          </a:xfrm>
          <a:prstGeom prst="rect">
            <a:avLst/>
          </a:prstGeom>
          <a:noFill/>
        </p:spPr>
        <p:txBody>
          <a:bodyPr wrap="square" rtlCol="0">
            <a:spAutoFit/>
          </a:bodyPr>
          <a:lstStyle/>
          <a:p>
            <a:r>
              <a:rPr lang="en-US" dirty="0"/>
              <a:t>I would recommend to our client that if they want to open a high-end French restaurant in D.C. the best place to do so is in Cluster 2 locations in Downtown D.C.</a:t>
            </a:r>
          </a:p>
        </p:txBody>
      </p:sp>
    </p:spTree>
    <p:extLst>
      <p:ext uri="{BB962C8B-B14F-4D97-AF65-F5344CB8AC3E}">
        <p14:creationId xmlns:p14="http://schemas.microsoft.com/office/powerpoint/2010/main" val="365549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13ACDE-FAFB-48B6-B231-94B14F8792A7}"/>
              </a:ext>
            </a:extLst>
          </p:cNvPr>
          <p:cNvSpPr>
            <a:spLocks noGrp="1"/>
          </p:cNvSpPr>
          <p:nvPr>
            <p:ph type="title"/>
          </p:nvPr>
        </p:nvSpPr>
        <p:spPr>
          <a:xfrm>
            <a:off x="1115568" y="548640"/>
            <a:ext cx="10168128" cy="1179576"/>
          </a:xfrm>
        </p:spPr>
        <p:txBody>
          <a:bodyPr>
            <a:normAutofit/>
          </a:bodyPr>
          <a:lstStyle/>
          <a:p>
            <a:r>
              <a:rPr lang="en-US"/>
              <a:t>Business Problem and Stakeholders</a:t>
            </a:r>
            <a:endParaRPr lang="en-US" dirty="0"/>
          </a:p>
        </p:txBody>
      </p:sp>
      <p:sp>
        <p:nvSpPr>
          <p:cNvPr id="38"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EF73F1-ECF7-4F81-BD56-374B1F097D7F}"/>
              </a:ext>
            </a:extLst>
          </p:cNvPr>
          <p:cNvSpPr>
            <a:spLocks noGrp="1"/>
          </p:cNvSpPr>
          <p:nvPr>
            <p:ph idx="1"/>
          </p:nvPr>
        </p:nvSpPr>
        <p:spPr>
          <a:xfrm>
            <a:off x="1115568" y="2481943"/>
            <a:ext cx="10168128" cy="3695020"/>
          </a:xfrm>
        </p:spPr>
        <p:txBody>
          <a:bodyPr>
            <a:normAutofit/>
          </a:bodyPr>
          <a:lstStyle/>
          <a:p>
            <a:r>
              <a:rPr lang="en-US" sz="2400" dirty="0"/>
              <a:t>We will be exploring the Washington D.C. area in order to assist in informing our client what the best location is for opening a high-end French restaurant. </a:t>
            </a:r>
          </a:p>
          <a:p>
            <a:r>
              <a:rPr lang="en-US" sz="2400" dirty="0"/>
              <a:t>We will identify a Census Tract in D.C. based on the amount of other French restaurants, the median income in various areas, the amount of accessible metro stations and roadways, and restaurant statistics. </a:t>
            </a:r>
          </a:p>
          <a:p>
            <a:r>
              <a:rPr lang="en-US" sz="2400" dirty="0"/>
              <a:t>Our stakeholders include not only our client, but also our customers.</a:t>
            </a:r>
          </a:p>
        </p:txBody>
      </p:sp>
    </p:spTree>
    <p:extLst>
      <p:ext uri="{BB962C8B-B14F-4D97-AF65-F5344CB8AC3E}">
        <p14:creationId xmlns:p14="http://schemas.microsoft.com/office/powerpoint/2010/main" val="81712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5951-CB69-4AD8-9B15-C3574B87963F}"/>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DF73A8AE-94A5-4FBB-AFEA-F1200071D920}"/>
              </a:ext>
            </a:extLst>
          </p:cNvPr>
          <p:cNvSpPr>
            <a:spLocks noGrp="1"/>
          </p:cNvSpPr>
          <p:nvPr>
            <p:ph idx="1"/>
          </p:nvPr>
        </p:nvSpPr>
        <p:spPr>
          <a:xfrm>
            <a:off x="1115568" y="2482795"/>
            <a:ext cx="10168128" cy="4118113"/>
          </a:xfrm>
        </p:spPr>
        <p:txBody>
          <a:bodyPr>
            <a:normAutofit/>
          </a:bodyPr>
          <a:lstStyle/>
          <a:p>
            <a:r>
              <a:rPr lang="en-US" sz="2400" dirty="0"/>
              <a:t>Foursquare API </a:t>
            </a:r>
          </a:p>
          <a:p>
            <a:pPr lvl="1"/>
            <a:r>
              <a:rPr lang="en-US" sz="2000" dirty="0"/>
              <a:t>French Restaurants in D.C. </a:t>
            </a:r>
          </a:p>
          <a:p>
            <a:pPr lvl="1"/>
            <a:r>
              <a:rPr lang="en-US" sz="2000" dirty="0"/>
              <a:t>French Restaurant Metrics (likes, rating, price-tier)</a:t>
            </a:r>
          </a:p>
          <a:p>
            <a:pPr lvl="1"/>
            <a:r>
              <a:rPr lang="en-US" sz="2000" dirty="0">
                <a:hlinkClick r:id="rId2"/>
              </a:rPr>
              <a:t>Link to Foursquare API</a:t>
            </a:r>
            <a:endParaRPr lang="en-US" sz="2000" dirty="0"/>
          </a:p>
          <a:p>
            <a:r>
              <a:rPr lang="en-US" sz="2400" dirty="0"/>
              <a:t>DC Open Data API</a:t>
            </a:r>
          </a:p>
          <a:p>
            <a:pPr lvl="1"/>
            <a:r>
              <a:rPr lang="en-US" sz="2000" dirty="0"/>
              <a:t>Median Income estimates from US Census Bureau</a:t>
            </a:r>
          </a:p>
          <a:p>
            <a:pPr lvl="1"/>
            <a:r>
              <a:rPr lang="en-US" sz="2000" dirty="0"/>
              <a:t>Average Daily Traffic for roadways</a:t>
            </a:r>
          </a:p>
          <a:p>
            <a:pPr lvl="1"/>
            <a:r>
              <a:rPr lang="en-US" sz="2000" dirty="0"/>
              <a:t>Metro Entrances in D.C.</a:t>
            </a:r>
          </a:p>
          <a:p>
            <a:pPr lvl="1"/>
            <a:r>
              <a:rPr lang="en-US" sz="2000" dirty="0">
                <a:hlinkClick r:id="rId3"/>
              </a:rPr>
              <a:t>Link to Open Data DC</a:t>
            </a:r>
            <a:endParaRPr lang="en-US" sz="2000" dirty="0"/>
          </a:p>
        </p:txBody>
      </p:sp>
    </p:spTree>
    <p:extLst>
      <p:ext uri="{BB962C8B-B14F-4D97-AF65-F5344CB8AC3E}">
        <p14:creationId xmlns:p14="http://schemas.microsoft.com/office/powerpoint/2010/main" val="426349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2093-4334-4118-A6BB-920F1281B007}"/>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0E5A26F-5478-412E-86D9-560F1B9E969C}"/>
              </a:ext>
            </a:extLst>
          </p:cNvPr>
          <p:cNvSpPr>
            <a:spLocks noGrp="1"/>
          </p:cNvSpPr>
          <p:nvPr>
            <p:ph idx="1"/>
          </p:nvPr>
        </p:nvSpPr>
        <p:spPr>
          <a:xfrm>
            <a:off x="119282" y="2142699"/>
            <a:ext cx="5298879" cy="4606119"/>
          </a:xfrm>
        </p:spPr>
        <p:txBody>
          <a:bodyPr>
            <a:normAutofit lnSpcReduction="10000"/>
          </a:bodyPr>
          <a:lstStyle/>
          <a:p>
            <a:pPr marL="0" indent="0">
              <a:buNone/>
            </a:pPr>
            <a:r>
              <a:rPr lang="en-US" sz="2400" b="1" dirty="0"/>
              <a:t>Foursquare API</a:t>
            </a:r>
          </a:p>
          <a:p>
            <a:pPr lvl="1"/>
            <a:r>
              <a:rPr lang="en-US" sz="2000" dirty="0"/>
              <a:t>Used temporary dataframes to select only columns needed from JSON returned from API call with renamed headers. </a:t>
            </a:r>
          </a:p>
          <a:p>
            <a:pPr marL="457200" lvl="1" indent="0">
              <a:buNone/>
            </a:pPr>
            <a:endParaRPr lang="en-US" sz="2000" dirty="0"/>
          </a:p>
          <a:p>
            <a:pPr lvl="1"/>
            <a:r>
              <a:rPr lang="en-US" sz="2000" dirty="0"/>
              <a:t>Used spatial joins to define which restaurants and statistics were located in which Census Tract (our targets used for cluster analysis).</a:t>
            </a:r>
          </a:p>
          <a:p>
            <a:pPr marL="457200" lvl="1" indent="0">
              <a:buNone/>
            </a:pPr>
            <a:endParaRPr lang="en-US" sz="2000" dirty="0"/>
          </a:p>
          <a:p>
            <a:pPr lvl="1"/>
            <a:r>
              <a:rPr lang="en-US" sz="2000" dirty="0" err="1"/>
              <a:t>MinMax</a:t>
            </a:r>
            <a:r>
              <a:rPr lang="en-US" sz="2000" dirty="0"/>
              <a:t> scaling used for cluster analysis.</a:t>
            </a:r>
          </a:p>
        </p:txBody>
      </p:sp>
      <p:sp>
        <p:nvSpPr>
          <p:cNvPr id="4" name="Content Placeholder 2">
            <a:extLst>
              <a:ext uri="{FF2B5EF4-FFF2-40B4-BE49-F238E27FC236}">
                <a16:creationId xmlns:a16="http://schemas.microsoft.com/office/drawing/2014/main" id="{E98AAE33-B74A-4658-BF00-76F14CF52AD1}"/>
              </a:ext>
            </a:extLst>
          </p:cNvPr>
          <p:cNvSpPr txBox="1">
            <a:spLocks/>
          </p:cNvSpPr>
          <p:nvPr/>
        </p:nvSpPr>
        <p:spPr>
          <a:xfrm>
            <a:off x="6199632" y="2144974"/>
            <a:ext cx="5298879" cy="460611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DC Open Data API</a:t>
            </a:r>
          </a:p>
          <a:p>
            <a:pPr lvl="1"/>
            <a:r>
              <a:rPr lang="en-US" sz="2000" dirty="0"/>
              <a:t>Found the average daily traffic located within each Census Tract using spatial joins.</a:t>
            </a:r>
          </a:p>
          <a:p>
            <a:pPr marL="457200" lvl="1" indent="0">
              <a:buNone/>
            </a:pPr>
            <a:endParaRPr lang="en-US" sz="2000" dirty="0"/>
          </a:p>
          <a:p>
            <a:pPr lvl="1"/>
            <a:r>
              <a:rPr lang="en-US" sz="2000" dirty="0"/>
              <a:t>Found the count of Metro entrances within each Census Tract using spatial joins. </a:t>
            </a:r>
          </a:p>
          <a:p>
            <a:pPr marL="457200" lvl="1" indent="0">
              <a:buFont typeface="Arial" panose="020B0604020202020204" pitchFamily="34" charset="0"/>
              <a:buNone/>
            </a:pPr>
            <a:endParaRPr lang="en-US" sz="2000" dirty="0"/>
          </a:p>
          <a:p>
            <a:pPr lvl="1"/>
            <a:r>
              <a:rPr lang="en-US" sz="2000" dirty="0"/>
              <a:t>Used the median income for each Census Tract in clustering analysis.</a:t>
            </a:r>
          </a:p>
        </p:txBody>
      </p:sp>
    </p:spTree>
    <p:extLst>
      <p:ext uri="{BB962C8B-B14F-4D97-AF65-F5344CB8AC3E}">
        <p14:creationId xmlns:p14="http://schemas.microsoft.com/office/powerpoint/2010/main" val="168596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34A7-56AD-4F20-988E-70293DEC7616}"/>
              </a:ext>
            </a:extLst>
          </p:cNvPr>
          <p:cNvSpPr>
            <a:spLocks noGrp="1"/>
          </p:cNvSpPr>
          <p:nvPr>
            <p:ph type="title"/>
          </p:nvPr>
        </p:nvSpPr>
        <p:spPr/>
        <p:txBody>
          <a:bodyPr/>
          <a:lstStyle/>
          <a:p>
            <a:r>
              <a:rPr lang="en-US" dirty="0"/>
              <a:t>Data Exploration - Spatial Joins</a:t>
            </a:r>
          </a:p>
        </p:txBody>
      </p:sp>
      <p:pic>
        <p:nvPicPr>
          <p:cNvPr id="4" name="Picture 3">
            <a:extLst>
              <a:ext uri="{FF2B5EF4-FFF2-40B4-BE49-F238E27FC236}">
                <a16:creationId xmlns:a16="http://schemas.microsoft.com/office/drawing/2014/main" id="{865EE52C-A615-4BCC-BE45-A5C22DFADD4F}"/>
              </a:ext>
            </a:extLst>
          </p:cNvPr>
          <p:cNvPicPr>
            <a:picLocks noChangeAspect="1"/>
          </p:cNvPicPr>
          <p:nvPr/>
        </p:nvPicPr>
        <p:blipFill>
          <a:blip r:embed="rId2"/>
          <a:stretch>
            <a:fillRect/>
          </a:stretch>
        </p:blipFill>
        <p:spPr>
          <a:xfrm>
            <a:off x="5100715" y="2237496"/>
            <a:ext cx="6744641" cy="3849405"/>
          </a:xfrm>
          <a:prstGeom prst="rect">
            <a:avLst/>
          </a:prstGeom>
          <a:ln>
            <a:solidFill>
              <a:schemeClr val="tx1"/>
            </a:solidFill>
          </a:ln>
        </p:spPr>
      </p:pic>
      <p:sp>
        <p:nvSpPr>
          <p:cNvPr id="5" name="TextBox 4">
            <a:extLst>
              <a:ext uri="{FF2B5EF4-FFF2-40B4-BE49-F238E27FC236}">
                <a16:creationId xmlns:a16="http://schemas.microsoft.com/office/drawing/2014/main" id="{51BD97B9-86ED-4D70-BDB7-7885D64993FF}"/>
              </a:ext>
            </a:extLst>
          </p:cNvPr>
          <p:cNvSpPr txBox="1"/>
          <p:nvPr/>
        </p:nvSpPr>
        <p:spPr>
          <a:xfrm>
            <a:off x="346644" y="2452129"/>
            <a:ext cx="4490113" cy="2677656"/>
          </a:xfrm>
          <a:prstGeom prst="rect">
            <a:avLst/>
          </a:prstGeom>
          <a:noFill/>
        </p:spPr>
        <p:txBody>
          <a:bodyPr wrap="square" rtlCol="0">
            <a:spAutoFit/>
          </a:bodyPr>
          <a:lstStyle/>
          <a:p>
            <a:r>
              <a:rPr lang="en-US" sz="2400" dirty="0"/>
              <a:t>Using </a:t>
            </a:r>
            <a:r>
              <a:rPr lang="en-US" sz="2400" dirty="0" err="1"/>
              <a:t>GeoPandas</a:t>
            </a:r>
            <a:r>
              <a:rPr lang="en-US" sz="2400" dirty="0"/>
              <a:t> package, and the .</a:t>
            </a:r>
            <a:r>
              <a:rPr lang="en-US" sz="2400" dirty="0" err="1"/>
              <a:t>sjoin</a:t>
            </a:r>
            <a:r>
              <a:rPr lang="en-US" sz="2400" dirty="0"/>
              <a:t> function, I was able to accurately match my restaurants, Metro entrances, and road networks to the Census Tract that they are located in. </a:t>
            </a:r>
          </a:p>
        </p:txBody>
      </p:sp>
    </p:spTree>
    <p:extLst>
      <p:ext uri="{BB962C8B-B14F-4D97-AF65-F5344CB8AC3E}">
        <p14:creationId xmlns:p14="http://schemas.microsoft.com/office/powerpoint/2010/main" val="95132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F879-5BF2-4D26-8994-1DD633CE52F2}"/>
              </a:ext>
            </a:extLst>
          </p:cNvPr>
          <p:cNvSpPr>
            <a:spLocks noGrp="1"/>
          </p:cNvSpPr>
          <p:nvPr>
            <p:ph type="title"/>
          </p:nvPr>
        </p:nvSpPr>
        <p:spPr/>
        <p:txBody>
          <a:bodyPr/>
          <a:lstStyle/>
          <a:p>
            <a:r>
              <a:rPr lang="en-US" dirty="0"/>
              <a:t>Feature Data Set</a:t>
            </a:r>
          </a:p>
        </p:txBody>
      </p:sp>
      <p:sp>
        <p:nvSpPr>
          <p:cNvPr id="3" name="Content Placeholder 2">
            <a:extLst>
              <a:ext uri="{FF2B5EF4-FFF2-40B4-BE49-F238E27FC236}">
                <a16:creationId xmlns:a16="http://schemas.microsoft.com/office/drawing/2014/main" id="{738ACABA-F1B0-4779-BE79-CA2C3421F4CE}"/>
              </a:ext>
            </a:extLst>
          </p:cNvPr>
          <p:cNvSpPr>
            <a:spLocks noGrp="1"/>
          </p:cNvSpPr>
          <p:nvPr>
            <p:ph idx="1"/>
          </p:nvPr>
        </p:nvSpPr>
        <p:spPr>
          <a:xfrm>
            <a:off x="142614" y="2341546"/>
            <a:ext cx="3665112" cy="4400448"/>
          </a:xfrm>
        </p:spPr>
        <p:txBody>
          <a:bodyPr>
            <a:normAutofit fontScale="85000" lnSpcReduction="20000"/>
          </a:bodyPr>
          <a:lstStyle/>
          <a:p>
            <a:r>
              <a:rPr lang="en-US" dirty="0"/>
              <a:t>Once I had cleaned the data sets and spatially joined them, I then merged the columns I needed into a single dataframe.</a:t>
            </a:r>
          </a:p>
          <a:p>
            <a:endParaRPr lang="en-US" dirty="0"/>
          </a:p>
          <a:p>
            <a:r>
              <a:rPr lang="en-US" dirty="0" err="1"/>
              <a:t>MinMax</a:t>
            </a:r>
            <a:r>
              <a:rPr lang="en-US" dirty="0"/>
              <a:t> scaling was used in order to convert all of the various data sets to a standard scale.</a:t>
            </a:r>
          </a:p>
        </p:txBody>
      </p:sp>
      <p:pic>
        <p:nvPicPr>
          <p:cNvPr id="4" name="Picture 3">
            <a:extLst>
              <a:ext uri="{FF2B5EF4-FFF2-40B4-BE49-F238E27FC236}">
                <a16:creationId xmlns:a16="http://schemas.microsoft.com/office/drawing/2014/main" id="{8332622C-E99C-4A39-B81A-BDB95B00D97D}"/>
              </a:ext>
            </a:extLst>
          </p:cNvPr>
          <p:cNvPicPr>
            <a:picLocks noChangeAspect="1"/>
          </p:cNvPicPr>
          <p:nvPr/>
        </p:nvPicPr>
        <p:blipFill rotWithShape="1">
          <a:blip r:embed="rId2"/>
          <a:srcRect r="8386"/>
          <a:stretch/>
        </p:blipFill>
        <p:spPr>
          <a:xfrm>
            <a:off x="4093826" y="2900511"/>
            <a:ext cx="7566871" cy="2879503"/>
          </a:xfrm>
          <a:prstGeom prst="rect">
            <a:avLst/>
          </a:prstGeom>
          <a:ln>
            <a:solidFill>
              <a:schemeClr val="tx1"/>
            </a:solidFill>
          </a:ln>
        </p:spPr>
      </p:pic>
    </p:spTree>
    <p:extLst>
      <p:ext uri="{BB962C8B-B14F-4D97-AF65-F5344CB8AC3E}">
        <p14:creationId xmlns:p14="http://schemas.microsoft.com/office/powerpoint/2010/main" val="4476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835B-6169-4089-B4AA-8E09046BFA8B}"/>
              </a:ext>
            </a:extLst>
          </p:cNvPr>
          <p:cNvSpPr>
            <a:spLocks noGrp="1"/>
          </p:cNvSpPr>
          <p:nvPr>
            <p:ph type="title"/>
          </p:nvPr>
        </p:nvSpPr>
        <p:spPr/>
        <p:txBody>
          <a:bodyPr/>
          <a:lstStyle/>
          <a:p>
            <a:r>
              <a:rPr lang="en-US" dirty="0"/>
              <a:t>K Means Clustering – Elbow Method</a:t>
            </a:r>
          </a:p>
        </p:txBody>
      </p:sp>
      <p:sp>
        <p:nvSpPr>
          <p:cNvPr id="3" name="Content Placeholder 2">
            <a:extLst>
              <a:ext uri="{FF2B5EF4-FFF2-40B4-BE49-F238E27FC236}">
                <a16:creationId xmlns:a16="http://schemas.microsoft.com/office/drawing/2014/main" id="{367BE748-F2D9-4F11-B361-1E369637EBE1}"/>
              </a:ext>
            </a:extLst>
          </p:cNvPr>
          <p:cNvSpPr>
            <a:spLocks noGrp="1"/>
          </p:cNvSpPr>
          <p:nvPr>
            <p:ph idx="1"/>
          </p:nvPr>
        </p:nvSpPr>
        <p:spPr>
          <a:xfrm>
            <a:off x="6679914" y="2533475"/>
            <a:ext cx="4672668" cy="3695350"/>
          </a:xfrm>
        </p:spPr>
        <p:txBody>
          <a:bodyPr>
            <a:normAutofit/>
          </a:bodyPr>
          <a:lstStyle/>
          <a:p>
            <a:r>
              <a:rPr lang="en-US" sz="2400" dirty="0"/>
              <a:t>After rescaling the data set, the Elbow Method was used to determine the optimal number of clusters. </a:t>
            </a:r>
          </a:p>
          <a:p>
            <a:r>
              <a:rPr lang="en-US" sz="2400" dirty="0"/>
              <a:t>In this case I chose 4 as the optimal amount of clusters.</a:t>
            </a:r>
          </a:p>
        </p:txBody>
      </p:sp>
      <p:pic>
        <p:nvPicPr>
          <p:cNvPr id="4" name="Picture 3">
            <a:extLst>
              <a:ext uri="{FF2B5EF4-FFF2-40B4-BE49-F238E27FC236}">
                <a16:creationId xmlns:a16="http://schemas.microsoft.com/office/drawing/2014/main" id="{AF6E2F71-2D1A-4EE0-A624-7C9A82382449}"/>
              </a:ext>
            </a:extLst>
          </p:cNvPr>
          <p:cNvPicPr>
            <a:picLocks noChangeAspect="1"/>
          </p:cNvPicPr>
          <p:nvPr/>
        </p:nvPicPr>
        <p:blipFill>
          <a:blip r:embed="rId2"/>
          <a:stretch>
            <a:fillRect/>
          </a:stretch>
        </p:blipFill>
        <p:spPr>
          <a:xfrm>
            <a:off x="615193" y="2256638"/>
            <a:ext cx="4896895" cy="4249024"/>
          </a:xfrm>
          <a:prstGeom prst="rect">
            <a:avLst/>
          </a:prstGeom>
          <a:ln>
            <a:solidFill>
              <a:schemeClr val="tx1"/>
            </a:solidFill>
          </a:ln>
        </p:spPr>
      </p:pic>
    </p:spTree>
    <p:extLst>
      <p:ext uri="{BB962C8B-B14F-4D97-AF65-F5344CB8AC3E}">
        <p14:creationId xmlns:p14="http://schemas.microsoft.com/office/powerpoint/2010/main" val="89403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D70B-0856-4F25-9E0E-1EED67D01307}"/>
              </a:ext>
            </a:extLst>
          </p:cNvPr>
          <p:cNvSpPr>
            <a:spLocks noGrp="1"/>
          </p:cNvSpPr>
          <p:nvPr>
            <p:ph type="title"/>
          </p:nvPr>
        </p:nvSpPr>
        <p:spPr/>
        <p:txBody>
          <a:bodyPr/>
          <a:lstStyle/>
          <a:p>
            <a:r>
              <a:rPr lang="en-US" dirty="0"/>
              <a:t>Results - Census Tract Centroids</a:t>
            </a:r>
          </a:p>
        </p:txBody>
      </p:sp>
      <p:sp>
        <p:nvSpPr>
          <p:cNvPr id="3" name="Content Placeholder 2">
            <a:extLst>
              <a:ext uri="{FF2B5EF4-FFF2-40B4-BE49-F238E27FC236}">
                <a16:creationId xmlns:a16="http://schemas.microsoft.com/office/drawing/2014/main" id="{086E98BC-90F5-42D5-8453-30455C0450B2}"/>
              </a:ext>
            </a:extLst>
          </p:cNvPr>
          <p:cNvSpPr>
            <a:spLocks noGrp="1"/>
          </p:cNvSpPr>
          <p:nvPr>
            <p:ph idx="1"/>
          </p:nvPr>
        </p:nvSpPr>
        <p:spPr>
          <a:xfrm>
            <a:off x="145536" y="2404161"/>
            <a:ext cx="4570843" cy="4170031"/>
          </a:xfrm>
        </p:spPr>
        <p:txBody>
          <a:bodyPr>
            <a:normAutofit fontScale="92500" lnSpcReduction="20000"/>
          </a:bodyPr>
          <a:lstStyle/>
          <a:p>
            <a:r>
              <a:rPr lang="en-US" dirty="0"/>
              <a:t>To display the Census Tracts that we were performing a clustering analysis on, the centroids of the Census Tract polygons were found and displayed. </a:t>
            </a:r>
          </a:p>
          <a:p>
            <a:r>
              <a:rPr lang="en-US" dirty="0"/>
              <a:t>After K Means clustering was performed, the Census Tract’s cluster was appended to the data set.</a:t>
            </a:r>
          </a:p>
        </p:txBody>
      </p:sp>
      <p:pic>
        <p:nvPicPr>
          <p:cNvPr id="4" name="Picture 3">
            <a:extLst>
              <a:ext uri="{FF2B5EF4-FFF2-40B4-BE49-F238E27FC236}">
                <a16:creationId xmlns:a16="http://schemas.microsoft.com/office/drawing/2014/main" id="{A2E79547-CB36-4C1F-BA16-C2E1ECD528CA}"/>
              </a:ext>
            </a:extLst>
          </p:cNvPr>
          <p:cNvPicPr>
            <a:picLocks noChangeAspect="1"/>
          </p:cNvPicPr>
          <p:nvPr/>
        </p:nvPicPr>
        <p:blipFill>
          <a:blip r:embed="rId2"/>
          <a:stretch>
            <a:fillRect/>
          </a:stretch>
        </p:blipFill>
        <p:spPr>
          <a:xfrm>
            <a:off x="4907158" y="2279723"/>
            <a:ext cx="6773220" cy="4029637"/>
          </a:xfrm>
          <a:prstGeom prst="rect">
            <a:avLst/>
          </a:prstGeom>
          <a:ln>
            <a:solidFill>
              <a:schemeClr val="tx1"/>
            </a:solidFill>
          </a:ln>
        </p:spPr>
      </p:pic>
    </p:spTree>
    <p:extLst>
      <p:ext uri="{BB962C8B-B14F-4D97-AF65-F5344CB8AC3E}">
        <p14:creationId xmlns:p14="http://schemas.microsoft.com/office/powerpoint/2010/main" val="106255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DF10-F994-4732-B5CA-676A6BDA65F2}"/>
              </a:ext>
            </a:extLst>
          </p:cNvPr>
          <p:cNvSpPr>
            <a:spLocks noGrp="1"/>
          </p:cNvSpPr>
          <p:nvPr>
            <p:ph type="title"/>
          </p:nvPr>
        </p:nvSpPr>
        <p:spPr/>
        <p:txBody>
          <a:bodyPr/>
          <a:lstStyle/>
          <a:p>
            <a:r>
              <a:rPr lang="en-US" dirty="0"/>
              <a:t>Results - Discussion</a:t>
            </a:r>
          </a:p>
        </p:txBody>
      </p:sp>
      <p:sp>
        <p:nvSpPr>
          <p:cNvPr id="3" name="Content Placeholder 2">
            <a:extLst>
              <a:ext uri="{FF2B5EF4-FFF2-40B4-BE49-F238E27FC236}">
                <a16:creationId xmlns:a16="http://schemas.microsoft.com/office/drawing/2014/main" id="{A26AC6EF-BBB6-440A-878D-419CC62DB8A8}"/>
              </a:ext>
            </a:extLst>
          </p:cNvPr>
          <p:cNvSpPr>
            <a:spLocks noGrp="1"/>
          </p:cNvSpPr>
          <p:nvPr>
            <p:ph idx="1"/>
          </p:nvPr>
        </p:nvSpPr>
        <p:spPr>
          <a:xfrm>
            <a:off x="222944" y="2249650"/>
            <a:ext cx="3878796" cy="2496564"/>
          </a:xfrm>
        </p:spPr>
        <p:txBody>
          <a:bodyPr>
            <a:normAutofit/>
          </a:bodyPr>
          <a:lstStyle/>
          <a:p>
            <a:pPr marL="0" indent="0">
              <a:buNone/>
            </a:pPr>
            <a:r>
              <a:rPr lang="en-US" sz="2000" dirty="0"/>
              <a:t>Based on the clusters identified, there were two groups of clusters that may be ideal locations for our client’s French restaurant to be located in:</a:t>
            </a:r>
          </a:p>
          <a:p>
            <a:pPr lvl="1"/>
            <a:r>
              <a:rPr lang="en-US" sz="1800" dirty="0"/>
              <a:t>Cluster group 2</a:t>
            </a:r>
          </a:p>
          <a:p>
            <a:pPr lvl="1"/>
            <a:r>
              <a:rPr lang="en-US" sz="1800" dirty="0"/>
              <a:t>Cluster group 3</a:t>
            </a:r>
          </a:p>
        </p:txBody>
      </p:sp>
      <p:pic>
        <p:nvPicPr>
          <p:cNvPr id="4" name="Picture 3">
            <a:extLst>
              <a:ext uri="{FF2B5EF4-FFF2-40B4-BE49-F238E27FC236}">
                <a16:creationId xmlns:a16="http://schemas.microsoft.com/office/drawing/2014/main" id="{D34A440E-4422-4294-9047-EB09CF6051D7}"/>
              </a:ext>
            </a:extLst>
          </p:cNvPr>
          <p:cNvPicPr>
            <a:picLocks noChangeAspect="1"/>
          </p:cNvPicPr>
          <p:nvPr/>
        </p:nvPicPr>
        <p:blipFill>
          <a:blip r:embed="rId2"/>
          <a:stretch>
            <a:fillRect/>
          </a:stretch>
        </p:blipFill>
        <p:spPr>
          <a:xfrm>
            <a:off x="4491929" y="2249650"/>
            <a:ext cx="7477127" cy="847843"/>
          </a:xfrm>
          <a:prstGeom prst="rect">
            <a:avLst/>
          </a:prstGeom>
          <a:ln>
            <a:solidFill>
              <a:schemeClr val="tx1"/>
            </a:solidFill>
          </a:ln>
        </p:spPr>
      </p:pic>
      <p:sp>
        <p:nvSpPr>
          <p:cNvPr id="5" name="TextBox 4">
            <a:extLst>
              <a:ext uri="{FF2B5EF4-FFF2-40B4-BE49-F238E27FC236}">
                <a16:creationId xmlns:a16="http://schemas.microsoft.com/office/drawing/2014/main" id="{B548BB80-2D15-4182-8FBF-9E58EC1D8497}"/>
              </a:ext>
            </a:extLst>
          </p:cNvPr>
          <p:cNvSpPr txBox="1"/>
          <p:nvPr/>
        </p:nvSpPr>
        <p:spPr>
          <a:xfrm>
            <a:off x="6369035" y="3088138"/>
            <a:ext cx="3310542" cy="338554"/>
          </a:xfrm>
          <a:prstGeom prst="rect">
            <a:avLst/>
          </a:prstGeom>
          <a:noFill/>
        </p:spPr>
        <p:txBody>
          <a:bodyPr wrap="square" rtlCol="0">
            <a:spAutoFit/>
          </a:bodyPr>
          <a:lstStyle/>
          <a:p>
            <a:r>
              <a:rPr lang="en-US" sz="1600" i="1" dirty="0"/>
              <a:t>Cluster Group 2 Feature Averages</a:t>
            </a:r>
          </a:p>
        </p:txBody>
      </p:sp>
      <p:pic>
        <p:nvPicPr>
          <p:cNvPr id="6" name="Picture 5">
            <a:extLst>
              <a:ext uri="{FF2B5EF4-FFF2-40B4-BE49-F238E27FC236}">
                <a16:creationId xmlns:a16="http://schemas.microsoft.com/office/drawing/2014/main" id="{6BE6D1CA-5D37-424E-869A-CD0EABDCF809}"/>
              </a:ext>
            </a:extLst>
          </p:cNvPr>
          <p:cNvPicPr>
            <a:picLocks noChangeAspect="1"/>
          </p:cNvPicPr>
          <p:nvPr/>
        </p:nvPicPr>
        <p:blipFill>
          <a:blip r:embed="rId3"/>
          <a:stretch>
            <a:fillRect/>
          </a:stretch>
        </p:blipFill>
        <p:spPr>
          <a:xfrm>
            <a:off x="4491928" y="3650929"/>
            <a:ext cx="7477127" cy="847843"/>
          </a:xfrm>
          <a:prstGeom prst="rect">
            <a:avLst/>
          </a:prstGeom>
          <a:ln>
            <a:solidFill>
              <a:schemeClr val="tx1"/>
            </a:solidFill>
          </a:ln>
        </p:spPr>
      </p:pic>
      <p:sp>
        <p:nvSpPr>
          <p:cNvPr id="7" name="TextBox 6">
            <a:extLst>
              <a:ext uri="{FF2B5EF4-FFF2-40B4-BE49-F238E27FC236}">
                <a16:creationId xmlns:a16="http://schemas.microsoft.com/office/drawing/2014/main" id="{3929FE9D-30DC-473F-989E-3C28F6B1C11A}"/>
              </a:ext>
            </a:extLst>
          </p:cNvPr>
          <p:cNvSpPr txBox="1"/>
          <p:nvPr/>
        </p:nvSpPr>
        <p:spPr>
          <a:xfrm>
            <a:off x="6369035" y="4498772"/>
            <a:ext cx="3310540" cy="338554"/>
          </a:xfrm>
          <a:prstGeom prst="rect">
            <a:avLst/>
          </a:prstGeom>
          <a:noFill/>
        </p:spPr>
        <p:txBody>
          <a:bodyPr wrap="square" rtlCol="0">
            <a:spAutoFit/>
          </a:bodyPr>
          <a:lstStyle/>
          <a:p>
            <a:r>
              <a:rPr lang="en-US" sz="1600" i="1" dirty="0"/>
              <a:t>Cluster Group 3 Feature Averages</a:t>
            </a:r>
          </a:p>
        </p:txBody>
      </p:sp>
      <p:sp>
        <p:nvSpPr>
          <p:cNvPr id="8" name="TextBox 7">
            <a:extLst>
              <a:ext uri="{FF2B5EF4-FFF2-40B4-BE49-F238E27FC236}">
                <a16:creationId xmlns:a16="http://schemas.microsoft.com/office/drawing/2014/main" id="{DA250477-837F-44D4-9539-D7015532B120}"/>
              </a:ext>
            </a:extLst>
          </p:cNvPr>
          <p:cNvSpPr txBox="1"/>
          <p:nvPr/>
        </p:nvSpPr>
        <p:spPr>
          <a:xfrm>
            <a:off x="222944" y="5052208"/>
            <a:ext cx="11746111" cy="1815882"/>
          </a:xfrm>
          <a:prstGeom prst="rect">
            <a:avLst/>
          </a:prstGeom>
          <a:noFill/>
        </p:spPr>
        <p:txBody>
          <a:bodyPr wrap="square" rtlCol="0">
            <a:spAutoFit/>
          </a:bodyPr>
          <a:lstStyle/>
          <a:p>
            <a:r>
              <a:rPr lang="en-US" sz="1600" dirty="0"/>
              <a:t>We can see that within these two clusters, there is far more competition in Cluster 2 Census Tracts with the sum of French restaurants in the cluster averaging two restaurants per Census Tract. However, in Cluster 2 on average there are far more metro stops and people who have liked a French restaurant in the cluster locations.</a:t>
            </a:r>
          </a:p>
          <a:p>
            <a:r>
              <a:rPr lang="en-US" sz="1600" dirty="0"/>
              <a:t> </a:t>
            </a:r>
          </a:p>
          <a:p>
            <a:r>
              <a:rPr lang="en-US" sz="1600" dirty="0"/>
              <a:t>Cluster 3 could be a viable option with almost as much daily traffic as Cluster 2, thus showing accessibility to the restaurant, and an even higher average median income than Cluster 2. Additionally there is far less French restaurant competition in Cluster 3 locations than Cluster 2 locations. </a:t>
            </a:r>
          </a:p>
        </p:txBody>
      </p:sp>
    </p:spTree>
    <p:extLst>
      <p:ext uri="{BB962C8B-B14F-4D97-AF65-F5344CB8AC3E}">
        <p14:creationId xmlns:p14="http://schemas.microsoft.com/office/powerpoint/2010/main" val="3399214862"/>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C24"/>
      </a:dk2>
      <a:lt2>
        <a:srgbClr val="E2E8E7"/>
      </a:lt2>
      <a:accent1>
        <a:srgbClr val="D33D54"/>
      </a:accent1>
      <a:accent2>
        <a:srgbClr val="C1532B"/>
      </a:accent2>
      <a:accent3>
        <a:srgbClr val="C99B3A"/>
      </a:accent3>
      <a:accent4>
        <a:srgbClr val="9DAA26"/>
      </a:accent4>
      <a:accent5>
        <a:srgbClr val="73B534"/>
      </a:accent5>
      <a:accent6>
        <a:srgbClr val="34BA2A"/>
      </a:accent6>
      <a:hlink>
        <a:srgbClr val="309283"/>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69</TotalTime>
  <Words>657</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AccentBoxVTI</vt:lpstr>
      <vt:lpstr>Optimal Restaurant Location Capstone</vt:lpstr>
      <vt:lpstr>Business Problem and Stakeholders</vt:lpstr>
      <vt:lpstr>Data Wrangling</vt:lpstr>
      <vt:lpstr>Data Cleaning</vt:lpstr>
      <vt:lpstr>Data Exploration - Spatial Joins</vt:lpstr>
      <vt:lpstr>Feature Data Set</vt:lpstr>
      <vt:lpstr>K Means Clustering – Elbow Method</vt:lpstr>
      <vt:lpstr>Results - Census Tract Centroids</vt:lpstr>
      <vt:lpstr>Results - Discussion</vt:lpstr>
      <vt:lpstr>Results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Restaurant Location Capstone</dc:title>
  <dc:creator>R B</dc:creator>
  <cp:lastModifiedBy>R B</cp:lastModifiedBy>
  <cp:revision>16</cp:revision>
  <dcterms:created xsi:type="dcterms:W3CDTF">2020-06-30T19:06:19Z</dcterms:created>
  <dcterms:modified xsi:type="dcterms:W3CDTF">2020-06-30T20:15:48Z</dcterms:modified>
</cp:coreProperties>
</file>