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70" r:id="rId8"/>
    <p:sldId id="266" r:id="rId9"/>
    <p:sldId id="269" r:id="rId10"/>
    <p:sldId id="268" r:id="rId11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866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82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0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4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1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82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7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04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3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7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1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12/6/22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3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or.p5js.org/RichardCernansky/sketches/E0zAXshWw" TargetMode="External"/><Relationship Id="rId2" Type="http://schemas.openxmlformats.org/officeDocument/2006/relationships/hyperlink" Target="https://www.youtube.com/watch?v=EVFGVr99ipg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VFGVr99ip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19F34FD0-DFEE-9561-781D-CCCAFDCF5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5" r="51460" b="-1"/>
          <a:stretch/>
        </p:blipFill>
        <p:spPr>
          <a:xfrm>
            <a:off x="0" y="10"/>
            <a:ext cx="4637226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6CC06-EF71-7CA7-8E2E-372404E6C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2620" y="2826463"/>
            <a:ext cx="7044007" cy="327746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effectLst/>
                <a:latin typeface="NimbusRomNo9L"/>
              </a:rPr>
              <a:t>Application of vector algebra and physics in designing steering behaviours of autonomous 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  <a:effectLst/>
                <a:latin typeface="NimbusRomNo9L"/>
              </a:rPr>
              <a:t>agents for realistic Display in two dimensions</a:t>
            </a:r>
            <a:br>
              <a:rPr lang="en-GB" dirty="0"/>
            </a:br>
            <a:br>
              <a:rPr lang="en-GB" dirty="0"/>
            </a:br>
            <a:endParaRPr lang="en-S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CB022-8F66-1EF8-AB7B-CB674FE8C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4148" y="5450142"/>
            <a:ext cx="6274592" cy="2061645"/>
          </a:xfrm>
        </p:spPr>
        <p:txBody>
          <a:bodyPr>
            <a:normAutofit/>
          </a:bodyPr>
          <a:lstStyle/>
          <a:p>
            <a:r>
              <a:rPr lang="en-SK" sz="3600" dirty="0">
                <a:solidFill>
                  <a:schemeClr val="bg1"/>
                </a:solidFill>
              </a:rPr>
              <a:t>Richard Čerňanský</a:t>
            </a:r>
          </a:p>
        </p:txBody>
      </p:sp>
    </p:spTree>
    <p:extLst>
      <p:ext uri="{BB962C8B-B14F-4D97-AF65-F5344CB8AC3E}">
        <p14:creationId xmlns:p14="http://schemas.microsoft.com/office/powerpoint/2010/main" val="62219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D88D-DA08-4FCF-635C-78EB7BA7E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5265" y="1079832"/>
            <a:ext cx="7172325" cy="3152251"/>
          </a:xfrm>
        </p:spPr>
        <p:txBody>
          <a:bodyPr>
            <a:normAutofit/>
          </a:bodyPr>
          <a:lstStyle/>
          <a:p>
            <a:r>
              <a:rPr lang="en-GB" sz="5400" dirty="0"/>
              <a:t>T</a:t>
            </a:r>
            <a:r>
              <a:rPr lang="en-SK" sz="5400" dirty="0"/>
              <a:t>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39737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 five Car Racing Games of All time | by Iqra Maheen | Medium">
            <a:extLst>
              <a:ext uri="{FF2B5EF4-FFF2-40B4-BE49-F238E27FC236}">
                <a16:creationId xmlns:a16="http://schemas.microsoft.com/office/drawing/2014/main" id="{49023FA9-9596-9EA4-61B4-924D3F44C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385" y="0"/>
            <a:ext cx="6096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EABFF8-10DE-B08D-7E60-4E5FB1A2E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005801"/>
            <a:ext cx="7172325" cy="3152251"/>
          </a:xfrm>
        </p:spPr>
        <p:txBody>
          <a:bodyPr>
            <a:normAutofit/>
          </a:bodyPr>
          <a:lstStyle/>
          <a:p>
            <a:r>
              <a:rPr lang="en-SK" sz="4400" dirty="0"/>
              <a:t>What is an autonomous agent?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19E500-F770-EACD-6D15-1095596B5144}"/>
              </a:ext>
            </a:extLst>
          </p:cNvPr>
          <p:cNvSpPr txBox="1"/>
          <p:nvPr/>
        </p:nvSpPr>
        <p:spPr>
          <a:xfrm>
            <a:off x="766209" y="2146450"/>
            <a:ext cx="534817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An entity not controlled by a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N</a:t>
            </a:r>
            <a:r>
              <a:rPr lang="en-SK" sz="2800" dirty="0"/>
              <a:t>o global leader, no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</a:t>
            </a:r>
            <a:r>
              <a:rPr lang="en-SK" sz="2800" dirty="0"/>
              <a:t>mportant part of the game – influencing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K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</a:t>
            </a:r>
            <a:r>
              <a:rPr lang="en-SK" sz="2800" dirty="0"/>
              <a:t>hree key 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0476D-F2FF-48C1-01E0-1E897EC8DA6F}"/>
              </a:ext>
            </a:extLst>
          </p:cNvPr>
          <p:cNvSpPr txBox="1"/>
          <p:nvPr/>
        </p:nvSpPr>
        <p:spPr>
          <a:xfrm>
            <a:off x="6096000" y="4272353"/>
            <a:ext cx="466769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800" dirty="0"/>
              <a:t>L</a:t>
            </a:r>
            <a:r>
              <a:rPr lang="en-SK" sz="2800" dirty="0"/>
              <a:t>imited ability to perceive environment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800" dirty="0"/>
              <a:t>C</a:t>
            </a:r>
            <a:r>
              <a:rPr lang="en-SK" sz="2800" dirty="0"/>
              <a:t>alculating an action </a:t>
            </a:r>
          </a:p>
          <a:p>
            <a:pPr marL="342900" indent="-342900">
              <a:buFont typeface="+mj-lt"/>
              <a:buAutoNum type="arabicPeriod"/>
            </a:pPr>
            <a:r>
              <a:rPr lang="en-SK" sz="2800" dirty="0"/>
              <a:t>No leader (optional)</a:t>
            </a:r>
          </a:p>
          <a:p>
            <a:pPr marL="342900" indent="-342900">
              <a:buFont typeface="+mj-lt"/>
              <a:buAutoNum type="arabicPeriod"/>
            </a:pP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50421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C59C-9C1D-6DC9-C012-BDCBD12EE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786" y="750222"/>
            <a:ext cx="7172325" cy="3152251"/>
          </a:xfrm>
        </p:spPr>
        <p:txBody>
          <a:bodyPr>
            <a:normAutofit/>
          </a:bodyPr>
          <a:lstStyle/>
          <a:p>
            <a:r>
              <a:rPr lang="en-SK" sz="4000" dirty="0"/>
              <a:t>Types of behaviors -number of objects involved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5B3A1-3519-B66B-AC4C-8E07B5DAE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8763" y="3902473"/>
            <a:ext cx="7439246" cy="137448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SK" sz="2800" dirty="0"/>
              <a:t>Simple behavior for individuals and pairs</a:t>
            </a:r>
          </a:p>
          <a:p>
            <a:pPr marL="342900" indent="-342900">
              <a:buAutoNum type="arabicPeriod"/>
            </a:pPr>
            <a:r>
              <a:rPr lang="en-SK" sz="2800" dirty="0"/>
              <a:t>Combined behaviors a</a:t>
            </a:r>
            <a:r>
              <a:rPr lang="en-GB" sz="2800" dirty="0" err="1"/>
              <a:t>nd</a:t>
            </a:r>
            <a:r>
              <a:rPr lang="en-SK" sz="2800" dirty="0"/>
              <a:t> groups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E87AF-3E35-5F20-C20D-54810AA4ED75}"/>
              </a:ext>
            </a:extLst>
          </p:cNvPr>
          <p:cNvSpPr txBox="1"/>
          <p:nvPr/>
        </p:nvSpPr>
        <p:spPr>
          <a:xfrm>
            <a:off x="7503042" y="527244"/>
            <a:ext cx="468895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Examples:</a:t>
            </a:r>
          </a:p>
          <a:p>
            <a:endParaRPr lang="en-GB" dirty="0">
              <a:solidFill>
                <a:srgbClr val="D26012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solidFill>
                  <a:srgbClr val="D2601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https://www.youtube.com/watch?v=EVFGVr99ipg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https://editor.p5js.org/RichardCernansky/sketches/E0zAXshWw</a:t>
            </a:r>
            <a:endParaRPr lang="en-GB" dirty="0"/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353101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6" name="Rectangle 4115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FC6D1-0B02-944D-69E1-F651E9204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552449"/>
            <a:ext cx="4417522" cy="1181100"/>
          </a:xfrm>
        </p:spPr>
        <p:txBody>
          <a:bodyPr>
            <a:noAutofit/>
          </a:bodyPr>
          <a:lstStyle/>
          <a:p>
            <a:r>
              <a:rPr lang="en-SK" sz="3200" dirty="0"/>
              <a:t>Braitenberg vehicle</a:t>
            </a:r>
          </a:p>
        </p:txBody>
      </p:sp>
      <p:sp>
        <p:nvSpPr>
          <p:cNvPr id="4118" name="Rectangle 4117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20E64-5C54-A55D-DF92-76ABF44B5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1824438"/>
            <a:ext cx="4859308" cy="38909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000" dirty="0"/>
              <a:t>Valentino </a:t>
            </a:r>
            <a:r>
              <a:rPr lang="en-GB" sz="2000" dirty="0" err="1"/>
              <a:t>Braitienberg</a:t>
            </a:r>
            <a:r>
              <a:rPr lang="en-GB" sz="2000" dirty="0"/>
              <a:t> (</a:t>
            </a:r>
            <a:r>
              <a:rPr lang="en-GB" sz="2000" i="0" dirty="0">
                <a:effectLst/>
              </a:rPr>
              <a:t>18 June 1926 – 9 September 2011)</a:t>
            </a:r>
            <a:r>
              <a:rPr lang="en-GB" sz="2000" dirty="0"/>
              <a:t>, Italy</a:t>
            </a:r>
          </a:p>
          <a:p>
            <a:pPr>
              <a:lnSpc>
                <a:spcPct val="110000"/>
              </a:lnSpc>
            </a:pPr>
            <a:r>
              <a:rPr lang="en-GB" sz="2000" dirty="0"/>
              <a:t>Neuroscientist, cyberneticist </a:t>
            </a:r>
          </a:p>
          <a:p>
            <a:pPr>
              <a:lnSpc>
                <a:spcPct val="110000"/>
              </a:lnSpc>
            </a:pPr>
            <a:r>
              <a:rPr lang="en-GB" sz="2000" dirty="0">
                <a:effectLst/>
              </a:rPr>
              <a:t>Book Vehicles: Experiments in Synthetic Psychology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>
                <a:effectLst/>
              </a:rPr>
              <a:t>The vehicles A and B feel emotion about the object (sun),  fear and attraction</a:t>
            </a:r>
          </a:p>
          <a:p>
            <a:pPr marL="0" indent="0">
              <a:lnSpc>
                <a:spcPct val="110000"/>
              </a:lnSpc>
              <a:buNone/>
            </a:pP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>
                <a:effectLst/>
              </a:rPr>
              <a:t>Vehicle- reference to autonomous agents</a:t>
            </a:r>
          </a:p>
          <a:p>
            <a:pPr marL="0" indent="0">
              <a:lnSpc>
                <a:spcPct val="110000"/>
              </a:lnSpc>
              <a:buNone/>
            </a:pPr>
            <a:endParaRPr lang="en-GB" dirty="0"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endParaRPr lang="en-GB" dirty="0">
              <a:effectLst/>
            </a:endParaRPr>
          </a:p>
          <a:p>
            <a:pPr>
              <a:lnSpc>
                <a:spcPct val="110000"/>
              </a:lnSpc>
            </a:pPr>
            <a:endParaRPr lang="en-SK" dirty="0"/>
          </a:p>
        </p:txBody>
      </p:sp>
      <p:pic>
        <p:nvPicPr>
          <p:cNvPr id="4098" name="Picture 2" descr="Is it Intelligent? The Braitenberg Vehicle">
            <a:extLst>
              <a:ext uri="{FF2B5EF4-FFF2-40B4-BE49-F238E27FC236}">
                <a16:creationId xmlns:a16="http://schemas.microsoft.com/office/drawing/2014/main" id="{EDE6B07E-E86B-FAF0-0497-D21E99DEF5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0" r="3" b="3"/>
          <a:stretch/>
        </p:blipFill>
        <p:spPr bwMode="auto">
          <a:xfrm>
            <a:off x="6380194" y="1132406"/>
            <a:ext cx="4593174" cy="459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48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5241-53DC-9D98-D441-C26380394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012865" cy="3152251"/>
          </a:xfrm>
        </p:spPr>
        <p:txBody>
          <a:bodyPr>
            <a:normAutofit/>
          </a:bodyPr>
          <a:lstStyle/>
          <a:p>
            <a:r>
              <a:rPr lang="en-SK" sz="4800" dirty="0"/>
              <a:t>Seek and arrive – a pursuit of a static object</a:t>
            </a:r>
          </a:p>
        </p:txBody>
      </p:sp>
    </p:spTree>
    <p:extLst>
      <p:ext uri="{BB962C8B-B14F-4D97-AF65-F5344CB8AC3E}">
        <p14:creationId xmlns:p14="http://schemas.microsoft.com/office/powerpoint/2010/main" val="413462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B564-9377-5A28-B0BA-710D35606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608382"/>
            <a:ext cx="10287000" cy="1147762"/>
          </a:xfrm>
        </p:spPr>
        <p:txBody>
          <a:bodyPr>
            <a:normAutofit/>
          </a:bodyPr>
          <a:lstStyle/>
          <a:p>
            <a:r>
              <a:rPr lang="en-GB" sz="4000" dirty="0"/>
              <a:t>S</a:t>
            </a:r>
            <a:r>
              <a:rPr lang="en-SK" sz="4000" dirty="0"/>
              <a:t>eeking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8D35-9C3C-BBAF-4B10-9E9FE7193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943540"/>
            <a:ext cx="10287000" cy="3890965"/>
          </a:xfrm>
        </p:spPr>
        <p:txBody>
          <a:bodyPr>
            <a:normAutofit/>
          </a:bodyPr>
          <a:lstStyle/>
          <a:p>
            <a:r>
              <a:rPr lang="en-GB" sz="2400" dirty="0"/>
              <a:t>One object attracted to the target</a:t>
            </a:r>
          </a:p>
          <a:p>
            <a:r>
              <a:rPr lang="en-GB" sz="2400" dirty="0"/>
              <a:t>S</a:t>
            </a:r>
            <a:r>
              <a:rPr lang="en-SK" sz="2400" dirty="0"/>
              <a:t>teers a character towards a specified position in a space</a:t>
            </a:r>
          </a:p>
          <a:p>
            <a:r>
              <a:rPr lang="en-GB" sz="2400" dirty="0"/>
              <a:t>Desired velocity </a:t>
            </a:r>
            <a:r>
              <a:rPr lang="en-SK" sz="2400" dirty="0"/>
              <a:t>alingned with target’s coordinates </a:t>
            </a:r>
          </a:p>
          <a:p>
            <a:r>
              <a:rPr lang="en-GB" sz="2400" dirty="0"/>
              <a:t>C</a:t>
            </a:r>
            <a:r>
              <a:rPr lang="en-SK" sz="2400" dirty="0"/>
              <a:t>alculation of the motion: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4C2F7-0995-E8F4-E74F-889024A11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49" y="1938973"/>
            <a:ext cx="4840190" cy="3470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236C46-601F-3D0F-D3C2-45ED321C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733" y="1938973"/>
            <a:ext cx="6115933" cy="33878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391A5D-B49B-7B62-318D-20983B91D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52977" y="3000577"/>
            <a:ext cx="16275280" cy="2312803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DEB3B20E-AE98-367A-0365-B3BCA538CF68}"/>
              </a:ext>
            </a:extLst>
          </p:cNvPr>
          <p:cNvSpPr/>
          <p:nvPr/>
        </p:nvSpPr>
        <p:spPr>
          <a:xfrm>
            <a:off x="800543" y="3213024"/>
            <a:ext cx="10590914" cy="1873877"/>
          </a:xfrm>
          <a:prstGeom prst="fram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3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A7BEC881-5A2D-C579-1C2F-568255BE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407" y="308575"/>
            <a:ext cx="10287000" cy="1147762"/>
          </a:xfrm>
        </p:spPr>
        <p:txBody>
          <a:bodyPr>
            <a:normAutofit/>
          </a:bodyPr>
          <a:lstStyle/>
          <a:p>
            <a:r>
              <a:rPr lang="en-SK" sz="4400" dirty="0"/>
              <a:t>M</a:t>
            </a:r>
            <a:r>
              <a:rPr lang="en-GB" sz="4400" dirty="0"/>
              <a:t>o</a:t>
            </a:r>
            <a:r>
              <a:rPr lang="en-SK" sz="4400" dirty="0"/>
              <a:t>ving a point using seeking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09739A04-85B4-0FE8-3929-D4960B2E0C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836047"/>
              </p:ext>
            </p:extLst>
          </p:nvPr>
        </p:nvGraphicFramePr>
        <p:xfrm>
          <a:off x="541311" y="1853514"/>
          <a:ext cx="11109377" cy="3548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65800" imgH="1841500" progId="Excel.Sheet.12">
                  <p:embed/>
                </p:oleObj>
              </mc:Choice>
              <mc:Fallback>
                <p:oleObj name="Worksheet" r:id="rId2" imgW="5765800" imgH="1841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311" y="1853514"/>
                        <a:ext cx="11109377" cy="3548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15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03919-9D5E-5285-A534-80D4F7717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27629"/>
            <a:ext cx="10287000" cy="1147762"/>
          </a:xfrm>
        </p:spPr>
        <p:txBody>
          <a:bodyPr>
            <a:normAutofit/>
          </a:bodyPr>
          <a:lstStyle/>
          <a:p>
            <a:r>
              <a:rPr lang="en-SK" sz="4000" dirty="0"/>
              <a:t>Arrive behavior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A57DF-B1BB-A2F3-48B3-B7B0E3837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54102"/>
            <a:ext cx="5493358" cy="36245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AE1551-C0A7-B4B8-E511-A1CC1F01E4C4}"/>
              </a:ext>
            </a:extLst>
          </p:cNvPr>
          <p:cNvSpPr txBox="1"/>
          <p:nvPr/>
        </p:nvSpPr>
        <p:spPr>
          <a:xfrm>
            <a:off x="1003689" y="1985412"/>
            <a:ext cx="46873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SK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If in range - g</a:t>
            </a:r>
            <a:r>
              <a:rPr lang="en-SK" sz="2800" dirty="0"/>
              <a:t>radually decrease the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K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</a:t>
            </a:r>
            <a:r>
              <a:rPr lang="en-SK" sz="2800" dirty="0"/>
              <a:t>ventually stop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CEEA8-99CB-5AA6-5BFF-3C36C1F3F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61208" y="1698126"/>
            <a:ext cx="13053207" cy="2001293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D243B722-73C3-2303-C341-521823AC56B9}"/>
              </a:ext>
            </a:extLst>
          </p:cNvPr>
          <p:cNvSpPr/>
          <p:nvPr/>
        </p:nvSpPr>
        <p:spPr>
          <a:xfrm>
            <a:off x="2001493" y="1793165"/>
            <a:ext cx="7378995" cy="1786269"/>
          </a:xfrm>
          <a:prstGeom prst="fram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16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0BCC-7B1A-3CD6-8EA2-DB69B69FF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8188411" cy="3152251"/>
          </a:xfrm>
        </p:spPr>
        <p:txBody>
          <a:bodyPr>
            <a:noAutofit/>
          </a:bodyPr>
          <a:lstStyle/>
          <a:p>
            <a:r>
              <a:rPr lang="en-SK" sz="6000" dirty="0"/>
              <a:t>Result: Animation in p5.js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F14C7-EBC6-390F-15B1-6C9AF91BDC58}"/>
              </a:ext>
            </a:extLst>
          </p:cNvPr>
          <p:cNvSpPr txBox="1"/>
          <p:nvPr/>
        </p:nvSpPr>
        <p:spPr>
          <a:xfrm>
            <a:off x="1524000" y="4742121"/>
            <a:ext cx="51567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D2601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https://www.youtube.com/watch?v=EVFGVr99ipg</a:t>
            </a:r>
            <a:endParaRPr lang="en-GB" sz="2800" dirty="0"/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4279330254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2828</TotalTime>
  <Words>254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NimbusRomNo9L</vt:lpstr>
      <vt:lpstr>Trade Gothic Next Cond</vt:lpstr>
      <vt:lpstr>Trade Gothic Next Light</vt:lpstr>
      <vt:lpstr>AfterglowVTI</vt:lpstr>
      <vt:lpstr>Worksheet</vt:lpstr>
      <vt:lpstr>Application of vector algebra and physics in designing steering behaviours of autonomous  agents for realistic Display in two dimensions  </vt:lpstr>
      <vt:lpstr>What is an autonomous agent?</vt:lpstr>
      <vt:lpstr>Types of behaviors -number of objects involved </vt:lpstr>
      <vt:lpstr>Braitenberg vehicle</vt:lpstr>
      <vt:lpstr>Seek and arrive – a pursuit of a static object</vt:lpstr>
      <vt:lpstr>Seeking behavior</vt:lpstr>
      <vt:lpstr>Moving a point using seeking</vt:lpstr>
      <vt:lpstr>Arrive behavior</vt:lpstr>
      <vt:lpstr>Result: Animation in p5.js 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vector algebra and physics in designing steering behaviours of autonomous  agents for realistic display in two dimensions  </dc:title>
  <dc:creator>Richard Čerňanský</dc:creator>
  <cp:lastModifiedBy>Richard Čerňanský</cp:lastModifiedBy>
  <cp:revision>26</cp:revision>
  <cp:lastPrinted>2022-11-12T08:21:20Z</cp:lastPrinted>
  <dcterms:created xsi:type="dcterms:W3CDTF">2022-11-08T09:59:17Z</dcterms:created>
  <dcterms:modified xsi:type="dcterms:W3CDTF">2022-12-06T10:20:02Z</dcterms:modified>
</cp:coreProperties>
</file>