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4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RichardCernansky/sketches/E0zAXshWw" TargetMode="External"/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9F34FD0-DFEE-9561-781D-CCCAFDCF5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r="51460" b="-1"/>
          <a:stretch/>
        </p:blipFill>
        <p:spPr>
          <a:xfrm>
            <a:off x="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C06-EF71-7CA7-8E2E-372404E6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9216" y="770383"/>
            <a:ext cx="7044007" cy="3277465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Steering behaviours for autonomous agents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in games</a:t>
            </a:r>
            <a:br>
              <a:rPr lang="en-GB" dirty="0"/>
            </a:br>
            <a:endParaRPr lang="en-S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B022-8F66-1EF8-AB7B-CB674FE8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r>
              <a:rPr lang="en-SK" sz="3600" dirty="0">
                <a:solidFill>
                  <a:schemeClr val="bg1"/>
                </a:solidFill>
              </a:rPr>
              <a:t>Richard Čerňanský</a:t>
            </a:r>
          </a:p>
        </p:txBody>
      </p:sp>
    </p:spTree>
    <p:extLst>
      <p:ext uri="{BB962C8B-B14F-4D97-AF65-F5344CB8AC3E}">
        <p14:creationId xmlns:p14="http://schemas.microsoft.com/office/powerpoint/2010/main" val="6221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66EA-B968-8741-A1FD-1946682B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103" y="2139882"/>
            <a:ext cx="7172325" cy="1914185"/>
          </a:xfrm>
        </p:spPr>
        <p:txBody>
          <a:bodyPr>
            <a:normAutofit/>
          </a:bodyPr>
          <a:lstStyle/>
          <a:p>
            <a:r>
              <a:rPr lang="en-SK" sz="4400" dirty="0"/>
              <a:t>Other possible steering behaviors</a:t>
            </a:r>
          </a:p>
        </p:txBody>
      </p:sp>
    </p:spTree>
    <p:extLst>
      <p:ext uri="{BB962C8B-B14F-4D97-AF65-F5344CB8AC3E}">
        <p14:creationId xmlns:p14="http://schemas.microsoft.com/office/powerpoint/2010/main" val="269897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57FD-442B-6A3C-578F-0E50F2D7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K" sz="4000" dirty="0"/>
              <a:t>Pursuit and flee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AF09-A029-5DA9-21E7-399AF4D7A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SK" sz="3200" b="1" dirty="0"/>
              <a:t>Pursuit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534E8-26F3-1519-D6FF-191276D7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0"/>
            <a:ext cx="5299443" cy="2980659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D</a:t>
            </a:r>
            <a:r>
              <a:rPr lang="en-SK" sz="2800" dirty="0"/>
              <a:t>ifferent than seeking </a:t>
            </a:r>
          </a:p>
          <a:p>
            <a:r>
              <a:rPr lang="en-GB" sz="2800" dirty="0"/>
              <a:t>T</a:t>
            </a:r>
            <a:r>
              <a:rPr lang="en-SK" sz="2800" dirty="0"/>
              <a:t>arget is moving in a certain direction</a:t>
            </a:r>
          </a:p>
          <a:p>
            <a:r>
              <a:rPr lang="en-SK" sz="2800" dirty="0"/>
              <a:t>If the pursuer knows the direction,  how can it use the information?</a:t>
            </a:r>
          </a:p>
          <a:p>
            <a:endParaRPr lang="en-SK" sz="2800" dirty="0"/>
          </a:p>
          <a:p>
            <a:endParaRPr lang="en-S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ABE4-1FE7-34A0-12AE-8CAF1847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F</a:t>
            </a:r>
            <a:r>
              <a:rPr lang="en-SK" sz="3200" b="1" dirty="0"/>
              <a:t>lee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A4B60-AE55-2040-9E83-B1F896BCA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970500" cy="2805112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S</a:t>
            </a:r>
            <a:r>
              <a:rPr lang="en-SK" sz="2800" dirty="0"/>
              <a:t>imilar to the seek behavior</a:t>
            </a:r>
          </a:p>
          <a:p>
            <a:r>
              <a:rPr lang="en-GB" sz="2800" dirty="0"/>
              <a:t>The d</a:t>
            </a:r>
            <a:r>
              <a:rPr lang="en-SK" sz="2800" dirty="0"/>
              <a:t>esired velocity is </a:t>
            </a:r>
            <a:r>
              <a:rPr lang="en-SK" sz="2800" b="1" dirty="0"/>
              <a:t>reversed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D274-C9A3-BC77-98A2-9C2D5472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676525"/>
            <a:ext cx="5227673" cy="3245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9CC32-CA0B-79C0-6286-DD5CCDED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44" y="2795587"/>
            <a:ext cx="578891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6049B-2BC1-92C4-4B06-654C4AFA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59" y="530586"/>
            <a:ext cx="5143500" cy="1181100"/>
          </a:xfrm>
        </p:spPr>
        <p:txBody>
          <a:bodyPr>
            <a:noAutofit/>
          </a:bodyPr>
          <a:lstStyle/>
          <a:p>
            <a:r>
              <a:rPr lang="en-SK" sz="4400" dirty="0"/>
              <a:t>P</a:t>
            </a:r>
            <a:r>
              <a:rPr lang="en-GB" sz="4400" dirty="0"/>
              <a:t>a</a:t>
            </a:r>
            <a:r>
              <a:rPr lang="en-SK" sz="4400" dirty="0"/>
              <a:t>th following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64E1-3B83-275B-1A45-0FD840D9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63923"/>
            <a:ext cx="4191000" cy="3890965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S</a:t>
            </a:r>
            <a:r>
              <a:rPr lang="en-SK" sz="2800" dirty="0"/>
              <a:t>teering along predetermined path</a:t>
            </a:r>
          </a:p>
          <a:p>
            <a:r>
              <a:rPr lang="en-GB" sz="2800" dirty="0"/>
              <a:t>V</a:t>
            </a:r>
            <a:r>
              <a:rPr lang="en-SK" sz="2800" dirty="0"/>
              <a:t>ehicle not constrained rigidly to a path</a:t>
            </a:r>
          </a:p>
          <a:p>
            <a:r>
              <a:rPr lang="en-SK" sz="2800" dirty="0"/>
              <a:t>vehicle’s distance from line &gt; radius ⟹ the steering force applied</a:t>
            </a:r>
          </a:p>
          <a:p>
            <a:endParaRPr lang="en-SK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625B1D7-B971-3158-448F-6CDF9B7E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17" y="2063923"/>
            <a:ext cx="5544066" cy="3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88D-DA08-4FCF-635C-78EB7BA7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265" y="1079832"/>
            <a:ext cx="7172325" cy="3152251"/>
          </a:xfrm>
        </p:spPr>
        <p:txBody>
          <a:bodyPr>
            <a:normAutofit/>
          </a:bodyPr>
          <a:lstStyle/>
          <a:p>
            <a:r>
              <a:rPr lang="en-GB" sz="5400" dirty="0"/>
              <a:t>T</a:t>
            </a:r>
            <a:r>
              <a:rPr lang="en-SK" sz="5400" dirty="0"/>
              <a:t>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973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BFF8-10DE-B08D-7E60-4E5FB1A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7" y="-1206494"/>
            <a:ext cx="7172325" cy="3152251"/>
          </a:xfrm>
        </p:spPr>
        <p:txBody>
          <a:bodyPr>
            <a:normAutofit/>
          </a:bodyPr>
          <a:lstStyle/>
          <a:p>
            <a:r>
              <a:rPr lang="en-SK" sz="4400" dirty="0"/>
              <a:t>What is an autonomous agent?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9E500-F770-EACD-6D15-1095596B5144}"/>
              </a:ext>
            </a:extLst>
          </p:cNvPr>
          <p:cNvSpPr txBox="1"/>
          <p:nvPr/>
        </p:nvSpPr>
        <p:spPr>
          <a:xfrm>
            <a:off x="1275907" y="2136338"/>
            <a:ext cx="53481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An entity not controlled by a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</a:t>
            </a:r>
            <a:r>
              <a:rPr lang="en-SK" sz="2800" dirty="0"/>
              <a:t>o global leader, no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</a:t>
            </a:r>
            <a:r>
              <a:rPr lang="en-SK" sz="2800" dirty="0"/>
              <a:t>mportant part of the game – influencing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SK" sz="2800" dirty="0"/>
              <a:t>hree key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0476D-F2FF-48C1-01E0-1E897EC8DA6F}"/>
              </a:ext>
            </a:extLst>
          </p:cNvPr>
          <p:cNvSpPr txBox="1"/>
          <p:nvPr/>
        </p:nvSpPr>
        <p:spPr>
          <a:xfrm>
            <a:off x="6248399" y="4259996"/>
            <a:ext cx="46676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/>
              <a:t>L</a:t>
            </a:r>
            <a:r>
              <a:rPr lang="en-SK" sz="2800" dirty="0"/>
              <a:t>imited ability to perceive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</a:t>
            </a:r>
            <a:r>
              <a:rPr lang="en-SK" sz="2800" dirty="0"/>
              <a:t>alculating an action after processing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SK" sz="2800" dirty="0"/>
              <a:t>No leader (optional)</a:t>
            </a:r>
          </a:p>
          <a:p>
            <a:pPr marL="342900" indent="-342900">
              <a:buFont typeface="+mj-lt"/>
              <a:buAutoNum type="arabicPeriod"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5042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167B-0482-4DCA-CD41-8EED9CD44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1354010"/>
            <a:ext cx="7172325" cy="3152251"/>
          </a:xfrm>
        </p:spPr>
        <p:txBody>
          <a:bodyPr>
            <a:normAutofit/>
          </a:bodyPr>
          <a:lstStyle/>
          <a:p>
            <a:r>
              <a:rPr lang="en-GB" sz="4000" dirty="0"/>
              <a:t>A brief H</a:t>
            </a:r>
            <a:r>
              <a:rPr lang="en-SK" sz="4000" dirty="0"/>
              <a:t>istory of game graphics and animation</a:t>
            </a:r>
          </a:p>
        </p:txBody>
      </p:sp>
      <p:pic>
        <p:nvPicPr>
          <p:cNvPr id="1026" name="Picture 2" descr="Play Pong Game">
            <a:extLst>
              <a:ext uri="{FF2B5EF4-FFF2-40B4-BE49-F238E27FC236}">
                <a16:creationId xmlns:a16="http://schemas.microsoft.com/office/drawing/2014/main" id="{EE143045-9947-2338-32A6-880A77FA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76300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gát, obraz Pac-Man - Maze | Plagáty na stenu | Posters.sk">
            <a:extLst>
              <a:ext uri="{FF2B5EF4-FFF2-40B4-BE49-F238E27FC236}">
                <a16:creationId xmlns:a16="http://schemas.microsoft.com/office/drawing/2014/main" id="{A81C5083-9847-4CA1-D390-37A88F0A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27" y="0"/>
            <a:ext cx="457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How Super Mario Bros. Changed Over 30 Years | Time">
            <a:extLst>
              <a:ext uri="{FF2B5EF4-FFF2-40B4-BE49-F238E27FC236}">
                <a16:creationId xmlns:a16="http://schemas.microsoft.com/office/drawing/2014/main" id="{0804E15F-D634-D3FB-0CE7-94E9F73C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72" y="407712"/>
            <a:ext cx="6742398" cy="58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C59C-9C1D-6DC9-C012-BDCBD12E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48203"/>
            <a:ext cx="7172325" cy="3152251"/>
          </a:xfrm>
        </p:spPr>
        <p:txBody>
          <a:bodyPr>
            <a:normAutofit/>
          </a:bodyPr>
          <a:lstStyle/>
          <a:p>
            <a:r>
              <a:rPr lang="en-SK" sz="4000" dirty="0"/>
              <a:t>Types of behaviors according to the number of objects involved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B3A1-3519-B66B-AC4C-8E07B5DA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763" y="3902473"/>
            <a:ext cx="7439246" cy="13744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K" sz="2800" dirty="0"/>
              <a:t>Simple behavior for individuals and pairs</a:t>
            </a:r>
          </a:p>
          <a:p>
            <a:pPr marL="342900" indent="-342900">
              <a:buAutoNum type="arabicPeriod"/>
            </a:pPr>
            <a:r>
              <a:rPr lang="en-SK" sz="2800" dirty="0"/>
              <a:t>Combined behaviors a</a:t>
            </a:r>
            <a:r>
              <a:rPr lang="en-GB" sz="2800" dirty="0" err="1"/>
              <a:t>nd</a:t>
            </a:r>
            <a:r>
              <a:rPr lang="en-SK" sz="2800" dirty="0"/>
              <a:t>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87AF-3E35-5F20-C20D-54810AA4ED75}"/>
              </a:ext>
            </a:extLst>
          </p:cNvPr>
          <p:cNvSpPr txBox="1"/>
          <p:nvPr/>
        </p:nvSpPr>
        <p:spPr>
          <a:xfrm>
            <a:off x="7503042" y="872264"/>
            <a:ext cx="46889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Examples:</a:t>
            </a:r>
          </a:p>
          <a:p>
            <a:endParaRPr lang="en-GB" dirty="0">
              <a:solidFill>
                <a:srgbClr val="D2601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https://editor.p5js.org/RichardCernansky/sketches/E0zAXshWw</a:t>
            </a:r>
            <a:endParaRPr lang="en-GB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53101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FC6D1-0B02-944D-69E1-F651E920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2449"/>
            <a:ext cx="4417522" cy="1181100"/>
          </a:xfrm>
        </p:spPr>
        <p:txBody>
          <a:bodyPr>
            <a:noAutofit/>
          </a:bodyPr>
          <a:lstStyle/>
          <a:p>
            <a:r>
              <a:rPr lang="en-SK" sz="3200" dirty="0"/>
              <a:t>Braitenberg vehicle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0E64-5C54-A55D-DF92-76ABF44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4438"/>
            <a:ext cx="4859308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Valentino </a:t>
            </a:r>
            <a:r>
              <a:rPr lang="en-GB" sz="2000" dirty="0" err="1"/>
              <a:t>Braitienberg</a:t>
            </a:r>
            <a:r>
              <a:rPr lang="en-GB" sz="2000" dirty="0"/>
              <a:t> (</a:t>
            </a:r>
            <a:r>
              <a:rPr lang="en-GB" sz="2000" i="0" dirty="0">
                <a:effectLst/>
              </a:rPr>
              <a:t>18 June 1926 – 9 September 2011)</a:t>
            </a:r>
            <a:r>
              <a:rPr lang="en-GB" sz="2000" dirty="0"/>
              <a:t>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/>
              <a:t>neuroscientist and cyberneticist from Italy</a:t>
            </a:r>
            <a:endParaRPr lang="en-GB" sz="200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Book Vehicles: Experiments in Synthetic Psychology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The vehicles A and B feel emotion about the object (sun),  fear and attraction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Vehicle- reference to autonomous agents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>
              <a:lnSpc>
                <a:spcPct val="110000"/>
              </a:lnSpc>
            </a:pPr>
            <a:endParaRPr lang="en-SK" dirty="0"/>
          </a:p>
        </p:txBody>
      </p:sp>
      <p:pic>
        <p:nvPicPr>
          <p:cNvPr id="4098" name="Picture 2" descr="Is it Intelligent? The Braitenberg Vehicle">
            <a:extLst>
              <a:ext uri="{FF2B5EF4-FFF2-40B4-BE49-F238E27FC236}">
                <a16:creationId xmlns:a16="http://schemas.microsoft.com/office/drawing/2014/main" id="{EDE6B07E-E86B-FAF0-0497-D21E99DEF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3" b="3"/>
          <a:stretch/>
        </p:blipFill>
        <p:spPr bwMode="auto">
          <a:xfrm>
            <a:off x="6380194" y="1132406"/>
            <a:ext cx="4593174" cy="45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8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241-53DC-9D98-D441-C26380394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12865" cy="3152251"/>
          </a:xfrm>
        </p:spPr>
        <p:txBody>
          <a:bodyPr>
            <a:normAutofit/>
          </a:bodyPr>
          <a:lstStyle/>
          <a:p>
            <a:r>
              <a:rPr lang="en-SK" sz="4400" dirty="0"/>
              <a:t>Seek and arrive – a pursuit of a static object</a:t>
            </a:r>
          </a:p>
        </p:txBody>
      </p:sp>
    </p:spTree>
    <p:extLst>
      <p:ext uri="{BB962C8B-B14F-4D97-AF65-F5344CB8AC3E}">
        <p14:creationId xmlns:p14="http://schemas.microsoft.com/office/powerpoint/2010/main" val="413462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564-9377-5A28-B0BA-710D356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08382"/>
            <a:ext cx="10287000" cy="1147762"/>
          </a:xfrm>
        </p:spPr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SK" sz="3600" dirty="0"/>
              <a:t>eeking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8D35-9C3C-BBAF-4B10-9E9FE719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65248"/>
            <a:ext cx="10287000" cy="3890965"/>
          </a:xfrm>
        </p:spPr>
        <p:txBody>
          <a:bodyPr>
            <a:normAutofit/>
          </a:bodyPr>
          <a:lstStyle/>
          <a:p>
            <a:r>
              <a:rPr lang="en-GB" sz="2400" dirty="0"/>
              <a:t>One object attracted to the target</a:t>
            </a:r>
          </a:p>
          <a:p>
            <a:r>
              <a:rPr lang="en-GB" sz="2400" dirty="0"/>
              <a:t>S</a:t>
            </a:r>
            <a:r>
              <a:rPr lang="en-SK" sz="2400" dirty="0"/>
              <a:t>teers a character towards a specified position in a space</a:t>
            </a:r>
          </a:p>
          <a:p>
            <a:r>
              <a:rPr lang="en-GB" sz="2400" dirty="0"/>
              <a:t>Velocity v</a:t>
            </a:r>
            <a:r>
              <a:rPr lang="en-SK" sz="2400" dirty="0"/>
              <a:t>ector alingned with target’s coordinates </a:t>
            </a:r>
          </a:p>
          <a:p>
            <a:r>
              <a:rPr lang="en-GB" sz="2400" dirty="0"/>
              <a:t>C</a:t>
            </a:r>
            <a:r>
              <a:rPr lang="en-SK" sz="2400" dirty="0"/>
              <a:t>alculation of the motion: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4C2F7-0995-E8F4-E74F-889024A1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2" y="1860696"/>
            <a:ext cx="4840190" cy="347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36C46-601F-3D0F-D3C2-45ED321C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90" y="1902118"/>
            <a:ext cx="6115933" cy="338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91A5D-B49B-7B62-318D-20983B91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4626" y="2977117"/>
            <a:ext cx="16275280" cy="231280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EB3B20E-AE98-367A-0365-B3BCA538CF68}"/>
              </a:ext>
            </a:extLst>
          </p:cNvPr>
          <p:cNvSpPr/>
          <p:nvPr/>
        </p:nvSpPr>
        <p:spPr>
          <a:xfrm>
            <a:off x="648586" y="3240383"/>
            <a:ext cx="10590914" cy="1873877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3919-9D5E-5285-A534-80D4F77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27629"/>
            <a:ext cx="10287000" cy="1147762"/>
          </a:xfrm>
        </p:spPr>
        <p:txBody>
          <a:bodyPr>
            <a:normAutofit/>
          </a:bodyPr>
          <a:lstStyle/>
          <a:p>
            <a:r>
              <a:rPr lang="en-SK" sz="3600" dirty="0"/>
              <a:t>Arrive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A57DF-B1BB-A2F3-48B3-B7B0E383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4102"/>
            <a:ext cx="5493358" cy="3624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E1551-C0A7-B4B8-E511-A1CC1F01E4C4}"/>
              </a:ext>
            </a:extLst>
          </p:cNvPr>
          <p:cNvSpPr txBox="1"/>
          <p:nvPr/>
        </p:nvSpPr>
        <p:spPr>
          <a:xfrm>
            <a:off x="978095" y="1552205"/>
            <a:ext cx="4687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in range - g</a:t>
            </a:r>
            <a:r>
              <a:rPr lang="en-SK" sz="2800" dirty="0"/>
              <a:t>radually decrease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</a:t>
            </a:r>
            <a:r>
              <a:rPr lang="en-SK" sz="2800" dirty="0"/>
              <a:t>ventually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K" sz="2800" dirty="0"/>
              <a:t>Any idea for deriving a formula? (see the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EEA8-99CB-5AA6-5BFF-3C36C1F3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1208" y="1698126"/>
            <a:ext cx="13053207" cy="2001293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243B722-73C3-2303-C341-521823AC56B9}"/>
              </a:ext>
            </a:extLst>
          </p:cNvPr>
          <p:cNvSpPr/>
          <p:nvPr/>
        </p:nvSpPr>
        <p:spPr>
          <a:xfrm>
            <a:off x="2001493" y="1793165"/>
            <a:ext cx="7378995" cy="1786269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BCC-7B1A-3CD6-8EA2-DB69B69F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K" sz="6000" dirty="0"/>
              <a:t>Seeing the code in p5.js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14C7-EBC6-390F-15B1-6C9AF91BDC58}"/>
              </a:ext>
            </a:extLst>
          </p:cNvPr>
          <p:cNvSpPr txBox="1"/>
          <p:nvPr/>
        </p:nvSpPr>
        <p:spPr>
          <a:xfrm>
            <a:off x="1524000" y="4742121"/>
            <a:ext cx="5156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sz="2800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279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338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AfterglowVTI</vt:lpstr>
      <vt:lpstr>Steering behaviours for autonomous agents in games </vt:lpstr>
      <vt:lpstr>What is an autonomous agent?</vt:lpstr>
      <vt:lpstr>A brief History of game graphics and animation</vt:lpstr>
      <vt:lpstr>Types of behaviors according to the number of objects involved </vt:lpstr>
      <vt:lpstr>Braitenberg vehicle</vt:lpstr>
      <vt:lpstr>Seek and arrive – a pursuit of a static object</vt:lpstr>
      <vt:lpstr>Seeking behavior</vt:lpstr>
      <vt:lpstr>Arrive behavior</vt:lpstr>
      <vt:lpstr>Seeing the code in p5.js </vt:lpstr>
      <vt:lpstr>Other possible steering behaviors</vt:lpstr>
      <vt:lpstr>Pursuit and flee</vt:lpstr>
      <vt:lpstr>Path following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vector algebra and physics in designing steering behaviours of autonomous  agents for realistic display in two dimensions  </dc:title>
  <dc:creator>Richard Čerňanský</dc:creator>
  <cp:lastModifiedBy>Richard Čerňanský</cp:lastModifiedBy>
  <cp:revision>10</cp:revision>
  <cp:lastPrinted>2022-11-12T08:21:20Z</cp:lastPrinted>
  <dcterms:created xsi:type="dcterms:W3CDTF">2022-11-08T09:59:17Z</dcterms:created>
  <dcterms:modified xsi:type="dcterms:W3CDTF">2022-11-12T21:10:59Z</dcterms:modified>
</cp:coreProperties>
</file>